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5" r:id="rId1"/>
  </p:sldMasterIdLst>
  <p:notesMasterIdLst>
    <p:notesMasterId r:id="rId12"/>
  </p:notesMasterIdLst>
  <p:sldIdLst>
    <p:sldId id="256" r:id="rId2"/>
    <p:sldId id="258" r:id="rId3"/>
    <p:sldId id="259" r:id="rId4"/>
    <p:sldId id="265" r:id="rId5"/>
    <p:sldId id="260" r:id="rId6"/>
    <p:sldId id="261" r:id="rId7"/>
    <p:sldId id="263" r:id="rId8"/>
    <p:sldId id="266" r:id="rId9"/>
    <p:sldId id="268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 snapToGrid="0" snapToObjects="1">
      <p:cViewPr varScale="1">
        <p:scale>
          <a:sx n="60" d="100"/>
          <a:sy n="60" d="100"/>
        </p:scale>
        <p:origin x="8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D7336E-3AEE-4D9A-94AC-9B189BF66A23}" type="datetimeFigureOut">
              <a:rPr lang="en-IN" smtClean="0"/>
              <a:t>18-04-2017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8B92B-D9EE-4CE9-9C38-77DB109944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983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8B92B-D9EE-4CE9-9C38-77DB1099449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135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/>
              <a:t>Yuzhi</a:t>
            </a:r>
            <a:r>
              <a:rPr lang="en-IN" baseline="0" dirty="0"/>
              <a:t> Ma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8B92B-D9EE-4CE9-9C38-77DB10994498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244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8B92B-D9EE-4CE9-9C38-77DB10994498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586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/>
              <a:t>Yuzhi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8B92B-D9EE-4CE9-9C38-77DB10994498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757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Rohit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8B92B-D9EE-4CE9-9C38-77DB10994498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5541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89" indent="0" algn="ctr">
              <a:buNone/>
              <a:defRPr sz="2400"/>
            </a:lvl2pPr>
            <a:lvl3pPr marL="914377" indent="0" algn="ctr">
              <a:buNone/>
              <a:defRPr sz="24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982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8956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8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8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265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8686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8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8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748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8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800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887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162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8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8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086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9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4" y="6459789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9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613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8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8691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8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8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3" y="6459789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59789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1" y="6459789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707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377" rtl="0" eaLnBrk="1" latinLnBrk="0" hangingPunct="1">
        <a:lnSpc>
          <a:spcPct val="85000"/>
        </a:lnSpc>
        <a:spcBef>
          <a:spcPct val="0"/>
        </a:spcBef>
        <a:buNone/>
        <a:defRPr sz="4800" kern="1200" spc="-5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38" indent="-91438" algn="l" defTabSz="914377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38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14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789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65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973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968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963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958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microsoft.com/office/2007/relationships/hdphoto" Target="../media/hdphoto1.wdp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microsoft.com/office/2007/relationships/hdphoto" Target="../media/hdphoto2.wdp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c2-54-201-177-192.us-west-2.compute.amazonaws.com:8080/job/MSD/" TargetMode="External"/><Relationship Id="rId2" Type="http://schemas.openxmlformats.org/officeDocument/2006/relationships/hyperlink" Target="https://github.ccs.neu.edu/CS5500-Spring2017/team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s5500.ccs.neu.edu/confluence/display/TEAM1/2017-04-16+Retrospective?flashId=-2115002239" TargetMode="External"/><Relationship Id="rId4" Type="http://schemas.openxmlformats.org/officeDocument/2006/relationships/hyperlink" Target="http://rohitpagerank.s3-website-us-west-2.amazonaw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1861" y="1703090"/>
            <a:ext cx="7766936" cy="1646303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latin typeface="Calibri Light" panose="020F0302020204030204" pitchFamily="34" charset="0"/>
                <a:ea typeface="Arial" charset="0"/>
                <a:cs typeface="Calibri Light" panose="020F0302020204030204" pitchFamily="34" charset="0"/>
              </a:rPr>
              <a:t>TEAM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1208" y="4567671"/>
            <a:ext cx="10688245" cy="590741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chemeClr val="accent2"/>
                </a:solidFill>
                <a:latin typeface="Calibri Light" panose="020F0302020204030204" pitchFamily="34" charset="0"/>
                <a:ea typeface="Arial" charset="0"/>
                <a:cs typeface="Calibri Light" panose="020F0302020204030204" pitchFamily="34" charset="0"/>
              </a:rPr>
              <a:t>Hari Vikas                              Rohit Kumar                           </a:t>
            </a:r>
            <a:r>
              <a:rPr lang="en-US" dirty="0" err="1">
                <a:solidFill>
                  <a:schemeClr val="accent2"/>
                </a:solidFill>
                <a:latin typeface="Calibri Light" panose="020F0302020204030204" pitchFamily="34" charset="0"/>
                <a:ea typeface="Arial" charset="0"/>
                <a:cs typeface="Calibri Light" panose="020F0302020204030204" pitchFamily="34" charset="0"/>
              </a:rPr>
              <a:t>Yuzhi</a:t>
            </a:r>
            <a:r>
              <a:rPr lang="en-US" dirty="0">
                <a:solidFill>
                  <a:schemeClr val="accent2"/>
                </a:solidFill>
                <a:latin typeface="Calibri Light" panose="020F0302020204030204" pitchFamily="34" charset="0"/>
                <a:ea typeface="Arial" charset="0"/>
                <a:cs typeface="Calibri Light" panose="020F0302020204030204" pitchFamily="34" charset="0"/>
              </a:rPr>
              <a:t> Ma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613049" y="306407"/>
            <a:ext cx="2826393" cy="5907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alibri Light" panose="020F0302020204030204" pitchFamily="34" charset="0"/>
                <a:ea typeface="Arial" charset="0"/>
                <a:cs typeface="Calibri Light" panose="020F0302020204030204" pitchFamily="34" charset="0"/>
              </a:rPr>
              <a:t>CS 5500 – Apr 2017</a:t>
            </a:r>
          </a:p>
        </p:txBody>
      </p:sp>
    </p:spTree>
    <p:extLst>
      <p:ext uri="{BB962C8B-B14F-4D97-AF65-F5344CB8AC3E}">
        <p14:creationId xmlns:p14="http://schemas.microsoft.com/office/powerpoint/2010/main" val="1740767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221551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rial" charset="0"/>
                <a:cs typeface="Arial" charset="0"/>
              </a:rPr>
              <a:t>SUB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442634"/>
            <a:ext cx="10058400" cy="179916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+mj-lt"/>
                <a:ea typeface="Arial" charset="0"/>
                <a:cs typeface="Arial" charset="0"/>
              </a:rPr>
              <a:t>Front End</a:t>
            </a:r>
            <a:r>
              <a:rPr lang="en-US" sz="2400" dirty="0">
                <a:solidFill>
                  <a:schemeClr val="accent2"/>
                </a:solidFill>
                <a:latin typeface="+mj-lt"/>
                <a:ea typeface="Arial" charset="0"/>
                <a:cs typeface="Arial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+mj-lt"/>
                <a:ea typeface="Arial" charset="0"/>
                <a:cs typeface="Arial" charset="0"/>
              </a:rPr>
              <a:t>		</a:t>
            </a:r>
            <a:r>
              <a:rPr lang="en-US" sz="2400" dirty="0" err="1">
                <a:solidFill>
                  <a:schemeClr val="tx1"/>
                </a:solidFill>
                <a:latin typeface="+mj-lt"/>
                <a:ea typeface="Arial" charset="0"/>
                <a:cs typeface="Arial" charset="0"/>
              </a:rPr>
              <a:t>Yuzhi</a:t>
            </a:r>
            <a:r>
              <a:rPr lang="en-US" sz="2400" dirty="0">
                <a:solidFill>
                  <a:schemeClr val="tx1"/>
                </a:solidFill>
                <a:latin typeface="+mj-lt"/>
                <a:ea typeface="Arial" charset="0"/>
                <a:cs typeface="Arial" charset="0"/>
              </a:rPr>
              <a:t> Ma | Hari</a:t>
            </a:r>
          </a:p>
          <a:p>
            <a:r>
              <a:rPr lang="en-US" sz="2400" b="1" dirty="0">
                <a:solidFill>
                  <a:schemeClr val="accent2"/>
                </a:solidFill>
                <a:latin typeface="+mj-lt"/>
                <a:ea typeface="Arial" charset="0"/>
                <a:cs typeface="Arial" charset="0"/>
              </a:rPr>
              <a:t>Query Engine</a:t>
            </a:r>
            <a:r>
              <a:rPr lang="en-US" sz="2400" dirty="0">
                <a:solidFill>
                  <a:schemeClr val="tx1"/>
                </a:solidFill>
                <a:latin typeface="+mj-lt"/>
                <a:ea typeface="Arial" charset="0"/>
                <a:cs typeface="Arial" charset="0"/>
              </a:rPr>
              <a:t>		Rohit Kumar | Yuzhi Ma</a:t>
            </a:r>
          </a:p>
          <a:p>
            <a:r>
              <a:rPr lang="en-US" sz="2400" b="1" dirty="0">
                <a:solidFill>
                  <a:schemeClr val="accent2"/>
                </a:solidFill>
                <a:latin typeface="+mj-lt"/>
                <a:ea typeface="Arial" charset="0"/>
                <a:cs typeface="Arial" charset="0"/>
              </a:rPr>
              <a:t>User Interface</a:t>
            </a:r>
            <a:r>
              <a:rPr lang="en-US" sz="2400" dirty="0">
                <a:solidFill>
                  <a:schemeClr val="tx1"/>
                </a:solidFill>
                <a:latin typeface="+mj-lt"/>
                <a:ea typeface="Arial" charset="0"/>
                <a:cs typeface="Arial" charset="0"/>
              </a:rPr>
              <a:t>		Hari | Rohit Kumar</a:t>
            </a:r>
          </a:p>
        </p:txBody>
      </p:sp>
    </p:spTree>
    <p:extLst>
      <p:ext uri="{BB962C8B-B14F-4D97-AF65-F5344CB8AC3E}">
        <p14:creationId xmlns:p14="http://schemas.microsoft.com/office/powerpoint/2010/main" val="107466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02151" y="109334"/>
            <a:ext cx="10058400" cy="5565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tx1"/>
                </a:solidFill>
              </a:rPr>
              <a:t>ARCHITECTURE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010" y="705677"/>
            <a:ext cx="10809351" cy="60802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27712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rial" charset="0"/>
                <a:cs typeface="Arial" charset="0"/>
              </a:rPr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9434" y="2310780"/>
            <a:ext cx="4524587" cy="299720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j-lt"/>
                <a:ea typeface="Arial" charset="0"/>
                <a:cs typeface="Arial" charset="0"/>
              </a:rPr>
              <a:t>Junit  </a:t>
            </a:r>
            <a:r>
              <a:rPr lang="en-US" sz="1800" dirty="0">
                <a:solidFill>
                  <a:schemeClr val="accent2"/>
                </a:solidFill>
                <a:latin typeface="+mj-lt"/>
                <a:ea typeface="Arial" charset="0"/>
                <a:cs typeface="Arial" charset="0"/>
              </a:rPr>
              <a:t>for Unit testing</a:t>
            </a:r>
            <a:endParaRPr lang="en-US" dirty="0">
              <a:solidFill>
                <a:schemeClr val="accent2"/>
              </a:solidFill>
              <a:latin typeface="+mj-lt"/>
              <a:ea typeface="Arial" charset="0"/>
              <a:cs typeface="Arial" charset="0"/>
            </a:endParaRPr>
          </a:p>
          <a:p>
            <a:r>
              <a:rPr lang="en-US" sz="2400" dirty="0" err="1">
                <a:latin typeface="+mj-lt"/>
                <a:ea typeface="Arial" charset="0"/>
                <a:cs typeface="Arial" charset="0"/>
              </a:rPr>
              <a:t>EclEmma</a:t>
            </a:r>
            <a:r>
              <a:rPr lang="en-US" sz="2400" dirty="0">
                <a:latin typeface="+mj-lt"/>
                <a:ea typeface="Arial" charset="0"/>
                <a:cs typeface="Arial" charset="0"/>
              </a:rPr>
              <a:t>  </a:t>
            </a:r>
            <a:r>
              <a:rPr lang="en-US" sz="1800" dirty="0">
                <a:solidFill>
                  <a:schemeClr val="accent2"/>
                </a:solidFill>
                <a:latin typeface="+mj-lt"/>
                <a:ea typeface="Arial" charset="0"/>
                <a:cs typeface="Arial" charset="0"/>
              </a:rPr>
              <a:t>for test coverage</a:t>
            </a:r>
            <a:endParaRPr lang="en-US" sz="2400" dirty="0">
              <a:solidFill>
                <a:schemeClr val="accent2"/>
              </a:solidFill>
              <a:latin typeface="+mj-lt"/>
              <a:ea typeface="Arial" charset="0"/>
              <a:cs typeface="Arial" charset="0"/>
            </a:endParaRPr>
          </a:p>
          <a:p>
            <a:r>
              <a:rPr lang="en-US" sz="2400" dirty="0" err="1">
                <a:latin typeface="+mj-lt"/>
                <a:ea typeface="Arial" charset="0"/>
                <a:cs typeface="Arial" charset="0"/>
              </a:rPr>
              <a:t>SonarLint</a:t>
            </a:r>
            <a:r>
              <a:rPr lang="en-US" sz="2400" dirty="0">
                <a:latin typeface="+mj-lt"/>
                <a:ea typeface="Arial" charset="0"/>
                <a:cs typeface="Arial" charset="0"/>
              </a:rPr>
              <a:t>  </a:t>
            </a:r>
            <a:r>
              <a:rPr lang="en-US" sz="1800" dirty="0">
                <a:solidFill>
                  <a:schemeClr val="accent2"/>
                </a:solidFill>
                <a:latin typeface="+mj-lt"/>
                <a:ea typeface="Arial" charset="0"/>
                <a:cs typeface="Arial" charset="0"/>
              </a:rPr>
              <a:t>for code quality</a:t>
            </a:r>
            <a:endParaRPr lang="en-US" sz="1600" dirty="0">
              <a:solidFill>
                <a:schemeClr val="accent2"/>
              </a:solidFill>
              <a:latin typeface="+mj-lt"/>
              <a:ea typeface="Arial" charset="0"/>
              <a:cs typeface="Arial" charset="0"/>
            </a:endParaRPr>
          </a:p>
          <a:p>
            <a:r>
              <a:rPr lang="en-US" sz="2400" dirty="0">
                <a:latin typeface="+mj-lt"/>
                <a:ea typeface="Arial" charset="0"/>
                <a:cs typeface="Arial" charset="0"/>
              </a:rPr>
              <a:t>AWS S3  </a:t>
            </a:r>
            <a:r>
              <a:rPr lang="en-US" sz="1800" dirty="0">
                <a:solidFill>
                  <a:schemeClr val="accent2"/>
                </a:solidFill>
                <a:latin typeface="+mj-lt"/>
                <a:ea typeface="Arial" charset="0"/>
                <a:cs typeface="Arial" charset="0"/>
              </a:rPr>
              <a:t>for continuous deployment</a:t>
            </a:r>
            <a:endParaRPr lang="en-US" sz="1600" dirty="0">
              <a:solidFill>
                <a:schemeClr val="accent2"/>
              </a:solidFill>
              <a:latin typeface="+mj-lt"/>
              <a:ea typeface="Arial" charset="0"/>
              <a:cs typeface="Arial" charset="0"/>
            </a:endParaRPr>
          </a:p>
          <a:p>
            <a:r>
              <a:rPr lang="en-US" sz="2400" dirty="0">
                <a:latin typeface="+mj-lt"/>
                <a:ea typeface="Arial" charset="0"/>
                <a:cs typeface="Arial" charset="0"/>
              </a:rPr>
              <a:t>JavaFX Maven  </a:t>
            </a:r>
            <a:r>
              <a:rPr lang="en-US" sz="1800" dirty="0">
                <a:solidFill>
                  <a:schemeClr val="accent2"/>
                </a:solidFill>
                <a:latin typeface="+mj-lt"/>
                <a:ea typeface="Arial" charset="0"/>
                <a:cs typeface="Arial" charset="0"/>
              </a:rPr>
              <a:t>for native packaging</a:t>
            </a:r>
          </a:p>
          <a:p>
            <a:pPr marL="0" indent="0">
              <a:buNone/>
            </a:pPr>
            <a:endParaRPr lang="en-US" sz="2400" dirty="0">
              <a:latin typeface="+mj-lt"/>
              <a:ea typeface="Arial" charset="0"/>
              <a:cs typeface="Arial" charset="0"/>
            </a:endParaRPr>
          </a:p>
          <a:p>
            <a:endParaRPr lang="en-US" sz="2400" dirty="0">
              <a:latin typeface="+mj-lt"/>
              <a:ea typeface="Arial" charset="0"/>
              <a:cs typeface="Arial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244118" y="2310780"/>
            <a:ext cx="4428877" cy="280577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+mj-lt"/>
              </a:rPr>
              <a:t>JIRA  </a:t>
            </a:r>
            <a:r>
              <a:rPr lang="en-US" sz="1800" dirty="0">
                <a:solidFill>
                  <a:schemeClr val="accent2"/>
                </a:solidFill>
                <a:latin typeface="+mj-lt"/>
              </a:rPr>
              <a:t>for Agile management</a:t>
            </a:r>
            <a:endParaRPr lang="en-US" sz="2400" dirty="0">
              <a:solidFill>
                <a:schemeClr val="accent2"/>
              </a:solidFill>
              <a:latin typeface="+mj-lt"/>
            </a:endParaRPr>
          </a:p>
          <a:p>
            <a:r>
              <a:rPr lang="en-US" sz="2400" dirty="0">
                <a:latin typeface="+mj-lt"/>
              </a:rPr>
              <a:t>Confluence </a:t>
            </a:r>
            <a:r>
              <a:rPr lang="en-US" sz="1800" dirty="0">
                <a:solidFill>
                  <a:schemeClr val="accent2"/>
                </a:solidFill>
                <a:latin typeface="Calibri Light" panose="020F0302020204030204"/>
              </a:rPr>
              <a:t>for collaboration</a:t>
            </a:r>
            <a:endParaRPr lang="en-US" sz="2400" dirty="0">
              <a:solidFill>
                <a:schemeClr val="accent2"/>
              </a:solidFill>
              <a:latin typeface="+mj-lt"/>
            </a:endParaRPr>
          </a:p>
          <a:p>
            <a:r>
              <a:rPr lang="en-US" sz="2400" dirty="0">
                <a:latin typeface="+mj-lt"/>
              </a:rPr>
              <a:t>Slack  </a:t>
            </a:r>
            <a:r>
              <a:rPr lang="en-US" sz="1800" dirty="0">
                <a:solidFill>
                  <a:schemeClr val="accent2"/>
                </a:solidFill>
                <a:latin typeface="+mj-lt"/>
              </a:rPr>
              <a:t>for communication</a:t>
            </a:r>
            <a:endParaRPr lang="en-US" sz="2400" dirty="0">
              <a:solidFill>
                <a:schemeClr val="accent2"/>
              </a:solidFill>
              <a:latin typeface="+mj-lt"/>
            </a:endParaRPr>
          </a:p>
          <a:p>
            <a:r>
              <a:rPr lang="en-US" sz="2400" dirty="0">
                <a:latin typeface="+mj-lt"/>
              </a:rPr>
              <a:t>GitHub  </a:t>
            </a:r>
            <a:r>
              <a:rPr lang="en-US" sz="1800" dirty="0">
                <a:solidFill>
                  <a:schemeClr val="accent2"/>
                </a:solidFill>
                <a:latin typeface="+mj-lt"/>
              </a:rPr>
              <a:t>for version control</a:t>
            </a:r>
            <a:endParaRPr lang="en-US" sz="2400" dirty="0">
              <a:solidFill>
                <a:schemeClr val="accent2"/>
              </a:solidFill>
              <a:latin typeface="+mj-lt"/>
            </a:endParaRPr>
          </a:p>
          <a:p>
            <a:r>
              <a:rPr lang="en-US" sz="2400" dirty="0">
                <a:latin typeface="+mj-lt"/>
              </a:rPr>
              <a:t>Jenkins  </a:t>
            </a:r>
            <a:r>
              <a:rPr lang="en-US" sz="1800" dirty="0">
                <a:solidFill>
                  <a:schemeClr val="accent2"/>
                </a:solidFill>
                <a:latin typeface="+mj-lt"/>
              </a:rPr>
              <a:t>for continues integration</a:t>
            </a:r>
            <a:endParaRPr lang="en-US" sz="1600" dirty="0">
              <a:solidFill>
                <a:schemeClr val="accent2"/>
              </a:solidFill>
              <a:latin typeface="+mj-lt"/>
            </a:endParaRPr>
          </a:p>
          <a:p>
            <a:endParaRPr lang="en-US" sz="2400" dirty="0">
              <a:latin typeface="+mj-lt"/>
            </a:endParaRPr>
          </a:p>
          <a:p>
            <a:endParaRPr lang="en-US" sz="2400" dirty="0">
              <a:latin typeface="+mj-lt"/>
            </a:endParaRPr>
          </a:p>
          <a:p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7112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09551"/>
            <a:ext cx="8596668" cy="1320800"/>
          </a:xfrm>
        </p:spPr>
        <p:txBody>
          <a:bodyPr/>
          <a:lstStyle/>
          <a:p>
            <a:r>
              <a:rPr lang="en-US" dirty="0">
                <a:ea typeface="Arial" charset="0"/>
                <a:cs typeface="Arial" charset="0"/>
              </a:rPr>
              <a:t>PHASE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822" y="1828800"/>
            <a:ext cx="5948989" cy="419100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Calibri Light" panose="020F0302020204030204" pitchFamily="34" charset="0"/>
                <a:ea typeface="Arial" charset="0"/>
                <a:cs typeface="Calibri Light" panose="020F0302020204030204" pitchFamily="34" charset="0"/>
              </a:rPr>
              <a:t>Patterns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ea typeface="Arial" charset="0"/>
                <a:cs typeface="Calibri Light" panose="020F0302020204030204" pitchFamily="34" charset="0"/>
              </a:rPr>
              <a:t> Factory  </a:t>
            </a:r>
            <a:r>
              <a:rPr lang="en-US" sz="1800" dirty="0">
                <a:solidFill>
                  <a:schemeClr val="accent2"/>
                </a:solidFill>
                <a:latin typeface="Calibri Light" panose="020F0302020204030204" pitchFamily="34" charset="0"/>
                <a:ea typeface="Arial" charset="0"/>
                <a:cs typeface="Calibri Light" panose="020F0302020204030204" pitchFamily="34" charset="0"/>
              </a:rPr>
              <a:t>query engine ES client</a:t>
            </a:r>
            <a:endParaRPr lang="en-US" sz="2400" dirty="0">
              <a:solidFill>
                <a:schemeClr val="accent2"/>
              </a:solidFill>
              <a:latin typeface="Calibri Light" panose="020F0302020204030204" pitchFamily="34" charset="0"/>
              <a:ea typeface="Arial" charset="0"/>
              <a:cs typeface="Calibri Light" panose="020F03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ea typeface="Arial" charset="0"/>
                <a:cs typeface="Calibri Light" panose="020F0302020204030204" pitchFamily="34" charset="0"/>
              </a:rPr>
              <a:t> Singleton </a:t>
            </a:r>
            <a:r>
              <a:rPr lang="en-US" sz="1800" dirty="0">
                <a:solidFill>
                  <a:schemeClr val="accent2"/>
                </a:solidFill>
                <a:latin typeface="Calibri Light" panose="020F0302020204030204" pitchFamily="34" charset="0"/>
                <a:ea typeface="Arial" charset="0"/>
                <a:cs typeface="Calibri Light" panose="020F0302020204030204" pitchFamily="34" charset="0"/>
              </a:rPr>
              <a:t>ES connection, shortlist manager, UI Manager</a:t>
            </a:r>
            <a:endParaRPr lang="en-US" sz="2400" dirty="0">
              <a:solidFill>
                <a:schemeClr val="accent2"/>
              </a:solidFill>
              <a:latin typeface="Calibri Light" panose="020F0302020204030204" pitchFamily="34" charset="0"/>
              <a:ea typeface="Arial" charset="0"/>
              <a:cs typeface="Calibri Light" panose="020F03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ea typeface="Arial" charset="0"/>
                <a:cs typeface="Calibri Light" panose="020F0302020204030204" pitchFamily="34" charset="0"/>
              </a:rPr>
              <a:t> Observer </a:t>
            </a:r>
            <a:r>
              <a:rPr lang="en-US" sz="1800" dirty="0">
                <a:solidFill>
                  <a:schemeClr val="accent2"/>
                </a:solidFill>
                <a:latin typeface="Calibri Light" panose="020F0302020204030204" pitchFamily="34" charset="0"/>
                <a:ea typeface="Arial" charset="0"/>
                <a:cs typeface="Calibri Light" panose="020F0302020204030204" pitchFamily="34" charset="0"/>
              </a:rPr>
              <a:t>UI shortlist callback</a:t>
            </a:r>
          </a:p>
          <a:p>
            <a:pPr>
              <a:buFont typeface="+mj-lt"/>
              <a:buAutoNum type="arabicPeriod"/>
            </a:pPr>
            <a:r>
              <a:rPr lang="en-US" sz="1800" dirty="0">
                <a:solidFill>
                  <a:schemeClr val="accent2"/>
                </a:solidFill>
                <a:latin typeface="Calibri Light" panose="020F0302020204030204" pitchFamily="34" charset="0"/>
                <a:ea typeface="Arial" charset="0"/>
                <a:cs typeface="Calibri Light" panose="020F030202020403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ea typeface="Arial" charset="0"/>
                <a:cs typeface="Calibri Light" panose="020F0302020204030204" pitchFamily="34" charset="0"/>
              </a:rPr>
              <a:t>Visitor</a:t>
            </a:r>
            <a:r>
              <a:rPr lang="en-US" sz="1800" dirty="0">
                <a:solidFill>
                  <a:schemeClr val="accent2"/>
                </a:solidFill>
                <a:latin typeface="Calibri Light" panose="020F0302020204030204" pitchFamily="34" charset="0"/>
                <a:ea typeface="Arial" charset="0"/>
                <a:cs typeface="Calibri Light" panose="020F0302020204030204" pitchFamily="34" charset="0"/>
              </a:rPr>
              <a:t> </a:t>
            </a:r>
            <a:r>
              <a:rPr lang="en-US" sz="1900" dirty="0">
                <a:solidFill>
                  <a:schemeClr val="accent2"/>
                </a:solidFill>
                <a:latin typeface="Calibri Light" panose="020F0302020204030204" pitchFamily="34" charset="0"/>
                <a:ea typeface="Arial" charset="0"/>
                <a:cs typeface="Calibri Light" panose="020F0302020204030204" pitchFamily="34" charset="0"/>
              </a:rPr>
              <a:t>UI preview history recorder</a:t>
            </a:r>
          </a:p>
          <a:p>
            <a:pPr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  <a:latin typeface="Calibri Light" panose="020F0302020204030204" pitchFamily="34" charset="0"/>
              <a:ea typeface="Arial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Calibri Light" panose="020F0302020204030204" pitchFamily="34" charset="0"/>
                <a:ea typeface="Arial" charset="0"/>
                <a:cs typeface="Calibri Light" panose="020F0302020204030204" pitchFamily="34" charset="0"/>
              </a:rPr>
              <a:t>Code refactoring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ea typeface="Arial" charset="0"/>
                <a:cs typeface="Calibri Light" panose="020F0302020204030204" pitchFamily="34" charset="0"/>
              </a:rPr>
              <a:t> Bulk Data indexing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ea typeface="Arial" charset="0"/>
                <a:cs typeface="Calibri Light" panose="020F0302020204030204" pitchFamily="34" charset="0"/>
              </a:rPr>
              <a:t> Pre-loading of UI Layouts on separate thread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947000" y="2488341"/>
            <a:ext cx="5245000" cy="320211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alibri Light" panose="020F0302020204030204" pitchFamily="34" charset="0"/>
                <a:ea typeface="Arial" charset="0"/>
                <a:cs typeface="Calibri Light" panose="020F0302020204030204" pitchFamily="34" charset="0"/>
              </a:rPr>
              <a:t>14 total use cases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alibri Light" panose="020F0302020204030204" pitchFamily="34" charset="0"/>
                <a:ea typeface="Arial" charset="0"/>
                <a:cs typeface="Calibri Light" panose="020F0302020204030204" pitchFamily="34" charset="0"/>
              </a:rPr>
              <a:t>	Finished  13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Calibri Light" panose="020F0302020204030204" pitchFamily="34" charset="0"/>
              <a:ea typeface="Arial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  <a:latin typeface="Calibri Light" panose="020F0302020204030204" pitchFamily="34" charset="0"/>
                <a:ea typeface="Arial" charset="0"/>
                <a:cs typeface="Calibri Light" panose="020F0302020204030204" pitchFamily="34" charset="0"/>
              </a:rPr>
              <a:t>Bugs Resolution: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alibri Light" panose="020F0302020204030204" pitchFamily="34" charset="0"/>
                <a:ea typeface="Arial" charset="0"/>
                <a:cs typeface="Calibri Light" panose="020F0302020204030204" pitchFamily="34" charset="0"/>
              </a:rPr>
              <a:t>7 categories (Solved all major issues raised as Homework 4)</a:t>
            </a:r>
          </a:p>
        </p:txBody>
      </p:sp>
    </p:spTree>
    <p:extLst>
      <p:ext uri="{BB962C8B-B14F-4D97-AF65-F5344CB8AC3E}">
        <p14:creationId xmlns:p14="http://schemas.microsoft.com/office/powerpoint/2010/main" val="2115209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872538" y="146049"/>
            <a:ext cx="3319463" cy="769939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Arial" charset="0"/>
                <a:cs typeface="Arial" charset="0"/>
              </a:rPr>
              <a:t>OUR</a:t>
            </a:r>
            <a:r>
              <a:rPr lang="en-US" b="1" dirty="0">
                <a:ea typeface="Arial" charset="0"/>
                <a:cs typeface="Arial" charset="0"/>
              </a:rPr>
              <a:t> </a:t>
            </a:r>
            <a:r>
              <a:rPr lang="en-US" dirty="0">
                <a:ea typeface="Arial" charset="0"/>
                <a:cs typeface="Arial" charset="0"/>
              </a:rPr>
              <a:t>PROCESS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97" y="472559"/>
            <a:ext cx="870739" cy="17414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8168" y="2214033"/>
            <a:ext cx="1676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TEAM MEETING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379458" y="1977288"/>
            <a:ext cx="1450527" cy="599213"/>
            <a:chOff x="4459859" y="1448719"/>
            <a:chExt cx="1450527" cy="59921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59859" y="1448719"/>
              <a:ext cx="668799" cy="599213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28658" y="1711243"/>
              <a:ext cx="781728" cy="336264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3305662" y="2612976"/>
            <a:ext cx="2413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ISSUE CREATION IN JIRA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580515" y="148199"/>
            <a:ext cx="1249467" cy="767408"/>
            <a:chOff x="4304859" y="429385"/>
            <a:chExt cx="1249466" cy="767408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04859" y="429385"/>
              <a:ext cx="865868" cy="767408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170727" y="839183"/>
              <a:ext cx="383598" cy="351631"/>
            </a:xfrm>
            <a:prstGeom prst="rect">
              <a:avLst/>
            </a:prstGeom>
          </p:spPr>
        </p:pic>
      </p:grpSp>
      <p:sp>
        <p:nvSpPr>
          <p:cNvPr id="15" name="TextBox 14"/>
          <p:cNvSpPr txBox="1"/>
          <p:nvPr/>
        </p:nvSpPr>
        <p:spPr>
          <a:xfrm>
            <a:off x="2658865" y="876874"/>
            <a:ext cx="3291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DOCUMENT IDEAS, DISCUSSION, </a:t>
            </a:r>
          </a:p>
          <a:p>
            <a:pPr algn="ctr"/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DECISIONS IN CONFLUENCE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99312" y="4506090"/>
            <a:ext cx="1194307" cy="117081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9"/>
          <a:srcRect r="15860" b="19997"/>
          <a:stretch/>
        </p:blipFill>
        <p:spPr>
          <a:xfrm>
            <a:off x="4660903" y="4344329"/>
            <a:ext cx="1333319" cy="1472411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6816725" y="894367"/>
            <a:ext cx="2306847" cy="1870604"/>
            <a:chOff x="6438977" y="981950"/>
            <a:chExt cx="2306847" cy="1870603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577640" y="981950"/>
              <a:ext cx="1319255" cy="142599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6438977" y="2483221"/>
              <a:ext cx="21000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UNIT TESTS IN JUNIT</a:t>
              </a: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8280" b="89809" l="8995" r="92063">
                          <a14:foregroundMark x1="73016" y1="27389" x2="73016" y2="27389"/>
                          <a14:foregroundMark x1="78307" y1="18471" x2="78307" y2="18471"/>
                          <a14:foregroundMark x1="12698" y1="21019" x2="12698" y2="21019"/>
                          <a14:foregroundMark x1="14286" y1="31847" x2="14286" y2="31847"/>
                          <a14:foregroundMark x1="21693" y1="49682" x2="39153" y2="41401"/>
                          <a14:foregroundMark x1="11640" y1="13376" x2="10582" y2="17834"/>
                          <a14:foregroundMark x1="19048" y1="19745" x2="8995" y2="50955"/>
                          <a14:foregroundMark x1="14286" y1="13376" x2="82540" y2="14650"/>
                          <a14:foregroundMark x1="80952" y1="13376" x2="91005" y2="14650"/>
                          <a14:foregroundMark x1="92063" y1="15287" x2="92063" y2="8789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580165" y="1489842"/>
              <a:ext cx="1165659" cy="968299"/>
            </a:xfrm>
            <a:prstGeom prst="rect">
              <a:avLst/>
            </a:prstGeom>
          </p:spPr>
        </p:pic>
      </p:grpSp>
      <p:grpSp>
        <p:nvGrpSpPr>
          <p:cNvPr id="30" name="Group 29"/>
          <p:cNvGrpSpPr/>
          <p:nvPr/>
        </p:nvGrpSpPr>
        <p:grpSpPr>
          <a:xfrm>
            <a:off x="9548103" y="2138611"/>
            <a:ext cx="2655150" cy="2438400"/>
            <a:chOff x="9374391" y="656915"/>
            <a:chExt cx="2655151" cy="2438400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482766" y="656915"/>
              <a:ext cx="2438400" cy="243840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630" b="92593" l="7299" r="94891">
                          <a14:foregroundMark x1="54015" y1="29630" x2="51825" y2="80000"/>
                          <a14:foregroundMark x1="31387" y1="32593" x2="60584" y2="27407"/>
                          <a14:foregroundMark x1="36496" y1="72593" x2="62044" y2="82222"/>
                          <a14:foregroundMark x1="73723" y1="76296" x2="31387" y2="48148"/>
                          <a14:foregroundMark x1="65693" y1="26667" x2="79562" y2="70370"/>
                          <a14:foregroundMark x1="33577" y1="28148" x2="27737" y2="74074"/>
                          <a14:foregroundMark x1="29197" y1="31111" x2="18978" y2="71852"/>
                          <a14:foregroundMark x1="43796" y1="22222" x2="86861" y2="47407"/>
                          <a14:foregroundMark x1="48905" y1="19259" x2="72263" y2="22963"/>
                          <a14:foregroundMark x1="46715" y1="14815" x2="64234" y2="20000"/>
                          <a14:foregroundMark x1="59854" y1="87407" x2="83212" y2="67407"/>
                          <a14:foregroundMark x1="78102" y1="30370" x2="86131" y2="64444"/>
                          <a14:foregroundMark x1="47445" y1="31852" x2="38686" y2="55556"/>
                          <a14:foregroundMark x1="15328" y1="68148" x2="15328" y2="48889"/>
                          <a14:foregroundMark x1="81752" y1="31852" x2="89051" y2="63704"/>
                          <a14:foregroundMark x1="86131" y1="38519" x2="90511" y2="48889"/>
                          <a14:foregroundMark x1="89781" y1="59259" x2="89781" y2="45926"/>
                          <a14:foregroundMark x1="43066" y1="91111" x2="49635" y2="88889"/>
                          <a14:foregroundMark x1="49635" y1="14074" x2="56934" y2="1925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414832" y="1538237"/>
              <a:ext cx="574268" cy="565885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9374391" y="2512574"/>
              <a:ext cx="2655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DEVELOPMENT IN ECLIPSE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7558529" y="5735847"/>
            <a:ext cx="2118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COMMIT TO GITHUB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53434" y="5719505"/>
            <a:ext cx="183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BUILD IN JENKINS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26770" y="5957247"/>
            <a:ext cx="2414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NOTIFICATION IN SLACK</a:t>
            </a:r>
          </a:p>
        </p:txBody>
      </p:sp>
      <p:cxnSp>
        <p:nvCxnSpPr>
          <p:cNvPr id="33" name="Straight Connector 32"/>
          <p:cNvCxnSpPr>
            <a:stCxn id="4" idx="3"/>
          </p:cNvCxnSpPr>
          <p:nvPr/>
        </p:nvCxnSpPr>
        <p:spPr>
          <a:xfrm flipV="1">
            <a:off x="1359837" y="1337733"/>
            <a:ext cx="785019" cy="5563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5" idx="1"/>
          </p:cNvCxnSpPr>
          <p:nvPr/>
        </p:nvCxnSpPr>
        <p:spPr>
          <a:xfrm flipV="1">
            <a:off x="2144859" y="1200040"/>
            <a:ext cx="514006" cy="137697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0" idx="1"/>
          </p:cNvCxnSpPr>
          <p:nvPr/>
        </p:nvCxnSpPr>
        <p:spPr>
          <a:xfrm>
            <a:off x="2144858" y="1337735"/>
            <a:ext cx="1160804" cy="1459907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6170369" y="1638637"/>
            <a:ext cx="785019" cy="5563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664200" y="1250962"/>
            <a:ext cx="519539" cy="39323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5577841" y="1644197"/>
            <a:ext cx="592527" cy="93916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21" idx="3"/>
          </p:cNvCxnSpPr>
          <p:nvPr/>
        </p:nvCxnSpPr>
        <p:spPr>
          <a:xfrm>
            <a:off x="8916787" y="2580305"/>
            <a:ext cx="1097901" cy="722573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endCxn id="17" idx="3"/>
          </p:cNvCxnSpPr>
          <p:nvPr/>
        </p:nvCxnSpPr>
        <p:spPr>
          <a:xfrm flipH="1">
            <a:off x="9193616" y="4363604"/>
            <a:ext cx="1490427" cy="727893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18" idx="3"/>
          </p:cNvCxnSpPr>
          <p:nvPr/>
        </p:nvCxnSpPr>
        <p:spPr>
          <a:xfrm flipH="1" flipV="1">
            <a:off x="5994222" y="5080532"/>
            <a:ext cx="1788559" cy="10963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354035" y="5467405"/>
            <a:ext cx="1475584" cy="536883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386105" y="3314960"/>
            <a:ext cx="1411444" cy="1154819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1021347" y="4358215"/>
            <a:ext cx="2313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PACKAGING IN AWS S3</a:t>
            </a:r>
          </a:p>
        </p:txBody>
      </p:sp>
      <p:cxnSp>
        <p:nvCxnSpPr>
          <p:cNvPr id="64" name="Straight Connector 63"/>
          <p:cNvCxnSpPr>
            <a:endCxn id="63" idx="3"/>
          </p:cNvCxnSpPr>
          <p:nvPr/>
        </p:nvCxnSpPr>
        <p:spPr>
          <a:xfrm flipH="1" flipV="1">
            <a:off x="3334737" y="4542881"/>
            <a:ext cx="945166" cy="54862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4265929" y="5077753"/>
            <a:ext cx="502851" cy="6871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 flipV="1">
            <a:off x="6241885" y="7404797"/>
            <a:ext cx="1788558" cy="10962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2953740" y="5091497"/>
            <a:ext cx="1312193" cy="628011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endCxn id="10" idx="2"/>
          </p:cNvCxnSpPr>
          <p:nvPr/>
        </p:nvCxnSpPr>
        <p:spPr>
          <a:xfrm flipH="1" flipV="1">
            <a:off x="4512243" y="2982308"/>
            <a:ext cx="3253777" cy="2095447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 rot="1999132">
            <a:off x="5545444" y="3774721"/>
            <a:ext cx="1501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UPDATE IN ISSUSE</a:t>
            </a:r>
          </a:p>
        </p:txBody>
      </p:sp>
    </p:spTree>
    <p:extLst>
      <p:ext uri="{BB962C8B-B14F-4D97-AF65-F5344CB8AC3E}">
        <p14:creationId xmlns:p14="http://schemas.microsoft.com/office/powerpoint/2010/main" val="894384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85802" y="286606"/>
            <a:ext cx="11142132" cy="1450757"/>
          </a:xfrm>
        </p:spPr>
        <p:txBody>
          <a:bodyPr/>
          <a:lstStyle/>
          <a:p>
            <a:r>
              <a:rPr lang="en-IN" dirty="0"/>
              <a:t>CONTINUOUS</a:t>
            </a:r>
            <a:r>
              <a:rPr lang="en-IN" b="1" dirty="0"/>
              <a:t> </a:t>
            </a:r>
            <a:r>
              <a:rPr lang="en-IN" dirty="0"/>
              <a:t>INTEGRATION</a:t>
            </a:r>
            <a:r>
              <a:rPr lang="en-IN" b="1" dirty="0"/>
              <a:t> </a:t>
            </a:r>
            <a:r>
              <a:rPr lang="en-IN" dirty="0"/>
              <a:t>&amp;</a:t>
            </a:r>
            <a:r>
              <a:rPr lang="en-IN" b="1" dirty="0"/>
              <a:t> </a:t>
            </a:r>
            <a:r>
              <a:rPr lang="en-IN" dirty="0"/>
              <a:t>DEPLOYMENT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1097281" y="1845735"/>
            <a:ext cx="10058401" cy="4485492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Jenkins integration with Git</a:t>
            </a:r>
          </a:p>
          <a:p>
            <a:pPr marL="201163" lvl="1" indent="0">
              <a:buNone/>
            </a:pPr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en-IN" dirty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Automated build on Git commit</a:t>
            </a:r>
          </a:p>
          <a:p>
            <a:pPr marL="201163" lvl="1" indent="0">
              <a:buNone/>
            </a:pPr>
            <a:endParaRPr lang="en-IN" sz="2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01163" lvl="1" indent="0">
              <a:buNone/>
            </a:pPr>
            <a:endParaRPr lang="en-IN" sz="2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I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Jenkins integration with Slack</a:t>
            </a:r>
          </a:p>
          <a:p>
            <a:pPr marL="201163" lvl="1" indent="0">
              <a:buNone/>
            </a:pPr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en-IN" dirty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Automated notifications of build status, test results</a:t>
            </a:r>
          </a:p>
          <a:p>
            <a:pPr marL="201163" lvl="1" indent="0">
              <a:buNone/>
            </a:pPr>
            <a:endParaRPr lang="en-IN" sz="2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01163" lvl="1" indent="0">
              <a:buNone/>
            </a:pPr>
            <a:endParaRPr lang="en-IN" sz="2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I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Automated Packaging &amp; Release</a:t>
            </a:r>
          </a:p>
          <a:p>
            <a:pPr marL="201163" lvl="1" indent="0">
              <a:buNone/>
            </a:pPr>
            <a:r>
              <a:rPr lang="en-IN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en-IN" dirty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Automated package and push to AWS S3 on green Jenkins build </a:t>
            </a:r>
            <a:endParaRPr lang="en-IN" sz="2200" dirty="0">
              <a:solidFill>
                <a:schemeClr val="accent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01163" lvl="1" indent="0">
              <a:buNone/>
            </a:pPr>
            <a:endParaRPr lang="en-IN" sz="2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385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209107" y="-339983"/>
            <a:ext cx="10058400" cy="1449387"/>
          </a:xfrm>
        </p:spPr>
        <p:txBody>
          <a:bodyPr/>
          <a:lstStyle/>
          <a:p>
            <a:r>
              <a:rPr lang="en-IN" dirty="0"/>
              <a:t>HIGHLIGHTS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1261729" y="1385851"/>
            <a:ext cx="10058400" cy="5013325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+mj-lt"/>
              </a:rPr>
              <a:t>ELASTIC SEARCH </a:t>
            </a:r>
            <a:endParaRPr lang="en-IN" sz="2200" dirty="0">
              <a:latin typeface="+mj-lt"/>
            </a:endParaRPr>
          </a:p>
          <a:p>
            <a:pPr marL="384038" lvl="2" indent="0">
              <a:buNone/>
            </a:pPr>
            <a:r>
              <a:rPr lang="en-IN" sz="2000" dirty="0">
                <a:solidFill>
                  <a:schemeClr val="accent2"/>
                </a:solidFill>
                <a:latin typeface="+mj-lt"/>
              </a:rPr>
              <a:t>full DBLP data</a:t>
            </a:r>
          </a:p>
          <a:p>
            <a:pPr marL="384038" lvl="2" indent="0">
              <a:buNone/>
            </a:pPr>
            <a:r>
              <a:rPr lang="en-IN" sz="2000" dirty="0">
                <a:solidFill>
                  <a:schemeClr val="accent2"/>
                </a:solidFill>
                <a:latin typeface="+mj-lt"/>
              </a:rPr>
              <a:t>faster searching as each record is saved as an inverted index automatically</a:t>
            </a:r>
          </a:p>
          <a:p>
            <a:pPr marL="384038" lvl="2" indent="0">
              <a:buNone/>
            </a:pPr>
            <a:r>
              <a:rPr lang="en-IN" sz="2000" dirty="0">
                <a:solidFill>
                  <a:schemeClr val="accent2"/>
                </a:solidFill>
                <a:latin typeface="+mj-lt"/>
              </a:rPr>
              <a:t>more relevant search results through hit score</a:t>
            </a:r>
          </a:p>
          <a:p>
            <a:pPr marL="384038" lvl="2" indent="0">
              <a:buNone/>
            </a:pPr>
            <a:r>
              <a:rPr lang="en-IN" sz="2000" dirty="0">
                <a:solidFill>
                  <a:schemeClr val="accent2"/>
                </a:solidFill>
                <a:latin typeface="+mj-lt"/>
              </a:rPr>
              <a:t>RESTFUL endpoint for querying through simple key value pairs</a:t>
            </a:r>
          </a:p>
          <a:p>
            <a:pPr marL="384038" lvl="2" indent="0">
              <a:buNone/>
            </a:pPr>
            <a:r>
              <a:rPr lang="en-IN" sz="2000" dirty="0">
                <a:solidFill>
                  <a:schemeClr val="accent2"/>
                </a:solidFill>
                <a:latin typeface="+mj-lt"/>
              </a:rPr>
              <a:t>search result boosting</a:t>
            </a:r>
          </a:p>
          <a:p>
            <a:pPr marL="384038" lvl="2" indent="0">
              <a:buNone/>
            </a:pPr>
            <a:r>
              <a:rPr lang="en-IN" sz="2000" dirty="0">
                <a:solidFill>
                  <a:schemeClr val="accent2"/>
                </a:solidFill>
                <a:latin typeface="+mj-lt"/>
              </a:rPr>
              <a:t>easier integration with future platforms (Web, Native mobile, etc.)</a:t>
            </a:r>
          </a:p>
          <a:p>
            <a:pPr marL="384038" lvl="2" indent="0">
              <a:buNone/>
            </a:pPr>
            <a:endParaRPr lang="en-IN" sz="1600" b="1" dirty="0">
              <a:latin typeface="+mj-lt"/>
              <a:cs typeface="Calibri Light" panose="020F0302020204030204" pitchFamily="34" charset="0"/>
            </a:endParaRPr>
          </a:p>
          <a:p>
            <a:pPr marL="382578" lvl="2" indent="-296855">
              <a:buNone/>
            </a:pPr>
            <a:r>
              <a:rPr lang="en-I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NATIVE APPLICATION INSTALLERS</a:t>
            </a:r>
          </a:p>
          <a:p>
            <a:pPr marL="382578" lvl="2" indent="-296855">
              <a:buNone/>
            </a:pPr>
            <a:r>
              <a:rPr lang="en-IN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en-IN" sz="2000" dirty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installers for Windows (.exe) and Mac (.dmg)</a:t>
            </a:r>
            <a:endParaRPr lang="en-IN" sz="1800" b="1" dirty="0">
              <a:solidFill>
                <a:schemeClr val="accent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82578" lvl="2" indent="-296855">
              <a:buNone/>
            </a:pPr>
            <a:endParaRPr lang="en-IN" sz="24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82578" lvl="2" indent="-296855">
              <a:buNone/>
            </a:pPr>
            <a:r>
              <a:rPr lang="en-I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RESPONSIVE UI</a:t>
            </a:r>
          </a:p>
          <a:p>
            <a:pPr marL="382578" lvl="2" indent="-296855">
              <a:buNone/>
            </a:pPr>
            <a:r>
              <a:rPr lang="en-IN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en-IN" sz="2000" dirty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simple responsive flat single frame UI</a:t>
            </a:r>
            <a:r>
              <a:rPr lang="en-IN" sz="2000" b="1" dirty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en-IN" sz="2400" b="1" dirty="0">
              <a:solidFill>
                <a:schemeClr val="accent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84038" lvl="2" indent="0">
              <a:buNone/>
            </a:pPr>
            <a:endParaRPr lang="en-IN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72941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RESOURCES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2143446"/>
            <a:ext cx="10058400" cy="4023360"/>
          </a:xfrm>
        </p:spPr>
        <p:txBody>
          <a:bodyPr/>
          <a:lstStyle/>
          <a:p>
            <a:r>
              <a:rPr lang="en-IN" dirty="0"/>
              <a:t>Git Repo: </a:t>
            </a:r>
            <a:r>
              <a:rPr lang="en-IN" dirty="0">
                <a:hlinkClick r:id="rId2"/>
              </a:rPr>
              <a:t>https://github.ccs.neu.edu/CS5500-Spring2017/team1</a:t>
            </a:r>
            <a:r>
              <a:rPr lang="en-IN" dirty="0"/>
              <a:t> </a:t>
            </a:r>
          </a:p>
          <a:p>
            <a:r>
              <a:rPr lang="en-IN" dirty="0"/>
              <a:t>Jenkins: </a:t>
            </a:r>
            <a:r>
              <a:rPr lang="en-IN" dirty="0">
                <a:hlinkClick r:id="rId3"/>
              </a:rPr>
              <a:t>http://ec2-54-201-177-192.us-west-2.compute.amazonaws.com:8080/job/MSD/</a:t>
            </a:r>
            <a:r>
              <a:rPr lang="en-IN" dirty="0"/>
              <a:t> </a:t>
            </a:r>
          </a:p>
          <a:p>
            <a:r>
              <a:rPr lang="en-IN" dirty="0"/>
              <a:t>S3 Automated Package : </a:t>
            </a:r>
            <a:r>
              <a:rPr lang="en-IN" dirty="0">
                <a:hlinkClick r:id="rId4"/>
              </a:rPr>
              <a:t>http://rohitpagerank.s3-website-us-west-2.amazonaws.com</a:t>
            </a:r>
            <a:r>
              <a:rPr lang="en-IN" dirty="0"/>
              <a:t> </a:t>
            </a:r>
            <a:endParaRPr lang="en-IN" dirty="0"/>
          </a:p>
          <a:p>
            <a:r>
              <a:rPr lang="en-IN" dirty="0"/>
              <a:t>Sprint Retro : </a:t>
            </a:r>
            <a:r>
              <a:rPr lang="en-IN" dirty="0">
                <a:hlinkClick r:id="rId5"/>
              </a:rPr>
              <a:t>https://cs5500.ccs.neu.edu/confluence/display/TEAM1/2017-04-16+Retrospective?flashId=-2115002239</a:t>
            </a:r>
            <a:r>
              <a:rPr lang="en-IN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8288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832</TotalTime>
  <Words>245</Words>
  <Application>Microsoft Office PowerPoint</Application>
  <PresentationFormat>Widescreen</PresentationFormat>
  <Paragraphs>86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Retrospect</vt:lpstr>
      <vt:lpstr>TEAM 1</vt:lpstr>
      <vt:lpstr>SUB TEAM</vt:lpstr>
      <vt:lpstr>PowerPoint Presentation</vt:lpstr>
      <vt:lpstr>TOOLS</vt:lpstr>
      <vt:lpstr>PHASE 4</vt:lpstr>
      <vt:lpstr>OUR PROCESS</vt:lpstr>
      <vt:lpstr>CONTINUOUS INTEGRATION &amp; DEPLOYMENT</vt:lpstr>
      <vt:lpstr>HIGHLIGHTS</vt:lpstr>
      <vt:lpstr>RESOURCES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Yuzhi Ma</dc:creator>
  <cp:lastModifiedBy>Hari Vikas</cp:lastModifiedBy>
  <cp:revision>102</cp:revision>
  <dcterms:created xsi:type="dcterms:W3CDTF">2017-04-17T21:49:23Z</dcterms:created>
  <dcterms:modified xsi:type="dcterms:W3CDTF">2017-04-18T13:52:59Z</dcterms:modified>
</cp:coreProperties>
</file>