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Music\Downloads\K%20Pizz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Music\Downloads\K%20Pizz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Music\Downloads\K%20Pizz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hit\Music\Downloads\K%20Pizz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[K Pizza.xlsx]Shift Wise Sales!PivotTable2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b="1" dirty="0">
                <a:solidFill>
                  <a:schemeClr val="tx1">
                    <a:lumMod val="65000"/>
                    <a:lumOff val="35000"/>
                  </a:schemeClr>
                </a:solidFill>
              </a:rPr>
              <a:t>Shifts Wise Sales</a:t>
            </a:r>
          </a:p>
        </c:rich>
      </c:tx>
      <c:layout>
        <c:manualLayout>
          <c:xMode val="edge"/>
          <c:yMode val="edge"/>
          <c:x val="0.29920292932966003"/>
          <c:y val="3.38164379841142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manualLayout>
          <c:layoutTarget val="inner"/>
          <c:xMode val="edge"/>
          <c:yMode val="edge"/>
          <c:x val="0.11982127815418421"/>
          <c:y val="0.23770331229917924"/>
          <c:w val="0.84549032533723978"/>
          <c:h val="0.65489735436774088"/>
        </c:manualLayout>
      </c:layout>
      <c:barChart>
        <c:barDir val="col"/>
        <c:grouping val="clustered"/>
        <c:varyColors val="1"/>
        <c:ser>
          <c:idx val="0"/>
          <c:order val="0"/>
          <c:tx>
            <c:strRef>
              <c:f>'Shift Wise Sales'!$B$3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77C-48E4-9EBC-A2BF91123BD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677C-48E4-9EBC-A2BF91123BDC}"/>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677C-48E4-9EBC-A2BF91123BD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'Shift Wise Sales'!$A$4:$A$6</c:f>
              <c:strCache>
                <c:ptCount val="3"/>
                <c:pt idx="0">
                  <c:v>Evening</c:v>
                </c:pt>
                <c:pt idx="1">
                  <c:v>Afternoon</c:v>
                </c:pt>
                <c:pt idx="2">
                  <c:v>Morning</c:v>
                </c:pt>
              </c:strCache>
            </c:strRef>
          </c:cat>
          <c:val>
            <c:numRef>
              <c:f>'Shift Wise Sales'!$B$4:$B$6</c:f>
              <c:numCache>
                <c:formatCode>General</c:formatCode>
                <c:ptCount val="3"/>
                <c:pt idx="0">
                  <c:v>6590</c:v>
                </c:pt>
                <c:pt idx="1">
                  <c:v>6530</c:v>
                </c:pt>
                <c:pt idx="2">
                  <c:v>1590</c:v>
                </c:pt>
              </c:numCache>
            </c:numRef>
          </c:val>
          <c:extLst>
            <c:ext xmlns:c16="http://schemas.microsoft.com/office/drawing/2014/chart" uri="{C3380CC4-5D6E-409C-BE32-E72D297353CC}">
              <c16:uniqueId val="{00000006-677C-48E4-9EBC-A2BF91123BDC}"/>
            </c:ext>
          </c:extLst>
        </c:ser>
        <c:dLbls>
          <c:dLblPos val="outEnd"/>
          <c:showLegendKey val="0"/>
          <c:showVal val="1"/>
          <c:showCatName val="0"/>
          <c:showSerName val="0"/>
          <c:showPercent val="0"/>
          <c:showBubbleSize val="0"/>
        </c:dLbls>
        <c:gapWidth val="219"/>
        <c:overlap val="-27"/>
        <c:axId val="136301983"/>
        <c:axId val="136302399"/>
      </c:barChart>
      <c:catAx>
        <c:axId val="13630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302399"/>
        <c:crosses val="autoZero"/>
        <c:auto val="1"/>
        <c:lblAlgn val="ctr"/>
        <c:lblOffset val="100"/>
        <c:noMultiLvlLbl val="0"/>
      </c:catAx>
      <c:valAx>
        <c:axId val="1363023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30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dbl" algn="ctr">
      <a:solidFill>
        <a:schemeClr val="bg1">
          <a:lumMod val="85000"/>
        </a:schemeClr>
      </a:solidFill>
      <a:round/>
    </a:ln>
    <a:effectLst>
      <a:outerShdw blurRad="50800" dist="50800" dir="5400000" algn="ctr" rotWithShape="0">
        <a:schemeClr val="bg1">
          <a:lumMod val="85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[K Pizza.xlsx]Year Wise Sales!PivotTable7</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b="1">
                <a:solidFill>
                  <a:schemeClr val="tx1">
                    <a:lumMod val="65000"/>
                    <a:lumOff val="35000"/>
                  </a:schemeClr>
                </a:solidFill>
              </a:rPr>
              <a:t>Year 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35870516185477"/>
          <c:y val="0.19949074074074077"/>
          <c:w val="0.83708573928258967"/>
          <c:h val="0.69310987168270621"/>
        </c:manualLayout>
      </c:layout>
      <c:barChart>
        <c:barDir val="col"/>
        <c:grouping val="clustered"/>
        <c:varyColors val="0"/>
        <c:ser>
          <c:idx val="0"/>
          <c:order val="0"/>
          <c:tx>
            <c:strRef>
              <c:f>'Year Wise Sales'!$B$3</c:f>
              <c:strCache>
                <c:ptCount val="1"/>
                <c:pt idx="0">
                  <c:v>Total</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 Wise Sales'!$A$4:$A$6</c:f>
              <c:strCache>
                <c:ptCount val="3"/>
                <c:pt idx="0">
                  <c:v>2018</c:v>
                </c:pt>
                <c:pt idx="1">
                  <c:v>2019</c:v>
                </c:pt>
                <c:pt idx="2">
                  <c:v>2020</c:v>
                </c:pt>
              </c:strCache>
            </c:strRef>
          </c:cat>
          <c:val>
            <c:numRef>
              <c:f>'Year Wise Sales'!$B$4:$B$6</c:f>
              <c:numCache>
                <c:formatCode>General</c:formatCode>
                <c:ptCount val="3"/>
                <c:pt idx="0">
                  <c:v>24105</c:v>
                </c:pt>
                <c:pt idx="1">
                  <c:v>29970</c:v>
                </c:pt>
                <c:pt idx="2">
                  <c:v>22020</c:v>
                </c:pt>
              </c:numCache>
            </c:numRef>
          </c:val>
          <c:extLst>
            <c:ext xmlns:c16="http://schemas.microsoft.com/office/drawing/2014/chart" uri="{C3380CC4-5D6E-409C-BE32-E72D297353CC}">
              <c16:uniqueId val="{00000000-C723-42CE-83F4-3C0776D54632}"/>
            </c:ext>
          </c:extLst>
        </c:ser>
        <c:dLbls>
          <c:dLblPos val="outEnd"/>
          <c:showLegendKey val="0"/>
          <c:showVal val="1"/>
          <c:showCatName val="0"/>
          <c:showSerName val="0"/>
          <c:showPercent val="0"/>
          <c:showBubbleSize val="0"/>
        </c:dLbls>
        <c:gapWidth val="219"/>
        <c:overlap val="-27"/>
        <c:axId val="1812268383"/>
        <c:axId val="1812266303"/>
      </c:barChart>
      <c:catAx>
        <c:axId val="181226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266303"/>
        <c:crosses val="autoZero"/>
        <c:auto val="1"/>
        <c:lblAlgn val="ctr"/>
        <c:lblOffset val="100"/>
        <c:noMultiLvlLbl val="0"/>
      </c:catAx>
      <c:valAx>
        <c:axId val="18122663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268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dbl"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[K Pizza.xlsx]Location Wise Sales!PivotTable2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b="1"/>
              <a:t>Location Wise</a:t>
            </a:r>
            <a:r>
              <a:rPr lang="en-US" sz="1700" b="1" baseline="0"/>
              <a:t> Sales</a:t>
            </a:r>
            <a:endParaRPr lang="en-US" sz="17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64247572501713"/>
          <c:y val="0.20412037037037037"/>
          <c:w val="0.84023272952949846"/>
          <c:h val="0.68848024205307656"/>
        </c:manualLayout>
      </c:layout>
      <c:barChart>
        <c:barDir val="col"/>
        <c:grouping val="clustered"/>
        <c:varyColors val="0"/>
        <c:ser>
          <c:idx val="0"/>
          <c:order val="0"/>
          <c:tx>
            <c:strRef>
              <c:f>'Location Wise Sales'!$B$3</c:f>
              <c:strCache>
                <c:ptCount val="1"/>
                <c:pt idx="0">
                  <c:v>Total</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 Wise Sales'!$A$4:$A$7</c:f>
              <c:strCache>
                <c:ptCount val="4"/>
                <c:pt idx="0">
                  <c:v>Maratthahalli</c:v>
                </c:pt>
                <c:pt idx="1">
                  <c:v>BTM</c:v>
                </c:pt>
                <c:pt idx="2">
                  <c:v>Kormangala</c:v>
                </c:pt>
                <c:pt idx="3">
                  <c:v>J.P Nagar</c:v>
                </c:pt>
              </c:strCache>
            </c:strRef>
          </c:cat>
          <c:val>
            <c:numRef>
              <c:f>'Location Wise Sales'!$B$4:$B$7</c:f>
              <c:numCache>
                <c:formatCode>General</c:formatCode>
                <c:ptCount val="4"/>
                <c:pt idx="0">
                  <c:v>26137</c:v>
                </c:pt>
                <c:pt idx="1">
                  <c:v>23190</c:v>
                </c:pt>
                <c:pt idx="2">
                  <c:v>19350</c:v>
                </c:pt>
                <c:pt idx="3">
                  <c:v>4957</c:v>
                </c:pt>
              </c:numCache>
            </c:numRef>
          </c:val>
          <c:extLst>
            <c:ext xmlns:c16="http://schemas.microsoft.com/office/drawing/2014/chart" uri="{C3380CC4-5D6E-409C-BE32-E72D297353CC}">
              <c16:uniqueId val="{00000000-A05A-4F58-946D-E2060D246B0C}"/>
            </c:ext>
          </c:extLst>
        </c:ser>
        <c:dLbls>
          <c:dLblPos val="outEnd"/>
          <c:showLegendKey val="0"/>
          <c:showVal val="1"/>
          <c:showCatName val="0"/>
          <c:showSerName val="0"/>
          <c:showPercent val="0"/>
          <c:showBubbleSize val="0"/>
        </c:dLbls>
        <c:gapWidth val="219"/>
        <c:overlap val="-27"/>
        <c:axId val="1849086559"/>
        <c:axId val="1849104031"/>
      </c:barChart>
      <c:catAx>
        <c:axId val="1849086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104031"/>
        <c:crosses val="autoZero"/>
        <c:auto val="1"/>
        <c:lblAlgn val="ctr"/>
        <c:lblOffset val="100"/>
        <c:noMultiLvlLbl val="0"/>
      </c:catAx>
      <c:valAx>
        <c:axId val="1849104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08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dbl"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[K Pizza.xlsx]Category Wise Sales!PivotTable3</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b="1">
                <a:solidFill>
                  <a:schemeClr val="tx1">
                    <a:lumMod val="65000"/>
                    <a:lumOff val="35000"/>
                  </a:schemeClr>
                </a:solidFill>
              </a:rPr>
              <a:t>Category</a:t>
            </a:r>
            <a:r>
              <a:rPr lang="en-US" sz="1700" b="1" baseline="0">
                <a:solidFill>
                  <a:schemeClr val="tx1">
                    <a:lumMod val="65000"/>
                    <a:lumOff val="35000"/>
                  </a:schemeClr>
                </a:solidFill>
              </a:rPr>
              <a:t> Wise Sales</a:t>
            </a:r>
            <a:endParaRPr lang="en-US" sz="1700" b="1">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706818043093443"/>
          <c:y val="0.19310519645120411"/>
          <c:w val="0.67347445522798022"/>
          <c:h val="0.68928634871211436"/>
        </c:manualLayout>
      </c:layout>
      <c:barChart>
        <c:barDir val="bar"/>
        <c:grouping val="clustered"/>
        <c:varyColors val="0"/>
        <c:ser>
          <c:idx val="0"/>
          <c:order val="0"/>
          <c:tx>
            <c:strRef>
              <c:f>'Category Wise Sales'!$B$3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 Wise Sales'!$A$4:$A$7</c:f>
              <c:strCache>
                <c:ptCount val="4"/>
                <c:pt idx="0">
                  <c:v>Veggi Pizza</c:v>
                </c:pt>
                <c:pt idx="1">
                  <c:v>Spicy Panner Pizza</c:v>
                </c:pt>
                <c:pt idx="2">
                  <c:v>Chicken Pizza</c:v>
                </c:pt>
                <c:pt idx="3">
                  <c:v>Margherita Pizza</c:v>
                </c:pt>
              </c:strCache>
            </c:strRef>
          </c:cat>
          <c:val>
            <c:numRef>
              <c:f>'Category Wise Sales'!$B$4:$B$7</c:f>
              <c:numCache>
                <c:formatCode>General</c:formatCode>
                <c:ptCount val="4"/>
                <c:pt idx="0">
                  <c:v>21207</c:v>
                </c:pt>
                <c:pt idx="1">
                  <c:v>20007</c:v>
                </c:pt>
                <c:pt idx="2">
                  <c:v>18630</c:v>
                </c:pt>
                <c:pt idx="3">
                  <c:v>16251</c:v>
                </c:pt>
              </c:numCache>
            </c:numRef>
          </c:val>
          <c:extLst>
            <c:ext xmlns:c16="http://schemas.microsoft.com/office/drawing/2014/chart" uri="{C3380CC4-5D6E-409C-BE32-E72D297353CC}">
              <c16:uniqueId val="{00000000-4CFA-4A46-8586-0E887B4025DD}"/>
            </c:ext>
          </c:extLst>
        </c:ser>
        <c:dLbls>
          <c:dLblPos val="outEnd"/>
          <c:showLegendKey val="0"/>
          <c:showVal val="1"/>
          <c:showCatName val="0"/>
          <c:showSerName val="0"/>
          <c:showPercent val="0"/>
          <c:showBubbleSize val="0"/>
        </c:dLbls>
        <c:gapWidth val="182"/>
        <c:axId val="1845709951"/>
        <c:axId val="1845714527"/>
      </c:barChart>
      <c:catAx>
        <c:axId val="184570995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5714527"/>
        <c:crosses val="autoZero"/>
        <c:auto val="1"/>
        <c:lblAlgn val="ctr"/>
        <c:lblOffset val="100"/>
        <c:noMultiLvlLbl val="0"/>
      </c:catAx>
      <c:valAx>
        <c:axId val="184571452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5709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BD76-F80D-4A8E-BCE5-21E955757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767CC1-8FFF-4C5F-8127-9A1189464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8A84DE-ABED-4E19-BBB3-18C88D24E345}"/>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079BEACC-F16C-453A-AB29-8F57A39DE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6834A-7FBC-48CC-9504-EC214F1A8DBA}"/>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352168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DB83-F95A-407C-8D6E-009372E1AF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B22DF-1E35-4EB6-A41B-14578F59C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03DAF-ED6F-4E0B-B224-11EA01D924EF}"/>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17071AFC-750D-475C-AF8F-860814F8B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407B3-40AA-40AD-B79B-86E1806E47C7}"/>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118012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CA8C9-4518-404E-B83A-2B506A6474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72E4D-84AA-4B10-86F6-2AA53027D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03615-AF49-4841-9749-05F138F670BF}"/>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F6BC1EB6-6EEA-41E1-8B68-B168F83C9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FAD98-4D48-4803-A7A9-4CD56FF966DC}"/>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186033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9ABE-9D3A-43AA-AC63-0412366D6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CA36A-0D7C-4DBB-89A5-7A0FD61C99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17BA4-1C33-470E-A49D-8265AEC3849E}"/>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00F395E5-9F1F-4F4E-97F3-8E173773A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DD93A-EC8E-4179-87D5-B01A80209C0A}"/>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249706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D6AB-ACF0-4F18-B1C4-644775BDF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A78CE5-2244-473A-ACE2-DF0B095B6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A1859-C27E-4C84-92D9-9C7E4568C780}"/>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F12F7CF6-C8BE-43EA-A821-D70ECCD85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7495A-83DC-4FAB-B000-D0676FB94D99}"/>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197232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591A-4C25-46CD-A15F-1A0E764BB6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60378B-3737-4BB1-BB1A-45DD247FD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AF56E-7FB9-432B-9700-A1DD30334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DB6183-6698-4796-9412-2A65730DEBBD}"/>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6" name="Footer Placeholder 5">
            <a:extLst>
              <a:ext uri="{FF2B5EF4-FFF2-40B4-BE49-F238E27FC236}">
                <a16:creationId xmlns:a16="http://schemas.microsoft.com/office/drawing/2014/main" id="{9D32EE28-7838-43DA-8086-BB8889EBE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7C85F-A45F-4F7C-B16B-25AD396673DE}"/>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34484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B1FF-1802-4DA8-B9F8-06D9D33686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603B3-EF15-4388-9591-EDBF758E6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9DACF-5D24-4685-851F-AF6B8E50D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21B01E-20B0-4D0C-9651-BE543ABBF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81488-CBC8-4B16-86D9-C7480C90E8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D8C1DF-8B85-4DC7-A2CC-A48E7097B27D}"/>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8" name="Footer Placeholder 7">
            <a:extLst>
              <a:ext uri="{FF2B5EF4-FFF2-40B4-BE49-F238E27FC236}">
                <a16:creationId xmlns:a16="http://schemas.microsoft.com/office/drawing/2014/main" id="{DEAD904F-9272-4549-A760-B99D2DC24E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F92535-1B57-4046-AF42-A1ABF7D8C03F}"/>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186649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CFC4-D6D1-466E-904E-E72C099172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FD6494-918D-4DAC-85A0-17905AE92931}"/>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4" name="Footer Placeholder 3">
            <a:extLst>
              <a:ext uri="{FF2B5EF4-FFF2-40B4-BE49-F238E27FC236}">
                <a16:creationId xmlns:a16="http://schemas.microsoft.com/office/drawing/2014/main" id="{4A2A74AC-EF64-4275-AAA4-C05CE6E49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BE7F3C-B830-45D4-965A-7346CCDC2F64}"/>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261440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098E0-B997-4ED9-81D6-2811E45544F1}"/>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3" name="Footer Placeholder 2">
            <a:extLst>
              <a:ext uri="{FF2B5EF4-FFF2-40B4-BE49-F238E27FC236}">
                <a16:creationId xmlns:a16="http://schemas.microsoft.com/office/drawing/2014/main" id="{E776ABDB-A6FC-4416-8D62-1C1B725279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866AD6-B800-41B0-BF06-8359684A01D7}"/>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338873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FA3C-9AFC-41E3-9DA6-FE45E9DB9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28BE4-09B7-4A17-8789-0C0914E96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E3E87-5FD4-4F37-8E1B-32DF732A3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0A7C6-9573-4B13-A8CF-5B48BE77AAB0}"/>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6" name="Footer Placeholder 5">
            <a:extLst>
              <a:ext uri="{FF2B5EF4-FFF2-40B4-BE49-F238E27FC236}">
                <a16:creationId xmlns:a16="http://schemas.microsoft.com/office/drawing/2014/main" id="{E770D882-3779-41B6-842E-36F18FB0B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CD3DE-E1BA-4110-8048-32D4EB15E17C}"/>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60519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4110-A9A8-43FF-A38A-B29A242A5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31DB8B-BD57-4DB0-989A-3FC33B239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7E2A4-5495-41FC-97E6-81F58E974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E2BAB-4E91-4825-B847-C636027C47FC}"/>
              </a:ext>
            </a:extLst>
          </p:cNvPr>
          <p:cNvSpPr>
            <a:spLocks noGrp="1"/>
          </p:cNvSpPr>
          <p:nvPr>
            <p:ph type="dt" sz="half" idx="10"/>
          </p:nvPr>
        </p:nvSpPr>
        <p:spPr/>
        <p:txBody>
          <a:bodyPr/>
          <a:lstStyle/>
          <a:p>
            <a:fld id="{076F8008-A6A9-4892-86EC-78D00D3B6CCE}" type="datetimeFigureOut">
              <a:rPr lang="en-IN" smtClean="0"/>
              <a:t>01-07-2024</a:t>
            </a:fld>
            <a:endParaRPr lang="en-IN"/>
          </a:p>
        </p:txBody>
      </p:sp>
      <p:sp>
        <p:nvSpPr>
          <p:cNvPr id="6" name="Footer Placeholder 5">
            <a:extLst>
              <a:ext uri="{FF2B5EF4-FFF2-40B4-BE49-F238E27FC236}">
                <a16:creationId xmlns:a16="http://schemas.microsoft.com/office/drawing/2014/main" id="{A4B6CF66-B2A1-4AE4-9A33-D23C36562E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33004-D048-49F9-8E4D-A8B6A0B835BC}"/>
              </a:ext>
            </a:extLst>
          </p:cNvPr>
          <p:cNvSpPr>
            <a:spLocks noGrp="1"/>
          </p:cNvSpPr>
          <p:nvPr>
            <p:ph type="sldNum" sz="quarter" idx="12"/>
          </p:nvPr>
        </p:nvSpPr>
        <p:spPr/>
        <p:txBody>
          <a:bodyPr/>
          <a:lstStyle/>
          <a:p>
            <a:fld id="{874D1B66-0241-41DC-AB0C-D71797407964}" type="slidenum">
              <a:rPr lang="en-IN" smtClean="0"/>
              <a:t>‹#›</a:t>
            </a:fld>
            <a:endParaRPr lang="en-IN"/>
          </a:p>
        </p:txBody>
      </p:sp>
    </p:spTree>
    <p:extLst>
      <p:ext uri="{BB962C8B-B14F-4D97-AF65-F5344CB8AC3E}">
        <p14:creationId xmlns:p14="http://schemas.microsoft.com/office/powerpoint/2010/main" val="212116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5AB95-109A-4A42-9463-5C5A94BF0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57632B-B9E7-4308-A97A-D4003E926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9BD00-090C-4D51-8617-1B2A87AAC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F8008-A6A9-4892-86EC-78D00D3B6CCE}" type="datetimeFigureOut">
              <a:rPr lang="en-IN" smtClean="0"/>
              <a:t>01-07-2024</a:t>
            </a:fld>
            <a:endParaRPr lang="en-IN"/>
          </a:p>
        </p:txBody>
      </p:sp>
      <p:sp>
        <p:nvSpPr>
          <p:cNvPr id="5" name="Footer Placeholder 4">
            <a:extLst>
              <a:ext uri="{FF2B5EF4-FFF2-40B4-BE49-F238E27FC236}">
                <a16:creationId xmlns:a16="http://schemas.microsoft.com/office/drawing/2014/main" id="{2D646E9D-8338-4498-BF4D-2F6918A57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2A5198-AC55-47F9-B7BA-903D2F997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D1B66-0241-41DC-AB0C-D71797407964}" type="slidenum">
              <a:rPr lang="en-IN" smtClean="0"/>
              <a:t>‹#›</a:t>
            </a:fld>
            <a:endParaRPr lang="en-IN"/>
          </a:p>
        </p:txBody>
      </p:sp>
    </p:spTree>
    <p:extLst>
      <p:ext uri="{BB962C8B-B14F-4D97-AF65-F5344CB8AC3E}">
        <p14:creationId xmlns:p14="http://schemas.microsoft.com/office/powerpoint/2010/main" val="2172691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056E0-19F2-43D2-977D-54B84C46A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257"/>
            <a:ext cx="12192000" cy="6858000"/>
          </a:xfrm>
          <a:prstGeom prst="rect">
            <a:avLst/>
          </a:prstGeom>
        </p:spPr>
      </p:pic>
      <p:sp>
        <p:nvSpPr>
          <p:cNvPr id="4" name="TextBox 3">
            <a:extLst>
              <a:ext uri="{FF2B5EF4-FFF2-40B4-BE49-F238E27FC236}">
                <a16:creationId xmlns:a16="http://schemas.microsoft.com/office/drawing/2014/main" id="{00361B7A-9D5B-4BB0-966F-81CFE57210C5}"/>
              </a:ext>
            </a:extLst>
          </p:cNvPr>
          <p:cNvSpPr txBox="1"/>
          <p:nvPr/>
        </p:nvSpPr>
        <p:spPr>
          <a:xfrm>
            <a:off x="1285461" y="286913"/>
            <a:ext cx="9435548" cy="769441"/>
          </a:xfrm>
          <a:prstGeom prst="rect">
            <a:avLst/>
          </a:prstGeom>
          <a:noFill/>
        </p:spPr>
        <p:txBody>
          <a:bodyPr wrap="square" rtlCol="0">
            <a:spAutoFit/>
          </a:bodyPr>
          <a:lstStyle/>
          <a:p>
            <a:r>
              <a:rPr lang="en-US" sz="4400" b="1" i="1" u="sng" dirty="0">
                <a:solidFill>
                  <a:schemeClr val="bg1"/>
                </a:solidFill>
              </a:rPr>
              <a:t>PROJECT (DATA ANALYSIS FOR K PIZZA</a:t>
            </a:r>
            <a:r>
              <a:rPr lang="en-IN" sz="4400" b="1" i="1" u="sng" dirty="0">
                <a:solidFill>
                  <a:schemeClr val="bg1"/>
                </a:solidFill>
              </a:rPr>
              <a:t>)</a:t>
            </a:r>
          </a:p>
        </p:txBody>
      </p:sp>
      <p:sp>
        <p:nvSpPr>
          <p:cNvPr id="6" name="TextBox 5">
            <a:extLst>
              <a:ext uri="{FF2B5EF4-FFF2-40B4-BE49-F238E27FC236}">
                <a16:creationId xmlns:a16="http://schemas.microsoft.com/office/drawing/2014/main" id="{CA8F95B3-0030-4633-A9EF-4FEF2C5487EE}"/>
              </a:ext>
            </a:extLst>
          </p:cNvPr>
          <p:cNvSpPr txBox="1"/>
          <p:nvPr/>
        </p:nvSpPr>
        <p:spPr>
          <a:xfrm>
            <a:off x="801757" y="5801646"/>
            <a:ext cx="2120349" cy="769441"/>
          </a:xfrm>
          <a:prstGeom prst="rect">
            <a:avLst/>
          </a:prstGeom>
          <a:noFill/>
        </p:spPr>
        <p:txBody>
          <a:bodyPr wrap="square" rtlCol="0">
            <a:spAutoFit/>
          </a:bodyPr>
          <a:lstStyle/>
          <a:p>
            <a:r>
              <a:rPr lang="en-US" sz="2200" b="1" i="1" dirty="0">
                <a:solidFill>
                  <a:schemeClr val="bg2"/>
                </a:solidFill>
              </a:rPr>
              <a:t>          </a:t>
            </a:r>
            <a:r>
              <a:rPr lang="en-US" sz="2200" b="1" i="1" dirty="0">
                <a:solidFill>
                  <a:schemeClr val="bg1"/>
                </a:solidFill>
              </a:rPr>
              <a:t>By</a:t>
            </a:r>
          </a:p>
          <a:p>
            <a:r>
              <a:rPr lang="en-US" sz="2200" b="1" i="1" dirty="0">
                <a:solidFill>
                  <a:schemeClr val="bg1"/>
                </a:solidFill>
              </a:rPr>
              <a:t>Rohit Kumar</a:t>
            </a:r>
            <a:endParaRPr lang="en-IN" sz="2200" b="1" i="1" dirty="0">
              <a:solidFill>
                <a:schemeClr val="bg1"/>
              </a:solidFill>
            </a:endParaRPr>
          </a:p>
        </p:txBody>
      </p:sp>
      <p:sp>
        <p:nvSpPr>
          <p:cNvPr id="7" name="TextBox 6">
            <a:extLst>
              <a:ext uri="{FF2B5EF4-FFF2-40B4-BE49-F238E27FC236}">
                <a16:creationId xmlns:a16="http://schemas.microsoft.com/office/drawing/2014/main" id="{6CAF095B-B661-4C04-9C8F-8252203A8178}"/>
              </a:ext>
            </a:extLst>
          </p:cNvPr>
          <p:cNvSpPr txBox="1"/>
          <p:nvPr/>
        </p:nvSpPr>
        <p:spPr>
          <a:xfrm>
            <a:off x="6321288" y="2547864"/>
            <a:ext cx="5314121" cy="4324261"/>
          </a:xfrm>
          <a:prstGeom prst="rect">
            <a:avLst/>
          </a:prstGeom>
          <a:noFill/>
        </p:spPr>
        <p:txBody>
          <a:bodyPr wrap="square" rtlCol="0">
            <a:spAutoFit/>
          </a:bodyPr>
          <a:lstStyle/>
          <a:p>
            <a:pPr marL="342900" indent="-342900">
              <a:buFont typeface="Wingdings" panose="05000000000000000000" pitchFamily="2" charset="2"/>
              <a:buChar char="Ø"/>
            </a:pPr>
            <a:r>
              <a:rPr lang="en-US" sz="2500" i="1" dirty="0">
                <a:solidFill>
                  <a:schemeClr val="bg1"/>
                </a:solidFill>
              </a:rPr>
              <a:t>Introduction(About K Pizza)</a:t>
            </a:r>
          </a:p>
          <a:p>
            <a:pPr marL="342900" indent="-342900">
              <a:buFont typeface="Wingdings" panose="05000000000000000000" pitchFamily="2" charset="2"/>
              <a:buChar char="Ø"/>
            </a:pPr>
            <a:r>
              <a:rPr lang="en-US" sz="2500" i="1" dirty="0">
                <a:solidFill>
                  <a:schemeClr val="bg1"/>
                </a:solidFill>
              </a:rPr>
              <a:t>Analysis Factors</a:t>
            </a:r>
          </a:p>
          <a:p>
            <a:pPr marL="342900" indent="-342900">
              <a:buFont typeface="Wingdings" panose="05000000000000000000" pitchFamily="2" charset="2"/>
              <a:buChar char="Ø"/>
            </a:pPr>
            <a:r>
              <a:rPr lang="en-US" sz="2500" i="1" dirty="0">
                <a:solidFill>
                  <a:schemeClr val="bg1"/>
                </a:solidFill>
              </a:rPr>
              <a:t>Procedures</a:t>
            </a:r>
          </a:p>
          <a:p>
            <a:pPr marL="342900" indent="-342900">
              <a:buFont typeface="Wingdings" panose="05000000000000000000" pitchFamily="2" charset="2"/>
              <a:buChar char="Ø"/>
            </a:pPr>
            <a:r>
              <a:rPr lang="en-US" sz="2500" i="1" dirty="0">
                <a:solidFill>
                  <a:schemeClr val="bg1"/>
                </a:solidFill>
              </a:rPr>
              <a:t>Stage – 1(Data Collection)</a:t>
            </a:r>
          </a:p>
          <a:p>
            <a:pPr marL="342900" indent="-342900">
              <a:buFont typeface="Wingdings" panose="05000000000000000000" pitchFamily="2" charset="2"/>
              <a:buChar char="Ø"/>
            </a:pPr>
            <a:r>
              <a:rPr lang="en-US" sz="2500" i="1" dirty="0">
                <a:solidFill>
                  <a:schemeClr val="bg1"/>
                </a:solidFill>
              </a:rPr>
              <a:t>Stage – 2(Data Transformation And        Loading To The Database)</a:t>
            </a:r>
          </a:p>
          <a:p>
            <a:pPr marL="342900" indent="-342900">
              <a:buFont typeface="Wingdings" panose="05000000000000000000" pitchFamily="2" charset="2"/>
              <a:buChar char="Ø"/>
            </a:pPr>
            <a:r>
              <a:rPr lang="en-US" sz="2500" i="1" dirty="0">
                <a:solidFill>
                  <a:schemeClr val="bg1"/>
                </a:solidFill>
              </a:rPr>
              <a:t>Stage – 3(Performing Queries on the Loaded Data)</a:t>
            </a:r>
          </a:p>
          <a:p>
            <a:pPr marL="342900" indent="-342900">
              <a:buFont typeface="Wingdings" panose="05000000000000000000" pitchFamily="2" charset="2"/>
              <a:buChar char="Ø"/>
            </a:pPr>
            <a:r>
              <a:rPr lang="en-US" sz="2500" i="1" dirty="0">
                <a:solidFill>
                  <a:schemeClr val="bg1"/>
                </a:solidFill>
              </a:rPr>
              <a:t>Data Visualization</a:t>
            </a:r>
          </a:p>
          <a:p>
            <a:pPr marL="342900" indent="-342900">
              <a:buFont typeface="Wingdings" panose="05000000000000000000" pitchFamily="2" charset="2"/>
              <a:buChar char="Ø"/>
            </a:pPr>
            <a:r>
              <a:rPr lang="en-US" sz="2500" i="1" dirty="0">
                <a:solidFill>
                  <a:schemeClr val="bg1"/>
                </a:solidFill>
              </a:rPr>
              <a:t>Conclusion</a:t>
            </a:r>
          </a:p>
          <a:p>
            <a:pPr marL="342900" indent="-342900">
              <a:buFont typeface="Wingdings" panose="05000000000000000000" pitchFamily="2" charset="2"/>
              <a:buChar char="Ø"/>
            </a:pPr>
            <a:endParaRPr lang="en-IN" sz="2500" i="1" dirty="0"/>
          </a:p>
        </p:txBody>
      </p:sp>
      <p:sp>
        <p:nvSpPr>
          <p:cNvPr id="11" name="Rectangle: Rounded Corners 10">
            <a:extLst>
              <a:ext uri="{FF2B5EF4-FFF2-40B4-BE49-F238E27FC236}">
                <a16:creationId xmlns:a16="http://schemas.microsoft.com/office/drawing/2014/main" id="{DA7A12F4-3827-4534-9294-29ED57D1865E}"/>
              </a:ext>
            </a:extLst>
          </p:cNvPr>
          <p:cNvSpPr/>
          <p:nvPr/>
        </p:nvSpPr>
        <p:spPr>
          <a:xfrm>
            <a:off x="801757" y="1253010"/>
            <a:ext cx="10588486" cy="1084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200" b="1" i="1" u="sng" dirty="0">
                <a:solidFill>
                  <a:schemeClr val="tx1"/>
                </a:solidFill>
                <a:highlight>
                  <a:srgbClr val="FFFF00"/>
                </a:highlight>
              </a:rPr>
              <a:t>Aim</a:t>
            </a:r>
            <a:r>
              <a:rPr lang="en-US" sz="2200" b="1" i="1" dirty="0">
                <a:solidFill>
                  <a:schemeClr val="tx1"/>
                </a:solidFill>
              </a:rPr>
              <a:t> - T</a:t>
            </a:r>
            <a:r>
              <a:rPr lang="en-US" sz="2200" b="1" i="1" dirty="0">
                <a:solidFill>
                  <a:schemeClr val="tx1"/>
                </a:solidFill>
                <a:effectLst/>
              </a:rPr>
              <a:t>he project can contribute to the successful implementation of online delivery    services for K Pizza in Bangalore, ultimately leading to increased revenue through a more efficient and customer-friendly digital platform.</a:t>
            </a:r>
            <a:r>
              <a:rPr lang="en-US" sz="2200" b="1" i="1" dirty="0">
                <a:solidFill>
                  <a:schemeClr val="tx1"/>
                </a:solidFill>
              </a:rPr>
              <a:t> </a:t>
            </a:r>
            <a:endParaRPr lang="en-IN" sz="2200" b="1" i="1" dirty="0">
              <a:solidFill>
                <a:schemeClr val="tx1"/>
              </a:solidFill>
            </a:endParaRPr>
          </a:p>
        </p:txBody>
      </p:sp>
    </p:spTree>
    <p:extLst>
      <p:ext uri="{BB962C8B-B14F-4D97-AF65-F5344CB8AC3E}">
        <p14:creationId xmlns:p14="http://schemas.microsoft.com/office/powerpoint/2010/main" val="192538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E6C55D-C879-460D-BD36-771381208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91F273B-6114-48D5-9D26-9099A769B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75" y="3463144"/>
            <a:ext cx="5001323" cy="3203851"/>
          </a:xfrm>
          <a:prstGeom prst="rect">
            <a:avLst/>
          </a:prstGeom>
        </p:spPr>
      </p:pic>
      <p:pic>
        <p:nvPicPr>
          <p:cNvPr id="8" name="Picture 7">
            <a:extLst>
              <a:ext uri="{FF2B5EF4-FFF2-40B4-BE49-F238E27FC236}">
                <a16:creationId xmlns:a16="http://schemas.microsoft.com/office/drawing/2014/main" id="{F29F8FC7-57C0-408E-9395-E7426211F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408" y="170995"/>
            <a:ext cx="4972997" cy="3155301"/>
          </a:xfrm>
          <a:prstGeom prst="rect">
            <a:avLst/>
          </a:prstGeom>
        </p:spPr>
      </p:pic>
      <p:sp>
        <p:nvSpPr>
          <p:cNvPr id="9" name="TextBox 8">
            <a:extLst>
              <a:ext uri="{FF2B5EF4-FFF2-40B4-BE49-F238E27FC236}">
                <a16:creationId xmlns:a16="http://schemas.microsoft.com/office/drawing/2014/main" id="{1AE0CB17-BC7C-4211-8013-8B6A39ABCFD3}"/>
              </a:ext>
            </a:extLst>
          </p:cNvPr>
          <p:cNvSpPr txBox="1"/>
          <p:nvPr/>
        </p:nvSpPr>
        <p:spPr>
          <a:xfrm>
            <a:off x="7593494" y="2595697"/>
            <a:ext cx="4253949" cy="369332"/>
          </a:xfrm>
          <a:prstGeom prst="rect">
            <a:avLst/>
          </a:prstGeom>
          <a:noFill/>
        </p:spPr>
        <p:txBody>
          <a:bodyPr wrap="square" rtlCol="0">
            <a:spAutoFit/>
          </a:bodyPr>
          <a:lstStyle/>
          <a:p>
            <a:r>
              <a:rPr lang="en-US" dirty="0">
                <a:solidFill>
                  <a:srgbClr val="FF0000"/>
                </a:solidFill>
              </a:rPr>
              <a:t>Column Mappings Page for Modifications</a:t>
            </a:r>
            <a:endParaRPr lang="en-IN" dirty="0">
              <a:solidFill>
                <a:srgbClr val="FF0000"/>
              </a:solidFill>
            </a:endParaRPr>
          </a:p>
        </p:txBody>
      </p:sp>
      <p:sp>
        <p:nvSpPr>
          <p:cNvPr id="10" name="TextBox 9">
            <a:extLst>
              <a:ext uri="{FF2B5EF4-FFF2-40B4-BE49-F238E27FC236}">
                <a16:creationId xmlns:a16="http://schemas.microsoft.com/office/drawing/2014/main" id="{1D2EC739-E57B-4D9C-9262-D8EAED14539E}"/>
              </a:ext>
            </a:extLst>
          </p:cNvPr>
          <p:cNvSpPr txBox="1"/>
          <p:nvPr/>
        </p:nvSpPr>
        <p:spPr>
          <a:xfrm>
            <a:off x="1179442" y="6221338"/>
            <a:ext cx="2279374" cy="369332"/>
          </a:xfrm>
          <a:prstGeom prst="rect">
            <a:avLst/>
          </a:prstGeom>
          <a:noFill/>
        </p:spPr>
        <p:txBody>
          <a:bodyPr wrap="square" rtlCol="0">
            <a:spAutoFit/>
          </a:bodyPr>
          <a:lstStyle/>
          <a:p>
            <a:r>
              <a:rPr lang="en-US" dirty="0">
                <a:solidFill>
                  <a:srgbClr val="FF0000"/>
                </a:solidFill>
              </a:rPr>
              <a:t>Preview Data Page</a:t>
            </a:r>
            <a:endParaRPr lang="en-IN" dirty="0">
              <a:solidFill>
                <a:srgbClr val="FF0000"/>
              </a:solidFill>
            </a:endParaRPr>
          </a:p>
        </p:txBody>
      </p:sp>
      <p:pic>
        <p:nvPicPr>
          <p:cNvPr id="12" name="Picture 11">
            <a:extLst>
              <a:ext uri="{FF2B5EF4-FFF2-40B4-BE49-F238E27FC236}">
                <a16:creationId xmlns:a16="http://schemas.microsoft.com/office/drawing/2014/main" id="{5ECC7F5D-5744-4E95-AEE7-964EF3417B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338" y="3517300"/>
            <a:ext cx="6160067" cy="3149695"/>
          </a:xfrm>
          <a:prstGeom prst="rect">
            <a:avLst/>
          </a:prstGeom>
        </p:spPr>
      </p:pic>
      <p:sp>
        <p:nvSpPr>
          <p:cNvPr id="13" name="TextBox 12">
            <a:extLst>
              <a:ext uri="{FF2B5EF4-FFF2-40B4-BE49-F238E27FC236}">
                <a16:creationId xmlns:a16="http://schemas.microsoft.com/office/drawing/2014/main" id="{1109BB30-32AA-461B-B03B-8DA59817AA0F}"/>
              </a:ext>
            </a:extLst>
          </p:cNvPr>
          <p:cNvSpPr txBox="1"/>
          <p:nvPr/>
        </p:nvSpPr>
        <p:spPr>
          <a:xfrm>
            <a:off x="6180764" y="5750998"/>
            <a:ext cx="5586601" cy="369332"/>
          </a:xfrm>
          <a:prstGeom prst="rect">
            <a:avLst/>
          </a:prstGeom>
          <a:noFill/>
        </p:spPr>
        <p:txBody>
          <a:bodyPr wrap="square" rtlCol="0">
            <a:spAutoFit/>
          </a:bodyPr>
          <a:lstStyle/>
          <a:p>
            <a:r>
              <a:rPr lang="en-US" dirty="0">
                <a:solidFill>
                  <a:srgbClr val="FF0000"/>
                </a:solidFill>
              </a:rPr>
              <a:t>We Can Click on Finish&gt;&gt;Data will be loaded to Server</a:t>
            </a:r>
            <a:endParaRPr lang="en-IN" dirty="0">
              <a:solidFill>
                <a:srgbClr val="FF0000"/>
              </a:solidFill>
            </a:endParaRPr>
          </a:p>
        </p:txBody>
      </p:sp>
      <p:sp>
        <p:nvSpPr>
          <p:cNvPr id="14" name="TextBox 13">
            <a:extLst>
              <a:ext uri="{FF2B5EF4-FFF2-40B4-BE49-F238E27FC236}">
                <a16:creationId xmlns:a16="http://schemas.microsoft.com/office/drawing/2014/main" id="{7E0A964F-F14D-4C80-ABBC-EBBD17FE877C}"/>
              </a:ext>
            </a:extLst>
          </p:cNvPr>
          <p:cNvSpPr txBox="1"/>
          <p:nvPr/>
        </p:nvSpPr>
        <p:spPr>
          <a:xfrm>
            <a:off x="486704" y="375077"/>
            <a:ext cx="5393634" cy="646331"/>
          </a:xfrm>
          <a:prstGeom prst="rect">
            <a:avLst/>
          </a:prstGeom>
          <a:noFill/>
        </p:spPr>
        <p:txBody>
          <a:bodyPr wrap="square" rtlCol="0">
            <a:spAutoFit/>
          </a:bodyPr>
          <a:lstStyle/>
          <a:p>
            <a:r>
              <a:rPr lang="en-US" sz="3600" dirty="0">
                <a:solidFill>
                  <a:schemeClr val="bg1"/>
                </a:solidFill>
              </a:rPr>
              <a:t>Import Data to SQL Server</a:t>
            </a:r>
            <a:endParaRPr lang="en-IN" sz="3600" dirty="0">
              <a:solidFill>
                <a:schemeClr val="bg1"/>
              </a:solidFill>
            </a:endParaRPr>
          </a:p>
        </p:txBody>
      </p:sp>
      <p:sp>
        <p:nvSpPr>
          <p:cNvPr id="15" name="TextBox 14">
            <a:extLst>
              <a:ext uri="{FF2B5EF4-FFF2-40B4-BE49-F238E27FC236}">
                <a16:creationId xmlns:a16="http://schemas.microsoft.com/office/drawing/2014/main" id="{F70504BE-0CA9-48DC-85D8-64E809805CDF}"/>
              </a:ext>
            </a:extLst>
          </p:cNvPr>
          <p:cNvSpPr txBox="1"/>
          <p:nvPr/>
        </p:nvSpPr>
        <p:spPr>
          <a:xfrm>
            <a:off x="526459" y="1364974"/>
            <a:ext cx="5569541" cy="1292662"/>
          </a:xfrm>
          <a:prstGeom prst="rect">
            <a:avLst/>
          </a:prstGeom>
          <a:noFill/>
        </p:spPr>
        <p:txBody>
          <a:bodyPr wrap="square" rtlCol="0">
            <a:spAutoFit/>
          </a:bodyPr>
          <a:lstStyle/>
          <a:p>
            <a:pPr marL="457200" indent="-457200">
              <a:buFont typeface="Wingdings" panose="05000000000000000000" pitchFamily="2" charset="2"/>
              <a:buChar char="§"/>
            </a:pPr>
            <a:r>
              <a:rPr lang="en-US" sz="2600" dirty="0">
                <a:solidFill>
                  <a:schemeClr val="bg1"/>
                </a:solidFill>
              </a:rPr>
              <a:t>We can follow the steps to load the data to the server successfully so we can perform Query through Analysis.</a:t>
            </a:r>
            <a:endParaRPr lang="en-IN" sz="2600" dirty="0">
              <a:solidFill>
                <a:schemeClr val="bg1"/>
              </a:solidFill>
            </a:endParaRPr>
          </a:p>
        </p:txBody>
      </p:sp>
    </p:spTree>
    <p:extLst>
      <p:ext uri="{BB962C8B-B14F-4D97-AF65-F5344CB8AC3E}">
        <p14:creationId xmlns:p14="http://schemas.microsoft.com/office/powerpoint/2010/main" val="95495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39D23-D01E-43EA-A2DD-2EE78349A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1140EE0-C808-4F63-ABC6-8EB542DCE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1" y="1020417"/>
            <a:ext cx="6188764" cy="5598849"/>
          </a:xfrm>
          <a:prstGeom prst="rect">
            <a:avLst/>
          </a:prstGeom>
        </p:spPr>
      </p:pic>
      <p:sp>
        <p:nvSpPr>
          <p:cNvPr id="5" name="TextBox 4">
            <a:extLst>
              <a:ext uri="{FF2B5EF4-FFF2-40B4-BE49-F238E27FC236}">
                <a16:creationId xmlns:a16="http://schemas.microsoft.com/office/drawing/2014/main" id="{D14E0B38-3430-4DED-BF41-37242738464E}"/>
              </a:ext>
            </a:extLst>
          </p:cNvPr>
          <p:cNvSpPr txBox="1"/>
          <p:nvPr/>
        </p:nvSpPr>
        <p:spPr>
          <a:xfrm>
            <a:off x="503582" y="1866613"/>
            <a:ext cx="4227444"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Data loading to the SQL Server is successful with no errors and warnings.</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Select the database in which we have imported the data and perform the SQL queries.</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After performing SQL queries extract the data in excel sheet for visualization.</a:t>
            </a:r>
            <a:endParaRPr lang="en-IN" sz="2400" dirty="0">
              <a:solidFill>
                <a:schemeClr val="bg1"/>
              </a:solidFill>
            </a:endParaRPr>
          </a:p>
        </p:txBody>
      </p:sp>
      <p:sp>
        <p:nvSpPr>
          <p:cNvPr id="6" name="TextBox 5">
            <a:extLst>
              <a:ext uri="{FF2B5EF4-FFF2-40B4-BE49-F238E27FC236}">
                <a16:creationId xmlns:a16="http://schemas.microsoft.com/office/drawing/2014/main" id="{4172D700-B082-4B3C-9F50-6989123D52D1}"/>
              </a:ext>
            </a:extLst>
          </p:cNvPr>
          <p:cNvSpPr txBox="1"/>
          <p:nvPr/>
        </p:nvSpPr>
        <p:spPr>
          <a:xfrm>
            <a:off x="503582" y="374086"/>
            <a:ext cx="5181601" cy="646331"/>
          </a:xfrm>
          <a:prstGeom prst="rect">
            <a:avLst/>
          </a:prstGeom>
          <a:noFill/>
        </p:spPr>
        <p:txBody>
          <a:bodyPr wrap="square" rtlCol="0">
            <a:spAutoFit/>
          </a:bodyPr>
          <a:lstStyle/>
          <a:p>
            <a:r>
              <a:rPr lang="en-US" sz="3600" dirty="0">
                <a:solidFill>
                  <a:schemeClr val="bg1"/>
                </a:solidFill>
              </a:rPr>
              <a:t>Import Data to SQL Server</a:t>
            </a:r>
            <a:endParaRPr lang="en-IN" sz="3600" dirty="0">
              <a:solidFill>
                <a:schemeClr val="bg1"/>
              </a:solidFill>
            </a:endParaRPr>
          </a:p>
        </p:txBody>
      </p:sp>
    </p:spTree>
    <p:extLst>
      <p:ext uri="{BB962C8B-B14F-4D97-AF65-F5344CB8AC3E}">
        <p14:creationId xmlns:p14="http://schemas.microsoft.com/office/powerpoint/2010/main" val="99268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467D07-84A4-4A24-9B36-51BBA3327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B2E6150-9733-487C-9331-2D87C351763F}"/>
              </a:ext>
            </a:extLst>
          </p:cNvPr>
          <p:cNvSpPr txBox="1"/>
          <p:nvPr/>
        </p:nvSpPr>
        <p:spPr>
          <a:xfrm>
            <a:off x="463825" y="360457"/>
            <a:ext cx="2756453" cy="646331"/>
          </a:xfrm>
          <a:prstGeom prst="rect">
            <a:avLst/>
          </a:prstGeom>
          <a:noFill/>
        </p:spPr>
        <p:txBody>
          <a:bodyPr wrap="square" rtlCol="0">
            <a:spAutoFit/>
          </a:bodyPr>
          <a:lstStyle/>
          <a:p>
            <a:r>
              <a:rPr lang="en-US" sz="3600" dirty="0">
                <a:solidFill>
                  <a:schemeClr val="bg1"/>
                </a:solidFill>
              </a:rPr>
              <a:t>SQL Queries</a:t>
            </a:r>
            <a:endParaRPr lang="en-IN" sz="3600" dirty="0">
              <a:solidFill>
                <a:schemeClr val="bg1"/>
              </a:solidFill>
            </a:endParaRPr>
          </a:p>
        </p:txBody>
      </p:sp>
      <p:pic>
        <p:nvPicPr>
          <p:cNvPr id="5" name="Picture 4">
            <a:extLst>
              <a:ext uri="{FF2B5EF4-FFF2-40B4-BE49-F238E27FC236}">
                <a16:creationId xmlns:a16="http://schemas.microsoft.com/office/drawing/2014/main" id="{7716894B-BA66-4B9A-AE26-72EF751E8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142" y="189818"/>
            <a:ext cx="6294784" cy="3806400"/>
          </a:xfrm>
          <a:prstGeom prst="rect">
            <a:avLst/>
          </a:prstGeom>
        </p:spPr>
      </p:pic>
      <p:sp>
        <p:nvSpPr>
          <p:cNvPr id="6" name="TextBox 5">
            <a:extLst>
              <a:ext uri="{FF2B5EF4-FFF2-40B4-BE49-F238E27FC236}">
                <a16:creationId xmlns:a16="http://schemas.microsoft.com/office/drawing/2014/main" id="{3680D3D6-475F-4EA2-91C0-6A687215F57D}"/>
              </a:ext>
            </a:extLst>
          </p:cNvPr>
          <p:cNvSpPr txBox="1"/>
          <p:nvPr/>
        </p:nvSpPr>
        <p:spPr>
          <a:xfrm>
            <a:off x="705789" y="1186414"/>
            <a:ext cx="3723861" cy="1569660"/>
          </a:xfrm>
          <a:prstGeom prst="rect">
            <a:avLst/>
          </a:prstGeom>
          <a:noFill/>
        </p:spPr>
        <p:txBody>
          <a:bodyPr wrap="square" rtlCol="0">
            <a:spAutoFit/>
          </a:bodyPr>
          <a:lstStyle/>
          <a:p>
            <a:r>
              <a:rPr lang="en-US" sz="2400" dirty="0">
                <a:solidFill>
                  <a:schemeClr val="bg1"/>
                </a:solidFill>
              </a:rPr>
              <a:t>1. Query for calculating the most amount of revenue generated in which day of the week.</a:t>
            </a:r>
            <a:endParaRPr lang="en-IN" sz="2400" dirty="0">
              <a:solidFill>
                <a:schemeClr val="bg1"/>
              </a:solidFill>
            </a:endParaRPr>
          </a:p>
        </p:txBody>
      </p:sp>
      <p:sp>
        <p:nvSpPr>
          <p:cNvPr id="7" name="Arrow: Right 6">
            <a:extLst>
              <a:ext uri="{FF2B5EF4-FFF2-40B4-BE49-F238E27FC236}">
                <a16:creationId xmlns:a16="http://schemas.microsoft.com/office/drawing/2014/main" id="{8A44B8FA-0746-4D28-B17C-C7ECCBF42B23}"/>
              </a:ext>
            </a:extLst>
          </p:cNvPr>
          <p:cNvSpPr/>
          <p:nvPr/>
        </p:nvSpPr>
        <p:spPr>
          <a:xfrm>
            <a:off x="4550723" y="1608386"/>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051AD588-B446-4251-BC8C-0C7E534BE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87" y="2990174"/>
            <a:ext cx="5429782" cy="3806400"/>
          </a:xfrm>
          <a:prstGeom prst="rect">
            <a:avLst/>
          </a:prstGeom>
        </p:spPr>
      </p:pic>
      <p:sp>
        <p:nvSpPr>
          <p:cNvPr id="11" name="Arrow: Right 10">
            <a:extLst>
              <a:ext uri="{FF2B5EF4-FFF2-40B4-BE49-F238E27FC236}">
                <a16:creationId xmlns:a16="http://schemas.microsoft.com/office/drawing/2014/main" id="{628B85C8-73F6-4689-A280-EB932D41B6D3}"/>
              </a:ext>
            </a:extLst>
          </p:cNvPr>
          <p:cNvSpPr/>
          <p:nvPr/>
        </p:nvSpPr>
        <p:spPr>
          <a:xfrm rot="10800000">
            <a:off x="5880356" y="5094332"/>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297ADD4-6C24-4B4F-8679-2ED8CB7FD709}"/>
              </a:ext>
            </a:extLst>
          </p:cNvPr>
          <p:cNvSpPr txBox="1"/>
          <p:nvPr/>
        </p:nvSpPr>
        <p:spPr>
          <a:xfrm>
            <a:off x="7050157" y="4651513"/>
            <a:ext cx="4638260" cy="1569660"/>
          </a:xfrm>
          <a:prstGeom prst="rect">
            <a:avLst/>
          </a:prstGeom>
          <a:noFill/>
        </p:spPr>
        <p:txBody>
          <a:bodyPr wrap="square" rtlCol="0">
            <a:spAutoFit/>
          </a:bodyPr>
          <a:lstStyle/>
          <a:p>
            <a:r>
              <a:rPr lang="en-US" sz="2400" dirty="0">
                <a:solidFill>
                  <a:schemeClr val="bg1"/>
                </a:solidFill>
              </a:rPr>
              <a:t>2. Query for calculating the most amount of revenue generated in which day of the week at which shifts.</a:t>
            </a:r>
            <a:endParaRPr lang="en-IN" sz="2400" dirty="0">
              <a:solidFill>
                <a:schemeClr val="bg1"/>
              </a:solidFill>
            </a:endParaRPr>
          </a:p>
        </p:txBody>
      </p:sp>
    </p:spTree>
    <p:extLst>
      <p:ext uri="{BB962C8B-B14F-4D97-AF65-F5344CB8AC3E}">
        <p14:creationId xmlns:p14="http://schemas.microsoft.com/office/powerpoint/2010/main" val="56621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99E5C2-AE9A-4342-8222-AAACAB55C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FB7C8F4-9DD9-4ABC-AFC5-2169AB24106F}"/>
              </a:ext>
            </a:extLst>
          </p:cNvPr>
          <p:cNvSpPr txBox="1"/>
          <p:nvPr/>
        </p:nvSpPr>
        <p:spPr>
          <a:xfrm>
            <a:off x="490331" y="299686"/>
            <a:ext cx="3657600" cy="646331"/>
          </a:xfrm>
          <a:prstGeom prst="rect">
            <a:avLst/>
          </a:prstGeom>
          <a:noFill/>
        </p:spPr>
        <p:txBody>
          <a:bodyPr wrap="square" rtlCol="0">
            <a:spAutoFit/>
          </a:bodyPr>
          <a:lstStyle/>
          <a:p>
            <a:r>
              <a:rPr lang="en-US" sz="3600" dirty="0">
                <a:solidFill>
                  <a:schemeClr val="bg1"/>
                </a:solidFill>
              </a:rPr>
              <a:t>SQL Queries</a:t>
            </a:r>
            <a:endParaRPr lang="en-IN" sz="3600" dirty="0">
              <a:solidFill>
                <a:schemeClr val="bg1"/>
              </a:solidFill>
            </a:endParaRPr>
          </a:p>
        </p:txBody>
      </p:sp>
      <p:pic>
        <p:nvPicPr>
          <p:cNvPr id="5" name="Picture 4">
            <a:extLst>
              <a:ext uri="{FF2B5EF4-FFF2-40B4-BE49-F238E27FC236}">
                <a16:creationId xmlns:a16="http://schemas.microsoft.com/office/drawing/2014/main" id="{22784854-D9B2-469F-9320-FEE707ECB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966" y="299686"/>
            <a:ext cx="5982384" cy="3357914"/>
          </a:xfrm>
          <a:prstGeom prst="rect">
            <a:avLst/>
          </a:prstGeom>
        </p:spPr>
      </p:pic>
      <p:pic>
        <p:nvPicPr>
          <p:cNvPr id="7" name="Picture 6">
            <a:extLst>
              <a:ext uri="{FF2B5EF4-FFF2-40B4-BE49-F238E27FC236}">
                <a16:creationId xmlns:a16="http://schemas.microsoft.com/office/drawing/2014/main" id="{ABC802EB-2223-4F71-8B0C-C6F32C974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783" y="3429000"/>
            <a:ext cx="5234609" cy="3256722"/>
          </a:xfrm>
          <a:prstGeom prst="rect">
            <a:avLst/>
          </a:prstGeom>
        </p:spPr>
      </p:pic>
      <p:sp>
        <p:nvSpPr>
          <p:cNvPr id="8" name="Arrow: Right 7">
            <a:extLst>
              <a:ext uri="{FF2B5EF4-FFF2-40B4-BE49-F238E27FC236}">
                <a16:creationId xmlns:a16="http://schemas.microsoft.com/office/drawing/2014/main" id="{4C5F68F9-F4C1-473B-AFBC-1760E058B7BE}"/>
              </a:ext>
            </a:extLst>
          </p:cNvPr>
          <p:cNvSpPr/>
          <p:nvPr/>
        </p:nvSpPr>
        <p:spPr>
          <a:xfrm rot="5400000">
            <a:off x="1943100" y="2638375"/>
            <a:ext cx="752061"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3A64CBB-2F9F-4E3C-8B2C-436EA7908C47}"/>
              </a:ext>
            </a:extLst>
          </p:cNvPr>
          <p:cNvSpPr txBox="1"/>
          <p:nvPr/>
        </p:nvSpPr>
        <p:spPr>
          <a:xfrm>
            <a:off x="490331" y="1232452"/>
            <a:ext cx="4651512" cy="1200329"/>
          </a:xfrm>
          <a:prstGeom prst="rect">
            <a:avLst/>
          </a:prstGeom>
          <a:noFill/>
        </p:spPr>
        <p:txBody>
          <a:bodyPr wrap="square" rtlCol="0">
            <a:spAutoFit/>
          </a:bodyPr>
          <a:lstStyle/>
          <a:p>
            <a:r>
              <a:rPr lang="en-US" sz="2400" dirty="0">
                <a:solidFill>
                  <a:schemeClr val="bg1"/>
                </a:solidFill>
              </a:rPr>
              <a:t>3. Query for calculating the most amount of revenue generated in which shifts.</a:t>
            </a:r>
            <a:endParaRPr lang="en-IN" sz="2400" dirty="0">
              <a:solidFill>
                <a:schemeClr val="bg1"/>
              </a:solidFill>
            </a:endParaRPr>
          </a:p>
        </p:txBody>
      </p:sp>
      <p:sp>
        <p:nvSpPr>
          <p:cNvPr id="10" name="Arrow: Down 9">
            <a:extLst>
              <a:ext uri="{FF2B5EF4-FFF2-40B4-BE49-F238E27FC236}">
                <a16:creationId xmlns:a16="http://schemas.microsoft.com/office/drawing/2014/main" id="{BFD040A2-0F48-406F-94D8-7633C1252AD7}"/>
              </a:ext>
            </a:extLst>
          </p:cNvPr>
          <p:cNvSpPr/>
          <p:nvPr/>
        </p:nvSpPr>
        <p:spPr>
          <a:xfrm rot="10800000">
            <a:off x="8570380" y="3886200"/>
            <a:ext cx="484632" cy="8183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A68D0FF-65AF-43F0-9174-0A7BC7FFD669}"/>
              </a:ext>
            </a:extLst>
          </p:cNvPr>
          <p:cNvSpPr txBox="1"/>
          <p:nvPr/>
        </p:nvSpPr>
        <p:spPr>
          <a:xfrm>
            <a:off x="6485050" y="4933123"/>
            <a:ext cx="4850296" cy="1200329"/>
          </a:xfrm>
          <a:prstGeom prst="rect">
            <a:avLst/>
          </a:prstGeom>
          <a:noFill/>
        </p:spPr>
        <p:txBody>
          <a:bodyPr wrap="square" rtlCol="0">
            <a:spAutoFit/>
          </a:bodyPr>
          <a:lstStyle/>
          <a:p>
            <a:r>
              <a:rPr lang="en-US" sz="2400" dirty="0">
                <a:solidFill>
                  <a:schemeClr val="bg1"/>
                </a:solidFill>
              </a:rPr>
              <a:t>4. Query for calculating the most amount of revenue generated in which month.</a:t>
            </a:r>
            <a:endParaRPr lang="en-IN" sz="2400" dirty="0">
              <a:solidFill>
                <a:schemeClr val="bg1"/>
              </a:solidFill>
            </a:endParaRPr>
          </a:p>
        </p:txBody>
      </p:sp>
    </p:spTree>
    <p:extLst>
      <p:ext uri="{BB962C8B-B14F-4D97-AF65-F5344CB8AC3E}">
        <p14:creationId xmlns:p14="http://schemas.microsoft.com/office/powerpoint/2010/main" val="268038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DE8575-0F1F-41DD-A37E-F5DF6F636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Chart 2">
            <a:extLst>
              <a:ext uri="{FF2B5EF4-FFF2-40B4-BE49-F238E27FC236}">
                <a16:creationId xmlns:a16="http://schemas.microsoft.com/office/drawing/2014/main" id="{438590C0-574F-4715-B8F8-91D842F57BF3}"/>
              </a:ext>
            </a:extLst>
          </p:cNvPr>
          <p:cNvGraphicFramePr>
            <a:graphicFrameLocks/>
          </p:cNvGraphicFramePr>
          <p:nvPr>
            <p:extLst>
              <p:ext uri="{D42A27DB-BD31-4B8C-83A1-F6EECF244321}">
                <p14:modId xmlns:p14="http://schemas.microsoft.com/office/powerpoint/2010/main" val="342879880"/>
              </p:ext>
            </p:extLst>
          </p:nvPr>
        </p:nvGraphicFramePr>
        <p:xfrm>
          <a:off x="6473273" y="1058806"/>
          <a:ext cx="5129420" cy="262889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DCFA9B1A-32BD-4BB2-BE2E-5A5AA688EF3D}"/>
              </a:ext>
            </a:extLst>
          </p:cNvPr>
          <p:cNvSpPr txBox="1"/>
          <p:nvPr/>
        </p:nvSpPr>
        <p:spPr>
          <a:xfrm>
            <a:off x="627797" y="259383"/>
            <a:ext cx="4618797" cy="646331"/>
          </a:xfrm>
          <a:prstGeom prst="rect">
            <a:avLst/>
          </a:prstGeom>
          <a:noFill/>
        </p:spPr>
        <p:txBody>
          <a:bodyPr wrap="square" rtlCol="0">
            <a:spAutoFit/>
          </a:bodyPr>
          <a:lstStyle/>
          <a:p>
            <a:r>
              <a:rPr lang="en-US" sz="3600" dirty="0">
                <a:solidFill>
                  <a:schemeClr val="bg1"/>
                </a:solidFill>
              </a:rPr>
              <a:t>Data Visualization</a:t>
            </a:r>
            <a:endParaRPr lang="en-IN" sz="3600" dirty="0">
              <a:solidFill>
                <a:schemeClr val="bg1"/>
              </a:solidFill>
            </a:endParaRPr>
          </a:p>
        </p:txBody>
      </p:sp>
      <p:sp>
        <p:nvSpPr>
          <p:cNvPr id="5" name="Arrow: Right 4">
            <a:extLst>
              <a:ext uri="{FF2B5EF4-FFF2-40B4-BE49-F238E27FC236}">
                <a16:creationId xmlns:a16="http://schemas.microsoft.com/office/drawing/2014/main" id="{76AFF0DE-D3AA-4DF1-9396-EF247B5730B6}"/>
              </a:ext>
            </a:extLst>
          </p:cNvPr>
          <p:cNvSpPr/>
          <p:nvPr/>
        </p:nvSpPr>
        <p:spPr>
          <a:xfrm>
            <a:off x="5246594" y="2130939"/>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5BACC11-F83D-4190-8FEB-044E66675EC6}"/>
              </a:ext>
            </a:extLst>
          </p:cNvPr>
          <p:cNvSpPr txBox="1"/>
          <p:nvPr/>
        </p:nvSpPr>
        <p:spPr>
          <a:xfrm>
            <a:off x="589306" y="1773090"/>
            <a:ext cx="4128467" cy="1200329"/>
          </a:xfrm>
          <a:prstGeom prst="rect">
            <a:avLst/>
          </a:prstGeom>
          <a:noFill/>
        </p:spPr>
        <p:txBody>
          <a:bodyPr wrap="square" rtlCol="0">
            <a:spAutoFit/>
          </a:bodyPr>
          <a:lstStyle/>
          <a:p>
            <a:r>
              <a:rPr lang="en-US" sz="2400" dirty="0">
                <a:solidFill>
                  <a:schemeClr val="bg1"/>
                </a:solidFill>
              </a:rPr>
              <a:t>Create graphical view of shift wise sales using pivot table and column chart in Excel.</a:t>
            </a:r>
            <a:endParaRPr lang="en-IN" sz="2400" dirty="0">
              <a:solidFill>
                <a:schemeClr val="bg1"/>
              </a:solidFill>
            </a:endParaRPr>
          </a:p>
        </p:txBody>
      </p:sp>
      <p:sp>
        <p:nvSpPr>
          <p:cNvPr id="8" name="Arrow: Right 7">
            <a:extLst>
              <a:ext uri="{FF2B5EF4-FFF2-40B4-BE49-F238E27FC236}">
                <a16:creationId xmlns:a16="http://schemas.microsoft.com/office/drawing/2014/main" id="{07089465-8A5C-4C24-9D4C-948D4732EA79}"/>
              </a:ext>
            </a:extLst>
          </p:cNvPr>
          <p:cNvSpPr/>
          <p:nvPr/>
        </p:nvSpPr>
        <p:spPr>
          <a:xfrm rot="10800000">
            <a:off x="5354175" y="5016446"/>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E57ECF2-C9F9-4D2F-B7F7-95DBE7A25742}"/>
              </a:ext>
            </a:extLst>
          </p:cNvPr>
          <p:cNvSpPr txBox="1"/>
          <p:nvPr/>
        </p:nvSpPr>
        <p:spPr>
          <a:xfrm>
            <a:off x="6721545" y="4746511"/>
            <a:ext cx="4742415" cy="1200329"/>
          </a:xfrm>
          <a:prstGeom prst="rect">
            <a:avLst/>
          </a:prstGeom>
          <a:noFill/>
        </p:spPr>
        <p:txBody>
          <a:bodyPr wrap="square" rtlCol="0">
            <a:spAutoFit/>
          </a:bodyPr>
          <a:lstStyle/>
          <a:p>
            <a:r>
              <a:rPr lang="en-US" sz="2400" dirty="0">
                <a:solidFill>
                  <a:schemeClr val="bg1"/>
                </a:solidFill>
              </a:rPr>
              <a:t>Create graphical view of gender wise sales using pivot table and pie chart in Excel.</a:t>
            </a:r>
            <a:endParaRPr lang="en-IN" sz="2400" dirty="0">
              <a:solidFill>
                <a:schemeClr val="bg1"/>
              </a:solidFill>
            </a:endParaRPr>
          </a:p>
        </p:txBody>
      </p:sp>
      <p:graphicFrame>
        <p:nvGraphicFramePr>
          <p:cNvPr id="10" name="Chart 9">
            <a:extLst>
              <a:ext uri="{FF2B5EF4-FFF2-40B4-BE49-F238E27FC236}">
                <a16:creationId xmlns:a16="http://schemas.microsoft.com/office/drawing/2014/main" id="{863969E1-DC68-489B-9D7C-437435A14049}"/>
              </a:ext>
            </a:extLst>
          </p:cNvPr>
          <p:cNvGraphicFramePr>
            <a:graphicFrameLocks/>
          </p:cNvGraphicFramePr>
          <p:nvPr>
            <p:extLst>
              <p:ext uri="{D42A27DB-BD31-4B8C-83A1-F6EECF244321}">
                <p14:modId xmlns:p14="http://schemas.microsoft.com/office/powerpoint/2010/main" val="2196465893"/>
              </p:ext>
            </p:extLst>
          </p:nvPr>
        </p:nvGraphicFramePr>
        <p:xfrm>
          <a:off x="728040" y="3884582"/>
          <a:ext cx="4518554" cy="26289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128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91F65-35A1-4D90-ACBF-8B9A1B84F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CF71D37-1AD5-44C8-B601-0A297567213C}"/>
              </a:ext>
            </a:extLst>
          </p:cNvPr>
          <p:cNvSpPr txBox="1"/>
          <p:nvPr/>
        </p:nvSpPr>
        <p:spPr>
          <a:xfrm>
            <a:off x="569843" y="450574"/>
            <a:ext cx="4518992" cy="646331"/>
          </a:xfrm>
          <a:prstGeom prst="rect">
            <a:avLst/>
          </a:prstGeom>
          <a:noFill/>
        </p:spPr>
        <p:txBody>
          <a:bodyPr wrap="square" rtlCol="0">
            <a:spAutoFit/>
          </a:bodyPr>
          <a:lstStyle/>
          <a:p>
            <a:r>
              <a:rPr lang="en-US" sz="3600">
                <a:solidFill>
                  <a:schemeClr val="bg1"/>
                </a:solidFill>
              </a:rPr>
              <a:t>Data Visualization</a:t>
            </a:r>
            <a:endParaRPr lang="en-IN" sz="3600" dirty="0">
              <a:solidFill>
                <a:schemeClr val="bg1"/>
              </a:solidFill>
            </a:endParaRPr>
          </a:p>
        </p:txBody>
      </p:sp>
      <p:graphicFrame>
        <p:nvGraphicFramePr>
          <p:cNvPr id="4" name="Chart 3">
            <a:extLst>
              <a:ext uri="{FF2B5EF4-FFF2-40B4-BE49-F238E27FC236}">
                <a16:creationId xmlns:a16="http://schemas.microsoft.com/office/drawing/2014/main" id="{2A198C4D-3EC2-43C9-B741-DBC79CEE8C09}"/>
              </a:ext>
            </a:extLst>
          </p:cNvPr>
          <p:cNvGraphicFramePr>
            <a:graphicFrameLocks/>
          </p:cNvGraphicFramePr>
          <p:nvPr>
            <p:extLst>
              <p:ext uri="{D42A27DB-BD31-4B8C-83A1-F6EECF244321}">
                <p14:modId xmlns:p14="http://schemas.microsoft.com/office/powerpoint/2010/main" val="1591490475"/>
              </p:ext>
            </p:extLst>
          </p:nvPr>
        </p:nvGraphicFramePr>
        <p:xfrm>
          <a:off x="6375537" y="1096905"/>
          <a:ext cx="5246619" cy="2626956"/>
        </p:xfrm>
        <a:graphic>
          <a:graphicData uri="http://schemas.openxmlformats.org/drawingml/2006/chart">
            <c:chart xmlns:c="http://schemas.openxmlformats.org/drawingml/2006/chart" xmlns:r="http://schemas.openxmlformats.org/officeDocument/2006/relationships" r:id="rId3"/>
          </a:graphicData>
        </a:graphic>
      </p:graphicFrame>
      <p:sp>
        <p:nvSpPr>
          <p:cNvPr id="5" name="Arrow: Right 4">
            <a:extLst>
              <a:ext uri="{FF2B5EF4-FFF2-40B4-BE49-F238E27FC236}">
                <a16:creationId xmlns:a16="http://schemas.microsoft.com/office/drawing/2014/main" id="{8890376F-B973-4043-895F-8934F08C1DA0}"/>
              </a:ext>
            </a:extLst>
          </p:cNvPr>
          <p:cNvSpPr/>
          <p:nvPr/>
        </p:nvSpPr>
        <p:spPr>
          <a:xfrm>
            <a:off x="5242982" y="2168067"/>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D02CCE9-91C7-483D-8B28-1840D0D203DE}"/>
              </a:ext>
            </a:extLst>
          </p:cNvPr>
          <p:cNvSpPr txBox="1"/>
          <p:nvPr/>
        </p:nvSpPr>
        <p:spPr>
          <a:xfrm>
            <a:off x="722243" y="1810218"/>
            <a:ext cx="4214191" cy="1200329"/>
          </a:xfrm>
          <a:prstGeom prst="rect">
            <a:avLst/>
          </a:prstGeom>
          <a:noFill/>
        </p:spPr>
        <p:txBody>
          <a:bodyPr wrap="square" rtlCol="0">
            <a:spAutoFit/>
          </a:bodyPr>
          <a:lstStyle/>
          <a:p>
            <a:r>
              <a:rPr lang="en-US" sz="2400" dirty="0">
                <a:solidFill>
                  <a:schemeClr val="bg1"/>
                </a:solidFill>
              </a:rPr>
              <a:t>Created graphical view of location wise sales using pivot table and column chart in Excel.</a:t>
            </a:r>
            <a:endParaRPr lang="en-IN" sz="2400" dirty="0">
              <a:solidFill>
                <a:schemeClr val="bg1"/>
              </a:solidFill>
            </a:endParaRPr>
          </a:p>
        </p:txBody>
      </p:sp>
      <p:graphicFrame>
        <p:nvGraphicFramePr>
          <p:cNvPr id="9" name="Chart 8">
            <a:extLst>
              <a:ext uri="{FF2B5EF4-FFF2-40B4-BE49-F238E27FC236}">
                <a16:creationId xmlns:a16="http://schemas.microsoft.com/office/drawing/2014/main" id="{093FF73D-5A5F-4071-880A-1C4C5E9CBC37}"/>
              </a:ext>
            </a:extLst>
          </p:cNvPr>
          <p:cNvGraphicFramePr>
            <a:graphicFrameLocks/>
          </p:cNvGraphicFramePr>
          <p:nvPr>
            <p:extLst>
              <p:ext uri="{D42A27DB-BD31-4B8C-83A1-F6EECF244321}">
                <p14:modId xmlns:p14="http://schemas.microsoft.com/office/powerpoint/2010/main" val="3294386703"/>
              </p:ext>
            </p:extLst>
          </p:nvPr>
        </p:nvGraphicFramePr>
        <p:xfrm>
          <a:off x="863669" y="3847454"/>
          <a:ext cx="5232332" cy="2716837"/>
        </p:xfrm>
        <a:graphic>
          <a:graphicData uri="http://schemas.openxmlformats.org/drawingml/2006/chart">
            <c:chart xmlns:c="http://schemas.openxmlformats.org/drawingml/2006/chart" xmlns:r="http://schemas.openxmlformats.org/officeDocument/2006/relationships" r:id="rId4"/>
          </a:graphicData>
        </a:graphic>
      </p:graphicFrame>
      <p:sp>
        <p:nvSpPr>
          <p:cNvPr id="10" name="Arrow: Down 9">
            <a:extLst>
              <a:ext uri="{FF2B5EF4-FFF2-40B4-BE49-F238E27FC236}">
                <a16:creationId xmlns:a16="http://schemas.microsoft.com/office/drawing/2014/main" id="{78D04AFD-F063-4AF0-AF9E-DD24521CE29E}"/>
              </a:ext>
            </a:extLst>
          </p:cNvPr>
          <p:cNvSpPr/>
          <p:nvPr/>
        </p:nvSpPr>
        <p:spPr>
          <a:xfrm rot="5400000">
            <a:off x="6550070" y="4573878"/>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7DE7CDA-873E-462D-BD16-C657FFB50F20}"/>
              </a:ext>
            </a:extLst>
          </p:cNvPr>
          <p:cNvSpPr txBox="1"/>
          <p:nvPr/>
        </p:nvSpPr>
        <p:spPr>
          <a:xfrm>
            <a:off x="7488771" y="4558748"/>
            <a:ext cx="4133385" cy="1569660"/>
          </a:xfrm>
          <a:prstGeom prst="rect">
            <a:avLst/>
          </a:prstGeom>
          <a:noFill/>
        </p:spPr>
        <p:txBody>
          <a:bodyPr wrap="square" rtlCol="0">
            <a:spAutoFit/>
          </a:bodyPr>
          <a:lstStyle/>
          <a:p>
            <a:r>
              <a:rPr lang="en-US" sz="2400" dirty="0">
                <a:solidFill>
                  <a:schemeClr val="bg1"/>
                </a:solidFill>
              </a:rPr>
              <a:t>Created graphical view of Category wise sales using pivot table and clustered bar chart in Excel.</a:t>
            </a:r>
            <a:endParaRPr lang="en-IN" sz="2400" dirty="0">
              <a:solidFill>
                <a:schemeClr val="bg1"/>
              </a:solidFill>
            </a:endParaRPr>
          </a:p>
        </p:txBody>
      </p:sp>
    </p:spTree>
    <p:extLst>
      <p:ext uri="{BB962C8B-B14F-4D97-AF65-F5344CB8AC3E}">
        <p14:creationId xmlns:p14="http://schemas.microsoft.com/office/powerpoint/2010/main" val="37374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4CC17A-18FF-4E44-8A9E-7B4E4E934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7D2530F-63D7-4D20-9C6B-6EC96E3CDD53}"/>
              </a:ext>
            </a:extLst>
          </p:cNvPr>
          <p:cNvSpPr txBox="1"/>
          <p:nvPr/>
        </p:nvSpPr>
        <p:spPr>
          <a:xfrm>
            <a:off x="410817" y="171438"/>
            <a:ext cx="7500731" cy="584775"/>
          </a:xfrm>
          <a:prstGeom prst="rect">
            <a:avLst/>
          </a:prstGeom>
          <a:noFill/>
        </p:spPr>
        <p:txBody>
          <a:bodyPr wrap="square" rtlCol="0">
            <a:spAutoFit/>
          </a:bodyPr>
          <a:lstStyle/>
          <a:p>
            <a:r>
              <a:rPr lang="en-US" sz="3200" dirty="0">
                <a:solidFill>
                  <a:schemeClr val="bg1"/>
                </a:solidFill>
              </a:rPr>
              <a:t>Dashboard/Report (360  View of Business)</a:t>
            </a:r>
            <a:endParaRPr lang="en-IN" sz="3200" dirty="0">
              <a:solidFill>
                <a:schemeClr val="bg1"/>
              </a:solidFill>
            </a:endParaRPr>
          </a:p>
        </p:txBody>
      </p:sp>
      <p:sp>
        <p:nvSpPr>
          <p:cNvPr id="4" name="Oval 3">
            <a:extLst>
              <a:ext uri="{FF2B5EF4-FFF2-40B4-BE49-F238E27FC236}">
                <a16:creationId xmlns:a16="http://schemas.microsoft.com/office/drawing/2014/main" id="{7672E879-AD24-4900-A798-323E3D26DD22}"/>
              </a:ext>
            </a:extLst>
          </p:cNvPr>
          <p:cNvSpPr/>
          <p:nvPr/>
        </p:nvSpPr>
        <p:spPr>
          <a:xfrm flipH="1" flipV="1">
            <a:off x="4412973" y="278295"/>
            <a:ext cx="66261" cy="795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DDA1E02E-2CF1-4D13-8685-5C92954BD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24" y="927651"/>
            <a:ext cx="11628152" cy="5758911"/>
          </a:xfrm>
          <a:prstGeom prst="rect">
            <a:avLst/>
          </a:prstGeom>
        </p:spPr>
      </p:pic>
    </p:spTree>
    <p:extLst>
      <p:ext uri="{BB962C8B-B14F-4D97-AF65-F5344CB8AC3E}">
        <p14:creationId xmlns:p14="http://schemas.microsoft.com/office/powerpoint/2010/main" val="369010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BDB95E-547C-48FF-8C00-407662BC3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2B54A15-E9D1-484E-A139-717D10041EDB}"/>
              </a:ext>
            </a:extLst>
          </p:cNvPr>
          <p:cNvSpPr txBox="1"/>
          <p:nvPr/>
        </p:nvSpPr>
        <p:spPr>
          <a:xfrm>
            <a:off x="437322" y="516835"/>
            <a:ext cx="11317356" cy="5262979"/>
          </a:xfrm>
          <a:prstGeom prst="rect">
            <a:avLst/>
          </a:prstGeom>
          <a:noFill/>
        </p:spPr>
        <p:txBody>
          <a:bodyPr wrap="square" rtlCol="0">
            <a:spAutoFit/>
          </a:bodyPr>
          <a:lstStyle/>
          <a:p>
            <a:r>
              <a:rPr lang="en-US" sz="2800" u="sng" dirty="0">
                <a:solidFill>
                  <a:schemeClr val="bg1"/>
                </a:solidFill>
              </a:rPr>
              <a:t>Conclusion</a:t>
            </a:r>
            <a:r>
              <a:rPr lang="en-US" sz="2800" dirty="0">
                <a:solidFill>
                  <a:schemeClr val="bg1"/>
                </a:solidFill>
              </a:rPr>
              <a:t> : K Pizza can go for home delivery as there is heavy demand in the multiple areas for the takeaway in evening and afternoon timings and have good sales in both the shifts. So we can try to give the best offers to the genuine customer.</a:t>
            </a:r>
          </a:p>
          <a:p>
            <a:endParaRPr lang="en-US" sz="2800" dirty="0">
              <a:solidFill>
                <a:schemeClr val="bg1"/>
              </a:solidFill>
            </a:endParaRPr>
          </a:p>
          <a:p>
            <a:endParaRPr lang="en-US" sz="2800" dirty="0">
              <a:solidFill>
                <a:schemeClr val="bg1"/>
              </a:solidFill>
            </a:endParaRPr>
          </a:p>
          <a:p>
            <a:r>
              <a:rPr lang="en-US" sz="2800" u="sng" dirty="0">
                <a:solidFill>
                  <a:schemeClr val="bg1"/>
                </a:solidFill>
              </a:rPr>
              <a:t>Advantages</a:t>
            </a:r>
            <a:r>
              <a:rPr lang="en-US" sz="2800" dirty="0">
                <a:solidFill>
                  <a:schemeClr val="bg1"/>
                </a:solidFill>
              </a:rPr>
              <a:t> :</a:t>
            </a:r>
          </a:p>
          <a:p>
            <a:r>
              <a:rPr lang="en-US" sz="2800" dirty="0">
                <a:solidFill>
                  <a:schemeClr val="bg1"/>
                </a:solidFill>
              </a:rPr>
              <a:t>                     May lead to increase in the revenue as we are moving business for home delivery so the user can get the pizza in the home itself they do not have to come to the store to order. Multiple things will be added for home delivery like reduce the staff for delivery(staff cutting), we have to add the delivery charges(cost cutting). </a:t>
            </a:r>
          </a:p>
        </p:txBody>
      </p:sp>
    </p:spTree>
    <p:extLst>
      <p:ext uri="{BB962C8B-B14F-4D97-AF65-F5344CB8AC3E}">
        <p14:creationId xmlns:p14="http://schemas.microsoft.com/office/powerpoint/2010/main" val="298438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A5D7A-8535-4382-A15F-E67DDB838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37"/>
            <a:ext cx="12536557" cy="6858000"/>
          </a:xfrm>
          <a:prstGeom prst="rect">
            <a:avLst/>
          </a:prstGeom>
        </p:spPr>
      </p:pic>
      <p:sp>
        <p:nvSpPr>
          <p:cNvPr id="4" name="TextBox 3">
            <a:extLst>
              <a:ext uri="{FF2B5EF4-FFF2-40B4-BE49-F238E27FC236}">
                <a16:creationId xmlns:a16="http://schemas.microsoft.com/office/drawing/2014/main" id="{C55B119C-A7D9-43FF-9CA2-D7857CF39D20}"/>
              </a:ext>
            </a:extLst>
          </p:cNvPr>
          <p:cNvSpPr txBox="1"/>
          <p:nvPr/>
        </p:nvSpPr>
        <p:spPr>
          <a:xfrm>
            <a:off x="675861" y="303959"/>
            <a:ext cx="3472070" cy="769441"/>
          </a:xfrm>
          <a:prstGeom prst="rect">
            <a:avLst/>
          </a:prstGeom>
          <a:noFill/>
        </p:spPr>
        <p:txBody>
          <a:bodyPr wrap="square" rtlCol="0">
            <a:spAutoFit/>
          </a:bodyPr>
          <a:lstStyle/>
          <a:p>
            <a:r>
              <a:rPr lang="en-US" sz="4400" b="1" dirty="0">
                <a:solidFill>
                  <a:schemeClr val="bg1"/>
                </a:solidFill>
              </a:rPr>
              <a:t>About K Pizza</a:t>
            </a:r>
            <a:endParaRPr lang="en-IN" sz="4400" b="1" dirty="0">
              <a:solidFill>
                <a:schemeClr val="bg1"/>
              </a:solidFill>
            </a:endParaRPr>
          </a:p>
        </p:txBody>
      </p:sp>
      <p:sp>
        <p:nvSpPr>
          <p:cNvPr id="5" name="TextBox 4">
            <a:extLst>
              <a:ext uri="{FF2B5EF4-FFF2-40B4-BE49-F238E27FC236}">
                <a16:creationId xmlns:a16="http://schemas.microsoft.com/office/drawing/2014/main" id="{C2EE6916-2FD0-4608-99E4-D479D5B330A7}"/>
              </a:ext>
            </a:extLst>
          </p:cNvPr>
          <p:cNvSpPr txBox="1"/>
          <p:nvPr/>
        </p:nvSpPr>
        <p:spPr>
          <a:xfrm>
            <a:off x="457199" y="1337228"/>
            <a:ext cx="11469757"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K Pizza is a startup with 4 branches in Bangalore located in BTM Layout, J.P Nagar, Kormangala, Maratthahalli.</a:t>
            </a:r>
          </a:p>
          <a:p>
            <a:pPr marL="457200" indent="-457200">
              <a:buFont typeface="Arial" panose="020B0604020202020204" pitchFamily="34" charset="0"/>
              <a:buChar char="•"/>
            </a:pPr>
            <a:r>
              <a:rPr lang="en-IN" sz="2800" dirty="0">
                <a:solidFill>
                  <a:schemeClr val="bg1"/>
                </a:solidFill>
              </a:rPr>
              <a:t>Data Collected for year 2018, 2019 and 2020.</a:t>
            </a:r>
          </a:p>
          <a:p>
            <a:pPr marL="457200" indent="-457200">
              <a:buFont typeface="Arial" panose="020B0604020202020204" pitchFamily="34" charset="0"/>
              <a:buChar char="•"/>
            </a:pPr>
            <a:r>
              <a:rPr lang="en-IN" sz="2800" dirty="0">
                <a:solidFill>
                  <a:schemeClr val="bg1"/>
                </a:solidFill>
              </a:rPr>
              <a:t>Data Analysis is to be done on historical data, compare the revenue of  each year data.</a:t>
            </a:r>
          </a:p>
          <a:p>
            <a:pPr marL="457200" indent="-457200">
              <a:buFont typeface="Arial" panose="020B0604020202020204" pitchFamily="34" charset="0"/>
              <a:buChar char="•"/>
            </a:pPr>
            <a:r>
              <a:rPr lang="en-IN" sz="2800" dirty="0">
                <a:solidFill>
                  <a:schemeClr val="bg1"/>
                </a:solidFill>
              </a:rPr>
              <a:t>Find out how we can use the data to generate more revenue branch wise.</a:t>
            </a:r>
          </a:p>
          <a:p>
            <a:pPr marL="457200" indent="-457200">
              <a:buFont typeface="Arial" panose="020B0604020202020204" pitchFamily="34" charset="0"/>
              <a:buChar char="•"/>
            </a:pPr>
            <a:r>
              <a:rPr lang="en-IN" sz="2800" dirty="0">
                <a:solidFill>
                  <a:schemeClr val="bg1"/>
                </a:solidFill>
              </a:rPr>
              <a:t>What discounts, or business strategies can be changed or added for more profit generating business in each branch.</a:t>
            </a:r>
          </a:p>
          <a:p>
            <a:pPr marL="457200" indent="-457200">
              <a:buFont typeface="Arial" panose="020B0604020202020204" pitchFamily="34" charset="0"/>
              <a:buChar char="•"/>
            </a:pPr>
            <a:r>
              <a:rPr lang="en-US" sz="2800" b="0" i="0" dirty="0">
                <a:solidFill>
                  <a:schemeClr val="bg1"/>
                </a:solidFill>
                <a:effectLst/>
              </a:rPr>
              <a:t>K Pizza can position itself to successfully introduce home delivery services in Bangalore soon, attracting new customers and increasing revenue through the convenience of delivering pizzas directly to customer’s homes.</a:t>
            </a:r>
            <a:endParaRPr lang="en-IN" sz="2800" dirty="0">
              <a:solidFill>
                <a:schemeClr val="bg1"/>
              </a:solidFill>
            </a:endParaRPr>
          </a:p>
        </p:txBody>
      </p:sp>
    </p:spTree>
    <p:extLst>
      <p:ext uri="{BB962C8B-B14F-4D97-AF65-F5344CB8AC3E}">
        <p14:creationId xmlns:p14="http://schemas.microsoft.com/office/powerpoint/2010/main" val="360348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6D681A-49FD-4C09-BBA0-2EAB404D8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07650DE-8258-48C3-8BFE-EA11A29F9184}"/>
              </a:ext>
            </a:extLst>
          </p:cNvPr>
          <p:cNvSpPr txBox="1"/>
          <p:nvPr/>
        </p:nvSpPr>
        <p:spPr>
          <a:xfrm>
            <a:off x="569843" y="533144"/>
            <a:ext cx="4810539" cy="646331"/>
          </a:xfrm>
          <a:prstGeom prst="rect">
            <a:avLst/>
          </a:prstGeom>
          <a:noFill/>
        </p:spPr>
        <p:txBody>
          <a:bodyPr wrap="square" rtlCol="0">
            <a:spAutoFit/>
          </a:bodyPr>
          <a:lstStyle/>
          <a:p>
            <a:r>
              <a:rPr lang="en-US" sz="3600" b="1" dirty="0">
                <a:solidFill>
                  <a:schemeClr val="bg1"/>
                </a:solidFill>
              </a:rPr>
              <a:t>Data Analysis Factors</a:t>
            </a:r>
            <a:endParaRPr lang="en-IN" sz="3600" b="1" dirty="0">
              <a:solidFill>
                <a:schemeClr val="bg1"/>
              </a:solidFill>
            </a:endParaRPr>
          </a:p>
        </p:txBody>
      </p:sp>
      <p:sp>
        <p:nvSpPr>
          <p:cNvPr id="4" name="TextBox 3">
            <a:extLst>
              <a:ext uri="{FF2B5EF4-FFF2-40B4-BE49-F238E27FC236}">
                <a16:creationId xmlns:a16="http://schemas.microsoft.com/office/drawing/2014/main" id="{F98F6AE0-B2D0-49CB-91C0-DF7B51188569}"/>
              </a:ext>
            </a:extLst>
          </p:cNvPr>
          <p:cNvSpPr txBox="1"/>
          <p:nvPr/>
        </p:nvSpPr>
        <p:spPr>
          <a:xfrm>
            <a:off x="477078" y="1401703"/>
            <a:ext cx="10270435" cy="44012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chemeClr val="bg1"/>
                </a:solidFill>
              </a:rPr>
              <a:t>Analyze the business based on yearly, monthly, weekly revenue.</a:t>
            </a:r>
          </a:p>
          <a:p>
            <a:pPr marL="285750" indent="-285750">
              <a:lnSpc>
                <a:spcPct val="150000"/>
              </a:lnSpc>
              <a:buFont typeface="Arial" panose="020B0604020202020204" pitchFamily="34" charset="0"/>
              <a:buChar char="•"/>
            </a:pPr>
            <a:r>
              <a:rPr lang="en-US" sz="2800" dirty="0">
                <a:solidFill>
                  <a:schemeClr val="bg1"/>
                </a:solidFill>
              </a:rPr>
              <a:t>Analyze the data branch wise, type of pizza generating more sales.</a:t>
            </a:r>
          </a:p>
          <a:p>
            <a:pPr marL="285750" indent="-285750">
              <a:buFont typeface="Arial" panose="020B0604020202020204" pitchFamily="34" charset="0"/>
              <a:buChar char="•"/>
            </a:pPr>
            <a:r>
              <a:rPr lang="en-US" sz="2800" dirty="0">
                <a:solidFill>
                  <a:schemeClr val="bg1"/>
                </a:solidFill>
              </a:rPr>
              <a:t>Analyze the data branch wise based on the type of transaction cash or online.</a:t>
            </a:r>
          </a:p>
          <a:p>
            <a:pPr marL="285750" indent="-285750">
              <a:lnSpc>
                <a:spcPct val="150000"/>
              </a:lnSpc>
              <a:buFont typeface="Arial" panose="020B0604020202020204" pitchFamily="34" charset="0"/>
              <a:buChar char="•"/>
            </a:pPr>
            <a:r>
              <a:rPr lang="en-US" sz="2800" dirty="0">
                <a:solidFill>
                  <a:schemeClr val="bg1"/>
                </a:solidFill>
              </a:rPr>
              <a:t>Analyze what product generating more sales in each branch weekly.</a:t>
            </a:r>
          </a:p>
          <a:p>
            <a:pPr marL="285750" indent="-285750">
              <a:lnSpc>
                <a:spcPct val="150000"/>
              </a:lnSpc>
              <a:buFont typeface="Arial" panose="020B0604020202020204" pitchFamily="34" charset="0"/>
              <a:buChar char="•"/>
            </a:pPr>
            <a:r>
              <a:rPr lang="en-US" sz="2800" dirty="0">
                <a:solidFill>
                  <a:schemeClr val="bg1"/>
                </a:solidFill>
              </a:rPr>
              <a:t>Analyze branch wise what time of the day generating more sales.</a:t>
            </a:r>
          </a:p>
          <a:p>
            <a:pPr marL="285750" indent="-285750" algn="just">
              <a:buFont typeface="Arial" panose="020B0604020202020204" pitchFamily="34" charset="0"/>
              <a:buChar char="•"/>
            </a:pPr>
            <a:r>
              <a:rPr lang="en-US" sz="2800" dirty="0">
                <a:solidFill>
                  <a:schemeClr val="bg1"/>
                </a:solidFill>
              </a:rPr>
              <a:t>Analyze what product is generating lowest sales  and need to consider for offering discounts.</a:t>
            </a:r>
          </a:p>
        </p:txBody>
      </p:sp>
    </p:spTree>
    <p:extLst>
      <p:ext uri="{BB962C8B-B14F-4D97-AF65-F5344CB8AC3E}">
        <p14:creationId xmlns:p14="http://schemas.microsoft.com/office/powerpoint/2010/main" val="108645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A14C1-04C3-40DA-AFC0-854FC9299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0738935-BF53-440E-B784-205587C38758}"/>
              </a:ext>
            </a:extLst>
          </p:cNvPr>
          <p:cNvSpPr txBox="1"/>
          <p:nvPr/>
        </p:nvSpPr>
        <p:spPr>
          <a:xfrm>
            <a:off x="477077" y="251792"/>
            <a:ext cx="8733184" cy="707886"/>
          </a:xfrm>
          <a:prstGeom prst="rect">
            <a:avLst/>
          </a:prstGeom>
          <a:noFill/>
        </p:spPr>
        <p:txBody>
          <a:bodyPr wrap="square" rtlCol="0">
            <a:spAutoFit/>
          </a:bodyPr>
          <a:lstStyle/>
          <a:p>
            <a:r>
              <a:rPr lang="en-US" sz="4000" b="1" dirty="0">
                <a:solidFill>
                  <a:schemeClr val="bg1"/>
                </a:solidFill>
              </a:rPr>
              <a:t>Procedures :</a:t>
            </a:r>
            <a:r>
              <a:rPr lang="en-US" sz="4000" dirty="0">
                <a:solidFill>
                  <a:schemeClr val="bg1"/>
                </a:solidFill>
              </a:rPr>
              <a:t> </a:t>
            </a:r>
            <a:r>
              <a:rPr lang="en-US" sz="3600" dirty="0">
                <a:solidFill>
                  <a:schemeClr val="bg1"/>
                </a:solidFill>
              </a:rPr>
              <a:t>(K Pizza Data Analysis Project)</a:t>
            </a:r>
            <a:endParaRPr lang="en-IN" sz="4000" dirty="0">
              <a:solidFill>
                <a:schemeClr val="bg1"/>
              </a:solidFill>
            </a:endParaRPr>
          </a:p>
        </p:txBody>
      </p:sp>
      <p:sp>
        <p:nvSpPr>
          <p:cNvPr id="5" name="TextBox 4">
            <a:extLst>
              <a:ext uri="{FF2B5EF4-FFF2-40B4-BE49-F238E27FC236}">
                <a16:creationId xmlns:a16="http://schemas.microsoft.com/office/drawing/2014/main" id="{55ED8756-0BB1-44C6-978D-FA9C7343B521}"/>
              </a:ext>
            </a:extLst>
          </p:cNvPr>
          <p:cNvSpPr txBox="1"/>
          <p:nvPr/>
        </p:nvSpPr>
        <p:spPr>
          <a:xfrm>
            <a:off x="477077" y="1266362"/>
            <a:ext cx="10614993" cy="5262979"/>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chemeClr val="bg1"/>
                </a:solidFill>
              </a:rPr>
              <a:t>Connect with the K Pizza team members to understand the business.</a:t>
            </a:r>
          </a:p>
          <a:p>
            <a:pPr marL="457200" indent="-457200">
              <a:buFont typeface="Wingdings" panose="05000000000000000000" pitchFamily="2" charset="2"/>
              <a:buChar char="v"/>
            </a:pPr>
            <a:r>
              <a:rPr lang="en-US" sz="2800" dirty="0">
                <a:solidFill>
                  <a:schemeClr val="bg1"/>
                </a:solidFill>
              </a:rPr>
              <a:t>Data Collection from Sales Team.</a:t>
            </a:r>
          </a:p>
          <a:p>
            <a:pPr marL="457200" indent="-457200">
              <a:buFont typeface="Wingdings" panose="05000000000000000000" pitchFamily="2" charset="2"/>
              <a:buChar char="v"/>
            </a:pPr>
            <a:r>
              <a:rPr lang="en-US" sz="2800" dirty="0">
                <a:solidFill>
                  <a:schemeClr val="bg1"/>
                </a:solidFill>
              </a:rPr>
              <a:t>Data Downloading for 4 Branches (In Single Excel File).</a:t>
            </a:r>
          </a:p>
          <a:p>
            <a:pPr marL="457200" indent="-457200">
              <a:buFont typeface="Wingdings" panose="05000000000000000000" pitchFamily="2" charset="2"/>
              <a:buChar char="v"/>
            </a:pPr>
            <a:r>
              <a:rPr lang="en-US" sz="2800" dirty="0">
                <a:solidFill>
                  <a:schemeClr val="bg1"/>
                </a:solidFill>
              </a:rPr>
              <a:t>Data Cleaning Using Excel.</a:t>
            </a:r>
          </a:p>
          <a:p>
            <a:pPr marL="457200" indent="-457200">
              <a:buFont typeface="Wingdings" panose="05000000000000000000" pitchFamily="2" charset="2"/>
              <a:buChar char="v"/>
            </a:pPr>
            <a:r>
              <a:rPr lang="en-US" sz="2800" dirty="0">
                <a:solidFill>
                  <a:schemeClr val="bg1"/>
                </a:solidFill>
              </a:rPr>
              <a:t>Data Processing And Transformation Using Excel.</a:t>
            </a:r>
          </a:p>
          <a:p>
            <a:pPr marL="457200" indent="-457200">
              <a:buFont typeface="Wingdings" panose="05000000000000000000" pitchFamily="2" charset="2"/>
              <a:buChar char="v"/>
            </a:pPr>
            <a:r>
              <a:rPr lang="en-US" sz="2800" dirty="0">
                <a:solidFill>
                  <a:schemeClr val="bg1"/>
                </a:solidFill>
              </a:rPr>
              <a:t>Data Loading In Database SQL Server.</a:t>
            </a:r>
          </a:p>
          <a:p>
            <a:pPr marL="457200" indent="-457200">
              <a:buFont typeface="Wingdings" panose="05000000000000000000" pitchFamily="2" charset="2"/>
              <a:buChar char="v"/>
            </a:pPr>
            <a:r>
              <a:rPr lang="en-US" sz="2800" dirty="0">
                <a:solidFill>
                  <a:schemeClr val="bg1"/>
                </a:solidFill>
              </a:rPr>
              <a:t>Performing SQL Query on the loaded data.</a:t>
            </a:r>
          </a:p>
          <a:p>
            <a:pPr marL="457200" indent="-457200">
              <a:buFont typeface="Wingdings" panose="05000000000000000000" pitchFamily="2" charset="2"/>
              <a:buChar char="v"/>
            </a:pPr>
            <a:r>
              <a:rPr lang="en-US" sz="2800" dirty="0">
                <a:solidFill>
                  <a:schemeClr val="bg1"/>
                </a:solidFill>
              </a:rPr>
              <a:t>Exporting data from SQL Server to Excel.</a:t>
            </a:r>
            <a:endParaRPr lang="en-IN" sz="2800" dirty="0">
              <a:solidFill>
                <a:schemeClr val="bg1"/>
              </a:solidFill>
            </a:endParaRPr>
          </a:p>
          <a:p>
            <a:pPr marL="457200" indent="-457200">
              <a:buFont typeface="Wingdings" panose="05000000000000000000" pitchFamily="2" charset="2"/>
              <a:buChar char="v"/>
            </a:pPr>
            <a:r>
              <a:rPr lang="en-IN" sz="2800" dirty="0">
                <a:solidFill>
                  <a:schemeClr val="bg1"/>
                </a:solidFill>
              </a:rPr>
              <a:t>Data Visualization in Excel, Finding insights through building dashboard using Excel.</a:t>
            </a:r>
          </a:p>
          <a:p>
            <a:pPr marL="457200" indent="-457200">
              <a:buFont typeface="Wingdings" panose="05000000000000000000" pitchFamily="2" charset="2"/>
              <a:buChar char="v"/>
            </a:pPr>
            <a:r>
              <a:rPr lang="en-IN" sz="2800" dirty="0">
                <a:solidFill>
                  <a:schemeClr val="bg1"/>
                </a:solidFill>
              </a:rPr>
              <a:t>Sharing Analysis result and suggestions based on findings with Stakeholder/Directors/Managers.</a:t>
            </a:r>
          </a:p>
        </p:txBody>
      </p:sp>
    </p:spTree>
    <p:extLst>
      <p:ext uri="{BB962C8B-B14F-4D97-AF65-F5344CB8AC3E}">
        <p14:creationId xmlns:p14="http://schemas.microsoft.com/office/powerpoint/2010/main" val="28650226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0321B8-F568-46C5-9A39-31F1DC285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TextBox 2">
            <a:extLst>
              <a:ext uri="{FF2B5EF4-FFF2-40B4-BE49-F238E27FC236}">
                <a16:creationId xmlns:a16="http://schemas.microsoft.com/office/drawing/2014/main" id="{FAC1ABBB-2D1B-4581-A23E-97251E59CE8C}"/>
              </a:ext>
            </a:extLst>
          </p:cNvPr>
          <p:cNvSpPr txBox="1"/>
          <p:nvPr/>
        </p:nvSpPr>
        <p:spPr>
          <a:xfrm>
            <a:off x="543340" y="437322"/>
            <a:ext cx="3101008" cy="707886"/>
          </a:xfrm>
          <a:prstGeom prst="rect">
            <a:avLst/>
          </a:prstGeom>
          <a:noFill/>
        </p:spPr>
        <p:txBody>
          <a:bodyPr wrap="square" rtlCol="0">
            <a:spAutoFit/>
          </a:bodyPr>
          <a:lstStyle/>
          <a:p>
            <a:r>
              <a:rPr lang="en-US" sz="4000" b="1" dirty="0">
                <a:solidFill>
                  <a:schemeClr val="bg1"/>
                </a:solidFill>
              </a:rPr>
              <a:t>Data Cleaning</a:t>
            </a:r>
            <a:endParaRPr lang="en-IN" sz="4000" b="1" dirty="0">
              <a:solidFill>
                <a:schemeClr val="bg1"/>
              </a:solidFill>
            </a:endParaRPr>
          </a:p>
        </p:txBody>
      </p:sp>
      <p:pic>
        <p:nvPicPr>
          <p:cNvPr id="9" name="Picture 8">
            <a:extLst>
              <a:ext uri="{FF2B5EF4-FFF2-40B4-BE49-F238E27FC236}">
                <a16:creationId xmlns:a16="http://schemas.microsoft.com/office/drawing/2014/main" id="{F2ADA9F6-2EF0-4911-A4CD-7B8C1A79D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17" y="654951"/>
            <a:ext cx="6745358" cy="5547066"/>
          </a:xfrm>
          <a:prstGeom prst="rect">
            <a:avLst/>
          </a:prstGeom>
        </p:spPr>
      </p:pic>
      <p:sp>
        <p:nvSpPr>
          <p:cNvPr id="10" name="TextBox 9">
            <a:extLst>
              <a:ext uri="{FF2B5EF4-FFF2-40B4-BE49-F238E27FC236}">
                <a16:creationId xmlns:a16="http://schemas.microsoft.com/office/drawing/2014/main" id="{E0293BCF-DEDD-4A04-BC44-148B8D69FF9E}"/>
              </a:ext>
            </a:extLst>
          </p:cNvPr>
          <p:cNvSpPr txBox="1"/>
          <p:nvPr/>
        </p:nvSpPr>
        <p:spPr>
          <a:xfrm>
            <a:off x="7918175" y="1775791"/>
            <a:ext cx="3061252" cy="400110"/>
          </a:xfrm>
          <a:prstGeom prst="rect">
            <a:avLst/>
          </a:prstGeom>
          <a:noFill/>
        </p:spPr>
        <p:txBody>
          <a:bodyPr wrap="square" rtlCol="0">
            <a:spAutoFit/>
          </a:bodyPr>
          <a:lstStyle/>
          <a:p>
            <a:r>
              <a:rPr lang="en-US" sz="2000" dirty="0">
                <a:solidFill>
                  <a:srgbClr val="FF0000"/>
                </a:solidFill>
              </a:rPr>
              <a:t>Remove Duplicates Data</a:t>
            </a:r>
            <a:endParaRPr lang="en-IN" sz="2000" dirty="0">
              <a:solidFill>
                <a:srgbClr val="FF0000"/>
              </a:solidFill>
            </a:endParaRPr>
          </a:p>
        </p:txBody>
      </p:sp>
      <p:sp>
        <p:nvSpPr>
          <p:cNvPr id="11" name="TextBox 10">
            <a:extLst>
              <a:ext uri="{FF2B5EF4-FFF2-40B4-BE49-F238E27FC236}">
                <a16:creationId xmlns:a16="http://schemas.microsoft.com/office/drawing/2014/main" id="{E4CBA4FE-DF02-4339-AC84-4E1156899F9A}"/>
              </a:ext>
            </a:extLst>
          </p:cNvPr>
          <p:cNvSpPr txBox="1"/>
          <p:nvPr/>
        </p:nvSpPr>
        <p:spPr>
          <a:xfrm>
            <a:off x="304800" y="1323948"/>
            <a:ext cx="4293704" cy="2677656"/>
          </a:xfrm>
          <a:prstGeom prst="rect">
            <a:avLst/>
          </a:prstGeom>
          <a:noFill/>
        </p:spPr>
        <p:txBody>
          <a:bodyPr wrap="square" rtlCol="0">
            <a:spAutoFit/>
          </a:bodyPr>
          <a:lstStyle/>
          <a:p>
            <a:r>
              <a:rPr lang="en-US" sz="2400" dirty="0">
                <a:solidFill>
                  <a:schemeClr val="bg1"/>
                </a:solidFill>
              </a:rPr>
              <a:t>1. Remove the duplicates</a:t>
            </a:r>
          </a:p>
          <a:p>
            <a:pPr marL="342900" indent="-342900">
              <a:buFont typeface="Arial" panose="020B0604020202020204" pitchFamily="34" charset="0"/>
              <a:buChar char="•"/>
            </a:pPr>
            <a:r>
              <a:rPr lang="en-US" sz="2400" dirty="0">
                <a:solidFill>
                  <a:schemeClr val="accent1">
                    <a:lumMod val="60000"/>
                    <a:lumOff val="40000"/>
                  </a:schemeClr>
                </a:solidFill>
              </a:rPr>
              <a:t>Data &gt; Remove duplicates &gt; Select the columns Name, Mob &gt;  Select ok</a:t>
            </a:r>
          </a:p>
          <a:p>
            <a:r>
              <a:rPr lang="en-US" sz="2400" dirty="0">
                <a:solidFill>
                  <a:schemeClr val="bg1"/>
                </a:solidFill>
              </a:rPr>
              <a:t>Duplicates data will be deleted   and the unique data will be remains same.</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97395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C7B0B1-D9A8-4AB5-B871-8A9A68F4D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05CAC4E-3A8F-41F5-B17C-DFDFBB3CD96B}"/>
              </a:ext>
            </a:extLst>
          </p:cNvPr>
          <p:cNvSpPr txBox="1"/>
          <p:nvPr/>
        </p:nvSpPr>
        <p:spPr>
          <a:xfrm>
            <a:off x="583097" y="477078"/>
            <a:ext cx="3260034" cy="984885"/>
          </a:xfrm>
          <a:prstGeom prst="rect">
            <a:avLst/>
          </a:prstGeom>
          <a:noFill/>
        </p:spPr>
        <p:txBody>
          <a:bodyPr wrap="square" rtlCol="0">
            <a:spAutoFit/>
          </a:bodyPr>
          <a:lstStyle/>
          <a:p>
            <a:r>
              <a:rPr lang="en-US" sz="4000" b="1" dirty="0">
                <a:solidFill>
                  <a:schemeClr val="bg1"/>
                </a:solidFill>
              </a:rPr>
              <a:t>Data Cleaning</a:t>
            </a:r>
            <a:endParaRPr lang="en-IN" sz="4000" b="1" dirty="0">
              <a:solidFill>
                <a:schemeClr val="bg1"/>
              </a:solidFill>
            </a:endParaRPr>
          </a:p>
          <a:p>
            <a:endParaRPr lang="en-IN" dirty="0"/>
          </a:p>
        </p:txBody>
      </p:sp>
      <p:sp>
        <p:nvSpPr>
          <p:cNvPr id="5" name="TextBox 4">
            <a:extLst>
              <a:ext uri="{FF2B5EF4-FFF2-40B4-BE49-F238E27FC236}">
                <a16:creationId xmlns:a16="http://schemas.microsoft.com/office/drawing/2014/main" id="{A0195A58-F13A-48AE-8775-927D19980201}"/>
              </a:ext>
            </a:extLst>
          </p:cNvPr>
          <p:cNvSpPr txBox="1"/>
          <p:nvPr/>
        </p:nvSpPr>
        <p:spPr>
          <a:xfrm>
            <a:off x="583096" y="1461963"/>
            <a:ext cx="3392557" cy="1569660"/>
          </a:xfrm>
          <a:prstGeom prst="rect">
            <a:avLst/>
          </a:prstGeom>
          <a:noFill/>
        </p:spPr>
        <p:txBody>
          <a:bodyPr wrap="square" rtlCol="0">
            <a:spAutoFit/>
          </a:bodyPr>
          <a:lstStyle/>
          <a:p>
            <a:r>
              <a:rPr lang="en-US" sz="2400" dirty="0">
                <a:solidFill>
                  <a:schemeClr val="bg1"/>
                </a:solidFill>
              </a:rPr>
              <a:t>1. Find and replace email addresses so that data will be in standard format.</a:t>
            </a:r>
            <a:endParaRPr lang="en-IN" sz="2400" dirty="0">
              <a:solidFill>
                <a:schemeClr val="bg1"/>
              </a:solidFill>
            </a:endParaRPr>
          </a:p>
        </p:txBody>
      </p:sp>
      <p:sp>
        <p:nvSpPr>
          <p:cNvPr id="6" name="TextBox 5">
            <a:extLst>
              <a:ext uri="{FF2B5EF4-FFF2-40B4-BE49-F238E27FC236}">
                <a16:creationId xmlns:a16="http://schemas.microsoft.com/office/drawing/2014/main" id="{90877D8A-8CAA-4582-A8B1-F90442D23987}"/>
              </a:ext>
            </a:extLst>
          </p:cNvPr>
          <p:cNvSpPr txBox="1"/>
          <p:nvPr/>
        </p:nvSpPr>
        <p:spPr>
          <a:xfrm>
            <a:off x="583096" y="3495622"/>
            <a:ext cx="3392557" cy="1569660"/>
          </a:xfrm>
          <a:prstGeom prst="rect">
            <a:avLst/>
          </a:prstGeom>
          <a:noFill/>
        </p:spPr>
        <p:txBody>
          <a:bodyPr wrap="square" rtlCol="0">
            <a:spAutoFit/>
          </a:bodyPr>
          <a:lstStyle/>
          <a:p>
            <a:r>
              <a:rPr lang="en-US" sz="2400" dirty="0">
                <a:solidFill>
                  <a:schemeClr val="bg1"/>
                </a:solidFill>
              </a:rPr>
              <a:t>2. Replace Not Available cells by “Null” in multiple columns like Review, Mob and Location.</a:t>
            </a:r>
            <a:endParaRPr lang="en-IN" sz="2400" dirty="0">
              <a:solidFill>
                <a:schemeClr val="bg1"/>
              </a:solidFill>
            </a:endParaRPr>
          </a:p>
        </p:txBody>
      </p:sp>
      <p:pic>
        <p:nvPicPr>
          <p:cNvPr id="7" name="Picture 6">
            <a:extLst>
              <a:ext uri="{FF2B5EF4-FFF2-40B4-BE49-F238E27FC236}">
                <a16:creationId xmlns:a16="http://schemas.microsoft.com/office/drawing/2014/main" id="{3B81D366-78E1-4FE8-98C8-DEFD71B75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288" y="217870"/>
            <a:ext cx="7023652" cy="2975904"/>
          </a:xfrm>
          <a:prstGeom prst="rect">
            <a:avLst/>
          </a:prstGeom>
        </p:spPr>
      </p:pic>
      <p:sp>
        <p:nvSpPr>
          <p:cNvPr id="8" name="TextBox 7">
            <a:extLst>
              <a:ext uri="{FF2B5EF4-FFF2-40B4-BE49-F238E27FC236}">
                <a16:creationId xmlns:a16="http://schemas.microsoft.com/office/drawing/2014/main" id="{4D82A2FF-84F6-41EC-B8B2-DB4174001A59}"/>
              </a:ext>
            </a:extLst>
          </p:cNvPr>
          <p:cNvSpPr txBox="1"/>
          <p:nvPr/>
        </p:nvSpPr>
        <p:spPr>
          <a:xfrm>
            <a:off x="7089914" y="784854"/>
            <a:ext cx="3445565" cy="369332"/>
          </a:xfrm>
          <a:prstGeom prst="rect">
            <a:avLst/>
          </a:prstGeom>
          <a:noFill/>
        </p:spPr>
        <p:txBody>
          <a:bodyPr wrap="square" rtlCol="0">
            <a:spAutoFit/>
          </a:bodyPr>
          <a:lstStyle/>
          <a:p>
            <a:r>
              <a:rPr lang="en-US" dirty="0">
                <a:solidFill>
                  <a:srgbClr val="FF0000"/>
                </a:solidFill>
              </a:rPr>
              <a:t>Find and Replace Email address</a:t>
            </a:r>
            <a:endParaRPr lang="en-IN" dirty="0">
              <a:solidFill>
                <a:srgbClr val="FF0000"/>
              </a:solidFill>
            </a:endParaRPr>
          </a:p>
        </p:txBody>
      </p:sp>
      <p:pic>
        <p:nvPicPr>
          <p:cNvPr id="10" name="Picture 9">
            <a:extLst>
              <a:ext uri="{FF2B5EF4-FFF2-40B4-BE49-F238E27FC236}">
                <a16:creationId xmlns:a16="http://schemas.microsoft.com/office/drawing/2014/main" id="{160E7920-17F3-4920-851C-69B729BF2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288" y="3429000"/>
            <a:ext cx="7023651" cy="3211130"/>
          </a:xfrm>
          <a:prstGeom prst="rect">
            <a:avLst/>
          </a:prstGeom>
        </p:spPr>
      </p:pic>
      <p:sp>
        <p:nvSpPr>
          <p:cNvPr id="11" name="TextBox 10">
            <a:extLst>
              <a:ext uri="{FF2B5EF4-FFF2-40B4-BE49-F238E27FC236}">
                <a16:creationId xmlns:a16="http://schemas.microsoft.com/office/drawing/2014/main" id="{EC55B9F1-31C1-4188-B9C3-191C54A1F8EF}"/>
              </a:ext>
            </a:extLst>
          </p:cNvPr>
          <p:cNvSpPr txBox="1"/>
          <p:nvPr/>
        </p:nvSpPr>
        <p:spPr>
          <a:xfrm>
            <a:off x="7089914" y="4280452"/>
            <a:ext cx="3114260" cy="369332"/>
          </a:xfrm>
          <a:prstGeom prst="rect">
            <a:avLst/>
          </a:prstGeom>
          <a:noFill/>
        </p:spPr>
        <p:txBody>
          <a:bodyPr wrap="square" rtlCol="0">
            <a:spAutoFit/>
          </a:bodyPr>
          <a:lstStyle/>
          <a:p>
            <a:r>
              <a:rPr lang="en-US" dirty="0">
                <a:solidFill>
                  <a:srgbClr val="FF0000"/>
                </a:solidFill>
              </a:rPr>
              <a:t>Replace Not Available with Null</a:t>
            </a:r>
            <a:endParaRPr lang="en-IN" dirty="0">
              <a:solidFill>
                <a:srgbClr val="FF0000"/>
              </a:solidFill>
            </a:endParaRPr>
          </a:p>
        </p:txBody>
      </p:sp>
    </p:spTree>
    <p:extLst>
      <p:ext uri="{BB962C8B-B14F-4D97-AF65-F5344CB8AC3E}">
        <p14:creationId xmlns:p14="http://schemas.microsoft.com/office/powerpoint/2010/main" val="71819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05644-874C-433E-A442-34C524DD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C7D53DE-CAB3-4FBF-BBE0-15B1F94A43EB}"/>
              </a:ext>
            </a:extLst>
          </p:cNvPr>
          <p:cNvSpPr txBox="1"/>
          <p:nvPr/>
        </p:nvSpPr>
        <p:spPr>
          <a:xfrm>
            <a:off x="437320" y="352289"/>
            <a:ext cx="3670852" cy="707886"/>
          </a:xfrm>
          <a:prstGeom prst="rect">
            <a:avLst/>
          </a:prstGeom>
          <a:noFill/>
        </p:spPr>
        <p:txBody>
          <a:bodyPr wrap="square" rtlCol="0">
            <a:spAutoFit/>
          </a:bodyPr>
          <a:lstStyle/>
          <a:p>
            <a:r>
              <a:rPr lang="en-US" sz="4000" dirty="0">
                <a:solidFill>
                  <a:schemeClr val="bg1"/>
                </a:solidFill>
              </a:rPr>
              <a:t>Data Processing</a:t>
            </a:r>
            <a:endParaRPr lang="en-IN" sz="4000" dirty="0">
              <a:solidFill>
                <a:schemeClr val="bg1"/>
              </a:solidFill>
            </a:endParaRPr>
          </a:p>
        </p:txBody>
      </p:sp>
      <p:pic>
        <p:nvPicPr>
          <p:cNvPr id="5" name="Picture 4">
            <a:extLst>
              <a:ext uri="{FF2B5EF4-FFF2-40B4-BE49-F238E27FC236}">
                <a16:creationId xmlns:a16="http://schemas.microsoft.com/office/drawing/2014/main" id="{B8E1AB9E-D2D0-4A56-8D92-4A4151757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20" y="988396"/>
            <a:ext cx="6665844" cy="5584527"/>
          </a:xfrm>
          <a:prstGeom prst="rect">
            <a:avLst/>
          </a:prstGeom>
        </p:spPr>
      </p:pic>
      <p:sp>
        <p:nvSpPr>
          <p:cNvPr id="6" name="TextBox 5">
            <a:extLst>
              <a:ext uri="{FF2B5EF4-FFF2-40B4-BE49-F238E27FC236}">
                <a16:creationId xmlns:a16="http://schemas.microsoft.com/office/drawing/2014/main" id="{C2B988E4-EE10-458D-BC92-7BAC659DAF24}"/>
              </a:ext>
            </a:extLst>
          </p:cNvPr>
          <p:cNvSpPr txBox="1"/>
          <p:nvPr/>
        </p:nvSpPr>
        <p:spPr>
          <a:xfrm>
            <a:off x="5247862" y="2042331"/>
            <a:ext cx="6732104" cy="369332"/>
          </a:xfrm>
          <a:prstGeom prst="rect">
            <a:avLst/>
          </a:prstGeom>
          <a:noFill/>
        </p:spPr>
        <p:txBody>
          <a:bodyPr wrap="square" rtlCol="0">
            <a:spAutoFit/>
          </a:bodyPr>
          <a:lstStyle/>
          <a:p>
            <a:r>
              <a:rPr lang="en-US" dirty="0">
                <a:solidFill>
                  <a:srgbClr val="0070C0"/>
                </a:solidFill>
              </a:rPr>
              <a:t>Find 3 shifts (Morning, Afternoon and Evening) from time data in excel</a:t>
            </a:r>
            <a:endParaRPr lang="en-IN" dirty="0">
              <a:solidFill>
                <a:srgbClr val="0070C0"/>
              </a:solidFill>
            </a:endParaRPr>
          </a:p>
        </p:txBody>
      </p:sp>
      <p:sp>
        <p:nvSpPr>
          <p:cNvPr id="7" name="TextBox 6">
            <a:extLst>
              <a:ext uri="{FF2B5EF4-FFF2-40B4-BE49-F238E27FC236}">
                <a16:creationId xmlns:a16="http://schemas.microsoft.com/office/drawing/2014/main" id="{FDFD76AB-0276-4C12-8EFF-337A31D5688F}"/>
              </a:ext>
            </a:extLst>
          </p:cNvPr>
          <p:cNvSpPr txBox="1"/>
          <p:nvPr/>
        </p:nvSpPr>
        <p:spPr>
          <a:xfrm>
            <a:off x="437320" y="1412464"/>
            <a:ext cx="4439480" cy="4524315"/>
          </a:xfrm>
          <a:prstGeom prst="rect">
            <a:avLst/>
          </a:prstGeom>
          <a:noFill/>
        </p:spPr>
        <p:txBody>
          <a:bodyPr wrap="square" rtlCol="0">
            <a:spAutoFit/>
          </a:bodyPr>
          <a:lstStyle/>
          <a:p>
            <a:r>
              <a:rPr lang="en-US" sz="2400" dirty="0">
                <a:solidFill>
                  <a:schemeClr val="bg1"/>
                </a:solidFill>
              </a:rPr>
              <a:t>Processing the data based on the requirements for making report highlighted in yellow color.</a:t>
            </a:r>
          </a:p>
          <a:p>
            <a:endParaRPr lang="en-US" sz="2400" dirty="0">
              <a:solidFill>
                <a:schemeClr val="bg1"/>
              </a:solidFill>
            </a:endParaRPr>
          </a:p>
          <a:p>
            <a:r>
              <a:rPr lang="en-US" sz="2400" dirty="0">
                <a:solidFill>
                  <a:schemeClr val="bg1"/>
                </a:solidFill>
              </a:rPr>
              <a:t>1. Split the DOO(Date of order) into two columns day and month for better visualization.</a:t>
            </a:r>
          </a:p>
          <a:p>
            <a:endParaRPr lang="en-US" sz="2400" dirty="0">
              <a:solidFill>
                <a:schemeClr val="bg1"/>
              </a:solidFill>
            </a:endParaRPr>
          </a:p>
          <a:p>
            <a:r>
              <a:rPr lang="en-US" sz="2400" dirty="0">
                <a:solidFill>
                  <a:schemeClr val="bg1"/>
                </a:solidFill>
              </a:rPr>
              <a:t>2. Find shifts (Morning, Afternoon and Evening) from time data in excel to understand the business shift wise.</a:t>
            </a:r>
            <a:endParaRPr lang="en-IN" sz="2400" dirty="0">
              <a:solidFill>
                <a:schemeClr val="bg1"/>
              </a:solidFill>
            </a:endParaRPr>
          </a:p>
        </p:txBody>
      </p:sp>
      <p:sp>
        <p:nvSpPr>
          <p:cNvPr id="8" name="TextBox 7">
            <a:extLst>
              <a:ext uri="{FF2B5EF4-FFF2-40B4-BE49-F238E27FC236}">
                <a16:creationId xmlns:a16="http://schemas.microsoft.com/office/drawing/2014/main" id="{63C08A47-6410-4E84-88F3-9C86E322458C}"/>
              </a:ext>
            </a:extLst>
          </p:cNvPr>
          <p:cNvSpPr txBox="1"/>
          <p:nvPr/>
        </p:nvSpPr>
        <p:spPr>
          <a:xfrm>
            <a:off x="7036904" y="2411663"/>
            <a:ext cx="4399722" cy="646331"/>
          </a:xfrm>
          <a:prstGeom prst="rect">
            <a:avLst/>
          </a:prstGeom>
          <a:noFill/>
        </p:spPr>
        <p:txBody>
          <a:bodyPr wrap="square" rtlCol="0">
            <a:spAutoFit/>
          </a:bodyPr>
          <a:lstStyle/>
          <a:p>
            <a:r>
              <a:rPr lang="en-US" dirty="0">
                <a:solidFill>
                  <a:srgbClr val="FF0000"/>
                </a:solidFill>
              </a:rPr>
              <a:t>Split DOO into two columns month and day</a:t>
            </a:r>
          </a:p>
          <a:p>
            <a:endParaRPr lang="en-IN" dirty="0"/>
          </a:p>
        </p:txBody>
      </p:sp>
    </p:spTree>
    <p:extLst>
      <p:ext uri="{BB962C8B-B14F-4D97-AF65-F5344CB8AC3E}">
        <p14:creationId xmlns:p14="http://schemas.microsoft.com/office/powerpoint/2010/main" val="320944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AF07D-E36C-40AD-AB81-AA5693978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4718B2B-7ECD-42FB-82D1-876CB28CB453}"/>
              </a:ext>
            </a:extLst>
          </p:cNvPr>
          <p:cNvSpPr txBox="1"/>
          <p:nvPr/>
        </p:nvSpPr>
        <p:spPr>
          <a:xfrm>
            <a:off x="384314" y="405704"/>
            <a:ext cx="5247860" cy="646331"/>
          </a:xfrm>
          <a:prstGeom prst="rect">
            <a:avLst/>
          </a:prstGeom>
          <a:noFill/>
        </p:spPr>
        <p:txBody>
          <a:bodyPr wrap="square" rtlCol="0">
            <a:spAutoFit/>
          </a:bodyPr>
          <a:lstStyle/>
          <a:p>
            <a:r>
              <a:rPr lang="en-US" sz="3600" dirty="0">
                <a:solidFill>
                  <a:schemeClr val="bg1"/>
                </a:solidFill>
              </a:rPr>
              <a:t>Import Data To SQL Server</a:t>
            </a:r>
            <a:endParaRPr lang="en-IN" sz="3600" dirty="0">
              <a:solidFill>
                <a:schemeClr val="bg1"/>
              </a:solidFill>
            </a:endParaRPr>
          </a:p>
        </p:txBody>
      </p:sp>
      <p:sp>
        <p:nvSpPr>
          <p:cNvPr id="7" name="TextBox 6">
            <a:extLst>
              <a:ext uri="{FF2B5EF4-FFF2-40B4-BE49-F238E27FC236}">
                <a16:creationId xmlns:a16="http://schemas.microsoft.com/office/drawing/2014/main" id="{F75AF18C-AC0C-47FE-9ED1-3E030020DD6E}"/>
              </a:ext>
            </a:extLst>
          </p:cNvPr>
          <p:cNvSpPr txBox="1"/>
          <p:nvPr/>
        </p:nvSpPr>
        <p:spPr>
          <a:xfrm>
            <a:off x="384314" y="1193739"/>
            <a:ext cx="3154017" cy="830997"/>
          </a:xfrm>
          <a:prstGeom prst="rect">
            <a:avLst/>
          </a:prstGeom>
          <a:noFill/>
        </p:spPr>
        <p:txBody>
          <a:bodyPr wrap="square" rtlCol="0">
            <a:spAutoFit/>
          </a:bodyPr>
          <a:lstStyle/>
          <a:p>
            <a:r>
              <a:rPr lang="en-US" sz="2400" dirty="0">
                <a:solidFill>
                  <a:schemeClr val="bg1"/>
                </a:solidFill>
              </a:rPr>
              <a:t>Save Cleaned excel file as K Pizza.xlsx</a:t>
            </a:r>
            <a:endParaRPr lang="en-IN" sz="2400" dirty="0">
              <a:solidFill>
                <a:schemeClr val="bg1"/>
              </a:solidFill>
            </a:endParaRPr>
          </a:p>
        </p:txBody>
      </p:sp>
      <p:sp>
        <p:nvSpPr>
          <p:cNvPr id="8" name="TextBox 7">
            <a:extLst>
              <a:ext uri="{FF2B5EF4-FFF2-40B4-BE49-F238E27FC236}">
                <a16:creationId xmlns:a16="http://schemas.microsoft.com/office/drawing/2014/main" id="{79D11E86-838D-4591-BADB-5CA7C7F64F59}"/>
              </a:ext>
            </a:extLst>
          </p:cNvPr>
          <p:cNvSpPr txBox="1"/>
          <p:nvPr/>
        </p:nvSpPr>
        <p:spPr>
          <a:xfrm>
            <a:off x="384314" y="2328493"/>
            <a:ext cx="4081669"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Steps Followed to import Excel File in SQL Server</a:t>
            </a:r>
          </a:p>
          <a:p>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Open SQL Server and select database and right click &gt;&gt; task &gt;&gt; Import Data &gt;&gt; Select Microsoft Excel in data source &gt;&gt; Excel File Path &gt;&gt; Click Next</a:t>
            </a:r>
          </a:p>
          <a:p>
            <a:r>
              <a:rPr lang="en-US" sz="2400" dirty="0">
                <a:solidFill>
                  <a:schemeClr val="bg1"/>
                </a:solidFill>
              </a:rPr>
              <a:t> </a:t>
            </a:r>
            <a:endParaRPr lang="en-IN" sz="2400" dirty="0">
              <a:solidFill>
                <a:schemeClr val="bg1"/>
              </a:solidFill>
            </a:endParaRPr>
          </a:p>
        </p:txBody>
      </p:sp>
      <p:pic>
        <p:nvPicPr>
          <p:cNvPr id="10" name="Picture 9">
            <a:extLst>
              <a:ext uri="{FF2B5EF4-FFF2-40B4-BE49-F238E27FC236}">
                <a16:creationId xmlns:a16="http://schemas.microsoft.com/office/drawing/2014/main" id="{4C908B23-2D70-4164-B2FF-78A4DFB51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899" y="1052035"/>
            <a:ext cx="6403787" cy="5205674"/>
          </a:xfrm>
          <a:prstGeom prst="rect">
            <a:avLst/>
          </a:prstGeom>
        </p:spPr>
      </p:pic>
      <p:sp>
        <p:nvSpPr>
          <p:cNvPr id="11" name="TextBox 10">
            <a:extLst>
              <a:ext uri="{FF2B5EF4-FFF2-40B4-BE49-F238E27FC236}">
                <a16:creationId xmlns:a16="http://schemas.microsoft.com/office/drawing/2014/main" id="{5EF484CC-86FA-46EB-9E9E-D90E558E0612}"/>
              </a:ext>
            </a:extLst>
          </p:cNvPr>
          <p:cNvSpPr txBox="1"/>
          <p:nvPr/>
        </p:nvSpPr>
        <p:spPr>
          <a:xfrm>
            <a:off x="5723444" y="4585252"/>
            <a:ext cx="5764696" cy="923330"/>
          </a:xfrm>
          <a:prstGeom prst="rect">
            <a:avLst/>
          </a:prstGeom>
          <a:noFill/>
        </p:spPr>
        <p:txBody>
          <a:bodyPr wrap="square" rtlCol="0">
            <a:spAutoFit/>
          </a:bodyPr>
          <a:lstStyle/>
          <a:p>
            <a:r>
              <a:rPr lang="en-US" dirty="0">
                <a:solidFill>
                  <a:srgbClr val="FF0000"/>
                </a:solidFill>
              </a:rPr>
              <a:t>Select database&gt;&gt;Right click&gt;&gt;Tasks&gt;&gt;Import Data&gt;&gt;Select Microsoft Excel in data source&gt;&gt;Choose file path&gt;&gt;Click Next</a:t>
            </a:r>
            <a:endParaRPr lang="en-IN" dirty="0">
              <a:solidFill>
                <a:srgbClr val="FF0000"/>
              </a:solidFill>
            </a:endParaRPr>
          </a:p>
        </p:txBody>
      </p:sp>
    </p:spTree>
    <p:extLst>
      <p:ext uri="{BB962C8B-B14F-4D97-AF65-F5344CB8AC3E}">
        <p14:creationId xmlns:p14="http://schemas.microsoft.com/office/powerpoint/2010/main" val="138000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A632A-62EB-41A8-8A5E-93F6EAF7C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4DD6724-57F7-42CA-8476-BAD663A61015}"/>
              </a:ext>
            </a:extLst>
          </p:cNvPr>
          <p:cNvSpPr txBox="1"/>
          <p:nvPr/>
        </p:nvSpPr>
        <p:spPr>
          <a:xfrm>
            <a:off x="490330" y="287613"/>
            <a:ext cx="5605670" cy="984885"/>
          </a:xfrm>
          <a:prstGeom prst="rect">
            <a:avLst/>
          </a:prstGeom>
          <a:noFill/>
        </p:spPr>
        <p:txBody>
          <a:bodyPr wrap="square" rtlCol="0">
            <a:spAutoFit/>
          </a:bodyPr>
          <a:lstStyle/>
          <a:p>
            <a:r>
              <a:rPr lang="en-US" sz="4000" dirty="0">
                <a:solidFill>
                  <a:schemeClr val="bg1"/>
                </a:solidFill>
              </a:rPr>
              <a:t>Import Data To SQL Server</a:t>
            </a:r>
            <a:endParaRPr lang="en-IN" sz="4000" dirty="0">
              <a:solidFill>
                <a:schemeClr val="bg1"/>
              </a:solidFill>
            </a:endParaRPr>
          </a:p>
          <a:p>
            <a:endParaRPr lang="en-IN" dirty="0"/>
          </a:p>
        </p:txBody>
      </p:sp>
      <p:pic>
        <p:nvPicPr>
          <p:cNvPr id="5" name="Picture 4">
            <a:extLst>
              <a:ext uri="{FF2B5EF4-FFF2-40B4-BE49-F238E27FC236}">
                <a16:creationId xmlns:a16="http://schemas.microsoft.com/office/drawing/2014/main" id="{C2F6318C-E8CF-4E89-9FC7-95C90D1D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121" y="78777"/>
            <a:ext cx="5108713" cy="3082604"/>
          </a:xfrm>
          <a:prstGeom prst="rect">
            <a:avLst/>
          </a:prstGeom>
        </p:spPr>
      </p:pic>
      <p:pic>
        <p:nvPicPr>
          <p:cNvPr id="7" name="Picture 6">
            <a:extLst>
              <a:ext uri="{FF2B5EF4-FFF2-40B4-BE49-F238E27FC236}">
                <a16:creationId xmlns:a16="http://schemas.microsoft.com/office/drawing/2014/main" id="{8B97FCE6-B7B1-4D14-93E0-E8630E6C2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244" y="3402750"/>
            <a:ext cx="4161182" cy="3167637"/>
          </a:xfrm>
          <a:prstGeom prst="rect">
            <a:avLst/>
          </a:prstGeom>
        </p:spPr>
      </p:pic>
      <p:sp>
        <p:nvSpPr>
          <p:cNvPr id="8" name="TextBox 7">
            <a:extLst>
              <a:ext uri="{FF2B5EF4-FFF2-40B4-BE49-F238E27FC236}">
                <a16:creationId xmlns:a16="http://schemas.microsoft.com/office/drawing/2014/main" id="{08B013B4-FE24-469D-A80F-1337B3FFABE3}"/>
              </a:ext>
            </a:extLst>
          </p:cNvPr>
          <p:cNvSpPr txBox="1"/>
          <p:nvPr/>
        </p:nvSpPr>
        <p:spPr>
          <a:xfrm>
            <a:off x="7182677" y="2213113"/>
            <a:ext cx="4479235" cy="646331"/>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Step -- Choose the destination as SQL Server&gt;&gt;Click Next</a:t>
            </a:r>
            <a:endParaRPr lang="en-IN" dirty="0">
              <a:solidFill>
                <a:srgbClr val="FF0000"/>
              </a:solidFill>
            </a:endParaRPr>
          </a:p>
        </p:txBody>
      </p:sp>
      <p:sp>
        <p:nvSpPr>
          <p:cNvPr id="9" name="TextBox 8">
            <a:extLst>
              <a:ext uri="{FF2B5EF4-FFF2-40B4-BE49-F238E27FC236}">
                <a16:creationId xmlns:a16="http://schemas.microsoft.com/office/drawing/2014/main" id="{B1F34EBB-AF0F-49DE-8AD8-B370B495C009}"/>
              </a:ext>
            </a:extLst>
          </p:cNvPr>
          <p:cNvSpPr txBox="1"/>
          <p:nvPr/>
        </p:nvSpPr>
        <p:spPr>
          <a:xfrm>
            <a:off x="4161183" y="5523198"/>
            <a:ext cx="2464904" cy="369332"/>
          </a:xfrm>
          <a:prstGeom prst="rect">
            <a:avLst/>
          </a:prstGeom>
          <a:noFill/>
        </p:spPr>
        <p:txBody>
          <a:bodyPr wrap="square" rtlCol="0">
            <a:spAutoFit/>
          </a:bodyPr>
          <a:lstStyle/>
          <a:p>
            <a:r>
              <a:rPr lang="en-US" dirty="0">
                <a:solidFill>
                  <a:srgbClr val="FF0000"/>
                </a:solidFill>
              </a:rPr>
              <a:t>3</a:t>
            </a:r>
            <a:r>
              <a:rPr lang="en-US" baseline="30000" dirty="0">
                <a:solidFill>
                  <a:srgbClr val="FF0000"/>
                </a:solidFill>
              </a:rPr>
              <a:t>rd</a:t>
            </a:r>
            <a:r>
              <a:rPr lang="en-US" dirty="0">
                <a:solidFill>
                  <a:srgbClr val="FF0000"/>
                </a:solidFill>
              </a:rPr>
              <a:t> Step – Click Next</a:t>
            </a:r>
            <a:endParaRPr lang="en-IN" dirty="0">
              <a:solidFill>
                <a:srgbClr val="FF0000"/>
              </a:solidFill>
            </a:endParaRPr>
          </a:p>
        </p:txBody>
      </p:sp>
      <p:pic>
        <p:nvPicPr>
          <p:cNvPr id="11" name="Picture 10">
            <a:extLst>
              <a:ext uri="{FF2B5EF4-FFF2-40B4-BE49-F238E27FC236}">
                <a16:creationId xmlns:a16="http://schemas.microsoft.com/office/drawing/2014/main" id="{FF51D3E4-DDF3-4455-A590-A23F162FC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599" y="3417172"/>
            <a:ext cx="4479235" cy="3153215"/>
          </a:xfrm>
          <a:prstGeom prst="rect">
            <a:avLst/>
          </a:prstGeom>
        </p:spPr>
      </p:pic>
      <p:sp>
        <p:nvSpPr>
          <p:cNvPr id="12" name="TextBox 11">
            <a:extLst>
              <a:ext uri="{FF2B5EF4-FFF2-40B4-BE49-F238E27FC236}">
                <a16:creationId xmlns:a16="http://schemas.microsoft.com/office/drawing/2014/main" id="{7330BF1B-0794-4A35-A8B0-384A0AF812CE}"/>
              </a:ext>
            </a:extLst>
          </p:cNvPr>
          <p:cNvSpPr txBox="1"/>
          <p:nvPr/>
        </p:nvSpPr>
        <p:spPr>
          <a:xfrm>
            <a:off x="7669694" y="5309501"/>
            <a:ext cx="4075043" cy="646331"/>
          </a:xfrm>
          <a:prstGeom prst="rect">
            <a:avLst/>
          </a:prstGeom>
          <a:noFill/>
        </p:spPr>
        <p:txBody>
          <a:bodyPr wrap="square" rtlCol="0">
            <a:spAutoFit/>
          </a:bodyPr>
          <a:lstStyle/>
          <a:p>
            <a:r>
              <a:rPr lang="en-US" dirty="0">
                <a:solidFill>
                  <a:srgbClr val="FF0000"/>
                </a:solidFill>
              </a:rPr>
              <a:t>4</a:t>
            </a:r>
            <a:r>
              <a:rPr lang="en-US" baseline="30000" dirty="0">
                <a:solidFill>
                  <a:srgbClr val="FF0000"/>
                </a:solidFill>
              </a:rPr>
              <a:t>th</a:t>
            </a:r>
            <a:r>
              <a:rPr lang="en-US" dirty="0">
                <a:solidFill>
                  <a:srgbClr val="FF0000"/>
                </a:solidFill>
              </a:rPr>
              <a:t> Step – We can change the data type in Edit Mappings and Preview the data also</a:t>
            </a:r>
            <a:endParaRPr lang="en-IN" dirty="0">
              <a:solidFill>
                <a:srgbClr val="FF0000"/>
              </a:solidFill>
            </a:endParaRPr>
          </a:p>
        </p:txBody>
      </p:sp>
      <p:sp>
        <p:nvSpPr>
          <p:cNvPr id="13" name="TextBox 12">
            <a:extLst>
              <a:ext uri="{FF2B5EF4-FFF2-40B4-BE49-F238E27FC236}">
                <a16:creationId xmlns:a16="http://schemas.microsoft.com/office/drawing/2014/main" id="{0DA9FE1B-2E42-461F-B5B1-1EFCCADEB2D9}"/>
              </a:ext>
            </a:extLst>
          </p:cNvPr>
          <p:cNvSpPr txBox="1"/>
          <p:nvPr/>
        </p:nvSpPr>
        <p:spPr>
          <a:xfrm>
            <a:off x="357809" y="1166672"/>
            <a:ext cx="5870712" cy="2092881"/>
          </a:xfrm>
          <a:prstGeom prst="rect">
            <a:avLst/>
          </a:prstGeom>
          <a:noFill/>
        </p:spPr>
        <p:txBody>
          <a:bodyPr wrap="square" rtlCol="0">
            <a:spAutoFit/>
          </a:bodyPr>
          <a:lstStyle/>
          <a:p>
            <a:pPr marL="457200" indent="-457200">
              <a:buFont typeface="Wingdings" panose="05000000000000000000" pitchFamily="2" charset="2"/>
              <a:buChar char="§"/>
            </a:pPr>
            <a:r>
              <a:rPr lang="en-US" sz="2600" dirty="0">
                <a:solidFill>
                  <a:schemeClr val="bg1"/>
                </a:solidFill>
              </a:rPr>
              <a:t>Click on Next &gt;&gt; Click Next&gt;&gt; Then select the source table we can do modifications in data type in Edit Mappings and using preview option we can preview the dataset.</a:t>
            </a:r>
            <a:endParaRPr lang="en-IN" sz="2600" dirty="0">
              <a:solidFill>
                <a:schemeClr val="bg1"/>
              </a:solidFill>
            </a:endParaRPr>
          </a:p>
        </p:txBody>
      </p:sp>
    </p:spTree>
    <p:extLst>
      <p:ext uri="{BB962C8B-B14F-4D97-AF65-F5344CB8AC3E}">
        <p14:creationId xmlns:p14="http://schemas.microsoft.com/office/powerpoint/2010/main" val="1042794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2672</TotalTime>
  <Words>1084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Singh</dc:creator>
  <cp:lastModifiedBy>Rohit Singh</cp:lastModifiedBy>
  <cp:revision>69</cp:revision>
  <dcterms:created xsi:type="dcterms:W3CDTF">2024-01-18T11:45:12Z</dcterms:created>
  <dcterms:modified xsi:type="dcterms:W3CDTF">2024-06-30T20:35:28Z</dcterms:modified>
</cp:coreProperties>
</file>