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3" r:id="rId4"/>
    <p:sldId id="296" r:id="rId5"/>
    <p:sldId id="284" r:id="rId6"/>
    <p:sldId id="285" r:id="rId7"/>
    <p:sldId id="286" r:id="rId8"/>
    <p:sldId id="287" r:id="rId9"/>
    <p:sldId id="288" r:id="rId10"/>
    <p:sldId id="289" r:id="rId11"/>
    <p:sldId id="290" r:id="rId12"/>
    <p:sldId id="292" r:id="rId13"/>
    <p:sldId id="291"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11814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60419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16"/>
          <p:cNvSpPr>
            <a:spLocks noGrp="1"/>
          </p:cNvSpPr>
          <p:nvPr>
            <p:ph type="ftr" sz="quarter" idx="11"/>
          </p:nvPr>
        </p:nvSpPr>
        <p:spPr/>
        <p:txBody>
          <a:bodyPr/>
          <a:lstStyle>
            <a:lvl1pPr>
              <a:defRPr/>
            </a:lvl1pPr>
          </a:lstStyle>
          <a:p>
            <a:pPr>
              <a:defRPr/>
            </a:pPr>
            <a:r>
              <a:rPr lang="en-US" dirty="0"/>
              <a:t>© SigmaWay LLC</a:t>
            </a:r>
          </a:p>
        </p:txBody>
      </p:sp>
    </p:spTree>
    <p:extLst>
      <p:ext uri="{BB962C8B-B14F-4D97-AF65-F5344CB8AC3E}">
        <p14:creationId xmlns:p14="http://schemas.microsoft.com/office/powerpoint/2010/main" val="38372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57427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0368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6290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9600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8832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217767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290315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pPr>
              <a:defRPr/>
            </a:pPr>
            <a:endParaRPr lang="en-US"/>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pPr>
              <a:defRPr/>
            </a:pPr>
            <a:r>
              <a:rPr lang="en-US" dirty="0"/>
              <a:t>© SigmaWay LLC</a:t>
            </a:r>
          </a:p>
        </p:txBody>
      </p:sp>
    </p:spTree>
    <p:extLst>
      <p:ext uri="{BB962C8B-B14F-4D97-AF65-F5344CB8AC3E}">
        <p14:creationId xmlns:p14="http://schemas.microsoft.com/office/powerpoint/2010/main" val="189535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08348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Getting started with ESP8266</a:t>
            </a:r>
          </a:p>
        </p:txBody>
      </p:sp>
      <p:sp>
        <p:nvSpPr>
          <p:cNvPr id="5"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
        <p:nvSpPr>
          <p:cNvPr id="7" name="Footer Placeholder 4"/>
          <p:cNvSpPr>
            <a:spLocks noGrp="1"/>
          </p:cNvSpPr>
          <p:nvPr>
            <p:ph type="ftr" sz="quarter" idx="11"/>
          </p:nvPr>
        </p:nvSpPr>
        <p:spPr>
          <a:xfrm>
            <a:off x="127000" y="6443663"/>
            <a:ext cx="1473200" cy="457200"/>
          </a:xfrm>
        </p:spPr>
        <p:txBody>
          <a:bodyPr/>
          <a:lstStyle/>
          <a:p>
            <a:pPr>
              <a:defRPr/>
            </a:pPr>
            <a:r>
              <a:rPr lang="en-US" sz="1050" dirty="0"/>
              <a:t>© SigmaWay LLC, 2018</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Tree>
    <p:extLst>
      <p:ext uri="{BB962C8B-B14F-4D97-AF65-F5344CB8AC3E}">
        <p14:creationId xmlns:p14="http://schemas.microsoft.com/office/powerpoint/2010/main" val="381926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63A03-374C-494E-A640-BE78F462F087}"/>
              </a:ext>
            </a:extLst>
          </p:cNvPr>
          <p:cNvSpPr>
            <a:spLocks noGrp="1"/>
          </p:cNvSpPr>
          <p:nvPr>
            <p:ph sz="quarter" idx="1"/>
          </p:nvPr>
        </p:nvSpPr>
        <p:spPr/>
        <p:txBody>
          <a:bodyPr/>
          <a:lstStyle/>
          <a:p>
            <a:pPr>
              <a:buFont typeface="Wingdings" panose="05000000000000000000" pitchFamily="2" charset="2"/>
              <a:buChar char="Ø"/>
            </a:pPr>
            <a:r>
              <a:rPr lang="en-US" sz="2800" b="1" dirty="0"/>
              <a:t>AT+CIFSR</a:t>
            </a:r>
            <a:r>
              <a:rPr lang="en-US" sz="2800" dirty="0"/>
              <a:t>- </a:t>
            </a:r>
            <a:r>
              <a:rPr lang="en-US" sz="2400" dirty="0"/>
              <a:t>This will display the station IP address of our ESP-01 module.</a:t>
            </a:r>
          </a:p>
          <a:p>
            <a:endParaRPr lang="en-US" sz="2400" dirty="0"/>
          </a:p>
          <a:p>
            <a:r>
              <a:rPr lang="en-US" sz="2400" dirty="0"/>
              <a:t>Now we need to enable multiple connections before we can configure the ESP8266 ESP-01 module as a server:</a:t>
            </a:r>
          </a:p>
          <a:p>
            <a:pPr marL="0" indent="0">
              <a:buNone/>
            </a:pPr>
            <a:endParaRPr lang="en-US" sz="2400" dirty="0"/>
          </a:p>
          <a:p>
            <a:pPr>
              <a:buFont typeface="Wingdings" panose="05000000000000000000" pitchFamily="2" charset="2"/>
              <a:buChar char="Ø"/>
            </a:pPr>
            <a:r>
              <a:rPr lang="en-US" sz="2400" dirty="0"/>
              <a:t> </a:t>
            </a:r>
            <a:r>
              <a:rPr lang="en-US" sz="2400" b="1" dirty="0"/>
              <a:t>AT+CIPMUX=1</a:t>
            </a:r>
          </a:p>
          <a:p>
            <a:pPr marL="0" indent="0">
              <a:buNone/>
            </a:pPr>
            <a:endParaRPr lang="en-US" sz="2400" b="1" dirty="0"/>
          </a:p>
          <a:p>
            <a:pPr marL="0" indent="0">
              <a:buNone/>
            </a:pPr>
            <a:r>
              <a:rPr lang="en-US" sz="2400" b="1" dirty="0"/>
              <a:t>     </a:t>
            </a:r>
            <a:r>
              <a:rPr lang="en-US" sz="2400" dirty="0"/>
              <a:t>Once again, each number is associated with a type of connection:</a:t>
            </a:r>
          </a:p>
          <a:p>
            <a:pPr>
              <a:buFont typeface="Arial" panose="020B0604020202020204" pitchFamily="34" charset="0"/>
              <a:buChar char="•"/>
            </a:pPr>
            <a:r>
              <a:rPr lang="en-US" sz="2400" b="1" dirty="0"/>
              <a:t> </a:t>
            </a:r>
            <a:r>
              <a:rPr lang="en-US" sz="2400" dirty="0"/>
              <a:t>Single = 0</a:t>
            </a:r>
          </a:p>
          <a:p>
            <a:pPr>
              <a:buFont typeface="Arial" panose="020B0604020202020204" pitchFamily="34" charset="0"/>
              <a:buChar char="•"/>
            </a:pPr>
            <a:r>
              <a:rPr lang="en-US" sz="2400" dirty="0"/>
              <a:t> Multiple = 1</a:t>
            </a:r>
            <a:endParaRPr lang="en-US" sz="2400" b="1" dirty="0"/>
          </a:p>
          <a:p>
            <a:pPr marL="0" indent="0">
              <a:buNone/>
            </a:pPr>
            <a:endParaRPr lang="en-US" sz="2800" dirty="0"/>
          </a:p>
        </p:txBody>
      </p:sp>
      <p:sp>
        <p:nvSpPr>
          <p:cNvPr id="4" name="Footer Placeholder 3">
            <a:extLst>
              <a:ext uri="{FF2B5EF4-FFF2-40B4-BE49-F238E27FC236}">
                <a16:creationId xmlns:a16="http://schemas.microsoft.com/office/drawing/2014/main" id="{6560D958-4B5E-44BF-8157-63F1CAA4BACA}"/>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226408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8DA23-5E4A-401B-9573-45F0BA53C3E1}"/>
              </a:ext>
            </a:extLst>
          </p:cNvPr>
          <p:cNvSpPr>
            <a:spLocks noGrp="1"/>
          </p:cNvSpPr>
          <p:nvPr>
            <p:ph sz="quarter" idx="1"/>
          </p:nvPr>
        </p:nvSpPr>
        <p:spPr>
          <a:xfrm>
            <a:off x="513594" y="1447800"/>
            <a:ext cx="10550769" cy="4572000"/>
          </a:xfrm>
        </p:spPr>
        <p:txBody>
          <a:bodyPr/>
          <a:lstStyle/>
          <a:p>
            <a:r>
              <a:rPr lang="en-US" sz="2400" b="1" dirty="0"/>
              <a:t>AT+CIPSERVER=1,80 :-</a:t>
            </a:r>
            <a:r>
              <a:rPr lang="en-US" sz="2400" dirty="0"/>
              <a:t> This is used to start the server at port 80.</a:t>
            </a:r>
          </a:p>
          <a:p>
            <a:pPr marL="0" indent="0">
              <a:buNone/>
            </a:pPr>
            <a:endParaRPr lang="en-US" sz="2400" dirty="0"/>
          </a:p>
          <a:p>
            <a:pPr>
              <a:buFont typeface="Wingdings" panose="05000000000000000000" pitchFamily="2" charset="2"/>
              <a:buChar char="Ø"/>
            </a:pPr>
            <a:r>
              <a:rPr lang="en-US" sz="2400" dirty="0"/>
              <a:t>The first number is used to indicate whether we want to close server mode (0), or    open server mode (1).</a:t>
            </a:r>
          </a:p>
          <a:p>
            <a:pPr marL="0" indent="0">
              <a:buNone/>
            </a:pPr>
            <a:endParaRPr lang="en-US" sz="2400" dirty="0"/>
          </a:p>
          <a:p>
            <a:pPr>
              <a:buFont typeface="Wingdings" panose="05000000000000000000" pitchFamily="2" charset="2"/>
              <a:buChar char="Ø"/>
            </a:pPr>
            <a:r>
              <a:rPr lang="en-US" sz="2400" dirty="0"/>
              <a:t>The second number indicates the port that the client uses to connect to a server.</a:t>
            </a:r>
          </a:p>
          <a:p>
            <a:pPr marL="0" indent="0">
              <a:buNone/>
            </a:pPr>
            <a:endParaRPr lang="en-US" sz="2400" dirty="0"/>
          </a:p>
          <a:p>
            <a:pPr>
              <a:buFont typeface="Wingdings" panose="05000000000000000000" pitchFamily="2" charset="2"/>
              <a:buChar char="Ø"/>
            </a:pPr>
            <a:r>
              <a:rPr lang="en-US" sz="2400" dirty="0"/>
              <a:t> We chose port 80 because this is the default port for HTTP protocol.</a:t>
            </a:r>
          </a:p>
          <a:p>
            <a:pPr>
              <a:buFont typeface="Wingdings" panose="05000000000000000000" pitchFamily="2" charset="2"/>
              <a:buChar char="Ø"/>
            </a:pPr>
            <a:endParaRPr lang="en-US" sz="2400" b="1" dirty="0"/>
          </a:p>
          <a:p>
            <a:pPr marL="0" indent="0">
              <a:buNone/>
            </a:pPr>
            <a:endParaRPr lang="en-US" sz="2000" b="1" dirty="0"/>
          </a:p>
        </p:txBody>
      </p:sp>
      <p:sp>
        <p:nvSpPr>
          <p:cNvPr id="4" name="Footer Placeholder 3">
            <a:extLst>
              <a:ext uri="{FF2B5EF4-FFF2-40B4-BE49-F238E27FC236}">
                <a16:creationId xmlns:a16="http://schemas.microsoft.com/office/drawing/2014/main" id="{65FC241F-9600-4FC4-95F3-D6042730E8A3}"/>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21346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flipH="1">
            <a:off x="74935" y="77252"/>
            <a:ext cx="6022539" cy="6680900"/>
            <a:chOff x="6001407" y="77252"/>
            <a:chExt cx="6085492" cy="6704548"/>
          </a:xfrm>
          <a:solidFill>
            <a:schemeClr val="accent2"/>
          </a:solidFill>
        </p:grpSpPr>
        <p:sp>
          <p:nvSpPr>
            <p:cNvPr id="25" name="Rectangle: Rounded Corners 24"/>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Rounded Corners 26"/>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8" name="Title 1">
            <a:extLst>
              <a:ext uri="{FF2B5EF4-FFF2-40B4-BE49-F238E27FC236}">
                <a16:creationId xmlns:a16="http://schemas.microsoft.com/office/drawing/2014/main" id="{51B0F2C9-E109-4B0C-863D-F226CDE378CD}"/>
              </a:ext>
            </a:extLst>
          </p:cNvPr>
          <p:cNvSpPr txBox="1">
            <a:spLocks/>
          </p:cNvSpPr>
          <p:nvPr/>
        </p:nvSpPr>
        <p:spPr bwMode="auto">
          <a:xfrm>
            <a:off x="3739487" y="169352"/>
            <a:ext cx="5513695" cy="88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normAutofit/>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r>
              <a:rPr lang="en-US" sz="2800" b="1" dirty="0">
                <a:solidFill>
                  <a:schemeClr val="bg1"/>
                </a:solidFill>
              </a:rPr>
              <a:t>             ESP8266</a:t>
            </a:r>
            <a:r>
              <a:rPr lang="en-US" sz="2800" b="1" dirty="0"/>
              <a:t> </a:t>
            </a:r>
            <a:r>
              <a:rPr lang="en-US" sz="2800" b="1" dirty="0">
                <a:solidFill>
                  <a:schemeClr val="tx1"/>
                </a:solidFill>
              </a:rPr>
              <a:t>ESP-01</a:t>
            </a:r>
            <a:br>
              <a:rPr lang="en-US" sz="1800" b="1" dirty="0"/>
            </a:br>
            <a:endParaRPr lang="en-US" sz="1800" dirty="0"/>
          </a:p>
        </p:txBody>
      </p:sp>
      <p:sp>
        <p:nvSpPr>
          <p:cNvPr id="22" name="Subtitle 2">
            <a:extLst>
              <a:ext uri="{FF2B5EF4-FFF2-40B4-BE49-F238E27FC236}">
                <a16:creationId xmlns:a16="http://schemas.microsoft.com/office/drawing/2014/main" id="{5D29C94F-A3C6-4BCD-AE11-473053B5B660}"/>
              </a:ext>
            </a:extLst>
          </p:cNvPr>
          <p:cNvSpPr txBox="1">
            <a:spLocks/>
          </p:cNvSpPr>
          <p:nvPr/>
        </p:nvSpPr>
        <p:spPr bwMode="auto">
          <a:xfrm>
            <a:off x="6001732" y="784799"/>
            <a:ext cx="6099929" cy="606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itchFamily="34" charset="0"/>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itchFamily="34" charset="0"/>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Calibri" pitchFamily="34" charset="0"/>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Calibri" pitchFamily="34" charset="0"/>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Calibri"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endParaRPr lang="en-US" sz="2400" dirty="0"/>
          </a:p>
          <a:p>
            <a:pPr algn="just"/>
            <a:r>
              <a:rPr lang="en-US" sz="2400" dirty="0"/>
              <a:t>Now open your browser and type the IP address of your ESP module. You will get this response.</a:t>
            </a:r>
          </a:p>
          <a:p>
            <a:pPr algn="just"/>
            <a:endParaRPr lang="en-US" dirty="0"/>
          </a:p>
          <a:p>
            <a:pPr algn="just"/>
            <a:r>
              <a:rPr lang="en-US" sz="2400" dirty="0"/>
              <a:t>This image contains the HTTP request that our computer sends to the server to fetch a file. It contains some interesting information such as what file you want to retrieve, name of the browser and version, what operating system you are using, what language you prefer to receive the file in, and more.</a:t>
            </a:r>
          </a:p>
        </p:txBody>
      </p:sp>
      <p:pic>
        <p:nvPicPr>
          <p:cNvPr id="3" name="Picture 2">
            <a:extLst>
              <a:ext uri="{FF2B5EF4-FFF2-40B4-BE49-F238E27FC236}">
                <a16:creationId xmlns:a16="http://schemas.microsoft.com/office/drawing/2014/main" id="{37DC25B0-6AFB-4FDA-BDC9-607C6EE3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10" y="1879835"/>
            <a:ext cx="5476790" cy="2890800"/>
          </a:xfrm>
          <a:prstGeom prst="rect">
            <a:avLst/>
          </a:prstGeom>
        </p:spPr>
      </p:pic>
    </p:spTree>
    <p:extLst>
      <p:ext uri="{BB962C8B-B14F-4D97-AF65-F5344CB8AC3E}">
        <p14:creationId xmlns:p14="http://schemas.microsoft.com/office/powerpoint/2010/main" val="123469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9EA6B-A7DC-451B-99F6-42E96C5043F9}"/>
              </a:ext>
            </a:extLst>
          </p:cNvPr>
          <p:cNvSpPr>
            <a:spLocks noGrp="1"/>
          </p:cNvSpPr>
          <p:nvPr>
            <p:ph sz="quarter" idx="1"/>
          </p:nvPr>
        </p:nvSpPr>
        <p:spPr/>
        <p:txBody>
          <a:bodyPr/>
          <a:lstStyle/>
          <a:p>
            <a:pPr>
              <a:buFont typeface="Wingdings" panose="05000000000000000000" pitchFamily="2" charset="2"/>
              <a:buChar char="Ø"/>
            </a:pPr>
            <a:r>
              <a:rPr lang="en-US" sz="2400" b="1" dirty="0"/>
              <a:t>AT+CIPSEND=0,5 :- </a:t>
            </a:r>
            <a:r>
              <a:rPr lang="en-US" sz="2300" b="1" dirty="0"/>
              <a:t> </a:t>
            </a:r>
            <a:r>
              <a:rPr lang="en-US" sz="2300" dirty="0"/>
              <a:t>This command is used to send some data and display it in our web browser’s window.</a:t>
            </a:r>
          </a:p>
          <a:p>
            <a:pPr>
              <a:buFont typeface="Wingdings" panose="05000000000000000000" pitchFamily="2" charset="2"/>
              <a:buChar char="Ø"/>
            </a:pPr>
            <a:endParaRPr lang="en-US" sz="2300" b="1" dirty="0"/>
          </a:p>
          <a:p>
            <a:pPr>
              <a:buFont typeface="Arial" panose="020B0604020202020204" pitchFamily="34" charset="0"/>
              <a:buChar char="•"/>
            </a:pPr>
            <a:r>
              <a:rPr lang="en-US" sz="2300" dirty="0"/>
              <a:t>The “0” indicates the channel through which the data is going to be transferred; while “5” represents the number of characters that are going to be sent. When we hit enter, the symbol “&gt;” appears. This indicates that we can now type the characters that we want to send to the browser. In this example we chose “hello.” After a couple of seconds we get the response "SEND OK." This means that the data has been transmitted successfully to the client. However, nothing appears on the web browser’s window yet. This is because it is required to close the channel first in order to display the characters.</a:t>
            </a:r>
          </a:p>
          <a:p>
            <a:pPr marL="0" indent="0">
              <a:buNone/>
            </a:pPr>
            <a:endParaRPr lang="en-US" sz="2300" b="1" dirty="0"/>
          </a:p>
        </p:txBody>
      </p:sp>
      <p:sp>
        <p:nvSpPr>
          <p:cNvPr id="4" name="Footer Placeholder 3">
            <a:extLst>
              <a:ext uri="{FF2B5EF4-FFF2-40B4-BE49-F238E27FC236}">
                <a16:creationId xmlns:a16="http://schemas.microsoft.com/office/drawing/2014/main" id="{45BCB197-D150-4E7D-9B0A-664AB1E5C847}"/>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342895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3F58D-6C94-4D27-BA8A-5BCF26845AEB}"/>
              </a:ext>
            </a:extLst>
          </p:cNvPr>
          <p:cNvSpPr>
            <a:spLocks noGrp="1"/>
          </p:cNvSpPr>
          <p:nvPr>
            <p:ph sz="quarter" idx="1"/>
          </p:nvPr>
        </p:nvSpPr>
        <p:spPr/>
        <p:txBody>
          <a:bodyPr/>
          <a:lstStyle/>
          <a:p>
            <a:pPr>
              <a:buFont typeface="Wingdings" panose="05000000000000000000" pitchFamily="2" charset="2"/>
              <a:buChar char="Ø"/>
            </a:pPr>
            <a:r>
              <a:rPr lang="en-US" b="1" dirty="0"/>
              <a:t>AT+CIPCLOSE=0 : </a:t>
            </a:r>
            <a:r>
              <a:rPr lang="en-US" sz="2300" dirty="0"/>
              <a:t>This command is used to close the channel. “0” indicates the channel that is being closed. Once we hit enter, our message is displayed on the web browser’s window:</a:t>
            </a:r>
          </a:p>
          <a:p>
            <a:pPr>
              <a:buFont typeface="Wingdings" panose="05000000000000000000" pitchFamily="2" charset="2"/>
              <a:buChar char="Ø"/>
            </a:pPr>
            <a:endParaRPr lang="en-US" sz="2300" b="1" dirty="0"/>
          </a:p>
          <a:p>
            <a:pPr marL="0" indent="0">
              <a:buNone/>
            </a:pPr>
            <a:endParaRPr lang="en-US" sz="2300" b="1" dirty="0"/>
          </a:p>
        </p:txBody>
      </p:sp>
      <p:sp>
        <p:nvSpPr>
          <p:cNvPr id="4" name="Footer Placeholder 3">
            <a:extLst>
              <a:ext uri="{FF2B5EF4-FFF2-40B4-BE49-F238E27FC236}">
                <a16:creationId xmlns:a16="http://schemas.microsoft.com/office/drawing/2014/main" id="{65D3A783-F48D-437F-80EB-DF14CF2307BA}"/>
              </a:ext>
            </a:extLst>
          </p:cNvPr>
          <p:cNvSpPr>
            <a:spLocks noGrp="1"/>
          </p:cNvSpPr>
          <p:nvPr>
            <p:ph type="ftr" sz="quarter" idx="10"/>
          </p:nvPr>
        </p:nvSpPr>
        <p:spPr/>
        <p:txBody>
          <a:bodyPr/>
          <a:lstStyle/>
          <a:p>
            <a:pPr>
              <a:defRPr/>
            </a:pPr>
            <a:r>
              <a:rPr lang="en-US"/>
              <a:t>© SigmaWay LLC</a:t>
            </a:r>
            <a:endParaRPr lang="en-US" dirty="0"/>
          </a:p>
        </p:txBody>
      </p:sp>
      <p:pic>
        <p:nvPicPr>
          <p:cNvPr id="6" name="Picture 5">
            <a:extLst>
              <a:ext uri="{FF2B5EF4-FFF2-40B4-BE49-F238E27FC236}">
                <a16:creationId xmlns:a16="http://schemas.microsoft.com/office/drawing/2014/main" id="{6BC7A112-77A1-4D42-99F9-2A7E55E9CA46}"/>
              </a:ext>
            </a:extLst>
          </p:cNvPr>
          <p:cNvPicPr>
            <a:picLocks noChangeAspect="1"/>
          </p:cNvPicPr>
          <p:nvPr/>
        </p:nvPicPr>
        <p:blipFill>
          <a:blip r:embed="rId2"/>
          <a:stretch>
            <a:fillRect/>
          </a:stretch>
        </p:blipFill>
        <p:spPr>
          <a:xfrm>
            <a:off x="3525079" y="3188390"/>
            <a:ext cx="4081670" cy="1820932"/>
          </a:xfrm>
          <a:prstGeom prst="rect">
            <a:avLst/>
          </a:prstGeom>
        </p:spPr>
      </p:pic>
    </p:spTree>
    <p:extLst>
      <p:ext uri="{BB962C8B-B14F-4D97-AF65-F5344CB8AC3E}">
        <p14:creationId xmlns:p14="http://schemas.microsoft.com/office/powerpoint/2010/main" val="160249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a:t>
            </a:r>
            <a:r>
              <a:rPr lang="en-US" sz="1800">
                <a:solidFill>
                  <a:srgbClr val="002060"/>
                </a:solidFill>
              </a:rPr>
              <a:t>91 7838021754</a:t>
            </a:r>
            <a:endParaRPr lang="en-US" sz="1800" dirty="0">
              <a:solidFill>
                <a:srgbClr val="002060"/>
              </a:solidFill>
            </a:endParaRP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r>
              <a:rPr lang="en-US" altLang="en-US" dirty="0">
                <a:latin typeface="Calibri" panose="020F0502020204030204" pitchFamily="34" charset="0"/>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defRPr/>
            </a:pPr>
            <a:r>
              <a:rPr lang="en-US" dirty="0">
                <a:solidFill>
                  <a:srgbClr val="002060"/>
                </a:solidFill>
              </a:rPr>
              <a:t>Contact US</a:t>
            </a:r>
          </a:p>
        </p:txBody>
      </p:sp>
    </p:spTree>
    <p:extLst>
      <p:ext uri="{BB962C8B-B14F-4D97-AF65-F5344CB8AC3E}">
        <p14:creationId xmlns:p14="http://schemas.microsoft.com/office/powerpoint/2010/main" val="265909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88302330"/>
              </p:ext>
            </p:extLst>
          </p:nvPr>
        </p:nvGraphicFramePr>
        <p:xfrm>
          <a:off x="6548691" y="2327185"/>
          <a:ext cx="5212385" cy="1402080"/>
        </p:xfrm>
        <a:graphic>
          <a:graphicData uri="http://schemas.openxmlformats.org/drawingml/2006/table">
            <a:tbl>
              <a:tblPr firstRow="1" bandRow="1">
                <a:tableStyleId>{7E9639D4-E3E2-4D34-9284-5A2195B3D0D7}</a:tableStyleId>
              </a:tblPr>
              <a:tblGrid>
                <a:gridCol w="4401570">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283029">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283029">
                <a:tc>
                  <a:txBody>
                    <a:bodyPr/>
                    <a:lstStyle/>
                    <a:p>
                      <a:r>
                        <a:rPr lang="en-US" sz="1800" dirty="0">
                          <a:latin typeface="Calibri" pitchFamily="34" charset="0"/>
                        </a:rPr>
                        <a:t>What is ESP8266</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How to connect it with Arduino </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Basic AT Commands</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339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flipH="1">
            <a:off x="74935" y="77252"/>
            <a:ext cx="6022539" cy="6680900"/>
            <a:chOff x="6001407" y="77252"/>
            <a:chExt cx="6085492" cy="6704548"/>
          </a:xfrm>
          <a:solidFill>
            <a:schemeClr val="accent2"/>
          </a:solidFill>
        </p:grpSpPr>
        <p:sp>
          <p:nvSpPr>
            <p:cNvPr id="25" name="Rectangle: Rounded Corners 24"/>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Rounded Corners 26"/>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8" name="Title 1">
            <a:extLst>
              <a:ext uri="{FF2B5EF4-FFF2-40B4-BE49-F238E27FC236}">
                <a16:creationId xmlns:a16="http://schemas.microsoft.com/office/drawing/2014/main" id="{51B0F2C9-E109-4B0C-863D-F226CDE378CD}"/>
              </a:ext>
            </a:extLst>
          </p:cNvPr>
          <p:cNvSpPr txBox="1">
            <a:spLocks/>
          </p:cNvSpPr>
          <p:nvPr/>
        </p:nvSpPr>
        <p:spPr bwMode="auto">
          <a:xfrm>
            <a:off x="3739487" y="169352"/>
            <a:ext cx="5513695" cy="88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normAutofit/>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r>
              <a:rPr lang="en-US" sz="2800" b="1" dirty="0">
                <a:solidFill>
                  <a:schemeClr val="bg1"/>
                </a:solidFill>
              </a:rPr>
              <a:t>             ESP8266</a:t>
            </a:r>
            <a:r>
              <a:rPr lang="en-US" sz="2800" b="1" dirty="0"/>
              <a:t> </a:t>
            </a:r>
            <a:r>
              <a:rPr lang="en-US" sz="2800" b="1" dirty="0">
                <a:solidFill>
                  <a:schemeClr val="tx1"/>
                </a:solidFill>
              </a:rPr>
              <a:t>ESP-01</a:t>
            </a:r>
            <a:br>
              <a:rPr lang="en-US" sz="1800" b="1" dirty="0"/>
            </a:br>
            <a:endParaRPr lang="en-US" sz="1800" dirty="0"/>
          </a:p>
        </p:txBody>
      </p:sp>
      <p:pic>
        <p:nvPicPr>
          <p:cNvPr id="20" name="Picture 19">
            <a:extLst>
              <a:ext uri="{FF2B5EF4-FFF2-40B4-BE49-F238E27FC236}">
                <a16:creationId xmlns:a16="http://schemas.microsoft.com/office/drawing/2014/main" id="{FD02D91E-DC4B-4717-B367-A4C52F1843F0}"/>
              </a:ext>
            </a:extLst>
          </p:cNvPr>
          <p:cNvPicPr>
            <a:picLocks noChangeAspect="1"/>
          </p:cNvPicPr>
          <p:nvPr/>
        </p:nvPicPr>
        <p:blipFill rotWithShape="1">
          <a:blip r:embed="rId2">
            <a:extLst>
              <a:ext uri="{28A0092B-C50C-407E-A947-70E740481C1C}">
                <a14:useLocalDpi xmlns:a14="http://schemas.microsoft.com/office/drawing/2010/main" val="0"/>
              </a:ext>
            </a:extLst>
          </a:blip>
          <a:srcRect l="16053" t="18355" r="18640" b="22487"/>
          <a:stretch/>
        </p:blipFill>
        <p:spPr>
          <a:xfrm rot="16200000">
            <a:off x="731243" y="2353333"/>
            <a:ext cx="4501589" cy="3016151"/>
          </a:xfrm>
          <a:prstGeom prst="rect">
            <a:avLst/>
          </a:prstGeom>
        </p:spPr>
      </p:pic>
      <p:sp>
        <p:nvSpPr>
          <p:cNvPr id="22" name="Subtitle 2">
            <a:extLst>
              <a:ext uri="{FF2B5EF4-FFF2-40B4-BE49-F238E27FC236}">
                <a16:creationId xmlns:a16="http://schemas.microsoft.com/office/drawing/2014/main" id="{5D29C94F-A3C6-4BCD-AE11-473053B5B660}"/>
              </a:ext>
            </a:extLst>
          </p:cNvPr>
          <p:cNvSpPr txBox="1">
            <a:spLocks/>
          </p:cNvSpPr>
          <p:nvPr/>
        </p:nvSpPr>
        <p:spPr bwMode="auto">
          <a:xfrm>
            <a:off x="6001732" y="784799"/>
            <a:ext cx="6099929" cy="606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itchFamily="34" charset="0"/>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itchFamily="34" charset="0"/>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Calibri" pitchFamily="34" charset="0"/>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Calibri" pitchFamily="34" charset="0"/>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Calibri"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endParaRPr lang="en-US" dirty="0"/>
          </a:p>
          <a:p>
            <a:pPr algn="just"/>
            <a:r>
              <a:rPr lang="en-US" dirty="0"/>
              <a:t>The ESP8266 ESP-01 is a Wi-Fi module that allows microcontrollers access to a Wi-Fi network. This module is a self-contained SOC (System On a Chip) that doesn’t necessarily need a microcontroller to manipulate inputs and outputs as you would normally do with an Arduino, for example, because the ESP-01 acts as a small computer. Depending on the version of the ESP8266, it is possible to have up to 9 GPIOs (General Purpose Input Output). Thus, we can give a microcontroller internet access like the Wi-Fi shield does to the Arduino, or we can simply program the ESP8266 to not only have access to a Wi-Fi network, but to act as a microcontroller as well.</a:t>
            </a:r>
          </a:p>
          <a:p>
            <a:pPr algn="just"/>
            <a:endParaRPr lang="en-US" dirty="0"/>
          </a:p>
        </p:txBody>
      </p:sp>
    </p:spTree>
    <p:extLst>
      <p:ext uri="{BB962C8B-B14F-4D97-AF65-F5344CB8AC3E}">
        <p14:creationId xmlns:p14="http://schemas.microsoft.com/office/powerpoint/2010/main" val="150177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Title 7">
            <a:extLst>
              <a:ext uri="{FF2B5EF4-FFF2-40B4-BE49-F238E27FC236}">
                <a16:creationId xmlns:a16="http://schemas.microsoft.com/office/drawing/2014/main" id="{A918D5C5-E3E7-4B00-BC20-AB750E14EF66}"/>
              </a:ext>
            </a:extLst>
          </p:cNvPr>
          <p:cNvSpPr>
            <a:spLocks noGrp="1"/>
          </p:cNvSpPr>
          <p:nvPr>
            <p:ph type="title"/>
          </p:nvPr>
        </p:nvSpPr>
        <p:spPr/>
        <p:txBody>
          <a:bodyPr/>
          <a:lstStyle/>
          <a:p>
            <a:r>
              <a:rPr lang="en-US" dirty="0">
                <a:solidFill>
                  <a:schemeClr val="bg1"/>
                </a:solidFill>
              </a:rPr>
              <a:t>Pin description of ESP8266</a:t>
            </a:r>
          </a:p>
        </p:txBody>
      </p:sp>
      <p:pic>
        <p:nvPicPr>
          <p:cNvPr id="13" name="Picture 12">
            <a:extLst>
              <a:ext uri="{FF2B5EF4-FFF2-40B4-BE49-F238E27FC236}">
                <a16:creationId xmlns:a16="http://schemas.microsoft.com/office/drawing/2014/main" id="{B07F526B-06AF-4ACE-873C-56E4B21796D4}"/>
              </a:ext>
            </a:extLst>
          </p:cNvPr>
          <p:cNvPicPr>
            <a:picLocks noChangeAspect="1"/>
          </p:cNvPicPr>
          <p:nvPr/>
        </p:nvPicPr>
        <p:blipFill rotWithShape="1">
          <a:blip r:embed="rId2">
            <a:extLst>
              <a:ext uri="{28A0092B-C50C-407E-A947-70E740481C1C}">
                <a14:useLocalDpi xmlns:a14="http://schemas.microsoft.com/office/drawing/2010/main" val="0"/>
              </a:ext>
            </a:extLst>
          </a:blip>
          <a:srcRect l="24519" t="3125" r="3411" b="6124"/>
          <a:stretch/>
        </p:blipFill>
        <p:spPr>
          <a:xfrm rot="-5400000">
            <a:off x="172916" y="1509345"/>
            <a:ext cx="5562599" cy="4220307"/>
          </a:xfrm>
          <a:prstGeom prst="rect">
            <a:avLst/>
          </a:prstGeom>
        </p:spPr>
      </p:pic>
      <p:sp>
        <p:nvSpPr>
          <p:cNvPr id="19" name="Content Placeholder 18">
            <a:extLst>
              <a:ext uri="{FF2B5EF4-FFF2-40B4-BE49-F238E27FC236}">
                <a16:creationId xmlns:a16="http://schemas.microsoft.com/office/drawing/2014/main" id="{871B8E12-EAB1-4EEB-B2FE-B795F537F14C}"/>
              </a:ext>
            </a:extLst>
          </p:cNvPr>
          <p:cNvSpPr>
            <a:spLocks noGrp="1"/>
          </p:cNvSpPr>
          <p:nvPr>
            <p:ph sz="quarter" idx="1"/>
          </p:nvPr>
        </p:nvSpPr>
        <p:spPr>
          <a:xfrm>
            <a:off x="6076670" y="1035586"/>
            <a:ext cx="6022537" cy="5547776"/>
          </a:xfrm>
        </p:spPr>
        <p:txBody>
          <a:bodyPr/>
          <a:lstStyle/>
          <a:p>
            <a:r>
              <a:rPr lang="en-US" sz="2000" b="1" dirty="0"/>
              <a:t>VCC</a:t>
            </a:r>
            <a:r>
              <a:rPr lang="en-US" sz="2000" dirty="0"/>
              <a:t>: It is the power pin through which 3.3V is supplied.</a:t>
            </a:r>
          </a:p>
          <a:p>
            <a:r>
              <a:rPr lang="en-US" sz="2000" b="1" dirty="0"/>
              <a:t>GND</a:t>
            </a:r>
            <a:r>
              <a:rPr lang="en-US" sz="2000" dirty="0"/>
              <a:t>: It is the ground pin.</a:t>
            </a:r>
          </a:p>
          <a:p>
            <a:r>
              <a:rPr lang="en-US" sz="2000" b="1" dirty="0"/>
              <a:t>TX</a:t>
            </a:r>
            <a:r>
              <a:rPr lang="en-US" sz="2000" dirty="0"/>
              <a:t>: This pin is used to transmit serial data to other devices.</a:t>
            </a:r>
          </a:p>
          <a:p>
            <a:r>
              <a:rPr lang="en-US" sz="2000" b="1" dirty="0"/>
              <a:t>RX</a:t>
            </a:r>
            <a:r>
              <a:rPr lang="en-US" sz="2000" dirty="0"/>
              <a:t>: The RX pin is used to receive serial data from other devices.</a:t>
            </a:r>
          </a:p>
          <a:p>
            <a:r>
              <a:rPr lang="en-US" sz="2000" b="1" dirty="0"/>
              <a:t>RST</a:t>
            </a:r>
            <a:r>
              <a:rPr lang="en-US" sz="2000" dirty="0"/>
              <a:t>: It is the Reset Pin and it is an active LOW Pin. (ESP8266 will reset if the RST pin receives LOW signal).</a:t>
            </a:r>
          </a:p>
          <a:p>
            <a:r>
              <a:rPr lang="en-US" sz="2000" b="1" dirty="0"/>
              <a:t>CH_PD</a:t>
            </a:r>
            <a:r>
              <a:rPr lang="en-US" sz="2000" dirty="0"/>
              <a:t>: This is the chip enable pin and it is an active HIGH Pin. It is usually connected to 3.3V.</a:t>
            </a:r>
          </a:p>
          <a:p>
            <a:r>
              <a:rPr lang="en-US" sz="2000" b="1" dirty="0"/>
              <a:t>GPIO0</a:t>
            </a:r>
            <a:r>
              <a:rPr lang="en-US" sz="2000" dirty="0"/>
              <a:t>: The GPIO0 (General Purpose I/O) Pin has dual functions – one for normal GPIO Operation and other for enabling the Programming Mode of ESP8266.</a:t>
            </a:r>
          </a:p>
          <a:p>
            <a:r>
              <a:rPr lang="en-US" sz="2000" b="1" dirty="0"/>
              <a:t>GPIO2</a:t>
            </a:r>
            <a:r>
              <a:rPr lang="en-US" sz="2000" dirty="0"/>
              <a:t>: This is GPIO Pin</a:t>
            </a:r>
          </a:p>
        </p:txBody>
      </p:sp>
    </p:spTree>
    <p:extLst>
      <p:ext uri="{BB962C8B-B14F-4D97-AF65-F5344CB8AC3E}">
        <p14:creationId xmlns:p14="http://schemas.microsoft.com/office/powerpoint/2010/main" val="266393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flipH="1">
            <a:off x="74935" y="77252"/>
            <a:ext cx="6022539" cy="6680900"/>
            <a:chOff x="6001407" y="77252"/>
            <a:chExt cx="6085492" cy="6704548"/>
          </a:xfrm>
          <a:solidFill>
            <a:schemeClr val="accent2"/>
          </a:solidFill>
        </p:grpSpPr>
        <p:sp>
          <p:nvSpPr>
            <p:cNvPr id="25" name="Rectangle: Rounded Corners 24"/>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Rectangle 25"/>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ectangle: Rounded Corners 26"/>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Rectangle 27"/>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Rectangle 28"/>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3" name="Title 1"/>
          <p:cNvSpPr txBox="1">
            <a:spLocks/>
          </p:cNvSpPr>
          <p:nvPr/>
        </p:nvSpPr>
        <p:spPr bwMode="auto">
          <a:xfrm>
            <a:off x="1682192" y="350152"/>
            <a:ext cx="8845475" cy="84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sz="2400" b="1" dirty="0">
                <a:solidFill>
                  <a:schemeClr val="bg1"/>
                </a:solidFill>
              </a:rPr>
              <a:t>How to connect  Esp8</a:t>
            </a:r>
            <a:r>
              <a:rPr lang="en-IN" sz="2400" b="1" dirty="0">
                <a:solidFill>
                  <a:schemeClr val="tx1"/>
                </a:solidFill>
              </a:rPr>
              <a:t>266 with Arduino Uno</a:t>
            </a:r>
          </a:p>
        </p:txBody>
      </p:sp>
      <p:pic>
        <p:nvPicPr>
          <p:cNvPr id="3" name="Picture 2">
            <a:extLst>
              <a:ext uri="{FF2B5EF4-FFF2-40B4-BE49-F238E27FC236}">
                <a16:creationId xmlns:a16="http://schemas.microsoft.com/office/drawing/2014/main" id="{726629A4-8A3D-49BE-B24F-4D5B4CDDA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1330719"/>
            <a:ext cx="5691117" cy="4783478"/>
          </a:xfrm>
          <a:prstGeom prst="rect">
            <a:avLst/>
          </a:prstGeom>
        </p:spPr>
      </p:pic>
      <p:pic>
        <p:nvPicPr>
          <p:cNvPr id="6" name="Picture 5">
            <a:extLst>
              <a:ext uri="{FF2B5EF4-FFF2-40B4-BE49-F238E27FC236}">
                <a16:creationId xmlns:a16="http://schemas.microsoft.com/office/drawing/2014/main" id="{64878A49-41F6-4B41-ACA7-5DCA534CE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94" y="1864547"/>
            <a:ext cx="5962939" cy="3539966"/>
          </a:xfrm>
          <a:prstGeom prst="rect">
            <a:avLst/>
          </a:prstGeom>
        </p:spPr>
      </p:pic>
    </p:spTree>
    <p:extLst>
      <p:ext uri="{BB962C8B-B14F-4D97-AF65-F5344CB8AC3E}">
        <p14:creationId xmlns:p14="http://schemas.microsoft.com/office/powerpoint/2010/main" val="142668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947CC-6DCE-46D0-93EE-F70409743350}"/>
              </a:ext>
            </a:extLst>
          </p:cNvPr>
          <p:cNvSpPr>
            <a:spLocks noGrp="1"/>
          </p:cNvSpPr>
          <p:nvPr>
            <p:ph sz="quarter" idx="1"/>
          </p:nvPr>
        </p:nvSpPr>
        <p:spPr>
          <a:xfrm>
            <a:off x="522528" y="1447800"/>
            <a:ext cx="11391968" cy="4572000"/>
          </a:xfrm>
        </p:spPr>
        <p:txBody>
          <a:bodyPr/>
          <a:lstStyle/>
          <a:p>
            <a:endParaRPr lang="en-US" sz="2000" dirty="0"/>
          </a:p>
          <a:p>
            <a:r>
              <a:rPr lang="en-US" sz="2000" dirty="0"/>
              <a:t>Upload the </a:t>
            </a:r>
            <a:r>
              <a:rPr lang="en-US" sz="2000" i="1" dirty="0"/>
              <a:t>BareMinimum</a:t>
            </a:r>
            <a:r>
              <a:rPr lang="en-US" sz="2000" dirty="0"/>
              <a:t> example to ensure that no previous programs are running and using the serial communication channel. Next, open the serial monitor and type the following command:</a:t>
            </a:r>
          </a:p>
          <a:p>
            <a:pPr marL="0" indent="0">
              <a:buNone/>
            </a:pPr>
            <a:endParaRPr lang="en-US" sz="2000" dirty="0"/>
          </a:p>
          <a:p>
            <a:pPr marL="0" indent="0">
              <a:buNone/>
            </a:pPr>
            <a:endParaRPr lang="en-US" sz="2000" dirty="0"/>
          </a:p>
          <a:p>
            <a:pPr>
              <a:buFont typeface="Wingdings" panose="05000000000000000000" pitchFamily="2" charset="2"/>
              <a:buChar char="Ø"/>
            </a:pPr>
            <a:r>
              <a:rPr lang="en-US" sz="2800" b="1" dirty="0"/>
              <a:t>AT</a:t>
            </a:r>
            <a:r>
              <a:rPr lang="en-US" sz="2000" dirty="0"/>
              <a:t> – This is to check whether your ESP8266 is working or not .</a:t>
            </a:r>
          </a:p>
          <a:p>
            <a:pPr>
              <a:buFont typeface="Wingdings" panose="05000000000000000000" pitchFamily="2" charset="2"/>
              <a:buChar char="ü"/>
            </a:pPr>
            <a:endParaRPr lang="en-US" sz="2000" dirty="0"/>
          </a:p>
          <a:p>
            <a:pPr>
              <a:buFont typeface="Arial" panose="020B0604020202020204" pitchFamily="34" charset="0"/>
              <a:buChar char="•"/>
            </a:pPr>
            <a:r>
              <a:rPr lang="en-US" sz="2400" u="sng" dirty="0"/>
              <a:t>Response</a:t>
            </a:r>
            <a:r>
              <a:rPr lang="en-US" sz="2000" u="sng" dirty="0"/>
              <a:t> </a:t>
            </a:r>
            <a:r>
              <a:rPr lang="en-US" sz="2000" dirty="0"/>
              <a:t>-  </a:t>
            </a:r>
            <a:r>
              <a:rPr lang="en-US" sz="2400" dirty="0"/>
              <a:t>You should get an “OK” response. This means that the module is working and that you are good to go. Now we are ready to test a two way communication between the module and another device.</a:t>
            </a:r>
          </a:p>
          <a:p>
            <a:pPr marL="457200" indent="-457200">
              <a:buClrTx/>
              <a:buFont typeface="+mj-lt"/>
              <a:buAutoNum type="arabicPeriod" startAt="2"/>
            </a:pPr>
            <a:endParaRPr lang="en-US" sz="2000" dirty="0"/>
          </a:p>
          <a:p>
            <a:pPr marL="0" indent="0">
              <a:buClrTx/>
              <a:buNone/>
            </a:pPr>
            <a:endParaRPr lang="en-US" sz="2000" dirty="0"/>
          </a:p>
          <a:p>
            <a:pPr marL="457200" indent="-457200">
              <a:buClrTx/>
              <a:buFont typeface="+mj-lt"/>
              <a:buAutoNum type="arabicPeriod"/>
            </a:pPr>
            <a:endParaRPr lang="en-US" sz="2000" dirty="0"/>
          </a:p>
        </p:txBody>
      </p:sp>
      <p:sp>
        <p:nvSpPr>
          <p:cNvPr id="4" name="Footer Placeholder 3">
            <a:extLst>
              <a:ext uri="{FF2B5EF4-FFF2-40B4-BE49-F238E27FC236}">
                <a16:creationId xmlns:a16="http://schemas.microsoft.com/office/drawing/2014/main" id="{5E3CF207-E535-4A0C-8FB8-4BAAA11BBDEC}"/>
              </a:ext>
            </a:extLst>
          </p:cNvPr>
          <p:cNvSpPr>
            <a:spLocks noGrp="1"/>
          </p:cNvSpPr>
          <p:nvPr>
            <p:ph type="ftr" sz="quarter" idx="10"/>
          </p:nvPr>
        </p:nvSpPr>
        <p:spPr>
          <a:xfrm>
            <a:off x="183604" y="6474180"/>
            <a:ext cx="5283200" cy="457200"/>
          </a:xfrm>
        </p:spPr>
        <p:txBody>
          <a:bodyPr/>
          <a:lstStyle/>
          <a:p>
            <a:pPr>
              <a:defRPr/>
            </a:pPr>
            <a:r>
              <a:rPr lang="en-US" dirty="0"/>
              <a:t>© SigmaWay LLC, 2018</a:t>
            </a:r>
          </a:p>
        </p:txBody>
      </p:sp>
      <p:sp>
        <p:nvSpPr>
          <p:cNvPr id="2" name="Title 1">
            <a:extLst>
              <a:ext uri="{FF2B5EF4-FFF2-40B4-BE49-F238E27FC236}">
                <a16:creationId xmlns:a16="http://schemas.microsoft.com/office/drawing/2014/main" id="{D1C7D482-CC5F-42D8-9302-D0094FD85C57}"/>
              </a:ext>
            </a:extLst>
          </p:cNvPr>
          <p:cNvSpPr>
            <a:spLocks noGrp="1"/>
          </p:cNvSpPr>
          <p:nvPr>
            <p:ph type="title"/>
          </p:nvPr>
        </p:nvSpPr>
        <p:spPr/>
        <p:txBody>
          <a:bodyPr/>
          <a:lstStyle/>
          <a:p>
            <a:r>
              <a:rPr lang="en-US" sz="3200" dirty="0">
                <a:solidFill>
                  <a:schemeClr val="tx1"/>
                </a:solidFill>
                <a:latin typeface="arial" panose="020B0604020202020204" pitchFamily="34" charset="0"/>
              </a:rPr>
              <a:t>                                  Basic AT </a:t>
            </a:r>
            <a:r>
              <a:rPr lang="en-US" sz="3200" dirty="0">
                <a:solidFill>
                  <a:srgbClr val="000000"/>
                </a:solidFill>
                <a:latin typeface="arial" panose="020B0604020202020204" pitchFamily="34" charset="0"/>
              </a:rPr>
              <a:t>Commands  </a:t>
            </a:r>
            <a:endParaRPr lang="en-US" sz="3200" dirty="0"/>
          </a:p>
        </p:txBody>
      </p:sp>
    </p:spTree>
    <p:extLst>
      <p:ext uri="{BB962C8B-B14F-4D97-AF65-F5344CB8AC3E}">
        <p14:creationId xmlns:p14="http://schemas.microsoft.com/office/powerpoint/2010/main" val="148035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A83AB-06BB-4068-AF1B-1C48649F5284}"/>
              </a:ext>
            </a:extLst>
          </p:cNvPr>
          <p:cNvSpPr>
            <a:spLocks noGrp="1"/>
          </p:cNvSpPr>
          <p:nvPr>
            <p:ph sz="quarter" idx="1"/>
          </p:nvPr>
        </p:nvSpPr>
        <p:spPr>
          <a:xfrm>
            <a:off x="513594" y="586854"/>
            <a:ext cx="10550769" cy="5432946"/>
          </a:xfrm>
        </p:spPr>
        <p:txBody>
          <a:bodyPr/>
          <a:lstStyle/>
          <a:p>
            <a:endParaRPr lang="en-US" dirty="0">
              <a:solidFill>
                <a:srgbClr val="000000"/>
              </a:solidFill>
              <a:latin typeface="arial" panose="020B0604020202020204" pitchFamily="34" charset="0"/>
            </a:endParaRPr>
          </a:p>
          <a:p>
            <a:r>
              <a:rPr lang="en-US" sz="2400" dirty="0">
                <a:solidFill>
                  <a:srgbClr val="000000"/>
                </a:solidFill>
                <a:latin typeface="arial" panose="020B0604020202020204" pitchFamily="34" charset="0"/>
              </a:rPr>
              <a:t>The ESP8266 ESP-01 module has three operation modes:</a:t>
            </a:r>
          </a:p>
          <a:p>
            <a:pPr marL="0" indent="0">
              <a:buNone/>
            </a:pPr>
            <a:endParaRPr lang="en-US" dirty="0"/>
          </a:p>
          <a:p>
            <a:pPr>
              <a:buFont typeface="+mj-lt"/>
              <a:buAutoNum type="arabicPeriod"/>
            </a:pPr>
            <a:r>
              <a:rPr lang="en-US" sz="2400" dirty="0">
                <a:solidFill>
                  <a:srgbClr val="000000"/>
                </a:solidFill>
                <a:latin typeface="arial" panose="020B0604020202020204" pitchFamily="34" charset="0"/>
              </a:rPr>
              <a:t>Station (STA)</a:t>
            </a:r>
            <a:endParaRPr lang="en-US" sz="2400" dirty="0"/>
          </a:p>
          <a:p>
            <a:pPr>
              <a:buFont typeface="+mj-lt"/>
              <a:buAutoNum type="arabicPeriod"/>
            </a:pPr>
            <a:r>
              <a:rPr lang="en-US" sz="2400" dirty="0">
                <a:solidFill>
                  <a:srgbClr val="000000"/>
                </a:solidFill>
                <a:latin typeface="arial" panose="020B0604020202020204" pitchFamily="34" charset="0"/>
              </a:rPr>
              <a:t>Access Point (AP)</a:t>
            </a:r>
            <a:endParaRPr lang="en-US" sz="2400" dirty="0"/>
          </a:p>
          <a:p>
            <a:pPr>
              <a:buFont typeface="+mj-lt"/>
              <a:buAutoNum type="arabicPeriod"/>
            </a:pPr>
            <a:r>
              <a:rPr lang="en-US" sz="2400" dirty="0">
                <a:solidFill>
                  <a:srgbClr val="000000"/>
                </a:solidFill>
                <a:latin typeface="arial" panose="020B0604020202020204" pitchFamily="34" charset="0"/>
              </a:rPr>
              <a:t>Both</a:t>
            </a:r>
          </a:p>
          <a:p>
            <a:pPr>
              <a:buFont typeface="+mj-lt"/>
              <a:buAutoNum type="arabicPeriod"/>
            </a:pPr>
            <a:endParaRPr lang="en-US" sz="2800" dirty="0"/>
          </a:p>
          <a:p>
            <a:pPr>
              <a:buFont typeface="Arial" panose="020B0604020202020204" pitchFamily="34" charset="0"/>
              <a:buChar char="•"/>
            </a:pPr>
            <a:r>
              <a:rPr lang="en-US" sz="2400" dirty="0"/>
              <a:t>In STA mode, the ESP-01 can connect to an AP such as the Wi-Fi network from your house. This allows any device connected to that network to communicate with the module.</a:t>
            </a:r>
          </a:p>
          <a:p>
            <a:pPr>
              <a:buFont typeface="+mj-lt"/>
              <a:buAutoNum type="arabicPeriod"/>
            </a:pPr>
            <a:endParaRPr lang="en-US" dirty="0">
              <a:solidFill>
                <a:srgbClr val="000000"/>
              </a:solidFill>
              <a:latin typeface="arial" panose="020B0604020202020204" pitchFamily="34" charset="0"/>
            </a:endParaRP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E43696B3-14CE-441F-9D92-7575B7B8E36E}"/>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13758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BD146-9305-4A64-B9D7-66FBE5D62AF4}"/>
              </a:ext>
            </a:extLst>
          </p:cNvPr>
          <p:cNvSpPr>
            <a:spLocks noGrp="1"/>
          </p:cNvSpPr>
          <p:nvPr>
            <p:ph sz="quarter" idx="1"/>
          </p:nvPr>
        </p:nvSpPr>
        <p:spPr>
          <a:xfrm>
            <a:off x="513594" y="569843"/>
            <a:ext cx="10550769" cy="5449957"/>
          </a:xfrm>
        </p:spPr>
        <p:txBody>
          <a:bodyPr/>
          <a:lstStyle/>
          <a:p>
            <a:pPr>
              <a:buFont typeface="Arial" panose="020B0604020202020204" pitchFamily="34" charset="0"/>
              <a:buChar char="•"/>
            </a:pPr>
            <a:r>
              <a:rPr lang="en-US" sz="2400" dirty="0"/>
              <a:t>In AP the Wi-Fi module acts as a Wi-Fi network, or access point (hence the name), allowing other devices to connect to it. This does not mean that you will be able to check your Facebook from your device while the ESP-01 module is operating in the AP mode. It simply establishes a two way communication between the ESP8266 and the device that is connected to it via Wi-Fi.</a:t>
            </a:r>
          </a:p>
          <a:p>
            <a:pPr marL="0" indent="0">
              <a:buNone/>
            </a:pPr>
            <a:endParaRPr lang="en-US" sz="2400" dirty="0"/>
          </a:p>
          <a:p>
            <a:pPr>
              <a:buFont typeface="Arial" panose="020B0604020202020204" pitchFamily="34" charset="0"/>
              <a:buChar char="•"/>
            </a:pPr>
            <a:r>
              <a:rPr lang="en-US" sz="2400" dirty="0"/>
              <a:t>The third mode of operation permits the module to act as both an AP and a STA.</a:t>
            </a:r>
          </a:p>
          <a:p>
            <a:pPr>
              <a:buFont typeface="Wingdings" panose="05000000000000000000" pitchFamily="2" charset="2"/>
              <a:buChar char="Ø"/>
            </a:pPr>
            <a:endParaRPr lang="en-US" sz="2400" dirty="0"/>
          </a:p>
          <a:p>
            <a:pPr>
              <a:buFont typeface="Wingdings" panose="05000000000000000000" pitchFamily="2" charset="2"/>
              <a:buChar char="Ø"/>
            </a:pPr>
            <a:r>
              <a:rPr lang="en-US" sz="2400" b="1" dirty="0"/>
              <a:t>AT+CWMODE= 1       </a:t>
            </a:r>
            <a:r>
              <a:rPr lang="en-US" sz="2400" b="1" dirty="0">
                <a:sym typeface="Wingdings" panose="05000000000000000000" pitchFamily="2" charset="2"/>
              </a:rPr>
              <a:t></a:t>
            </a:r>
            <a:r>
              <a:rPr lang="en-US" sz="2400" b="1" dirty="0"/>
              <a:t> STA</a:t>
            </a:r>
          </a:p>
          <a:p>
            <a:pPr>
              <a:buFont typeface="Wingdings" panose="05000000000000000000" pitchFamily="2" charset="2"/>
              <a:buChar char="Ø"/>
            </a:pPr>
            <a:r>
              <a:rPr lang="en-US" sz="2400" b="1" dirty="0"/>
              <a:t>AT+CWMODE=2        </a:t>
            </a:r>
            <a:r>
              <a:rPr lang="en-US" sz="2400" b="1" dirty="0">
                <a:sym typeface="Wingdings" panose="05000000000000000000" pitchFamily="2" charset="2"/>
              </a:rPr>
              <a:t> AP</a:t>
            </a:r>
          </a:p>
          <a:p>
            <a:pPr>
              <a:buFont typeface="Wingdings" panose="05000000000000000000" pitchFamily="2" charset="2"/>
              <a:buChar char="Ø"/>
            </a:pPr>
            <a:r>
              <a:rPr lang="en-US" sz="2400" b="1" dirty="0">
                <a:sym typeface="Wingdings" panose="05000000000000000000" pitchFamily="2" charset="2"/>
              </a:rPr>
              <a:t>AT+CWMODE=3         BOTH</a:t>
            </a:r>
          </a:p>
          <a:p>
            <a:pPr marL="0" indent="0">
              <a:buNone/>
            </a:pPr>
            <a:r>
              <a:rPr lang="en-US" sz="2400" dirty="0">
                <a:sym typeface="Wingdings" panose="05000000000000000000" pitchFamily="2" charset="2"/>
              </a:rPr>
              <a:t> </a:t>
            </a:r>
            <a:r>
              <a:rPr lang="en-US" sz="2400" dirty="0"/>
              <a:t>   </a:t>
            </a:r>
          </a:p>
        </p:txBody>
      </p:sp>
      <p:sp>
        <p:nvSpPr>
          <p:cNvPr id="4" name="Footer Placeholder 3">
            <a:extLst>
              <a:ext uri="{FF2B5EF4-FFF2-40B4-BE49-F238E27FC236}">
                <a16:creationId xmlns:a16="http://schemas.microsoft.com/office/drawing/2014/main" id="{C859DAA6-1973-43AB-813A-10EF43A11D99}"/>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142981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0E116-743F-4DDB-963A-08A28EC2DB30}"/>
              </a:ext>
            </a:extLst>
          </p:cNvPr>
          <p:cNvSpPr>
            <a:spLocks noGrp="1"/>
          </p:cNvSpPr>
          <p:nvPr>
            <p:ph sz="quarter" idx="1"/>
          </p:nvPr>
        </p:nvSpPr>
        <p:spPr>
          <a:xfrm>
            <a:off x="513594" y="1033670"/>
            <a:ext cx="10550769" cy="4986130"/>
          </a:xfrm>
        </p:spPr>
        <p:txBody>
          <a:bodyPr/>
          <a:lstStyle/>
          <a:p>
            <a:r>
              <a:rPr lang="en-US" sz="2400" dirty="0"/>
              <a:t>If you want to check what mode your Wi-Fi module is in, you can simply type the following command:</a:t>
            </a:r>
          </a:p>
          <a:p>
            <a:endParaRPr lang="en-US" sz="2400" dirty="0"/>
          </a:p>
          <a:p>
            <a:pPr>
              <a:buFont typeface="Wingdings" panose="05000000000000000000" pitchFamily="2" charset="2"/>
              <a:buChar char="Ø"/>
            </a:pPr>
            <a:r>
              <a:rPr lang="en-US" sz="2400" dirty="0"/>
              <a:t>    </a:t>
            </a:r>
            <a:r>
              <a:rPr lang="en-US" sz="2400" b="1" dirty="0"/>
              <a:t>AT+CWMODE?</a:t>
            </a:r>
          </a:p>
          <a:p>
            <a:pPr marL="0" indent="0">
              <a:buNone/>
            </a:pPr>
            <a:endParaRPr lang="en-US" sz="2400" dirty="0"/>
          </a:p>
          <a:p>
            <a:pPr algn="just">
              <a:buFont typeface="Arial" panose="020B0604020202020204" pitchFamily="34" charset="0"/>
              <a:buChar char="•"/>
            </a:pPr>
            <a:r>
              <a:rPr lang="en-US" sz="2400" dirty="0"/>
              <a:t>This will display a number (1, 2, or 3) associated with the corresponding mode of              operation.</a:t>
            </a:r>
          </a:p>
          <a:p>
            <a:pPr marL="0" indent="0" algn="just">
              <a:buNone/>
            </a:pPr>
            <a:endParaRPr lang="en-US" sz="2400" dirty="0"/>
          </a:p>
          <a:p>
            <a:pPr>
              <a:buFont typeface="Wingdings" panose="05000000000000000000" pitchFamily="2" charset="2"/>
              <a:buChar char="Ø"/>
            </a:pPr>
            <a:r>
              <a:rPr lang="en-US" sz="2400" b="1" dirty="0"/>
              <a:t>AT+CWJAP= “Wi-Fi </a:t>
            </a:r>
            <a:r>
              <a:rPr lang="en-US" sz="2400" b="1" dirty="0" err="1"/>
              <a:t>Network”,“Password</a:t>
            </a:r>
            <a:r>
              <a:rPr lang="en-US" sz="2400" b="1" dirty="0"/>
              <a:t>” </a:t>
            </a:r>
            <a:r>
              <a:rPr lang="en-US" sz="2400" dirty="0"/>
              <a:t>– This command connects esp8266 to your network. After a couple of seconds, you should get an "OK" response.</a:t>
            </a:r>
          </a:p>
          <a:p>
            <a:pPr marL="0" indent="0">
              <a:buNone/>
            </a:pPr>
            <a:endParaRPr lang="en-US" sz="2400" dirty="0"/>
          </a:p>
        </p:txBody>
      </p:sp>
      <p:sp>
        <p:nvSpPr>
          <p:cNvPr id="4" name="Footer Placeholder 3">
            <a:extLst>
              <a:ext uri="{FF2B5EF4-FFF2-40B4-BE49-F238E27FC236}">
                <a16:creationId xmlns:a16="http://schemas.microsoft.com/office/drawing/2014/main" id="{8E85CB7A-E80A-4D6C-81BE-76447958A732}"/>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3456164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docProps/app.xml><?xml version="1.0" encoding="utf-8"?>
<Properties xmlns="http://schemas.openxmlformats.org/officeDocument/2006/extended-properties" xmlns:vt="http://schemas.openxmlformats.org/officeDocument/2006/docPropsVTypes">
  <TotalTime>105</TotalTime>
  <Words>1158</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Calibri Light</vt:lpstr>
      <vt:lpstr>Franklin Gothic Book</vt:lpstr>
      <vt:lpstr>Wingdings</vt:lpstr>
      <vt:lpstr>Wingdings 2</vt:lpstr>
      <vt:lpstr>1_Equity</vt:lpstr>
      <vt:lpstr>Getting started with ESP8266</vt:lpstr>
      <vt:lpstr>Contents</vt:lpstr>
      <vt:lpstr>PowerPoint Presentation</vt:lpstr>
      <vt:lpstr>Pin description of ESP8266</vt:lpstr>
      <vt:lpstr>PowerPoint Presentation</vt:lpstr>
      <vt:lpstr>                                  Basic AT Commands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ESP8266 ESP-01</dc:title>
  <dc:creator>Rohit Kumar</dc:creator>
  <cp:lastModifiedBy>Rohit Kumar</cp:lastModifiedBy>
  <cp:revision>14</cp:revision>
  <dcterms:created xsi:type="dcterms:W3CDTF">2018-05-10T11:24:30Z</dcterms:created>
  <dcterms:modified xsi:type="dcterms:W3CDTF">2018-06-07T08:34:45Z</dcterms:modified>
</cp:coreProperties>
</file>