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8" r:id="rId3"/>
    <p:sldId id="277" r:id="rId4"/>
    <p:sldId id="296" r:id="rId5"/>
    <p:sldId id="257" r:id="rId6"/>
    <p:sldId id="278" r:id="rId7"/>
    <p:sldId id="293" r:id="rId8"/>
    <p:sldId id="294" r:id="rId9"/>
    <p:sldId id="295" r:id="rId10"/>
    <p:sldId id="302" r:id="rId11"/>
    <p:sldId id="299" r:id="rId1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Perpetua" panose="02020502060401020303" pitchFamily="18" charset="0"/>
        <a:ea typeface="+mn-ea"/>
        <a:cs typeface="+mn-cs"/>
      </a:defRPr>
    </a:lvl1pPr>
    <a:lvl2pPr marL="457200" algn="l" rtl="0" eaLnBrk="0" fontAlgn="base" hangingPunct="0">
      <a:spcBef>
        <a:spcPct val="0"/>
      </a:spcBef>
      <a:spcAft>
        <a:spcPct val="0"/>
      </a:spcAft>
      <a:defRPr kern="1200">
        <a:solidFill>
          <a:schemeClr val="tx1"/>
        </a:solidFill>
        <a:latin typeface="Perpetua" panose="02020502060401020303" pitchFamily="18" charset="0"/>
        <a:ea typeface="+mn-ea"/>
        <a:cs typeface="+mn-cs"/>
      </a:defRPr>
    </a:lvl2pPr>
    <a:lvl3pPr marL="914400" algn="l" rtl="0" eaLnBrk="0" fontAlgn="base" hangingPunct="0">
      <a:spcBef>
        <a:spcPct val="0"/>
      </a:spcBef>
      <a:spcAft>
        <a:spcPct val="0"/>
      </a:spcAft>
      <a:defRPr kern="1200">
        <a:solidFill>
          <a:schemeClr val="tx1"/>
        </a:solidFill>
        <a:latin typeface="Perpetua" panose="02020502060401020303" pitchFamily="18" charset="0"/>
        <a:ea typeface="+mn-ea"/>
        <a:cs typeface="+mn-cs"/>
      </a:defRPr>
    </a:lvl3pPr>
    <a:lvl4pPr marL="1371600" algn="l" rtl="0" eaLnBrk="0" fontAlgn="base" hangingPunct="0">
      <a:spcBef>
        <a:spcPct val="0"/>
      </a:spcBef>
      <a:spcAft>
        <a:spcPct val="0"/>
      </a:spcAft>
      <a:defRPr kern="1200">
        <a:solidFill>
          <a:schemeClr val="tx1"/>
        </a:solidFill>
        <a:latin typeface="Perpetua" panose="02020502060401020303" pitchFamily="18" charset="0"/>
        <a:ea typeface="+mn-ea"/>
        <a:cs typeface="+mn-cs"/>
      </a:defRPr>
    </a:lvl4pPr>
    <a:lvl5pPr marL="1828800" algn="l" rtl="0" eaLnBrk="0" fontAlgn="base" hangingPunct="0">
      <a:spcBef>
        <a:spcPct val="0"/>
      </a:spcBef>
      <a:spcAft>
        <a:spcPct val="0"/>
      </a:spcAft>
      <a:defRPr kern="1200">
        <a:solidFill>
          <a:schemeClr val="tx1"/>
        </a:solidFill>
        <a:latin typeface="Perpetua" panose="02020502060401020303" pitchFamily="18" charset="0"/>
        <a:ea typeface="+mn-ea"/>
        <a:cs typeface="+mn-cs"/>
      </a:defRPr>
    </a:lvl5pPr>
    <a:lvl6pPr marL="2286000" algn="l" defTabSz="914400" rtl="0" eaLnBrk="1" latinLnBrk="0" hangingPunct="1">
      <a:defRPr kern="1200">
        <a:solidFill>
          <a:schemeClr val="tx1"/>
        </a:solidFill>
        <a:latin typeface="Perpetua" panose="02020502060401020303" pitchFamily="18" charset="0"/>
        <a:ea typeface="+mn-ea"/>
        <a:cs typeface="+mn-cs"/>
      </a:defRPr>
    </a:lvl6pPr>
    <a:lvl7pPr marL="2743200" algn="l" defTabSz="914400" rtl="0" eaLnBrk="1" latinLnBrk="0" hangingPunct="1">
      <a:defRPr kern="1200">
        <a:solidFill>
          <a:schemeClr val="tx1"/>
        </a:solidFill>
        <a:latin typeface="Perpetua" panose="02020502060401020303" pitchFamily="18" charset="0"/>
        <a:ea typeface="+mn-ea"/>
        <a:cs typeface="+mn-cs"/>
      </a:defRPr>
    </a:lvl7pPr>
    <a:lvl8pPr marL="3200400" algn="l" defTabSz="914400" rtl="0" eaLnBrk="1" latinLnBrk="0" hangingPunct="1">
      <a:defRPr kern="1200">
        <a:solidFill>
          <a:schemeClr val="tx1"/>
        </a:solidFill>
        <a:latin typeface="Perpetua" panose="02020502060401020303" pitchFamily="18" charset="0"/>
        <a:ea typeface="+mn-ea"/>
        <a:cs typeface="+mn-cs"/>
      </a:defRPr>
    </a:lvl8pPr>
    <a:lvl9pPr marL="3657600" algn="l" defTabSz="914400" rtl="0" eaLnBrk="1" latinLnBrk="0" hangingPunct="1">
      <a:defRPr kern="1200">
        <a:solidFill>
          <a:schemeClr val="tx1"/>
        </a:solidFill>
        <a:latin typeface="Perpetua" panose="02020502060401020303"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D2375-4CD8-48AB-A5E8-563F315216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C388BF3-0C39-4C9B-978C-73228D66FA04}">
      <dgm:prSet custT="1"/>
      <dgm:spPr>
        <a:solidFill>
          <a:schemeClr val="tx1"/>
        </a:solidFill>
      </dgm:spPr>
      <dgm:t>
        <a:bodyPr/>
        <a:lstStyle/>
        <a:p>
          <a:pPr algn="ctr"/>
          <a:r>
            <a:rPr lang="en-IN" sz="1800" dirty="0"/>
            <a:t>IR Sensor</a:t>
          </a:r>
        </a:p>
      </dgm:t>
    </dgm:pt>
    <dgm:pt modelId="{3A402E59-883D-4A64-851A-B5D2DF146272}" type="parTrans" cxnId="{0C8A9EEE-5B1D-4B42-A543-561B6AABB265}">
      <dgm:prSet/>
      <dgm:spPr/>
      <dgm:t>
        <a:bodyPr/>
        <a:lstStyle/>
        <a:p>
          <a:pPr algn="ctr"/>
          <a:endParaRPr lang="en-US"/>
        </a:p>
      </dgm:t>
    </dgm:pt>
    <dgm:pt modelId="{57D7163D-F249-47D1-B594-AC5CA19BDF3B}" type="sibTrans" cxnId="{0C8A9EEE-5B1D-4B42-A543-561B6AABB265}">
      <dgm:prSet/>
      <dgm:spPr/>
      <dgm:t>
        <a:bodyPr/>
        <a:lstStyle/>
        <a:p>
          <a:pPr algn="ctr"/>
          <a:endParaRPr lang="en-US"/>
        </a:p>
      </dgm:t>
    </dgm:pt>
    <dgm:pt modelId="{6E246647-FF0A-471B-B505-F94AF86DC843}">
      <dgm:prSet custT="1"/>
      <dgm:spPr>
        <a:solidFill>
          <a:schemeClr val="tx1"/>
        </a:solidFill>
      </dgm:spPr>
      <dgm:t>
        <a:bodyPr/>
        <a:lstStyle/>
        <a:p>
          <a:pPr algn="ctr"/>
          <a:r>
            <a:rPr lang="en-IN" sz="1800" dirty="0"/>
            <a:t>Ultrasonic Sensor</a:t>
          </a:r>
        </a:p>
      </dgm:t>
    </dgm:pt>
    <dgm:pt modelId="{60A21335-5634-4499-A272-03A2C15A8CBA}" type="parTrans" cxnId="{DAB03630-34C1-4139-A312-738F3E294AD4}">
      <dgm:prSet/>
      <dgm:spPr/>
      <dgm:t>
        <a:bodyPr/>
        <a:lstStyle/>
        <a:p>
          <a:pPr algn="ctr"/>
          <a:endParaRPr lang="en-US"/>
        </a:p>
      </dgm:t>
    </dgm:pt>
    <dgm:pt modelId="{6B91098E-82E6-4EE7-8195-8EBBB57687BA}" type="sibTrans" cxnId="{DAB03630-34C1-4139-A312-738F3E294AD4}">
      <dgm:prSet/>
      <dgm:spPr/>
      <dgm:t>
        <a:bodyPr/>
        <a:lstStyle/>
        <a:p>
          <a:pPr algn="ctr"/>
          <a:endParaRPr lang="en-US"/>
        </a:p>
      </dgm:t>
    </dgm:pt>
    <dgm:pt modelId="{D9A632A3-66DB-42A9-BA86-32506DF3FAE2}" type="pres">
      <dgm:prSet presAssocID="{B12D2375-4CD8-48AB-A5E8-563F315216BF}" presName="linear" presStyleCnt="0">
        <dgm:presLayoutVars>
          <dgm:animLvl val="lvl"/>
          <dgm:resizeHandles val="exact"/>
        </dgm:presLayoutVars>
      </dgm:prSet>
      <dgm:spPr/>
    </dgm:pt>
    <dgm:pt modelId="{AE1DD2E3-707E-4A23-AA0D-9DB7DE8B5D46}" type="pres">
      <dgm:prSet presAssocID="{6C388BF3-0C39-4C9B-978C-73228D66FA04}" presName="parentText" presStyleLbl="node1" presStyleIdx="0" presStyleCnt="2">
        <dgm:presLayoutVars>
          <dgm:chMax val="0"/>
          <dgm:bulletEnabled val="1"/>
        </dgm:presLayoutVars>
      </dgm:prSet>
      <dgm:spPr/>
    </dgm:pt>
    <dgm:pt modelId="{96323A4A-A7B6-4AB8-86B2-BF1230B410A3}" type="pres">
      <dgm:prSet presAssocID="{57D7163D-F249-47D1-B594-AC5CA19BDF3B}" presName="spacer" presStyleCnt="0"/>
      <dgm:spPr/>
    </dgm:pt>
    <dgm:pt modelId="{C4A596C0-392F-4B73-A2B5-F6725A3729DF}" type="pres">
      <dgm:prSet presAssocID="{6E246647-FF0A-471B-B505-F94AF86DC843}" presName="parentText" presStyleLbl="node1" presStyleIdx="1" presStyleCnt="2">
        <dgm:presLayoutVars>
          <dgm:chMax val="0"/>
          <dgm:bulletEnabled val="1"/>
        </dgm:presLayoutVars>
      </dgm:prSet>
      <dgm:spPr/>
    </dgm:pt>
  </dgm:ptLst>
  <dgm:cxnLst>
    <dgm:cxn modelId="{DAB03630-34C1-4139-A312-738F3E294AD4}" srcId="{B12D2375-4CD8-48AB-A5E8-563F315216BF}" destId="{6E246647-FF0A-471B-B505-F94AF86DC843}" srcOrd="1" destOrd="0" parTransId="{60A21335-5634-4499-A272-03A2C15A8CBA}" sibTransId="{6B91098E-82E6-4EE7-8195-8EBBB57687BA}"/>
    <dgm:cxn modelId="{301AC336-7F1F-44C5-97EB-8427DA65A26C}" type="presOf" srcId="{6E246647-FF0A-471B-B505-F94AF86DC843}" destId="{C4A596C0-392F-4B73-A2B5-F6725A3729DF}" srcOrd="0" destOrd="0" presId="urn:microsoft.com/office/officeart/2005/8/layout/vList2"/>
    <dgm:cxn modelId="{12E52363-28C4-4781-9EB9-195450A6AE69}" type="presOf" srcId="{B12D2375-4CD8-48AB-A5E8-563F315216BF}" destId="{D9A632A3-66DB-42A9-BA86-32506DF3FAE2}" srcOrd="0" destOrd="0" presId="urn:microsoft.com/office/officeart/2005/8/layout/vList2"/>
    <dgm:cxn modelId="{E7768EA1-45F7-48F4-8D50-C377DF57123E}" type="presOf" srcId="{6C388BF3-0C39-4C9B-978C-73228D66FA04}" destId="{AE1DD2E3-707E-4A23-AA0D-9DB7DE8B5D46}" srcOrd="0" destOrd="0" presId="urn:microsoft.com/office/officeart/2005/8/layout/vList2"/>
    <dgm:cxn modelId="{0C8A9EEE-5B1D-4B42-A543-561B6AABB265}" srcId="{B12D2375-4CD8-48AB-A5E8-563F315216BF}" destId="{6C388BF3-0C39-4C9B-978C-73228D66FA04}" srcOrd="0" destOrd="0" parTransId="{3A402E59-883D-4A64-851A-B5D2DF146272}" sibTransId="{57D7163D-F249-47D1-B594-AC5CA19BDF3B}"/>
    <dgm:cxn modelId="{BCA1C936-0E9C-474E-991D-9359837EBEC5}" type="presParOf" srcId="{D9A632A3-66DB-42A9-BA86-32506DF3FAE2}" destId="{AE1DD2E3-707E-4A23-AA0D-9DB7DE8B5D46}" srcOrd="0" destOrd="0" presId="urn:microsoft.com/office/officeart/2005/8/layout/vList2"/>
    <dgm:cxn modelId="{3C386BDB-5F1F-495D-BA5A-DFBC81435B39}" type="presParOf" srcId="{D9A632A3-66DB-42A9-BA86-32506DF3FAE2}" destId="{96323A4A-A7B6-4AB8-86B2-BF1230B410A3}" srcOrd="1" destOrd="0" presId="urn:microsoft.com/office/officeart/2005/8/layout/vList2"/>
    <dgm:cxn modelId="{22C6008A-75F5-48E4-A3AF-4497C9254791}" type="presParOf" srcId="{D9A632A3-66DB-42A9-BA86-32506DF3FAE2}" destId="{C4A596C0-392F-4B73-A2B5-F6725A3729D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DD2E3-707E-4A23-AA0D-9DB7DE8B5D46}">
      <dsp:nvSpPr>
        <dsp:cNvPr id="0" name=""/>
        <dsp:cNvSpPr/>
      </dsp:nvSpPr>
      <dsp:spPr>
        <a:xfrm>
          <a:off x="0" y="655229"/>
          <a:ext cx="4714747" cy="1216800"/>
        </a:xfrm>
        <a:prstGeom prst="roundRect">
          <a:avLst/>
        </a:prstGeom>
        <a:solidFill>
          <a:schemeClr val="tx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IR Sensor</a:t>
          </a:r>
        </a:p>
      </dsp:txBody>
      <dsp:txXfrm>
        <a:off x="59399" y="714628"/>
        <a:ext cx="4595949" cy="1098002"/>
      </dsp:txXfrm>
    </dsp:sp>
    <dsp:sp modelId="{C4A596C0-392F-4B73-A2B5-F6725A3729DF}">
      <dsp:nvSpPr>
        <dsp:cNvPr id="0" name=""/>
        <dsp:cNvSpPr/>
      </dsp:nvSpPr>
      <dsp:spPr>
        <a:xfrm>
          <a:off x="0" y="2059229"/>
          <a:ext cx="4714747" cy="1216800"/>
        </a:xfrm>
        <a:prstGeom prst="roundRect">
          <a:avLst/>
        </a:prstGeom>
        <a:solidFill>
          <a:schemeClr val="tx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Ultrasonic Sensor</a:t>
          </a:r>
        </a:p>
      </dsp:txBody>
      <dsp:txXfrm>
        <a:off x="59399" y="2118628"/>
        <a:ext cx="4595949"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12"/>
          <p:cNvSpPr/>
          <p:nvPr/>
        </p:nvSpPr>
        <p:spPr>
          <a:xfrm>
            <a:off x="87924" y="69850"/>
            <a:ext cx="12016154"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a:off x="84016" y="1449389"/>
            <a:ext cx="1202787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9"/>
          <p:cNvSpPr/>
          <p:nvPr/>
        </p:nvSpPr>
        <p:spPr>
          <a:xfrm>
            <a:off x="84016" y="1397000"/>
            <a:ext cx="1202787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10"/>
          <p:cNvSpPr/>
          <p:nvPr/>
        </p:nvSpPr>
        <p:spPr>
          <a:xfrm>
            <a:off x="84016" y="2976564"/>
            <a:ext cx="1202787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4"/>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12" name="Date Placeholder 27"/>
          <p:cNvSpPr>
            <a:spLocks noGrp="1"/>
          </p:cNvSpPr>
          <p:nvPr>
            <p:ph type="dt" sz="half" idx="10"/>
          </p:nvPr>
        </p:nvSpPr>
        <p:spPr/>
        <p:txBody>
          <a:bodyPr/>
          <a:lstStyle>
            <a:lvl1pPr>
              <a:defRPr/>
            </a:lvl1pPr>
          </a:lstStyle>
          <a:p>
            <a:fld id="{E6DBBF3B-230C-49E6-B719-16F36918CEE4}" type="datetimeFigureOut">
              <a:rPr lang="en-IN" smtClean="0"/>
              <a:t>19-04-2018</a:t>
            </a:fld>
            <a:endParaRPr lang="en-IN"/>
          </a:p>
        </p:txBody>
      </p:sp>
      <p:sp>
        <p:nvSpPr>
          <p:cNvPr id="13"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350635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55FAC9A-A197-4288-8639-82F7D9A64B0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6DBBF3B-230C-49E6-B719-16F36918CEE4}" type="datetimeFigureOut">
              <a:rPr lang="en-IN" smtClean="0"/>
              <a:t>19-04-2018</a:t>
            </a:fld>
            <a:endParaRPr lang="en-IN"/>
          </a:p>
        </p:txBody>
      </p:sp>
      <p:sp>
        <p:nvSpPr>
          <p:cNvPr id="6"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159343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4"/>
            <a:ext cx="7416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E6DBBF3B-230C-49E6-B719-16F36918CEE4}" type="datetimeFigureOut">
              <a:rPr lang="en-IN" smtClean="0"/>
              <a:t>19-04-2018</a:t>
            </a:fld>
            <a:endParaRPr lang="en-IN"/>
          </a:p>
        </p:txBody>
      </p:sp>
      <p:sp>
        <p:nvSpPr>
          <p:cNvPr id="5" name="Footer Placeholder 16"/>
          <p:cNvSpPr>
            <a:spLocks noGrp="1"/>
          </p:cNvSpPr>
          <p:nvPr>
            <p:ph type="ftr" sz="quarter" idx="11"/>
          </p:nvPr>
        </p:nvSpPr>
        <p:spPr/>
        <p:txBody>
          <a:bodyPr/>
          <a:lstStyle>
            <a:lvl1pPr>
              <a:defRPr/>
            </a:lvl1pPr>
          </a:lstStyle>
          <a:p>
            <a:endParaRPr lang="en-IN"/>
          </a:p>
        </p:txBody>
      </p:sp>
    </p:spTree>
    <p:extLst>
      <p:ext uri="{BB962C8B-B14F-4D97-AF65-F5344CB8AC3E}">
        <p14:creationId xmlns:p14="http://schemas.microsoft.com/office/powerpoint/2010/main" val="498371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C6C7815-5993-468E-ACAE-273E5D0DC170}"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522528"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8" name="Content Placeholder 7"/>
          <p:cNvSpPr>
            <a:spLocks noGrp="1"/>
          </p:cNvSpPr>
          <p:nvPr>
            <p:ph sz="quarter" idx="1"/>
          </p:nvPr>
        </p:nvSpPr>
        <p:spPr>
          <a:xfrm>
            <a:off x="513594" y="1447800"/>
            <a:ext cx="10550769"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16"/>
          <p:cNvSpPr>
            <a:spLocks noGrp="1"/>
          </p:cNvSpPr>
          <p:nvPr>
            <p:ph type="ftr" sz="quarter" idx="10"/>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415522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9"/>
          <p:cNvSpPr/>
          <p:nvPr/>
        </p:nvSpPr>
        <p:spPr>
          <a:xfrm>
            <a:off x="87084" y="69759"/>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flipV="1">
            <a:off x="91831" y="2376489"/>
            <a:ext cx="1201810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7"/>
          <p:cNvSpPr/>
          <p:nvPr/>
        </p:nvSpPr>
        <p:spPr>
          <a:xfrm>
            <a:off x="91831" y="2341564"/>
            <a:ext cx="12018107"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8"/>
          <p:cNvSpPr/>
          <p:nvPr/>
        </p:nvSpPr>
        <p:spPr>
          <a:xfrm>
            <a:off x="91831" y="2468564"/>
            <a:ext cx="12018107"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0C88CE5-65FD-4F52-A2A0-10AB2D6D3CA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0176"/>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63084" y="952504"/>
            <a:ext cx="10363200" cy="1362075"/>
          </a:xfrm>
        </p:spPr>
        <p:txBody>
          <a:bodyPr/>
          <a:lstStyle>
            <a:lvl1pPr algn="l">
              <a:buNone/>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11" name="Date Placeholder 3"/>
          <p:cNvSpPr>
            <a:spLocks noGrp="1"/>
          </p:cNvSpPr>
          <p:nvPr>
            <p:ph type="dt" sz="half" idx="10"/>
          </p:nvPr>
        </p:nvSpPr>
        <p:spPr/>
        <p:txBody>
          <a:bodyPr/>
          <a:lstStyle>
            <a:lvl1pPr>
              <a:defRPr/>
            </a:lvl1pPr>
          </a:lstStyle>
          <a:p>
            <a:fld id="{E6DBBF3B-230C-49E6-B719-16F36918CEE4}" type="datetimeFigureOut">
              <a:rPr lang="en-IN" smtClean="0"/>
              <a:t>19-04-2018</a:t>
            </a:fld>
            <a:endParaRPr lang="en-IN"/>
          </a:p>
        </p:txBody>
      </p:sp>
      <p:sp>
        <p:nvSpPr>
          <p:cNvPr id="12"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183212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3C96B9F6-7DF8-4956-8D47-CE415CCF0E3C}"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9" name="Content Placeholder 8"/>
          <p:cNvSpPr>
            <a:spLocks noGrp="1"/>
          </p:cNvSpPr>
          <p:nvPr>
            <p:ph sz="quarter" idx="1"/>
          </p:nvPr>
        </p:nvSpPr>
        <p:spPr>
          <a:xfrm>
            <a:off x="1219200"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578601"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451074"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6" name="Date Placeholder 4"/>
          <p:cNvSpPr>
            <a:spLocks noGrp="1"/>
          </p:cNvSpPr>
          <p:nvPr>
            <p:ph type="dt" sz="half" idx="10"/>
          </p:nvPr>
        </p:nvSpPr>
        <p:spPr/>
        <p:txBody>
          <a:bodyPr/>
          <a:lstStyle>
            <a:lvl1pPr>
              <a:defRPr/>
            </a:lvl1pPr>
          </a:lstStyle>
          <a:p>
            <a:fld id="{E6DBBF3B-230C-49E6-B719-16F36918CEE4}" type="datetimeFigureOut">
              <a:rPr lang="en-IN" smtClean="0"/>
              <a:t>19-04-2018</a:t>
            </a:fld>
            <a:endParaRPr lang="en-IN"/>
          </a:p>
        </p:txBody>
      </p:sp>
      <p:sp>
        <p:nvSpPr>
          <p:cNvPr id="8"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163945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6" name="Title 1"/>
          <p:cNvSpPr txBox="1">
            <a:spLocks/>
          </p:cNvSpPr>
          <p:nvPr/>
        </p:nvSpPr>
        <p:spPr bwMode="auto">
          <a:xfrm>
            <a:off x="451339" y="274638"/>
            <a:ext cx="10363200" cy="563562"/>
          </a:xfrm>
          <a:prstGeom prst="rect">
            <a:avLst/>
          </a:prstGeom>
          <a:noFill/>
          <a:ln w="9525">
            <a:noFill/>
            <a:miter lim="800000"/>
            <a:headEnd/>
            <a:tailEnd/>
          </a:ln>
        </p:spPr>
        <p:txBody>
          <a:bodyPr bIns="91440" anchor="b"/>
          <a:lstStyle>
            <a:lvl1pPr>
              <a:defRPr>
                <a:solidFill>
                  <a:schemeClr val="accent1">
                    <a:lumMod val="75000"/>
                  </a:schemeClr>
                </a:solidFill>
              </a:defRPr>
            </a:lvl1pPr>
          </a:lstStyle>
          <a:p>
            <a:pPr eaLnBrk="1" hangingPunct="1">
              <a:defRPr/>
            </a:pPr>
            <a:r>
              <a:rPr lang="en-US" sz="4000" dirty="0">
                <a:latin typeface="+mj-lt"/>
                <a:ea typeface="+mj-ea"/>
                <a:cs typeface="+mj-cs"/>
              </a:rPr>
              <a:t>Click to edit Master title style</a:t>
            </a:r>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D0A1E622-F621-4169-9C00-9F5E409EEAB8}"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11" name="Content Placeholder 10"/>
          <p:cNvSpPr>
            <a:spLocks noGrp="1"/>
          </p:cNvSpPr>
          <p:nvPr>
            <p:ph sz="half" idx="2"/>
          </p:nvPr>
        </p:nvSpPr>
        <p:spPr>
          <a:xfrm>
            <a:off x="12192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fld id="{E6DBBF3B-230C-49E6-B719-16F36918CEE4}" type="datetimeFigureOut">
              <a:rPr lang="en-IN" smtClean="0"/>
              <a:t>19-04-2018</a:t>
            </a:fld>
            <a:endParaRPr lang="en-IN"/>
          </a:p>
        </p:txBody>
      </p:sp>
      <p:sp>
        <p:nvSpPr>
          <p:cNvPr id="9"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6559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255E1D3-AF80-471B-8099-E73584F44DB9}"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468923" y="76200"/>
            <a:ext cx="10363200" cy="715962"/>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fld id="{E6DBBF3B-230C-49E6-B719-16F36918CEE4}" type="datetimeFigureOut">
              <a:rPr lang="en-IN" smtClean="0"/>
              <a:t>19-04-2018</a:t>
            </a:fld>
            <a:endParaRPr lang="en-IN"/>
          </a:p>
        </p:txBody>
      </p:sp>
      <p:sp>
        <p:nvSpPr>
          <p:cNvPr id="5"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248302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F0B9825-1787-4FE5-8BB2-39E8A5A1D6A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Date Placeholder 1"/>
          <p:cNvSpPr>
            <a:spLocks noGrp="1"/>
          </p:cNvSpPr>
          <p:nvPr>
            <p:ph type="dt" sz="half" idx="10"/>
          </p:nvPr>
        </p:nvSpPr>
        <p:spPr/>
        <p:txBody>
          <a:bodyPr/>
          <a:lstStyle>
            <a:lvl1pPr>
              <a:defRPr/>
            </a:lvl1pPr>
          </a:lstStyle>
          <a:p>
            <a:fld id="{E6DBBF3B-230C-49E6-B719-16F36918CEE4}" type="datetimeFigureOut">
              <a:rPr lang="en-IN" smtClean="0"/>
              <a:t>19-04-2018</a:t>
            </a:fld>
            <a:endParaRPr lang="en-IN"/>
          </a:p>
        </p:txBody>
      </p:sp>
      <p:sp>
        <p:nvSpPr>
          <p:cNvPr id="4"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187838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6" name="Rounded Rectangle 8"/>
          <p:cNvSpPr/>
          <p:nvPr/>
        </p:nvSpPr>
        <p:spPr>
          <a:xfrm>
            <a:off x="85970" y="6985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A7BF3028-05AB-4493-92D5-8228FA5FE86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1074" y="76200"/>
            <a:ext cx="10363200" cy="717550"/>
          </a:xfrm>
        </p:spPr>
        <p:txBody>
          <a:bodyPr/>
          <a:lstStyle>
            <a:lvl1pPr algn="l">
              <a:buNone/>
              <a:defRPr sz="4000" b="0"/>
            </a:lvl1pPr>
          </a:lstStyle>
          <a:p>
            <a:r>
              <a:rPr lang="en-US"/>
              <a:t>Click to edit Master title style</a:t>
            </a:r>
            <a:endParaRPr lang="en-US" dirty="0"/>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4"/>
          <p:cNvSpPr>
            <a:spLocks noGrp="1"/>
          </p:cNvSpPr>
          <p:nvPr>
            <p:ph type="dt" sz="half" idx="10"/>
          </p:nvPr>
        </p:nvSpPr>
        <p:spPr/>
        <p:txBody>
          <a:bodyPr/>
          <a:lstStyle>
            <a:lvl1pPr>
              <a:defRPr/>
            </a:lvl1pPr>
          </a:lstStyle>
          <a:p>
            <a:fld id="{E6DBBF3B-230C-49E6-B719-16F36918CEE4}" type="datetimeFigureOut">
              <a:rPr lang="en-IN" smtClean="0"/>
              <a:t>19-04-2018</a:t>
            </a:fld>
            <a:endParaRPr lang="en-IN"/>
          </a:p>
        </p:txBody>
      </p:sp>
      <p:sp>
        <p:nvSpPr>
          <p:cNvPr id="10"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15508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91832" y="4683126"/>
            <a:ext cx="12008338"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91832" y="4649789"/>
            <a:ext cx="12008338"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91832" y="4773613"/>
            <a:ext cx="12008338"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6DA69549-777D-4A00-B024-FF079182F0F1}"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Edit Master text styles</a:t>
            </a:r>
          </a:p>
        </p:txBody>
      </p:sp>
      <p:sp>
        <p:nvSpPr>
          <p:cNvPr id="3" name="Picture Placeholder 2"/>
          <p:cNvSpPr>
            <a:spLocks noGrp="1"/>
          </p:cNvSpPr>
          <p:nvPr>
            <p:ph type="pic" idx="1"/>
          </p:nvPr>
        </p:nvSpPr>
        <p:spPr>
          <a:xfrm>
            <a:off x="91080" y="66679"/>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10" name="Date Placeholder 4"/>
          <p:cNvSpPr>
            <a:spLocks noGrp="1"/>
          </p:cNvSpPr>
          <p:nvPr>
            <p:ph type="dt" sz="half" idx="10"/>
          </p:nvPr>
        </p:nvSpPr>
        <p:spPr/>
        <p:txBody>
          <a:bodyPr/>
          <a:lstStyle>
            <a:lvl1pPr>
              <a:defRPr/>
            </a:lvl1pPr>
          </a:lstStyle>
          <a:p>
            <a:fld id="{E6DBBF3B-230C-49E6-B719-16F36918CEE4}" type="datetimeFigureOut">
              <a:rPr lang="en-IN" smtClean="0"/>
              <a:t>19-04-2018</a:t>
            </a:fld>
            <a:endParaRPr lang="en-IN"/>
          </a:p>
        </p:txBody>
      </p:sp>
      <p:sp>
        <p:nvSpPr>
          <p:cNvPr id="11" name="Footer Placeholder 2"/>
          <p:cNvSpPr>
            <a:spLocks noGrp="1"/>
          </p:cNvSpPr>
          <p:nvPr>
            <p:ph type="ftr" sz="quarter" idx="11"/>
          </p:nvPr>
        </p:nvSpPr>
        <p:spPr>
          <a:xfrm>
            <a:off x="1219200" y="6172200"/>
            <a:ext cx="5283200" cy="457200"/>
          </a:xfrm>
        </p:spPr>
        <p:txBody>
          <a:bodyPr/>
          <a:lstStyle>
            <a:lvl1pPr>
              <a:defRPr/>
            </a:lvl1pPr>
          </a:lstStyle>
          <a:p>
            <a:endParaRPr lang="en-IN"/>
          </a:p>
        </p:txBody>
      </p:sp>
    </p:spTree>
    <p:extLst>
      <p:ext uri="{BB962C8B-B14F-4D97-AF65-F5344CB8AC3E}">
        <p14:creationId xmlns:p14="http://schemas.microsoft.com/office/powerpoint/2010/main" val="2970315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8" name="Rounded Rectangle 7"/>
          <p:cNvSpPr/>
          <p:nvPr/>
        </p:nvSpPr>
        <p:spPr>
          <a:xfrm>
            <a:off x="85970" y="7620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52" name="Title Placeholder 21"/>
          <p:cNvSpPr>
            <a:spLocks noGrp="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2053" name="Text Placeholder 12"/>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229601"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fld id="{E6DBBF3B-230C-49E6-B719-16F36918CEE4}" type="datetimeFigureOut">
              <a:rPr lang="en-IN" smtClean="0"/>
              <a:t>19-04-2018</a:t>
            </a:fld>
            <a:endParaRPr lang="en-IN"/>
          </a:p>
        </p:txBody>
      </p:sp>
      <p:sp>
        <p:nvSpPr>
          <p:cNvPr id="205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8F814726-D194-4967-A03D-90EF3CA34C2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20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6"/>
          <p:cNvSpPr>
            <a:spLocks noGrp="1"/>
          </p:cNvSpPr>
          <p:nvPr>
            <p:ph type="ftr" sz="quarter" idx="3"/>
          </p:nvPr>
        </p:nvSpPr>
        <p:spPr>
          <a:xfrm>
            <a:off x="156308" y="6553200"/>
            <a:ext cx="5283200" cy="457200"/>
          </a:xfrm>
          <a:prstGeom prst="rect">
            <a:avLst/>
          </a:prstGeom>
        </p:spPr>
        <p:txBody>
          <a:bodyPr/>
          <a:lstStyle>
            <a:lvl1pPr eaLnBrk="1" fontAlgn="auto" hangingPunct="1">
              <a:spcBef>
                <a:spcPts val="0"/>
              </a:spcBef>
              <a:spcAft>
                <a:spcPts val="0"/>
              </a:spcAft>
              <a:defRPr sz="1000">
                <a:latin typeface="Calibri" pitchFamily="34" charset="0"/>
              </a:defRPr>
            </a:lvl1pPr>
          </a:lstStyle>
          <a:p>
            <a:endParaRPr lang="en-IN"/>
          </a:p>
        </p:txBody>
      </p:sp>
    </p:spTree>
    <p:extLst>
      <p:ext uri="{BB962C8B-B14F-4D97-AF65-F5344CB8AC3E}">
        <p14:creationId xmlns:p14="http://schemas.microsoft.com/office/powerpoint/2010/main" val="2679225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p:titleStyle>
    <p:body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0BD0D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Sensors</a:t>
            </a:r>
          </a:p>
        </p:txBody>
      </p:sp>
      <p:sp>
        <p:nvSpPr>
          <p:cNvPr id="4" name="Footer Placeholder 4"/>
          <p:cNvSpPr>
            <a:spLocks noGrp="1"/>
          </p:cNvSpPr>
          <p:nvPr>
            <p:ph type="ftr" sz="quarter" idx="11"/>
          </p:nvPr>
        </p:nvSpPr>
        <p:spPr>
          <a:xfrm>
            <a:off x="127000" y="6443663"/>
            <a:ext cx="1473200" cy="457200"/>
          </a:xfrm>
        </p:spPr>
        <p:txBody>
          <a:bodyPr/>
          <a:lstStyle/>
          <a:p>
            <a:pPr>
              <a:defRPr/>
            </a:pPr>
            <a:r>
              <a:rPr lang="en-US" sz="1050" dirty="0"/>
              <a:t>© SigmaWay LLC, 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170" y="3453054"/>
            <a:ext cx="4965614" cy="1171953"/>
          </a:xfrm>
          <a:prstGeom prst="rect">
            <a:avLst/>
          </a:prstGeom>
        </p:spPr>
      </p:pic>
      <p:sp>
        <p:nvSpPr>
          <p:cNvPr id="6" name="Subtitle 4"/>
          <p:cNvSpPr>
            <a:spLocks noGrp="1"/>
          </p:cNvSpPr>
          <p:nvPr>
            <p:ph type="subTitle" idx="1"/>
          </p:nvPr>
        </p:nvSpPr>
        <p:spPr>
          <a:xfrm>
            <a:off x="2628900" y="4939317"/>
            <a:ext cx="6934200" cy="1600200"/>
          </a:xfrm>
        </p:spPr>
        <p:txBody>
          <a:bodyPr/>
          <a:lstStyle/>
          <a:p>
            <a:pPr eaLnBrk="1" hangingPunct="1">
              <a:defRPr/>
            </a:pPr>
            <a:r>
              <a:rPr lang="en-US" sz="2400" dirty="0">
                <a:latin typeface="+mj-lt"/>
              </a:rPr>
              <a:t>Module</a:t>
            </a:r>
          </a:p>
          <a:p>
            <a:pPr eaLnBrk="1" hangingPunct="1">
              <a:defRPr/>
            </a:pPr>
            <a:r>
              <a:rPr lang="en-US" sz="2400" dirty="0"/>
              <a:t>Rohit Kumar</a:t>
            </a:r>
          </a:p>
          <a:p>
            <a:pPr eaLnBrk="1" hangingPunct="1">
              <a:defRPr/>
            </a:pPr>
            <a:endParaRPr lang="en-US" dirty="0">
              <a:latin typeface="+mj-lt"/>
            </a:endParaRPr>
          </a:p>
        </p:txBody>
      </p:sp>
    </p:spTree>
    <p:extLst>
      <p:ext uri="{BB962C8B-B14F-4D97-AF65-F5344CB8AC3E}">
        <p14:creationId xmlns:p14="http://schemas.microsoft.com/office/powerpoint/2010/main" val="230067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73AF-5B1A-4BA4-B383-3AF9E12D429F}"/>
              </a:ext>
            </a:extLst>
          </p:cNvPr>
          <p:cNvSpPr>
            <a:spLocks noGrp="1"/>
          </p:cNvSpPr>
          <p:nvPr>
            <p:ph type="title"/>
          </p:nvPr>
        </p:nvSpPr>
        <p:spPr/>
        <p:txBody>
          <a:bodyPr/>
          <a:lstStyle/>
          <a:p>
            <a:r>
              <a:rPr lang="en-US" b="1" dirty="0"/>
              <a:t>Electrical parameters</a:t>
            </a:r>
            <a:endParaRPr lang="en-US" dirty="0"/>
          </a:p>
        </p:txBody>
      </p:sp>
      <p:graphicFrame>
        <p:nvGraphicFramePr>
          <p:cNvPr id="4" name="Table 3">
            <a:extLst>
              <a:ext uri="{FF2B5EF4-FFF2-40B4-BE49-F238E27FC236}">
                <a16:creationId xmlns:a16="http://schemas.microsoft.com/office/drawing/2014/main" id="{9910B086-4FA1-451A-BA0E-ED83E050765B}"/>
              </a:ext>
            </a:extLst>
          </p:cNvPr>
          <p:cNvGraphicFramePr>
            <a:graphicFrameLocks noGrp="1"/>
          </p:cNvGraphicFramePr>
          <p:nvPr>
            <p:extLst>
              <p:ext uri="{D42A27DB-BD31-4B8C-83A1-F6EECF244321}">
                <p14:modId xmlns:p14="http://schemas.microsoft.com/office/powerpoint/2010/main" val="2617178965"/>
              </p:ext>
            </p:extLst>
          </p:nvPr>
        </p:nvGraphicFramePr>
        <p:xfrm>
          <a:off x="1640128" y="1945640"/>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23583654"/>
                    </a:ext>
                  </a:extLst>
                </a:gridCol>
                <a:gridCol w="4064000">
                  <a:extLst>
                    <a:ext uri="{9D8B030D-6E8A-4147-A177-3AD203B41FA5}">
                      <a16:colId xmlns:a16="http://schemas.microsoft.com/office/drawing/2014/main" val="1530686356"/>
                    </a:ext>
                  </a:extLst>
                </a:gridCol>
              </a:tblGrid>
              <a:tr h="370840">
                <a:tc>
                  <a:txBody>
                    <a:bodyPr/>
                    <a:lstStyle/>
                    <a:p>
                      <a:r>
                        <a:rPr kumimoji="0" lang="en-US" sz="1800" b="0" i="0" u="none" strike="noStrike" kern="1200" baseline="0" dirty="0">
                          <a:solidFill>
                            <a:schemeClr val="lt1"/>
                          </a:solidFill>
                          <a:latin typeface="+mn-lt"/>
                          <a:ea typeface="+mn-ea"/>
                          <a:cs typeface="+mn-cs"/>
                        </a:rPr>
                        <a:t>Electrical Parameters</a:t>
                      </a:r>
                      <a:endParaRPr lang="en-US" dirty="0"/>
                    </a:p>
                  </a:txBody>
                  <a:tcPr/>
                </a:tc>
                <a:tc>
                  <a:txBody>
                    <a:bodyPr/>
                    <a:lstStyle/>
                    <a:p>
                      <a:r>
                        <a:rPr kumimoji="0" lang="en-US" sz="1800" b="0" i="0" u="none" strike="noStrike" kern="1200" baseline="0" dirty="0">
                          <a:solidFill>
                            <a:schemeClr val="lt1"/>
                          </a:solidFill>
                          <a:latin typeface="+mn-lt"/>
                          <a:ea typeface="+mn-ea"/>
                          <a:cs typeface="+mn-cs"/>
                        </a:rPr>
                        <a:t>HC-SR04 Ultrasonic Module</a:t>
                      </a:r>
                      <a:endParaRPr lang="en-US" dirty="0"/>
                    </a:p>
                  </a:txBody>
                  <a:tcPr/>
                </a:tc>
                <a:extLst>
                  <a:ext uri="{0D108BD9-81ED-4DB2-BD59-A6C34878D82A}">
                    <a16:rowId xmlns:a16="http://schemas.microsoft.com/office/drawing/2014/main" val="3225816700"/>
                  </a:ext>
                </a:extLst>
              </a:tr>
              <a:tr h="370840">
                <a:tc>
                  <a:txBody>
                    <a:bodyPr/>
                    <a:lstStyle/>
                    <a:p>
                      <a:r>
                        <a:rPr kumimoji="0" lang="en-US" sz="1800" b="0" i="0" u="none" strike="noStrike" kern="1200" baseline="0" dirty="0">
                          <a:solidFill>
                            <a:schemeClr val="dk1"/>
                          </a:solidFill>
                          <a:latin typeface="+mn-lt"/>
                          <a:ea typeface="+mn-ea"/>
                          <a:cs typeface="+mn-cs"/>
                        </a:rPr>
                        <a:t>Operating Voltage</a:t>
                      </a:r>
                      <a:endParaRPr lang="en-US" dirty="0"/>
                    </a:p>
                  </a:txBody>
                  <a:tcPr/>
                </a:tc>
                <a:tc>
                  <a:txBody>
                    <a:bodyPr/>
                    <a:lstStyle/>
                    <a:p>
                      <a:r>
                        <a:rPr kumimoji="0" lang="en-US" sz="1800" b="0" i="0" u="none" strike="noStrike" kern="1200" baseline="0" dirty="0">
                          <a:solidFill>
                            <a:schemeClr val="dk1"/>
                          </a:solidFill>
                          <a:latin typeface="+mn-lt"/>
                          <a:ea typeface="+mn-ea"/>
                          <a:cs typeface="+mn-cs"/>
                        </a:rPr>
                        <a:t>DC-5V</a:t>
                      </a:r>
                      <a:endParaRPr lang="en-US" dirty="0"/>
                    </a:p>
                  </a:txBody>
                  <a:tcPr/>
                </a:tc>
                <a:extLst>
                  <a:ext uri="{0D108BD9-81ED-4DB2-BD59-A6C34878D82A}">
                    <a16:rowId xmlns:a16="http://schemas.microsoft.com/office/drawing/2014/main" val="2647850133"/>
                  </a:ext>
                </a:extLst>
              </a:tr>
              <a:tr h="370840">
                <a:tc>
                  <a:txBody>
                    <a:bodyPr/>
                    <a:lstStyle/>
                    <a:p>
                      <a:r>
                        <a:rPr kumimoji="0" lang="en-US" sz="1800" b="0" i="0" u="none" strike="noStrike" kern="1200" baseline="0" dirty="0">
                          <a:solidFill>
                            <a:schemeClr val="dk1"/>
                          </a:solidFill>
                          <a:latin typeface="+mn-lt"/>
                          <a:ea typeface="+mn-ea"/>
                          <a:cs typeface="+mn-cs"/>
                        </a:rPr>
                        <a:t>Operating Current</a:t>
                      </a:r>
                      <a:endParaRPr lang="en-US" dirty="0"/>
                    </a:p>
                  </a:txBody>
                  <a:tcPr/>
                </a:tc>
                <a:tc>
                  <a:txBody>
                    <a:bodyPr/>
                    <a:lstStyle/>
                    <a:p>
                      <a:r>
                        <a:rPr kumimoji="0" lang="en-US" sz="1800" b="0" i="0" u="none" strike="noStrike" kern="1200" baseline="0" dirty="0">
                          <a:solidFill>
                            <a:schemeClr val="dk1"/>
                          </a:solidFill>
                          <a:latin typeface="+mn-lt"/>
                          <a:ea typeface="+mn-ea"/>
                          <a:cs typeface="+mn-cs"/>
                        </a:rPr>
                        <a:t>15mA</a:t>
                      </a:r>
                      <a:endParaRPr lang="en-US" dirty="0"/>
                    </a:p>
                  </a:txBody>
                  <a:tcPr/>
                </a:tc>
                <a:extLst>
                  <a:ext uri="{0D108BD9-81ED-4DB2-BD59-A6C34878D82A}">
                    <a16:rowId xmlns:a16="http://schemas.microsoft.com/office/drawing/2014/main" val="1120349194"/>
                  </a:ext>
                </a:extLst>
              </a:tr>
              <a:tr h="370840">
                <a:tc>
                  <a:txBody>
                    <a:bodyPr/>
                    <a:lstStyle/>
                    <a:p>
                      <a:r>
                        <a:rPr kumimoji="0" lang="en-US" sz="1800" b="0" i="0" u="none" strike="noStrike" kern="1200" baseline="0" dirty="0">
                          <a:solidFill>
                            <a:schemeClr val="dk1"/>
                          </a:solidFill>
                          <a:latin typeface="+mn-lt"/>
                          <a:ea typeface="+mn-ea"/>
                          <a:cs typeface="+mn-cs"/>
                        </a:rPr>
                        <a:t>Operating Frequency</a:t>
                      </a:r>
                      <a:endParaRPr lang="en-US" dirty="0"/>
                    </a:p>
                  </a:txBody>
                  <a:tcPr/>
                </a:tc>
                <a:tc>
                  <a:txBody>
                    <a:bodyPr/>
                    <a:lstStyle/>
                    <a:p>
                      <a:r>
                        <a:rPr kumimoji="0" lang="en-US" sz="1800" b="0" i="0" u="none" strike="noStrike" kern="1200" baseline="0" dirty="0">
                          <a:solidFill>
                            <a:schemeClr val="dk1"/>
                          </a:solidFill>
                          <a:latin typeface="+mn-lt"/>
                          <a:ea typeface="+mn-ea"/>
                          <a:cs typeface="+mn-cs"/>
                        </a:rPr>
                        <a:t>40KHZ</a:t>
                      </a:r>
                      <a:endParaRPr lang="en-US" dirty="0"/>
                    </a:p>
                  </a:txBody>
                  <a:tcPr/>
                </a:tc>
                <a:extLst>
                  <a:ext uri="{0D108BD9-81ED-4DB2-BD59-A6C34878D82A}">
                    <a16:rowId xmlns:a16="http://schemas.microsoft.com/office/drawing/2014/main" val="3363008821"/>
                  </a:ext>
                </a:extLst>
              </a:tr>
              <a:tr h="370840">
                <a:tc>
                  <a:txBody>
                    <a:bodyPr/>
                    <a:lstStyle/>
                    <a:p>
                      <a:r>
                        <a:rPr kumimoji="0" lang="en-US" sz="1800" b="0" i="0" u="none" strike="noStrike" kern="1200" baseline="0" dirty="0">
                          <a:solidFill>
                            <a:schemeClr val="dk1"/>
                          </a:solidFill>
                          <a:latin typeface="+mn-lt"/>
                          <a:ea typeface="+mn-ea"/>
                          <a:cs typeface="+mn-cs"/>
                        </a:rPr>
                        <a:t>Farthest Range</a:t>
                      </a:r>
                      <a:endParaRPr lang="en-US" dirty="0"/>
                    </a:p>
                  </a:txBody>
                  <a:tcPr/>
                </a:tc>
                <a:tc>
                  <a:txBody>
                    <a:bodyPr/>
                    <a:lstStyle/>
                    <a:p>
                      <a:r>
                        <a:rPr kumimoji="0" lang="en-US" sz="1800" b="0" i="0" u="none" strike="noStrike" kern="1200" baseline="0" dirty="0">
                          <a:solidFill>
                            <a:schemeClr val="dk1"/>
                          </a:solidFill>
                          <a:latin typeface="+mn-lt"/>
                          <a:ea typeface="+mn-ea"/>
                          <a:cs typeface="+mn-cs"/>
                        </a:rPr>
                        <a:t>4m</a:t>
                      </a:r>
                      <a:endParaRPr lang="en-US" dirty="0"/>
                    </a:p>
                  </a:txBody>
                  <a:tcPr/>
                </a:tc>
                <a:extLst>
                  <a:ext uri="{0D108BD9-81ED-4DB2-BD59-A6C34878D82A}">
                    <a16:rowId xmlns:a16="http://schemas.microsoft.com/office/drawing/2014/main" val="2139725461"/>
                  </a:ext>
                </a:extLst>
              </a:tr>
              <a:tr h="370840">
                <a:tc>
                  <a:txBody>
                    <a:bodyPr/>
                    <a:lstStyle/>
                    <a:p>
                      <a:r>
                        <a:rPr kumimoji="0" lang="en-US" sz="1800" b="0" i="0" u="none" strike="noStrike" kern="1200" baseline="0" dirty="0">
                          <a:solidFill>
                            <a:schemeClr val="dk1"/>
                          </a:solidFill>
                          <a:latin typeface="+mn-lt"/>
                          <a:ea typeface="+mn-ea"/>
                          <a:cs typeface="+mn-cs"/>
                        </a:rPr>
                        <a:t>Nearest Range</a:t>
                      </a:r>
                      <a:endParaRPr lang="en-US" dirty="0"/>
                    </a:p>
                  </a:txBody>
                  <a:tcPr/>
                </a:tc>
                <a:tc>
                  <a:txBody>
                    <a:bodyPr/>
                    <a:lstStyle/>
                    <a:p>
                      <a:r>
                        <a:rPr kumimoji="0" lang="en-US" sz="1800" b="0" i="0" u="none" strike="noStrike" kern="1200" baseline="0" dirty="0">
                          <a:solidFill>
                            <a:schemeClr val="dk1"/>
                          </a:solidFill>
                          <a:latin typeface="+mn-lt"/>
                          <a:ea typeface="+mn-ea"/>
                          <a:cs typeface="+mn-cs"/>
                        </a:rPr>
                        <a:t>2cm</a:t>
                      </a:r>
                      <a:endParaRPr lang="en-US" dirty="0"/>
                    </a:p>
                  </a:txBody>
                  <a:tcPr/>
                </a:tc>
                <a:extLst>
                  <a:ext uri="{0D108BD9-81ED-4DB2-BD59-A6C34878D82A}">
                    <a16:rowId xmlns:a16="http://schemas.microsoft.com/office/drawing/2014/main" val="435937359"/>
                  </a:ext>
                </a:extLst>
              </a:tr>
              <a:tr h="370840">
                <a:tc>
                  <a:txBody>
                    <a:bodyPr/>
                    <a:lstStyle/>
                    <a:p>
                      <a:r>
                        <a:rPr kumimoji="0" lang="en-US" sz="1800" b="0" i="0" u="none" strike="noStrike" kern="1200" baseline="0" dirty="0">
                          <a:solidFill>
                            <a:schemeClr val="dk1"/>
                          </a:solidFill>
                          <a:latin typeface="+mn-lt"/>
                          <a:ea typeface="+mn-ea"/>
                          <a:cs typeface="+mn-cs"/>
                        </a:rPr>
                        <a:t>Measuring Angle</a:t>
                      </a:r>
                      <a:endParaRPr lang="en-US" dirty="0"/>
                    </a:p>
                  </a:txBody>
                  <a:tcPr/>
                </a:tc>
                <a:tc>
                  <a:txBody>
                    <a:bodyPr/>
                    <a:lstStyle/>
                    <a:p>
                      <a:r>
                        <a:rPr kumimoji="0" lang="en-US" sz="1800" b="0" i="0" u="none" strike="noStrike" kern="1200" baseline="0" dirty="0">
                          <a:solidFill>
                            <a:schemeClr val="dk1"/>
                          </a:solidFill>
                          <a:latin typeface="+mn-lt"/>
                          <a:ea typeface="+mn-ea"/>
                          <a:cs typeface="+mn-cs"/>
                        </a:rPr>
                        <a:t>15 Degree</a:t>
                      </a:r>
                      <a:endParaRPr lang="en-US" dirty="0"/>
                    </a:p>
                  </a:txBody>
                  <a:tcPr/>
                </a:tc>
                <a:extLst>
                  <a:ext uri="{0D108BD9-81ED-4DB2-BD59-A6C34878D82A}">
                    <a16:rowId xmlns:a16="http://schemas.microsoft.com/office/drawing/2014/main" val="1019339545"/>
                  </a:ext>
                </a:extLst>
              </a:tr>
              <a:tr h="370840">
                <a:tc>
                  <a:txBody>
                    <a:bodyPr/>
                    <a:lstStyle/>
                    <a:p>
                      <a:r>
                        <a:rPr kumimoji="0" lang="en-US" sz="1800" b="0" i="0" u="none" strike="noStrike" kern="1200" baseline="0" dirty="0">
                          <a:solidFill>
                            <a:schemeClr val="dk1"/>
                          </a:solidFill>
                          <a:latin typeface="+mn-lt"/>
                          <a:ea typeface="+mn-ea"/>
                          <a:cs typeface="+mn-cs"/>
                        </a:rPr>
                        <a:t>Dimensions</a:t>
                      </a:r>
                      <a:endParaRPr lang="en-US" dirty="0"/>
                    </a:p>
                  </a:txBody>
                  <a:tcPr/>
                </a:tc>
                <a:tc>
                  <a:txBody>
                    <a:bodyPr/>
                    <a:lstStyle/>
                    <a:p>
                      <a:r>
                        <a:rPr kumimoji="0" lang="en-US" sz="1800" b="0" i="0" u="none" strike="noStrike" kern="1200" baseline="0" dirty="0">
                          <a:solidFill>
                            <a:schemeClr val="dk1"/>
                          </a:solidFill>
                          <a:latin typeface="+mn-lt"/>
                          <a:ea typeface="+mn-ea"/>
                          <a:cs typeface="+mn-cs"/>
                        </a:rPr>
                        <a:t>45*20*15mm</a:t>
                      </a:r>
                      <a:endParaRPr lang="en-US" dirty="0"/>
                    </a:p>
                  </a:txBody>
                  <a:tcPr/>
                </a:tc>
                <a:extLst>
                  <a:ext uri="{0D108BD9-81ED-4DB2-BD59-A6C34878D82A}">
                    <a16:rowId xmlns:a16="http://schemas.microsoft.com/office/drawing/2014/main" val="205717295"/>
                  </a:ext>
                </a:extLst>
              </a:tr>
            </a:tbl>
          </a:graphicData>
        </a:graphic>
      </p:graphicFrame>
      <p:sp>
        <p:nvSpPr>
          <p:cNvPr id="5" name="Footer Placeholder 3">
            <a:extLst>
              <a:ext uri="{FF2B5EF4-FFF2-40B4-BE49-F238E27FC236}">
                <a16:creationId xmlns:a16="http://schemas.microsoft.com/office/drawing/2014/main" id="{91E5EAC1-EB1F-4086-8C9F-AFAF4B5FCBE5}"/>
              </a:ext>
            </a:extLst>
          </p:cNvPr>
          <p:cNvSpPr>
            <a:spLocks noGrp="1"/>
          </p:cNvSpPr>
          <p:nvPr>
            <p:ph type="ftr" sz="quarter" idx="10"/>
          </p:nvPr>
        </p:nvSpPr>
        <p:spPr>
          <a:xfrm>
            <a:off x="156308" y="6400800"/>
            <a:ext cx="5283200" cy="457200"/>
          </a:xfrm>
        </p:spPr>
        <p:txBody>
          <a:bodyPr/>
          <a:lstStyle/>
          <a:p>
            <a:pPr>
              <a:defRPr/>
            </a:pPr>
            <a:r>
              <a:rPr lang="en-US" dirty="0"/>
              <a:t>© SigmaWay LLC, 2018</a:t>
            </a:r>
          </a:p>
        </p:txBody>
      </p:sp>
    </p:spTree>
    <p:extLst>
      <p:ext uri="{BB962C8B-B14F-4D97-AF65-F5344CB8AC3E}">
        <p14:creationId xmlns:p14="http://schemas.microsoft.com/office/powerpoint/2010/main" val="372290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25638" y="952501"/>
            <a:ext cx="8420100" cy="1362075"/>
          </a:xfrm>
        </p:spPr>
        <p:txBody>
          <a:bodyPr/>
          <a:lstStyle/>
          <a:p>
            <a:pPr eaLnBrk="1" hangingPunct="1"/>
            <a:r>
              <a:rPr lang="en-US" altLang="en-US"/>
              <a:t>Thank You !</a:t>
            </a:r>
          </a:p>
        </p:txBody>
      </p:sp>
      <p:sp>
        <p:nvSpPr>
          <p:cNvPr id="3" name="Text Placeholder 2"/>
          <p:cNvSpPr>
            <a:spLocks noGrp="1"/>
          </p:cNvSpPr>
          <p:nvPr>
            <p:ph type="body" idx="1"/>
          </p:nvPr>
        </p:nvSpPr>
        <p:spPr>
          <a:xfrm>
            <a:off x="1925638" y="3031414"/>
            <a:ext cx="8420100" cy="3232752"/>
          </a:xfrm>
        </p:spPr>
        <p:txBody>
          <a:bodyPr numCol="2">
            <a:normAutofit/>
          </a:bodyPr>
          <a:lstStyle/>
          <a:p>
            <a:pPr eaLnBrk="1" hangingPunct="1">
              <a:defRPr/>
            </a:pPr>
            <a:r>
              <a:rPr lang="en-US" sz="1800" dirty="0">
                <a:solidFill>
                  <a:srgbClr val="002060"/>
                </a:solidFill>
              </a:rPr>
              <a:t>Nitin Sinha </a:t>
            </a:r>
          </a:p>
          <a:p>
            <a:pPr eaLnBrk="1" hangingPunct="1">
              <a:defRPr/>
            </a:pPr>
            <a:r>
              <a:rPr lang="en-US" sz="1800" dirty="0">
                <a:solidFill>
                  <a:schemeClr val="tx2"/>
                </a:solidFill>
              </a:rPr>
              <a:t>nitin.sinha@goSigmaWay.com</a:t>
            </a:r>
          </a:p>
          <a:p>
            <a:pPr eaLnBrk="1" hangingPunct="1">
              <a:defRPr/>
            </a:pPr>
            <a:r>
              <a:rPr lang="en-US" sz="1800" dirty="0">
                <a:solidFill>
                  <a:srgbClr val="002060"/>
                </a:solidFill>
              </a:rPr>
              <a:t>+1 727-394-4375</a:t>
            </a:r>
          </a:p>
          <a:p>
            <a:pPr eaLnBrk="1" hangingPunct="1">
              <a:defRPr/>
            </a:pPr>
            <a:r>
              <a:rPr lang="en-US" sz="1800" dirty="0">
                <a:solidFill>
                  <a:srgbClr val="002060"/>
                </a:solidFill>
              </a:rPr>
              <a:t>+91 7838188809</a:t>
            </a:r>
          </a:p>
          <a:p>
            <a:pPr eaLnBrk="1" hangingPunct="1">
              <a:defRPr/>
            </a:pPr>
            <a:endParaRPr lang="en-US" sz="1800" dirty="0">
              <a:solidFill>
                <a:srgbClr val="002060"/>
              </a:solidFill>
            </a:endParaRPr>
          </a:p>
          <a:p>
            <a:pPr eaLnBrk="1" hangingPunct="1">
              <a:defRPr/>
            </a:pPr>
            <a:r>
              <a:rPr lang="en-US" sz="1800" dirty="0">
                <a:solidFill>
                  <a:srgbClr val="002060"/>
                </a:solidFill>
              </a:rPr>
              <a:t>Debjani Mitra</a:t>
            </a:r>
          </a:p>
          <a:p>
            <a:pPr eaLnBrk="1" hangingPunct="1">
              <a:defRPr/>
            </a:pPr>
            <a:r>
              <a:rPr lang="en-US" sz="1800" dirty="0">
                <a:solidFill>
                  <a:schemeClr val="tx2"/>
                </a:solidFill>
              </a:rPr>
              <a:t>debjani.mitra@goSigmaWay.com</a:t>
            </a:r>
            <a:r>
              <a:rPr lang="en-US" sz="1800" dirty="0">
                <a:solidFill>
                  <a:srgbClr val="002060"/>
                </a:solidFill>
              </a:rPr>
              <a:t> </a:t>
            </a:r>
          </a:p>
          <a:p>
            <a:pPr eaLnBrk="1" hangingPunct="1">
              <a:defRPr/>
            </a:pPr>
            <a:r>
              <a:rPr lang="en-US" sz="1800" dirty="0">
                <a:solidFill>
                  <a:srgbClr val="002060"/>
                </a:solidFill>
              </a:rPr>
              <a:t>+1 952-583-3449</a:t>
            </a:r>
          </a:p>
          <a:p>
            <a:pPr eaLnBrk="1" hangingPunct="1">
              <a:defRPr/>
            </a:pPr>
            <a:r>
              <a:rPr lang="en-US" sz="1800" dirty="0">
                <a:solidFill>
                  <a:srgbClr val="002060"/>
                </a:solidFill>
              </a:rPr>
              <a:t>+91 9339555636</a:t>
            </a:r>
          </a:p>
          <a:p>
            <a:pPr eaLnBrk="1" hangingPunct="1">
              <a:defRPr/>
            </a:pPr>
            <a:r>
              <a:rPr lang="en-US" sz="1800" dirty="0">
                <a:solidFill>
                  <a:srgbClr val="002060"/>
                </a:solidFill>
              </a:rPr>
              <a:t>Rohit Kumar</a:t>
            </a:r>
          </a:p>
          <a:p>
            <a:pPr eaLnBrk="1" hangingPunct="1">
              <a:defRPr/>
            </a:pPr>
            <a:r>
              <a:rPr lang="en-US" sz="1800" dirty="0">
                <a:solidFill>
                  <a:srgbClr val="002060"/>
                </a:solidFill>
              </a:rPr>
              <a:t>rohit.kumar@sigmaway.us</a:t>
            </a:r>
          </a:p>
          <a:p>
            <a:pPr eaLnBrk="1" hangingPunct="1">
              <a:defRPr/>
            </a:pPr>
            <a:r>
              <a:rPr lang="en-US" sz="1800" dirty="0">
                <a:solidFill>
                  <a:srgbClr val="002060"/>
                </a:solidFill>
              </a:rPr>
              <a:t>+91 7982577830</a:t>
            </a:r>
          </a:p>
          <a:p>
            <a:pPr eaLnBrk="1" hangingPunct="1">
              <a:defRPr/>
            </a:pPr>
            <a:r>
              <a:rPr lang="en-US" sz="1800" dirty="0">
                <a:solidFill>
                  <a:srgbClr val="002060"/>
                </a:solidFill>
              </a:rPr>
              <a:t>+91 7838021754</a:t>
            </a:r>
          </a:p>
        </p:txBody>
      </p:sp>
      <p:sp>
        <p:nvSpPr>
          <p:cNvPr id="30725" name="Footer Placeholder 1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eaLnBrk="0" fontAlgn="base" hangingPunct="0">
              <a:spcBef>
                <a:spcPct val="0"/>
              </a:spcBef>
              <a:spcAft>
                <a:spcPct val="0"/>
              </a:spcAft>
              <a:defRPr>
                <a:solidFill>
                  <a:schemeClr val="tx1"/>
                </a:solidFill>
                <a:latin typeface="Perpetua" panose="02020502060401020303" pitchFamily="18" charset="0"/>
              </a:defRPr>
            </a:lvl6pPr>
            <a:lvl7pPr marL="2971800" indent="-228600" eaLnBrk="0" fontAlgn="base" hangingPunct="0">
              <a:spcBef>
                <a:spcPct val="0"/>
              </a:spcBef>
              <a:spcAft>
                <a:spcPct val="0"/>
              </a:spcAft>
              <a:defRPr>
                <a:solidFill>
                  <a:schemeClr val="tx1"/>
                </a:solidFill>
                <a:latin typeface="Perpetua" panose="02020502060401020303" pitchFamily="18" charset="0"/>
              </a:defRPr>
            </a:lvl7pPr>
            <a:lvl8pPr marL="3429000" indent="-228600" eaLnBrk="0" fontAlgn="base" hangingPunct="0">
              <a:spcBef>
                <a:spcPct val="0"/>
              </a:spcBef>
              <a:spcAft>
                <a:spcPct val="0"/>
              </a:spcAft>
              <a:defRPr>
                <a:solidFill>
                  <a:schemeClr val="tx1"/>
                </a:solidFill>
                <a:latin typeface="Perpetua" panose="02020502060401020303" pitchFamily="18" charset="0"/>
              </a:defRPr>
            </a:lvl8pPr>
            <a:lvl9pPr marL="3886200" indent="-228600" eaLnBrk="0" fontAlgn="base" hangingPunct="0">
              <a:spcBef>
                <a:spcPct val="0"/>
              </a:spcBef>
              <a:spcAft>
                <a:spcPct val="0"/>
              </a:spcAft>
              <a:defRPr>
                <a:solidFill>
                  <a:schemeClr val="tx1"/>
                </a:solidFill>
                <a:latin typeface="Perpetua" panose="02020502060401020303" pitchFamily="18" charset="0"/>
              </a:defRPr>
            </a:lvl9pPr>
          </a:lstStyle>
          <a:p>
            <a:pPr fontAlgn="base">
              <a:spcBef>
                <a:spcPct val="0"/>
              </a:spcBef>
              <a:spcAft>
                <a:spcPct val="0"/>
              </a:spcAft>
            </a:pPr>
            <a:r>
              <a:rPr lang="en-US" altLang="en-US" dirty="0">
                <a:latin typeface="Calibri" panose="020F0502020204030204" pitchFamily="34" charset="0"/>
              </a:rPr>
              <a:t>© SigmaWay LLC, 2018</a:t>
            </a:r>
          </a:p>
        </p:txBody>
      </p:sp>
      <p:sp>
        <p:nvSpPr>
          <p:cNvPr id="6" name="Text Placeholder 2"/>
          <p:cNvSpPr txBox="1">
            <a:spLocks/>
          </p:cNvSpPr>
          <p:nvPr/>
        </p:nvSpPr>
        <p:spPr bwMode="auto">
          <a:xfrm>
            <a:off x="1839309" y="2540721"/>
            <a:ext cx="4969697" cy="41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spcBef>
                <a:spcPts val="575"/>
              </a:spcBef>
              <a:spcAft>
                <a:spcPct val="0"/>
              </a:spcAft>
              <a:buClr>
                <a:schemeClr val="accent1"/>
              </a:buClr>
              <a:buSzPct val="85000"/>
              <a:buFont typeface="Wingdings 2" panose="05020102010507070707" pitchFamily="18" charset="2"/>
              <a:buNone/>
              <a:defRPr sz="2400" kern="1200">
                <a:solidFill>
                  <a:schemeClr val="tx1">
                    <a:tint val="75000"/>
                  </a:schemeClr>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None/>
              <a:defRPr sz="1800" kern="1200">
                <a:solidFill>
                  <a:schemeClr val="tx1">
                    <a:tint val="75000"/>
                  </a:schemeClr>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None/>
              <a:defRPr sz="1600" kern="1200">
                <a:solidFill>
                  <a:schemeClr val="tx1">
                    <a:tint val="75000"/>
                  </a:schemeClr>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None/>
              <a:defRPr sz="1400" kern="1200">
                <a:solidFill>
                  <a:schemeClr val="tx1">
                    <a:tint val="75000"/>
                  </a:schemeClr>
                </a:solidFill>
                <a:latin typeface="+mn-lt"/>
                <a:ea typeface="+mn-ea"/>
                <a:cs typeface="+mn-cs"/>
              </a:defRPr>
            </a:lvl4pPr>
            <a:lvl5pPr marL="1371600" indent="-228600" algn="l" rtl="0" eaLnBrk="1" fontAlgn="base" hangingPunct="1">
              <a:spcBef>
                <a:spcPts val="375"/>
              </a:spcBef>
              <a:spcAft>
                <a:spcPct val="0"/>
              </a:spcAft>
              <a:buClr>
                <a:srgbClr val="0BD0D9"/>
              </a:buClr>
              <a:buNone/>
              <a:defRPr sz="1400" kern="1200">
                <a:solidFill>
                  <a:schemeClr val="tx1">
                    <a:tint val="75000"/>
                  </a:schemeClr>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defRPr/>
            </a:pPr>
            <a:r>
              <a:rPr lang="en-US" dirty="0">
                <a:solidFill>
                  <a:srgbClr val="002060"/>
                </a:solidFill>
              </a:rPr>
              <a:t>Contact US</a:t>
            </a:r>
          </a:p>
        </p:txBody>
      </p:sp>
    </p:spTree>
    <p:extLst>
      <p:ext uri="{BB962C8B-B14F-4D97-AF65-F5344CB8AC3E}">
        <p14:creationId xmlns:p14="http://schemas.microsoft.com/office/powerpoint/2010/main" val="23103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2" name="Title 1"/>
          <p:cNvSpPr>
            <a:spLocks noGrp="1"/>
          </p:cNvSpPr>
          <p:nvPr>
            <p:ph type="title"/>
          </p:nvPr>
        </p:nvSpPr>
        <p:spPr>
          <a:xfrm>
            <a:off x="1509504" y="3007100"/>
            <a:ext cx="2683127" cy="563562"/>
          </a:xfrm>
        </p:spPr>
        <p:txBody>
          <a:bodyPr/>
          <a:lstStyle/>
          <a:p>
            <a:pPr algn="ctr"/>
            <a:r>
              <a:rPr lang="en-IN" b="1" dirty="0">
                <a:solidFill>
                  <a:schemeClr val="bg1"/>
                </a:solidFill>
              </a:rPr>
              <a:t>Contents</a:t>
            </a:r>
          </a:p>
        </p:txBody>
      </p:sp>
      <p:sp>
        <p:nvSpPr>
          <p:cNvPr id="4"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graphicFrame>
        <p:nvGraphicFramePr>
          <p:cNvPr id="15" name="Content Placeholder 3"/>
          <p:cNvGraphicFramePr>
            <a:graphicFrameLocks noGrp="1"/>
          </p:cNvGraphicFramePr>
          <p:nvPr>
            <p:ph sz="quarter" idx="1"/>
            <p:extLst>
              <p:ext uri="{D42A27DB-BD31-4B8C-83A1-F6EECF244321}">
                <p14:modId xmlns:p14="http://schemas.microsoft.com/office/powerpoint/2010/main" val="2586900206"/>
              </p:ext>
            </p:extLst>
          </p:nvPr>
        </p:nvGraphicFramePr>
        <p:xfrm>
          <a:off x="6548691" y="2227720"/>
          <a:ext cx="5212385" cy="1767840"/>
        </p:xfrm>
        <a:graphic>
          <a:graphicData uri="http://schemas.openxmlformats.org/drawingml/2006/table">
            <a:tbl>
              <a:tblPr firstRow="1" bandRow="1">
                <a:tableStyleId>{7E9639D4-E3E2-4D34-9284-5A2195B3D0D7}</a:tableStyleId>
              </a:tblPr>
              <a:tblGrid>
                <a:gridCol w="4401570">
                  <a:extLst>
                    <a:ext uri="{9D8B030D-6E8A-4147-A177-3AD203B41FA5}">
                      <a16:colId xmlns:a16="http://schemas.microsoft.com/office/drawing/2014/main" val="20000"/>
                    </a:ext>
                  </a:extLst>
                </a:gridCol>
                <a:gridCol w="810815">
                  <a:extLst>
                    <a:ext uri="{9D8B030D-6E8A-4147-A177-3AD203B41FA5}">
                      <a16:colId xmlns:a16="http://schemas.microsoft.com/office/drawing/2014/main" val="20001"/>
                    </a:ext>
                  </a:extLst>
                </a:gridCol>
              </a:tblGrid>
              <a:tr h="283029">
                <a:tc>
                  <a:txBody>
                    <a:bodyPr/>
                    <a:lstStyle/>
                    <a:p>
                      <a:r>
                        <a:rPr lang="en-US" sz="1400" dirty="0">
                          <a:latin typeface="Calibri" pitchFamily="34" charset="0"/>
                        </a:rPr>
                        <a:t>Title</a:t>
                      </a:r>
                    </a:p>
                  </a:txBody>
                  <a:tcPr>
                    <a:solidFill>
                      <a:schemeClr val="accent1">
                        <a:lumMod val="75000"/>
                      </a:schemeClr>
                    </a:solidFill>
                  </a:tcPr>
                </a:tc>
                <a:tc>
                  <a:txBody>
                    <a:bodyPr/>
                    <a:lstStyle/>
                    <a:p>
                      <a:pPr algn="ctr"/>
                      <a:r>
                        <a:rPr lang="en-US" sz="1400" dirty="0">
                          <a:latin typeface="Calibri" pitchFamily="34" charset="0"/>
                        </a:rPr>
                        <a:t>Page</a:t>
                      </a:r>
                    </a:p>
                  </a:txBody>
                  <a:tcPr>
                    <a:solidFill>
                      <a:schemeClr val="accent1">
                        <a:lumMod val="75000"/>
                      </a:schemeClr>
                    </a:solidFill>
                  </a:tcPr>
                </a:tc>
                <a:extLst>
                  <a:ext uri="{0D108BD9-81ED-4DB2-BD59-A6C34878D82A}">
                    <a16:rowId xmlns:a16="http://schemas.microsoft.com/office/drawing/2014/main" val="10000"/>
                  </a:ext>
                </a:extLst>
              </a:tr>
              <a:tr h="283029">
                <a:tc>
                  <a:txBody>
                    <a:bodyPr/>
                    <a:lstStyle/>
                    <a:p>
                      <a:r>
                        <a:rPr lang="en-US" sz="1800" dirty="0">
                          <a:latin typeface="Calibri" pitchFamily="34" charset="0"/>
                        </a:rPr>
                        <a:t>What is sensor?</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1"/>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Types of sensors</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2"/>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IR Sensor</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3"/>
                  </a:ext>
                </a:extLst>
              </a:tr>
              <a:tr h="283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Ultrasonic Sensor</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361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2" name="Title 1"/>
          <p:cNvSpPr>
            <a:spLocks noGrp="1"/>
          </p:cNvSpPr>
          <p:nvPr>
            <p:ph type="title"/>
          </p:nvPr>
        </p:nvSpPr>
        <p:spPr>
          <a:xfrm>
            <a:off x="1359729" y="3007100"/>
            <a:ext cx="3432147" cy="563562"/>
          </a:xfrm>
        </p:spPr>
        <p:txBody>
          <a:bodyPr/>
          <a:lstStyle/>
          <a:p>
            <a:pPr algn="ctr"/>
            <a:r>
              <a:rPr lang="en-IN" b="1" dirty="0">
                <a:solidFill>
                  <a:schemeClr val="bg1"/>
                </a:solidFill>
              </a:rPr>
              <a:t>What is Sensor?</a:t>
            </a:r>
          </a:p>
        </p:txBody>
      </p:sp>
      <p:sp>
        <p:nvSpPr>
          <p:cNvPr id="4"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sp>
        <p:nvSpPr>
          <p:cNvPr id="14" name="Content Placeholder 2"/>
          <p:cNvSpPr>
            <a:spLocks noGrp="1"/>
          </p:cNvSpPr>
          <p:nvPr>
            <p:ph sz="quarter" idx="1"/>
          </p:nvPr>
        </p:nvSpPr>
        <p:spPr>
          <a:xfrm>
            <a:off x="6579176" y="2082214"/>
            <a:ext cx="5037444" cy="2717436"/>
          </a:xfrm>
        </p:spPr>
        <p:txBody>
          <a:bodyPr/>
          <a:lstStyle/>
          <a:p>
            <a:r>
              <a:rPr lang="en-IN" sz="1800" dirty="0"/>
              <a:t>A sensor is a device that measures a physical quantity and converts it into a signal which can be read by an observer or by an instrument.</a:t>
            </a:r>
          </a:p>
          <a:p>
            <a:r>
              <a:rPr lang="en-IN" sz="1800" dirty="0"/>
              <a:t>Sensors are used in everyday objects such as touch-sensitive elevator buttons (tactile sensor) and lamps which </a:t>
            </a:r>
            <a:r>
              <a:rPr lang="en-IN" sz="1800"/>
              <a:t>dim or </a:t>
            </a:r>
            <a:r>
              <a:rPr lang="en-IN" sz="1800" dirty="0"/>
              <a:t>brighten by touching the base.</a:t>
            </a:r>
          </a:p>
          <a:p>
            <a:r>
              <a:rPr lang="en-IN" sz="1800" dirty="0"/>
              <a:t>Applications include cars, machines, aerospace, medicine, manufacturing and robotics.</a:t>
            </a:r>
          </a:p>
        </p:txBody>
      </p:sp>
    </p:spTree>
    <p:extLst>
      <p:ext uri="{BB962C8B-B14F-4D97-AF65-F5344CB8AC3E}">
        <p14:creationId xmlns:p14="http://schemas.microsoft.com/office/powerpoint/2010/main" val="303399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graphicFrame>
        <p:nvGraphicFramePr>
          <p:cNvPr id="15" name="Content Placeholder 14"/>
          <p:cNvGraphicFramePr>
            <a:graphicFrameLocks noGrp="1"/>
          </p:cNvGraphicFramePr>
          <p:nvPr>
            <p:ph sz="quarter" idx="1"/>
            <p:extLst>
              <p:ext uri="{D42A27DB-BD31-4B8C-83A1-F6EECF244321}">
                <p14:modId xmlns:p14="http://schemas.microsoft.com/office/powerpoint/2010/main" val="4279031318"/>
              </p:ext>
            </p:extLst>
          </p:nvPr>
        </p:nvGraphicFramePr>
        <p:xfrm>
          <a:off x="6773060" y="1523611"/>
          <a:ext cx="4714747" cy="3931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itle 1"/>
          <p:cNvSpPr txBox="1">
            <a:spLocks/>
          </p:cNvSpPr>
          <p:nvPr/>
        </p:nvSpPr>
        <p:spPr bwMode="auto">
          <a:xfrm>
            <a:off x="1285409" y="2861016"/>
            <a:ext cx="3580787"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algn="ctr"/>
            <a:r>
              <a:rPr lang="en-IN" b="1" dirty="0">
                <a:solidFill>
                  <a:schemeClr val="bg1"/>
                </a:solidFill>
              </a:rPr>
              <a:t>Types of Sensors</a:t>
            </a:r>
          </a:p>
        </p:txBody>
      </p:sp>
      <p:sp>
        <p:nvSpPr>
          <p:cNvPr id="16"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spTree>
    <p:extLst>
      <p:ext uri="{BB962C8B-B14F-4D97-AF65-F5344CB8AC3E}">
        <p14:creationId xmlns:p14="http://schemas.microsoft.com/office/powerpoint/2010/main" val="3391825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6022427"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13" name="Title 1"/>
          <p:cNvSpPr txBox="1">
            <a:spLocks/>
          </p:cNvSpPr>
          <p:nvPr/>
        </p:nvSpPr>
        <p:spPr bwMode="auto">
          <a:xfrm>
            <a:off x="304801" y="1194015"/>
            <a:ext cx="5605670" cy="506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algn="just"/>
            <a:r>
              <a:rPr lang="en-US" sz="2000" dirty="0">
                <a:solidFill>
                  <a:schemeClr val="bg1"/>
                </a:solidFill>
              </a:rPr>
              <a:t>IR sensor basically consist an </a:t>
            </a:r>
            <a:r>
              <a:rPr lang="en-US" sz="2000" b="1" dirty="0">
                <a:solidFill>
                  <a:schemeClr val="bg1"/>
                </a:solidFill>
              </a:rPr>
              <a:t>IR LED and a Photodiode</a:t>
            </a:r>
            <a:r>
              <a:rPr lang="en-US" sz="2000" dirty="0">
                <a:solidFill>
                  <a:schemeClr val="bg1"/>
                </a:solidFill>
              </a:rPr>
              <a:t>, this pair is generally called </a:t>
            </a:r>
            <a:r>
              <a:rPr lang="en-US" sz="2000" b="1" dirty="0">
                <a:solidFill>
                  <a:schemeClr val="bg1"/>
                </a:solidFill>
              </a:rPr>
              <a:t>IR pair</a:t>
            </a:r>
            <a:r>
              <a:rPr lang="en-US" sz="2000" dirty="0">
                <a:solidFill>
                  <a:schemeClr val="bg1"/>
                </a:solidFill>
              </a:rPr>
              <a:t> or </a:t>
            </a:r>
            <a:r>
              <a:rPr lang="en-US" sz="2000" b="1" dirty="0">
                <a:solidFill>
                  <a:schemeClr val="bg1"/>
                </a:solidFill>
              </a:rPr>
              <a:t>Photo coupler</a:t>
            </a:r>
            <a:r>
              <a:rPr lang="en-US" sz="2000" dirty="0">
                <a:solidFill>
                  <a:schemeClr val="bg1"/>
                </a:solidFill>
              </a:rPr>
              <a:t>. IR sensor work on the principal in which IR LED emits IR radiation and Photodiode sense that IR radiation. Photodiode resistance changes according to the amount of IR radiation falling on it, hence the voltage drop across it also changes and by using the voltage comparator (like LM358) we can sense the voltage change and generate the output accordingly.</a:t>
            </a:r>
            <a:endParaRPr lang="en-IN" sz="2000" b="1" dirty="0">
              <a:solidFill>
                <a:schemeClr val="bg1"/>
              </a:solidFill>
              <a:latin typeface="+mn-lt"/>
            </a:endParaRPr>
          </a:p>
        </p:txBody>
      </p:sp>
      <p:sp>
        <p:nvSpPr>
          <p:cNvPr id="16"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pic>
        <p:nvPicPr>
          <p:cNvPr id="14" name="Picture 2"/>
          <p:cNvPicPr>
            <a:picLocks noChangeAspect="1" noChangeArrowheads="1"/>
          </p:cNvPicPr>
          <p:nvPr/>
        </p:nvPicPr>
        <p:blipFill rotWithShape="1">
          <a:blip r:embed="rId2"/>
          <a:srcRect l="69271" t="8459"/>
          <a:stretch/>
        </p:blipFill>
        <p:spPr bwMode="auto">
          <a:xfrm>
            <a:off x="9533106" y="1341179"/>
            <a:ext cx="2186414" cy="4272441"/>
          </a:xfrm>
          <a:prstGeom prst="rect">
            <a:avLst/>
          </a:prstGeom>
          <a:noFill/>
          <a:ln w="9525">
            <a:noFill/>
            <a:miter lim="800000"/>
            <a:headEnd/>
            <a:tailEnd/>
          </a:ln>
        </p:spPr>
      </p:pic>
      <p:pic>
        <p:nvPicPr>
          <p:cNvPr id="17" name="Picture 2"/>
          <p:cNvPicPr>
            <a:picLocks noChangeAspect="1" noChangeArrowheads="1"/>
          </p:cNvPicPr>
          <p:nvPr/>
        </p:nvPicPr>
        <p:blipFill rotWithShape="1">
          <a:blip r:embed="rId2"/>
          <a:srcRect l="711" t="10210" r="67274" b="8415"/>
          <a:stretch/>
        </p:blipFill>
        <p:spPr bwMode="auto">
          <a:xfrm>
            <a:off x="6676343" y="1578374"/>
            <a:ext cx="2277894" cy="3798049"/>
          </a:xfrm>
          <a:prstGeom prst="rect">
            <a:avLst/>
          </a:prstGeom>
          <a:noFill/>
          <a:ln w="9525">
            <a:noFill/>
            <a:miter lim="800000"/>
            <a:headEnd/>
            <a:tailEnd/>
          </a:ln>
        </p:spPr>
      </p:pic>
      <p:sp>
        <p:nvSpPr>
          <p:cNvPr id="15" name="Title 1">
            <a:extLst>
              <a:ext uri="{FF2B5EF4-FFF2-40B4-BE49-F238E27FC236}">
                <a16:creationId xmlns:a16="http://schemas.microsoft.com/office/drawing/2014/main" id="{3E687BD6-39EE-412F-8E3D-FCA27170A8D1}"/>
              </a:ext>
            </a:extLst>
          </p:cNvPr>
          <p:cNvSpPr txBox="1">
            <a:spLocks/>
          </p:cNvSpPr>
          <p:nvPr/>
        </p:nvSpPr>
        <p:spPr bwMode="auto">
          <a:xfrm>
            <a:off x="1179390" y="1218008"/>
            <a:ext cx="3580787" cy="78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algn="ctr"/>
            <a:r>
              <a:rPr lang="en-IN" b="1" dirty="0">
                <a:solidFill>
                  <a:schemeClr val="bg1"/>
                </a:solidFill>
              </a:rPr>
              <a:t>IR Sensor</a:t>
            </a:r>
          </a:p>
        </p:txBody>
      </p:sp>
    </p:spTree>
    <p:extLst>
      <p:ext uri="{BB962C8B-B14F-4D97-AF65-F5344CB8AC3E}">
        <p14:creationId xmlns:p14="http://schemas.microsoft.com/office/powerpoint/2010/main" val="389298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13" name="Title 1"/>
          <p:cNvSpPr txBox="1">
            <a:spLocks/>
          </p:cNvSpPr>
          <p:nvPr/>
        </p:nvSpPr>
        <p:spPr bwMode="auto">
          <a:xfrm>
            <a:off x="758757" y="1449782"/>
            <a:ext cx="4299626" cy="79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algn="ctr"/>
            <a:r>
              <a:rPr lang="en-IN" b="1" dirty="0">
                <a:solidFill>
                  <a:schemeClr val="bg1"/>
                </a:solidFill>
              </a:rPr>
              <a:t>Voltage Comparator</a:t>
            </a:r>
          </a:p>
        </p:txBody>
      </p:sp>
      <p:sp>
        <p:nvSpPr>
          <p:cNvPr id="16"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sp>
        <p:nvSpPr>
          <p:cNvPr id="17" name="Content Placeholder 2"/>
          <p:cNvSpPr>
            <a:spLocks noGrp="1"/>
          </p:cNvSpPr>
          <p:nvPr>
            <p:ph sz="quarter" idx="1"/>
          </p:nvPr>
        </p:nvSpPr>
        <p:spPr>
          <a:xfrm>
            <a:off x="567482" y="3011470"/>
            <a:ext cx="5037444" cy="1283033"/>
          </a:xfrm>
        </p:spPr>
        <p:txBody>
          <a:bodyPr/>
          <a:lstStyle/>
          <a:p>
            <a:r>
              <a:rPr lang="en-IN" sz="1800" dirty="0">
                <a:solidFill>
                  <a:schemeClr val="bg1"/>
                </a:solidFill>
              </a:rPr>
              <a:t> A comparator is a device which compares two voltages or currents and switches its output to indicate which is larger.</a:t>
            </a:r>
          </a:p>
          <a:p>
            <a:r>
              <a:rPr lang="en-IN" sz="1800" dirty="0">
                <a:solidFill>
                  <a:schemeClr val="bg1"/>
                </a:solidFill>
              </a:rPr>
              <a:t>Comparator is On-Amp.</a:t>
            </a:r>
          </a:p>
          <a:p>
            <a:endParaRPr lang="en-IN" sz="1800" dirty="0">
              <a:solidFill>
                <a:schemeClr val="bg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548" t="19008" r="10706" b="18297"/>
          <a:stretch/>
        </p:blipFill>
        <p:spPr>
          <a:xfrm>
            <a:off x="6309251" y="1327587"/>
            <a:ext cx="5468925" cy="4299626"/>
          </a:xfrm>
          <a:prstGeom prst="rect">
            <a:avLst/>
          </a:prstGeom>
        </p:spPr>
      </p:pic>
    </p:spTree>
    <p:extLst>
      <p:ext uri="{BB962C8B-B14F-4D97-AF65-F5344CB8AC3E}">
        <p14:creationId xmlns:p14="http://schemas.microsoft.com/office/powerpoint/2010/main" val="115762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13" name="Title 1"/>
          <p:cNvSpPr txBox="1">
            <a:spLocks/>
          </p:cNvSpPr>
          <p:nvPr/>
        </p:nvSpPr>
        <p:spPr bwMode="auto">
          <a:xfrm>
            <a:off x="925990" y="3079946"/>
            <a:ext cx="4299626" cy="79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algn="ctr"/>
            <a:r>
              <a:rPr lang="en-IN" b="1" dirty="0">
                <a:solidFill>
                  <a:schemeClr val="bg1"/>
                </a:solidFill>
              </a:rPr>
              <a:t>Pin Diagram</a:t>
            </a:r>
          </a:p>
        </p:txBody>
      </p:sp>
      <p:sp>
        <p:nvSpPr>
          <p:cNvPr id="16"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654" y="1368774"/>
            <a:ext cx="4991008" cy="4217251"/>
          </a:xfrm>
          <a:prstGeom prst="rect">
            <a:avLst/>
          </a:prstGeom>
        </p:spPr>
      </p:pic>
    </p:spTree>
    <p:extLst>
      <p:ext uri="{BB962C8B-B14F-4D97-AF65-F5344CB8AC3E}">
        <p14:creationId xmlns:p14="http://schemas.microsoft.com/office/powerpoint/2010/main" val="285188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13" name="Title 1"/>
          <p:cNvSpPr txBox="1">
            <a:spLocks/>
          </p:cNvSpPr>
          <p:nvPr/>
        </p:nvSpPr>
        <p:spPr bwMode="auto">
          <a:xfrm>
            <a:off x="925990" y="3079946"/>
            <a:ext cx="4299626" cy="79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algn="ctr"/>
            <a:r>
              <a:rPr lang="en-IN" b="1" dirty="0">
                <a:solidFill>
                  <a:schemeClr val="bg1"/>
                </a:solidFill>
              </a:rPr>
              <a:t>Circuit Diagram</a:t>
            </a:r>
          </a:p>
        </p:txBody>
      </p:sp>
      <p:sp>
        <p:nvSpPr>
          <p:cNvPr id="16"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pic>
        <p:nvPicPr>
          <p:cNvPr id="14" name="Picture 2" descr="C:\Users\Administrator19\Desktop\Sensor Schematic.jpg"/>
          <p:cNvPicPr>
            <a:picLocks noChangeAspect="1" noChangeArrowheads="1"/>
          </p:cNvPicPr>
          <p:nvPr/>
        </p:nvPicPr>
        <p:blipFill>
          <a:blip r:embed="rId2"/>
          <a:srcRect/>
          <a:stretch>
            <a:fillRect/>
          </a:stretch>
        </p:blipFill>
        <p:spPr bwMode="auto">
          <a:xfrm rot="16200000" flipH="1" flipV="1">
            <a:off x="6137476" y="1899261"/>
            <a:ext cx="5890137" cy="3435914"/>
          </a:xfrm>
          <a:prstGeom prst="rect">
            <a:avLst/>
          </a:prstGeom>
          <a:noFill/>
          <a:ln w="9525">
            <a:noFill/>
            <a:miter lim="800000"/>
            <a:headEnd/>
            <a:tailEnd/>
          </a:ln>
        </p:spPr>
      </p:pic>
    </p:spTree>
    <p:extLst>
      <p:ext uri="{BB962C8B-B14F-4D97-AF65-F5344CB8AC3E}">
        <p14:creationId xmlns:p14="http://schemas.microsoft.com/office/powerpoint/2010/main" val="2874809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8646" y="88550"/>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13" name="Title 1"/>
          <p:cNvSpPr txBox="1">
            <a:spLocks/>
          </p:cNvSpPr>
          <p:nvPr/>
        </p:nvSpPr>
        <p:spPr bwMode="auto">
          <a:xfrm>
            <a:off x="704966" y="576596"/>
            <a:ext cx="4299626" cy="79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algn="ctr"/>
            <a:r>
              <a:rPr lang="en-IN" b="1" dirty="0">
                <a:solidFill>
                  <a:schemeClr val="bg1"/>
                </a:solidFill>
              </a:rPr>
              <a:t>Ultrasonic Sensor</a:t>
            </a:r>
          </a:p>
        </p:txBody>
      </p:sp>
      <p:sp>
        <p:nvSpPr>
          <p:cNvPr id="16" name="Footer Placeholder 3"/>
          <p:cNvSpPr>
            <a:spLocks noGrp="1"/>
          </p:cNvSpPr>
          <p:nvPr>
            <p:ph type="ftr" sz="quarter" idx="10"/>
          </p:nvPr>
        </p:nvSpPr>
        <p:spPr>
          <a:xfrm>
            <a:off x="203878" y="6441113"/>
            <a:ext cx="5283200" cy="457200"/>
          </a:xfrm>
        </p:spPr>
        <p:txBody>
          <a:bodyPr/>
          <a:lstStyle/>
          <a:p>
            <a:pPr>
              <a:defRPr/>
            </a:pPr>
            <a:r>
              <a:rPr lang="en-US" dirty="0">
                <a:solidFill>
                  <a:schemeClr val="bg1"/>
                </a:solidFill>
              </a:rPr>
              <a:t>© SigmaWay LLC, 2018</a:t>
            </a:r>
          </a:p>
        </p:txBody>
      </p:sp>
      <p:sp>
        <p:nvSpPr>
          <p:cNvPr id="17" name="Content Placeholder 2"/>
          <p:cNvSpPr>
            <a:spLocks noGrp="1"/>
          </p:cNvSpPr>
          <p:nvPr>
            <p:ph sz="quarter" idx="1"/>
          </p:nvPr>
        </p:nvSpPr>
        <p:spPr>
          <a:xfrm>
            <a:off x="560792" y="1644223"/>
            <a:ext cx="5037444" cy="4625164"/>
          </a:xfrm>
        </p:spPr>
        <p:txBody>
          <a:bodyPr/>
          <a:lstStyle/>
          <a:p>
            <a:endParaRPr lang="en-US" sz="1400" dirty="0">
              <a:solidFill>
                <a:schemeClr val="bg1"/>
              </a:solidFill>
            </a:endParaRPr>
          </a:p>
          <a:p>
            <a:pPr algn="just"/>
            <a:r>
              <a:rPr lang="en-US" sz="2000" dirty="0">
                <a:solidFill>
                  <a:schemeClr val="bg1"/>
                </a:solidFill>
              </a:rPr>
              <a:t>Ultrasonic transmitter emitted an ultrasonic wave in one direction, and started timing when it launched. Ultrasonic spread in the air, and would return immediately when it encountered obstacles on the way. At last, the ultrasonic receiver would stop timing when it received the reflected wave. As Ultrasonic spread velocity is 340m / s in the air, based on the timer record </a:t>
            </a:r>
            <a:r>
              <a:rPr lang="en-US" sz="2000" b="1" dirty="0">
                <a:solidFill>
                  <a:schemeClr val="bg1"/>
                </a:solidFill>
              </a:rPr>
              <a:t>t</a:t>
            </a:r>
            <a:r>
              <a:rPr lang="en-US" sz="2000" dirty="0">
                <a:solidFill>
                  <a:schemeClr val="bg1"/>
                </a:solidFill>
              </a:rPr>
              <a:t>, we can calculate the distance (s) between the obstacle and transmitter, namely: s=340t/ 2, which is so- called time difference distance measurement principle.</a:t>
            </a:r>
          </a:p>
        </p:txBody>
      </p:sp>
      <p:sp>
        <p:nvSpPr>
          <p:cNvPr id="3" name="AutoShape 2" descr="Image result for hc-sr04">
            <a:extLst>
              <a:ext uri="{FF2B5EF4-FFF2-40B4-BE49-F238E27FC236}">
                <a16:creationId xmlns:a16="http://schemas.microsoft.com/office/drawing/2014/main" id="{88783F36-EAD0-4379-8FAA-BEB8C5FFC329}"/>
              </a:ext>
            </a:extLst>
          </p:cNvPr>
          <p:cNvSpPr>
            <a:spLocks noChangeAspect="1" noChangeArrowheads="1"/>
          </p:cNvSpPr>
          <p:nvPr/>
        </p:nvSpPr>
        <p:spPr bwMode="auto">
          <a:xfrm>
            <a:off x="5983356" y="44554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E0EE11E2-6621-4B40-BB10-DCCE0CE9885A}"/>
              </a:ext>
            </a:extLst>
          </p:cNvPr>
          <p:cNvPicPr>
            <a:picLocks noChangeAspect="1"/>
          </p:cNvPicPr>
          <p:nvPr/>
        </p:nvPicPr>
        <p:blipFill rotWithShape="1">
          <a:blip r:embed="rId2">
            <a:extLst>
              <a:ext uri="{28A0092B-C50C-407E-A947-70E740481C1C}">
                <a14:useLocalDpi xmlns:a14="http://schemas.microsoft.com/office/drawing/2010/main" val="0"/>
              </a:ext>
            </a:extLst>
          </a:blip>
          <a:srcRect l="3186" t="13544" r="6392" b="3116"/>
          <a:stretch/>
        </p:blipFill>
        <p:spPr>
          <a:xfrm>
            <a:off x="6465501" y="2146626"/>
            <a:ext cx="5308480" cy="3280141"/>
          </a:xfrm>
          <a:prstGeom prst="rect">
            <a:avLst/>
          </a:prstGeom>
        </p:spPr>
      </p:pic>
    </p:spTree>
    <p:extLst>
      <p:ext uri="{BB962C8B-B14F-4D97-AF65-F5344CB8AC3E}">
        <p14:creationId xmlns:p14="http://schemas.microsoft.com/office/powerpoint/2010/main" val="266883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Equity">
  <a:themeElements>
    <a:clrScheme name="Custom 16">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9DD9"/>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Sigmaway Template" id="{2B7B21A5-3D2C-4E2D-9B4B-9F7D4D0D376D}" vid="{40C35F41-401F-47CD-B733-167DD98371C2}"/>
    </a:ext>
  </a:extLst>
</a:theme>
</file>

<file path=docProps/app.xml><?xml version="1.0" encoding="utf-8"?>
<Properties xmlns="http://schemas.openxmlformats.org/officeDocument/2006/extended-properties" xmlns:vt="http://schemas.openxmlformats.org/officeDocument/2006/docPropsVTypes">
  <Template>Sigmaway Template</Template>
  <TotalTime>1114</TotalTime>
  <Words>454</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Franklin Gothic Book</vt:lpstr>
      <vt:lpstr>Perpetua</vt:lpstr>
      <vt:lpstr>Wingdings 2</vt:lpstr>
      <vt:lpstr>1_Equity</vt:lpstr>
      <vt:lpstr>Sensors</vt:lpstr>
      <vt:lpstr>Contents</vt:lpstr>
      <vt:lpstr>What is Sensor?</vt:lpstr>
      <vt:lpstr>PowerPoint Presentation</vt:lpstr>
      <vt:lpstr>PowerPoint Presentation</vt:lpstr>
      <vt:lpstr>PowerPoint Presentation</vt:lpstr>
      <vt:lpstr>PowerPoint Presentation</vt:lpstr>
      <vt:lpstr>PowerPoint Presentation</vt:lpstr>
      <vt:lpstr>PowerPoint Presentation</vt:lpstr>
      <vt:lpstr>Electrical parameters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Electronics</dc:title>
  <dc:creator>Mohit Sharma</dc:creator>
  <cp:lastModifiedBy>Rohit Kumar</cp:lastModifiedBy>
  <cp:revision>89</cp:revision>
  <dcterms:created xsi:type="dcterms:W3CDTF">2016-11-14T05:11:40Z</dcterms:created>
  <dcterms:modified xsi:type="dcterms:W3CDTF">2018-04-19T17:54:48Z</dcterms:modified>
</cp:coreProperties>
</file>