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282" r:id="rId5"/>
    <p:sldId id="281" r:id="rId6"/>
    <p:sldId id="283" r:id="rId7"/>
    <p:sldId id="284" r:id="rId8"/>
    <p:sldId id="286" r:id="rId9"/>
    <p:sldId id="288" r:id="rId10"/>
    <p:sldId id="289" r:id="rId11"/>
    <p:sldId id="290" r:id="rId12"/>
    <p:sldId id="291" r:id="rId13"/>
    <p:sldId id="287"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A88C-AE94-468F-BDA1-ED242AD40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91D33-CBE2-4EC6-AFF7-596F78A1F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CEDC8-1CD7-4018-BA09-45CD364EC728}"/>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98D65DD7-D9AE-4899-831B-C92484E07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AE6A6-97EA-41F1-BC2E-D392B4ECD022}"/>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125763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5C49-4F92-4B22-BB8D-CB5B734EF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72BEC-BB7D-4B31-BFDA-D5E339FD1A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3B16-6139-4BDB-BD1B-9E464BB6ACAC}"/>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19BBD3A6-C84F-445B-9570-B47D436E7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25595-4CB8-4B5A-990A-491A3522F705}"/>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93337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E58AA-3406-45F6-80E2-AC9D9E7003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E48CB7-3DF2-47EF-80C7-96A65123C4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320CD-1180-4B13-A6B9-A1489EA78CE8}"/>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77D39DF9-456E-454B-AE1B-ECF224A69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A5A5-8224-4DD6-8BE0-119CD8A9E5B0}"/>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2681362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51844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5609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030585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06555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651632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2656150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3230788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31718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5078-F135-46C4-8DD8-B14552759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CC1F0-7933-46A1-A86F-6DEE55AE1D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7C372-A9ED-4352-AAEB-252DAE4479C2}"/>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07DAE043-F0BC-472C-8AB1-78EEC2BFC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95660-05C5-437C-8920-6F5CB0C81B21}"/>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1406500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pPr>
              <a:defRPr/>
            </a:pPr>
            <a:endParaRPr lang="en-US"/>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pPr>
              <a:defRPr/>
            </a:pPr>
            <a:r>
              <a:rPr lang="en-US" dirty="0"/>
              <a:t>© SigmaWay LLC</a:t>
            </a:r>
          </a:p>
        </p:txBody>
      </p:sp>
    </p:spTree>
    <p:extLst>
      <p:ext uri="{BB962C8B-B14F-4D97-AF65-F5344CB8AC3E}">
        <p14:creationId xmlns:p14="http://schemas.microsoft.com/office/powerpoint/2010/main" val="2421916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865619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16"/>
          <p:cNvSpPr>
            <a:spLocks noGrp="1"/>
          </p:cNvSpPr>
          <p:nvPr>
            <p:ph type="ftr" sz="quarter" idx="11"/>
          </p:nvPr>
        </p:nvSpPr>
        <p:spPr/>
        <p:txBody>
          <a:bodyPr/>
          <a:lstStyle>
            <a:lvl1pPr>
              <a:defRPr/>
            </a:lvl1pPr>
          </a:lstStyle>
          <a:p>
            <a:pPr>
              <a:defRPr/>
            </a:pPr>
            <a:r>
              <a:rPr lang="en-US" dirty="0"/>
              <a:t>© SigmaWay LLC</a:t>
            </a:r>
          </a:p>
        </p:txBody>
      </p:sp>
    </p:spTree>
    <p:extLst>
      <p:ext uri="{BB962C8B-B14F-4D97-AF65-F5344CB8AC3E}">
        <p14:creationId xmlns:p14="http://schemas.microsoft.com/office/powerpoint/2010/main" val="22198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FDAC-6065-4326-B288-7CED15C19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CAD67-F252-4D7F-86F8-E79F20493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13EFD-6C30-40ED-9C44-B6481AAD03CC}"/>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497A2301-9152-4F84-89EC-405D4EC56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E135-382F-4DB6-BAE8-9E106EB4FC87}"/>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36880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6A9B-8DD6-4BEF-A0FA-50A1455E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1F608-5313-4377-91A8-29D72B8063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C3FBC5-2887-4834-A30F-9B62BF012D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534BB3-A2AE-4740-AB62-56554CB7C223}"/>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6" name="Footer Placeholder 5">
            <a:extLst>
              <a:ext uri="{FF2B5EF4-FFF2-40B4-BE49-F238E27FC236}">
                <a16:creationId xmlns:a16="http://schemas.microsoft.com/office/drawing/2014/main" id="{9C1A271A-2392-4931-A342-E38728FB8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B0B18-5107-4696-8C4F-F8BD557DA8CA}"/>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286267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F46B-20EE-4F7F-879E-1085EC122E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87FEA-53BB-4F04-B57A-A2A426B0A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BA0DAC-DBE4-4E0D-BB77-082F5546DE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1A4D9-CB1D-485D-B669-DAD1CF46E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E83C8F-329C-44B0-9ED1-AE98DB9120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1FAD4-B2A6-41BA-800B-BB597789574D}"/>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8" name="Footer Placeholder 7">
            <a:extLst>
              <a:ext uri="{FF2B5EF4-FFF2-40B4-BE49-F238E27FC236}">
                <a16:creationId xmlns:a16="http://schemas.microsoft.com/office/drawing/2014/main" id="{91EC0F04-FB36-4744-95C0-1400EABA1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95357-A8F0-48AA-83FC-C41B7BD9C6CC}"/>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76918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1FD1-A194-4D8B-A642-CBD5493628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22A1F-8514-4C76-AD8C-1A9F603B87D3}"/>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4" name="Footer Placeholder 3">
            <a:extLst>
              <a:ext uri="{FF2B5EF4-FFF2-40B4-BE49-F238E27FC236}">
                <a16:creationId xmlns:a16="http://schemas.microsoft.com/office/drawing/2014/main" id="{7005241F-E6D6-485F-BFF5-C33DF96B0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BA1E4-03BE-483E-9F91-C5E5EC605214}"/>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279336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D2624-206F-43D5-93F0-849BFD3F37BE}"/>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3" name="Footer Placeholder 2">
            <a:extLst>
              <a:ext uri="{FF2B5EF4-FFF2-40B4-BE49-F238E27FC236}">
                <a16:creationId xmlns:a16="http://schemas.microsoft.com/office/drawing/2014/main" id="{61479FD5-7BDF-40E6-991A-F51A811B6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ABF2A-D9A8-4E8C-A0D2-1B501107751F}"/>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329372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2B11-A111-4DB4-9409-B6D30E16D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E0297-B683-4CD7-B093-D89F4F88B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FB6B1-2E2E-4823-A8A2-A2374E1A7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BF455A-CB84-4AD6-A6C7-11815D33CDE3}"/>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6" name="Footer Placeholder 5">
            <a:extLst>
              <a:ext uri="{FF2B5EF4-FFF2-40B4-BE49-F238E27FC236}">
                <a16:creationId xmlns:a16="http://schemas.microsoft.com/office/drawing/2014/main" id="{19530C28-65CE-432B-9756-28A9A8BE9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D4A37-B308-4776-8818-7368116EEC7B}"/>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79190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8D81-CB16-49B0-AAB7-CD6366C27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9DDB71-B867-480D-ABBC-B3A436F23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5BD6D-BA46-465C-8A40-3F9189096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182D86-8622-4CA7-AC48-4D08778F5100}"/>
              </a:ext>
            </a:extLst>
          </p:cNvPr>
          <p:cNvSpPr>
            <a:spLocks noGrp="1"/>
          </p:cNvSpPr>
          <p:nvPr>
            <p:ph type="dt" sz="half" idx="10"/>
          </p:nvPr>
        </p:nvSpPr>
        <p:spPr/>
        <p:txBody>
          <a:bodyPr/>
          <a:lstStyle/>
          <a:p>
            <a:fld id="{6BD05FE6-D724-454F-9859-67FBB8D45201}" type="datetimeFigureOut">
              <a:rPr lang="en-US" smtClean="0"/>
              <a:t>07-Jun-18</a:t>
            </a:fld>
            <a:endParaRPr lang="en-US"/>
          </a:p>
        </p:txBody>
      </p:sp>
      <p:sp>
        <p:nvSpPr>
          <p:cNvPr id="6" name="Footer Placeholder 5">
            <a:extLst>
              <a:ext uri="{FF2B5EF4-FFF2-40B4-BE49-F238E27FC236}">
                <a16:creationId xmlns:a16="http://schemas.microsoft.com/office/drawing/2014/main" id="{21558B90-B742-4BB2-9DC4-9B270A7FB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00A25-5F7C-4A90-B1E5-03ED45498CA5}"/>
              </a:ext>
            </a:extLst>
          </p:cNvPr>
          <p:cNvSpPr>
            <a:spLocks noGrp="1"/>
          </p:cNvSpPr>
          <p:nvPr>
            <p:ph type="sldNum" sz="quarter" idx="12"/>
          </p:nvPr>
        </p:nvSpPr>
        <p:spPr/>
        <p:txBody>
          <a:bodyPr/>
          <a:lstStyle/>
          <a:p>
            <a:fld id="{3167CCD7-C99B-46F1-A072-92ACED689E98}" type="slidenum">
              <a:rPr lang="en-US" smtClean="0"/>
              <a:t>‹#›</a:t>
            </a:fld>
            <a:endParaRPr lang="en-US"/>
          </a:p>
        </p:txBody>
      </p:sp>
    </p:spTree>
    <p:extLst>
      <p:ext uri="{BB962C8B-B14F-4D97-AF65-F5344CB8AC3E}">
        <p14:creationId xmlns:p14="http://schemas.microsoft.com/office/powerpoint/2010/main" val="412573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DA2E1-D2D1-40BC-A645-28BD30339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05CE9A-F8BF-4172-A64C-46303458A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BCE83-F9B8-437B-B8C0-56E01AB57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05FE6-D724-454F-9859-67FBB8D45201}" type="datetimeFigureOut">
              <a:rPr lang="en-US" smtClean="0"/>
              <a:t>07-Jun-18</a:t>
            </a:fld>
            <a:endParaRPr lang="en-US"/>
          </a:p>
        </p:txBody>
      </p:sp>
      <p:sp>
        <p:nvSpPr>
          <p:cNvPr id="5" name="Footer Placeholder 4">
            <a:extLst>
              <a:ext uri="{FF2B5EF4-FFF2-40B4-BE49-F238E27FC236}">
                <a16:creationId xmlns:a16="http://schemas.microsoft.com/office/drawing/2014/main" id="{B93410AE-CA9D-4A2C-A719-F379691F7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00C8B2-1AB2-4173-8EBC-4C528D388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7CCD7-C99B-46F1-A072-92ACED689E98}" type="slidenum">
              <a:rPr lang="en-US" smtClean="0"/>
              <a:t>‹#›</a:t>
            </a:fld>
            <a:endParaRPr lang="en-US"/>
          </a:p>
        </p:txBody>
      </p:sp>
    </p:spTree>
    <p:extLst>
      <p:ext uri="{BB962C8B-B14F-4D97-AF65-F5344CB8AC3E}">
        <p14:creationId xmlns:p14="http://schemas.microsoft.com/office/powerpoint/2010/main" val="303456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pPr>
              <a:defRPr/>
            </a:pPr>
            <a:r>
              <a:rPr lang="en-US" dirty="0"/>
              <a:t>© SigmaWay LLC</a:t>
            </a:r>
          </a:p>
        </p:txBody>
      </p:sp>
    </p:spTree>
    <p:extLst>
      <p:ext uri="{BB962C8B-B14F-4D97-AF65-F5344CB8AC3E}">
        <p14:creationId xmlns:p14="http://schemas.microsoft.com/office/powerpoint/2010/main" val="1021774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Getting started with NodeMCU</a:t>
            </a:r>
          </a:p>
        </p:txBody>
      </p:sp>
      <p:sp>
        <p:nvSpPr>
          <p:cNvPr id="5"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
        <p:nvSpPr>
          <p:cNvPr id="7"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Tree>
    <p:extLst>
      <p:ext uri="{BB962C8B-B14F-4D97-AF65-F5344CB8AC3E}">
        <p14:creationId xmlns:p14="http://schemas.microsoft.com/office/powerpoint/2010/main" val="381926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6" name="Content Placeholder 15">
            <a:extLst>
              <a:ext uri="{FF2B5EF4-FFF2-40B4-BE49-F238E27FC236}">
                <a16:creationId xmlns:a16="http://schemas.microsoft.com/office/drawing/2014/main" id="{EE7AB007-B307-4D39-88D9-D470B7324322}"/>
              </a:ext>
            </a:extLst>
          </p:cNvPr>
          <p:cNvSpPr>
            <a:spLocks noGrp="1"/>
          </p:cNvSpPr>
          <p:nvPr>
            <p:ph sz="quarter" idx="1"/>
          </p:nvPr>
        </p:nvSpPr>
        <p:spPr>
          <a:xfrm>
            <a:off x="6127078" y="838200"/>
            <a:ext cx="5733619" cy="5462752"/>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Open Boards Manager from Tools &gt;  </a:t>
            </a:r>
            <a:r>
              <a:rPr lang="en-US" i="1" dirty="0"/>
              <a:t>esp8266 </a:t>
            </a:r>
            <a:r>
              <a:rPr lang="en-US" i="1" dirty="0" err="1"/>
              <a:t>Modues</a:t>
            </a:r>
            <a:r>
              <a:rPr lang="en-US" dirty="0"/>
              <a:t> platform And Select  NodeMCU 1.0(ESP-12E Module) board from Tools .</a:t>
            </a:r>
          </a:p>
          <a:p>
            <a:pPr>
              <a:buFont typeface="Arial" panose="020B0604020202020204" pitchFamily="34" charset="0"/>
              <a:buChar char="•"/>
            </a:pPr>
            <a:r>
              <a:rPr lang="en-US" dirty="0"/>
              <a:t>Upload Using : Serial</a:t>
            </a:r>
          </a:p>
          <a:p>
            <a:pPr>
              <a:buFont typeface="Arial" panose="020B0604020202020204" pitchFamily="34" charset="0"/>
              <a:buChar char="•"/>
            </a:pPr>
            <a:r>
              <a:rPr lang="en-US" dirty="0"/>
              <a:t>CPU Frequency : 80Mhz</a:t>
            </a:r>
          </a:p>
          <a:p>
            <a:pPr>
              <a:buFont typeface="Arial" panose="020B0604020202020204" pitchFamily="34" charset="0"/>
              <a:buChar char="•"/>
            </a:pPr>
            <a:r>
              <a:rPr lang="en-US" dirty="0"/>
              <a:t>Flash Size: 4M</a:t>
            </a:r>
          </a:p>
          <a:p>
            <a:pPr>
              <a:buFont typeface="Arial" panose="020B0604020202020204" pitchFamily="34" charset="0"/>
              <a:buChar char="•"/>
            </a:pPr>
            <a:r>
              <a:rPr lang="en-US" dirty="0"/>
              <a:t>Upload Speed: 115200</a:t>
            </a:r>
          </a:p>
          <a:p>
            <a:pPr>
              <a:buFont typeface="Arial" panose="020B0604020202020204" pitchFamily="34" charset="0"/>
              <a:buChar char="•"/>
            </a:pPr>
            <a:r>
              <a:rPr lang="en-US" dirty="0"/>
              <a:t>PORT : Select Assign Port Only.</a:t>
            </a:r>
          </a:p>
          <a:p>
            <a:endParaRPr lang="en-US" dirty="0"/>
          </a:p>
        </p:txBody>
      </p:sp>
      <p:pic>
        <p:nvPicPr>
          <p:cNvPr id="17" name="Picture 16">
            <a:extLst>
              <a:ext uri="{FF2B5EF4-FFF2-40B4-BE49-F238E27FC236}">
                <a16:creationId xmlns:a16="http://schemas.microsoft.com/office/drawing/2014/main" id="{455128E2-E63A-445E-8B00-FC5F9771F838}"/>
              </a:ext>
            </a:extLst>
          </p:cNvPr>
          <p:cNvPicPr>
            <a:picLocks noChangeAspect="1"/>
          </p:cNvPicPr>
          <p:nvPr/>
        </p:nvPicPr>
        <p:blipFill rotWithShape="1">
          <a:blip r:embed="rId2"/>
          <a:srcRect r="41293"/>
          <a:stretch/>
        </p:blipFill>
        <p:spPr>
          <a:xfrm>
            <a:off x="331303" y="838200"/>
            <a:ext cx="5539409" cy="5462752"/>
          </a:xfrm>
          <a:prstGeom prst="rect">
            <a:avLst/>
          </a:prstGeom>
        </p:spPr>
      </p:pic>
    </p:spTree>
    <p:extLst>
      <p:ext uri="{BB962C8B-B14F-4D97-AF65-F5344CB8AC3E}">
        <p14:creationId xmlns:p14="http://schemas.microsoft.com/office/powerpoint/2010/main" val="378807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Title 7">
            <a:extLst>
              <a:ext uri="{FF2B5EF4-FFF2-40B4-BE49-F238E27FC236}">
                <a16:creationId xmlns:a16="http://schemas.microsoft.com/office/drawing/2014/main" id="{8509CECD-AA71-48B4-9269-5874F87B1A89}"/>
              </a:ext>
            </a:extLst>
          </p:cNvPr>
          <p:cNvSpPr>
            <a:spLocks noGrp="1"/>
          </p:cNvSpPr>
          <p:nvPr>
            <p:ph type="title"/>
          </p:nvPr>
        </p:nvSpPr>
        <p:spPr/>
        <p:txBody>
          <a:bodyPr/>
          <a:lstStyle/>
          <a:p>
            <a:r>
              <a:rPr lang="en-US" dirty="0">
                <a:solidFill>
                  <a:schemeClr val="bg1"/>
                </a:solidFill>
              </a:rPr>
              <a:t>Uploading sketch</a:t>
            </a:r>
          </a:p>
        </p:txBody>
      </p:sp>
      <p:sp>
        <p:nvSpPr>
          <p:cNvPr id="13" name="Content Placeholder 12">
            <a:extLst>
              <a:ext uri="{FF2B5EF4-FFF2-40B4-BE49-F238E27FC236}">
                <a16:creationId xmlns:a16="http://schemas.microsoft.com/office/drawing/2014/main" id="{F9500314-7C9C-43F4-BE05-36B96515BD1A}"/>
              </a:ext>
            </a:extLst>
          </p:cNvPr>
          <p:cNvSpPr>
            <a:spLocks noGrp="1"/>
          </p:cNvSpPr>
          <p:nvPr>
            <p:ph sz="quarter" idx="1"/>
          </p:nvPr>
        </p:nvSpPr>
        <p:spPr>
          <a:xfrm>
            <a:off x="6178846" y="838199"/>
            <a:ext cx="5734858" cy="5536107"/>
          </a:xfrm>
        </p:spPr>
        <p:txBody>
          <a:bodyPr/>
          <a:lstStyle/>
          <a:p>
            <a:r>
              <a:rPr lang="en-US" dirty="0"/>
              <a:t>Go to file tab -&gt; Examples -&gt; ESP8266-&gt; Blink.</a:t>
            </a:r>
          </a:p>
          <a:p>
            <a:r>
              <a:rPr lang="en-US" dirty="0"/>
              <a:t>Upload the program in NodeMCU by selecting the correct port.</a:t>
            </a:r>
          </a:p>
          <a:p>
            <a:endParaRPr lang="en-US" dirty="0"/>
          </a:p>
        </p:txBody>
      </p:sp>
      <p:pic>
        <p:nvPicPr>
          <p:cNvPr id="14" name="Picture 13">
            <a:extLst>
              <a:ext uri="{FF2B5EF4-FFF2-40B4-BE49-F238E27FC236}">
                <a16:creationId xmlns:a16="http://schemas.microsoft.com/office/drawing/2014/main" id="{C62B0A48-9939-43B8-8D3C-4A5375D1731D}"/>
              </a:ext>
            </a:extLst>
          </p:cNvPr>
          <p:cNvPicPr>
            <a:picLocks noChangeAspect="1"/>
          </p:cNvPicPr>
          <p:nvPr/>
        </p:nvPicPr>
        <p:blipFill rotWithShape="1">
          <a:blip r:embed="rId2"/>
          <a:srcRect t="1433" r="53261" b="6645"/>
          <a:stretch/>
        </p:blipFill>
        <p:spPr>
          <a:xfrm>
            <a:off x="156308" y="838200"/>
            <a:ext cx="5920362" cy="5536107"/>
          </a:xfrm>
          <a:prstGeom prst="rect">
            <a:avLst/>
          </a:prstGeom>
        </p:spPr>
      </p:pic>
      <p:pic>
        <p:nvPicPr>
          <p:cNvPr id="16" name="Picture 15">
            <a:extLst>
              <a:ext uri="{FF2B5EF4-FFF2-40B4-BE49-F238E27FC236}">
                <a16:creationId xmlns:a16="http://schemas.microsoft.com/office/drawing/2014/main" id="{67A5F51F-D582-4133-B11E-B41FDD1D54B4}"/>
              </a:ext>
            </a:extLst>
          </p:cNvPr>
          <p:cNvPicPr>
            <a:picLocks noChangeAspect="1"/>
          </p:cNvPicPr>
          <p:nvPr/>
        </p:nvPicPr>
        <p:blipFill>
          <a:blip r:embed="rId3"/>
          <a:stretch>
            <a:fillRect/>
          </a:stretch>
        </p:blipFill>
        <p:spPr>
          <a:xfrm>
            <a:off x="6527317" y="2653383"/>
            <a:ext cx="5293622" cy="3430587"/>
          </a:xfrm>
          <a:prstGeom prst="rect">
            <a:avLst/>
          </a:prstGeom>
        </p:spPr>
      </p:pic>
    </p:spTree>
    <p:extLst>
      <p:ext uri="{BB962C8B-B14F-4D97-AF65-F5344CB8AC3E}">
        <p14:creationId xmlns:p14="http://schemas.microsoft.com/office/powerpoint/2010/main" val="50258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4637-E0DE-42BB-A3AA-DAFF43C84346}"/>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E140BEEC-AA80-419D-95B3-4CC942913EB5}"/>
              </a:ext>
            </a:extLst>
          </p:cNvPr>
          <p:cNvSpPr>
            <a:spLocks noGrp="1"/>
          </p:cNvSpPr>
          <p:nvPr>
            <p:ph sz="quarter" idx="1"/>
          </p:nvPr>
        </p:nvSpPr>
        <p:spPr/>
        <p:txBody>
          <a:bodyPr/>
          <a:lstStyle/>
          <a:p>
            <a:r>
              <a:rPr lang="en-US" dirty="0"/>
              <a:t>After uploading the program you will find that the built-in led of NodeMCU start blinking.</a:t>
            </a:r>
          </a:p>
          <a:p>
            <a:r>
              <a:rPr lang="en-US" dirty="0"/>
              <a:t>Now , we are done with the setup.</a:t>
            </a:r>
          </a:p>
        </p:txBody>
      </p:sp>
      <p:sp>
        <p:nvSpPr>
          <p:cNvPr id="4" name="Footer Placeholder 3">
            <a:extLst>
              <a:ext uri="{FF2B5EF4-FFF2-40B4-BE49-F238E27FC236}">
                <a16:creationId xmlns:a16="http://schemas.microsoft.com/office/drawing/2014/main" id="{3460D88B-84A0-49F2-B8B7-406F1DCD2E37}"/>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198850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a:t>
            </a:r>
            <a:r>
              <a:rPr lang="en-US" sz="1800">
                <a:solidFill>
                  <a:srgbClr val="002060"/>
                </a:solidFill>
              </a:rPr>
              <a:t>91 7838021754</a:t>
            </a:r>
            <a:endParaRPr lang="en-US" sz="1800" dirty="0">
              <a:solidFill>
                <a:srgbClr val="002060"/>
              </a:solidFill>
            </a:endParaRP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0F6FC6"/>
              </a:buClr>
              <a:buSzPct val="85000"/>
              <a:buFont typeface="Wingdings 2" panose="05020102010507070707" pitchFamily="18" charset="2"/>
              <a:buNone/>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Contact US</a:t>
            </a:r>
          </a:p>
        </p:txBody>
      </p:sp>
    </p:spTree>
    <p:extLst>
      <p:ext uri="{BB962C8B-B14F-4D97-AF65-F5344CB8AC3E}">
        <p14:creationId xmlns:p14="http://schemas.microsoft.com/office/powerpoint/2010/main" val="265909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2712459067"/>
              </p:ext>
            </p:extLst>
          </p:nvPr>
        </p:nvGraphicFramePr>
        <p:xfrm>
          <a:off x="6548691" y="2327185"/>
          <a:ext cx="5212385" cy="3230880"/>
        </p:xfrm>
        <a:graphic>
          <a:graphicData uri="http://schemas.openxmlformats.org/drawingml/2006/table">
            <a:tbl>
              <a:tblPr firstRow="1" bandRow="1">
                <a:tableStyleId>{7E9639D4-E3E2-4D34-9284-5A2195B3D0D7}</a:tableStyleId>
              </a:tblPr>
              <a:tblGrid>
                <a:gridCol w="4401570">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283029">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283029">
                <a:tc>
                  <a:txBody>
                    <a:bodyPr/>
                    <a:lstStyle/>
                    <a:p>
                      <a:r>
                        <a:rPr lang="en-US" sz="1800" dirty="0">
                          <a:latin typeface="Calibri" pitchFamily="34" charset="0"/>
                        </a:rPr>
                        <a:t>What is NodeMCU</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ESP8266 Features</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Basic AT Commands</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3"/>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NodeMCU DEVKIT 1.0 Specification</a:t>
                      </a:r>
                      <a:endParaRPr lang="en-US" sz="1800" dirty="0">
                        <a:latin typeface="Calibri" pitchFamily="34" charset="0"/>
                      </a:endParaRP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119074939"/>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NodeMCU Pinout</a:t>
                      </a:r>
                      <a:endParaRPr lang="en-US" sz="1800" dirty="0">
                        <a:latin typeface="Calibri" pitchFamily="34" charset="0"/>
                      </a:endParaRP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885561025"/>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How to Setup it</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3327679032"/>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Uploading of sketch</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3867137013"/>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Result</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297214035"/>
                  </a:ext>
                </a:extLst>
              </a:tr>
            </a:tbl>
          </a:graphicData>
        </a:graphic>
      </p:graphicFrame>
    </p:spTree>
    <p:extLst>
      <p:ext uri="{BB962C8B-B14F-4D97-AF65-F5344CB8AC3E}">
        <p14:creationId xmlns:p14="http://schemas.microsoft.com/office/powerpoint/2010/main" val="30339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Title 7">
            <a:extLst>
              <a:ext uri="{FF2B5EF4-FFF2-40B4-BE49-F238E27FC236}">
                <a16:creationId xmlns:a16="http://schemas.microsoft.com/office/drawing/2014/main" id="{71FC7A74-0A01-45DD-83AD-7303AD3EAF28}"/>
              </a:ext>
            </a:extLst>
          </p:cNvPr>
          <p:cNvSpPr>
            <a:spLocks noGrp="1"/>
          </p:cNvSpPr>
          <p:nvPr>
            <p:ph type="title"/>
          </p:nvPr>
        </p:nvSpPr>
        <p:spPr/>
        <p:txBody>
          <a:bodyPr/>
          <a:lstStyle/>
          <a:p>
            <a:r>
              <a:rPr lang="en-US" dirty="0">
                <a:solidFill>
                  <a:schemeClr val="bg1"/>
                </a:solidFill>
              </a:rPr>
              <a:t>What is NodeMCU</a:t>
            </a:r>
          </a:p>
        </p:txBody>
      </p:sp>
      <p:pic>
        <p:nvPicPr>
          <p:cNvPr id="16" name="Picture 15">
            <a:extLst>
              <a:ext uri="{FF2B5EF4-FFF2-40B4-BE49-F238E27FC236}">
                <a16:creationId xmlns:a16="http://schemas.microsoft.com/office/drawing/2014/main" id="{F48F9D05-7C50-4B0B-A671-B5ECE20B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1" y="2042561"/>
            <a:ext cx="5433391" cy="2953509"/>
          </a:xfrm>
          <a:prstGeom prst="rect">
            <a:avLst/>
          </a:prstGeom>
        </p:spPr>
      </p:pic>
      <p:sp>
        <p:nvSpPr>
          <p:cNvPr id="18" name="Content Placeholder 17">
            <a:extLst>
              <a:ext uri="{FF2B5EF4-FFF2-40B4-BE49-F238E27FC236}">
                <a16:creationId xmlns:a16="http://schemas.microsoft.com/office/drawing/2014/main" id="{FA853880-B931-4915-9EEB-B263CCA1BE40}"/>
              </a:ext>
            </a:extLst>
          </p:cNvPr>
          <p:cNvSpPr>
            <a:spLocks noGrp="1"/>
          </p:cNvSpPr>
          <p:nvPr>
            <p:ph sz="quarter" idx="1"/>
          </p:nvPr>
        </p:nvSpPr>
        <p:spPr>
          <a:xfrm>
            <a:off x="6202017" y="1028779"/>
            <a:ext cx="5777948" cy="5226247"/>
          </a:xfrm>
        </p:spPr>
        <p:txBody>
          <a:bodyPr/>
          <a:lstStyle/>
          <a:p>
            <a:r>
              <a:rPr lang="en-US" sz="2000" dirty="0"/>
              <a:t>NodeMCU is an open source IoT platform. Which includes firmware which runs on the ESP8266 Wi-Fi Module from Espressif Systems, and hardware which is based on the ESP-12 module. The term “NodeMCU” by default refers to the firmware rather than the dev kits. NodeMCU firmware was developed so that AT commands can be replaced with Lua scripting making the life of developers easier. So it would be redundant to use AT commands again in NodeMCU.</a:t>
            </a:r>
          </a:p>
          <a:p>
            <a:endParaRPr lang="en-US" sz="2000" dirty="0"/>
          </a:p>
          <a:p>
            <a:r>
              <a:rPr lang="en-US" sz="2000" dirty="0"/>
              <a:t>The ESP8266 is a low-cost Wi-Fi chip with full TCP/IP stack and microcontroller capability produced by Shanghai-based Chinese manufacturer, Espressif.</a:t>
            </a:r>
          </a:p>
          <a:p>
            <a:endParaRPr lang="en-US" sz="2000" dirty="0"/>
          </a:p>
        </p:txBody>
      </p:sp>
    </p:spTree>
    <p:extLst>
      <p:ext uri="{BB962C8B-B14F-4D97-AF65-F5344CB8AC3E}">
        <p14:creationId xmlns:p14="http://schemas.microsoft.com/office/powerpoint/2010/main" val="367354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53E5-6E44-45F8-9859-79D2C59B2D99}"/>
              </a:ext>
            </a:extLst>
          </p:cNvPr>
          <p:cNvSpPr>
            <a:spLocks noGrp="1"/>
          </p:cNvSpPr>
          <p:nvPr>
            <p:ph type="title"/>
          </p:nvPr>
        </p:nvSpPr>
        <p:spPr/>
        <p:txBody>
          <a:bodyPr/>
          <a:lstStyle/>
          <a:p>
            <a:r>
              <a:rPr lang="en-US" dirty="0"/>
              <a:t>ESP8266 Feature</a:t>
            </a:r>
          </a:p>
        </p:txBody>
      </p:sp>
      <p:sp>
        <p:nvSpPr>
          <p:cNvPr id="3" name="Content Placeholder 2">
            <a:extLst>
              <a:ext uri="{FF2B5EF4-FFF2-40B4-BE49-F238E27FC236}">
                <a16:creationId xmlns:a16="http://schemas.microsoft.com/office/drawing/2014/main" id="{48A23372-7C45-49C6-AE1B-6927B968EADB}"/>
              </a:ext>
            </a:extLst>
          </p:cNvPr>
          <p:cNvSpPr>
            <a:spLocks noGrp="1"/>
          </p:cNvSpPr>
          <p:nvPr>
            <p:ph sz="quarter" idx="1"/>
          </p:nvPr>
        </p:nvSpPr>
        <p:spPr/>
        <p:txBody>
          <a:bodyPr/>
          <a:lstStyle/>
          <a:p>
            <a:r>
              <a:rPr lang="en-US" dirty="0"/>
              <a:t>Open-source</a:t>
            </a:r>
          </a:p>
          <a:p>
            <a:r>
              <a:rPr lang="en-US" dirty="0"/>
              <a:t>Interactive</a:t>
            </a:r>
          </a:p>
          <a:p>
            <a:r>
              <a:rPr lang="en-US" dirty="0"/>
              <a:t>Programmable</a:t>
            </a:r>
          </a:p>
          <a:p>
            <a:r>
              <a:rPr lang="en-US" dirty="0"/>
              <a:t>Low cost</a:t>
            </a:r>
          </a:p>
          <a:p>
            <a:r>
              <a:rPr lang="en-US" dirty="0"/>
              <a:t>Simple</a:t>
            </a:r>
          </a:p>
          <a:p>
            <a:r>
              <a:rPr lang="en-US" dirty="0"/>
              <a:t>Smart</a:t>
            </a:r>
          </a:p>
          <a:p>
            <a:r>
              <a:rPr lang="en-US" dirty="0"/>
              <a:t>WI-FI enabled</a:t>
            </a:r>
          </a:p>
          <a:p>
            <a:r>
              <a:rPr lang="en-US" dirty="0"/>
              <a:t>USB-TTL included</a:t>
            </a:r>
          </a:p>
          <a:p>
            <a:r>
              <a:rPr lang="en-US" dirty="0"/>
              <a:t>Plug </a:t>
            </a:r>
            <a:r>
              <a:rPr lang="en-US"/>
              <a:t>&amp; Play</a:t>
            </a:r>
            <a:endParaRPr lang="en-US" dirty="0"/>
          </a:p>
        </p:txBody>
      </p:sp>
      <p:sp>
        <p:nvSpPr>
          <p:cNvPr id="4" name="Footer Placeholder 3">
            <a:extLst>
              <a:ext uri="{FF2B5EF4-FFF2-40B4-BE49-F238E27FC236}">
                <a16:creationId xmlns:a16="http://schemas.microsoft.com/office/drawing/2014/main" id="{EDE9BE92-D5D5-48C2-BC26-072FC83E7C3A}"/>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423977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4C21-435A-4592-9D7E-CA5AD475F820}"/>
              </a:ext>
            </a:extLst>
          </p:cNvPr>
          <p:cNvSpPr>
            <a:spLocks noGrp="1"/>
          </p:cNvSpPr>
          <p:nvPr>
            <p:ph type="title"/>
          </p:nvPr>
        </p:nvSpPr>
        <p:spPr/>
        <p:txBody>
          <a:bodyPr/>
          <a:lstStyle/>
          <a:p>
            <a:r>
              <a:rPr lang="en-US" dirty="0"/>
              <a:t>NodeMCU DEVKIT 1.0 Specification</a:t>
            </a:r>
          </a:p>
        </p:txBody>
      </p:sp>
      <p:sp>
        <p:nvSpPr>
          <p:cNvPr id="3" name="Content Placeholder 2">
            <a:extLst>
              <a:ext uri="{FF2B5EF4-FFF2-40B4-BE49-F238E27FC236}">
                <a16:creationId xmlns:a16="http://schemas.microsoft.com/office/drawing/2014/main" id="{13C86324-FB59-46AA-B1C3-70B51C20A812}"/>
              </a:ext>
            </a:extLst>
          </p:cNvPr>
          <p:cNvSpPr>
            <a:spLocks noGrp="1"/>
          </p:cNvSpPr>
          <p:nvPr>
            <p:ph sz="quarter" idx="1"/>
          </p:nvPr>
        </p:nvSpPr>
        <p:spPr>
          <a:xfrm>
            <a:off x="513594" y="1275524"/>
            <a:ext cx="10550769" cy="4572000"/>
          </a:xfrm>
        </p:spPr>
        <p:txBody>
          <a:bodyPr/>
          <a:lstStyle/>
          <a:p>
            <a:r>
              <a:rPr lang="en-US" sz="2300" b="1" dirty="0"/>
              <a:t>Developer :</a:t>
            </a:r>
            <a:r>
              <a:rPr lang="en-US" sz="2300" dirty="0"/>
              <a:t> ESP8266 Opensource Community</a:t>
            </a:r>
          </a:p>
          <a:p>
            <a:r>
              <a:rPr lang="en-US" sz="2300" b="1" dirty="0"/>
              <a:t>Type :</a:t>
            </a:r>
            <a:r>
              <a:rPr lang="en-US" sz="2300" dirty="0"/>
              <a:t>  Single-board microcontroller</a:t>
            </a:r>
          </a:p>
          <a:p>
            <a:r>
              <a:rPr lang="en-US" sz="2300" b="1" dirty="0"/>
              <a:t>Operating system :</a:t>
            </a:r>
            <a:r>
              <a:rPr lang="en-US" sz="2300" dirty="0"/>
              <a:t> XTOS</a:t>
            </a:r>
          </a:p>
          <a:p>
            <a:r>
              <a:rPr lang="en-US" sz="2300" b="1" dirty="0"/>
              <a:t>CPU :</a:t>
            </a:r>
            <a:r>
              <a:rPr lang="en-US" sz="2300" dirty="0"/>
              <a:t> ESP8266</a:t>
            </a:r>
          </a:p>
          <a:p>
            <a:r>
              <a:rPr lang="en-US" sz="2300" b="1" dirty="0"/>
              <a:t>Memory :</a:t>
            </a:r>
            <a:r>
              <a:rPr lang="en-US" sz="2300" dirty="0"/>
              <a:t> 128kBytes</a:t>
            </a:r>
          </a:p>
          <a:p>
            <a:r>
              <a:rPr lang="en-US" sz="2300" b="1" dirty="0"/>
              <a:t>Storage :</a:t>
            </a:r>
            <a:r>
              <a:rPr lang="en-US" sz="2300" dirty="0"/>
              <a:t> 4MBytes</a:t>
            </a:r>
          </a:p>
          <a:p>
            <a:r>
              <a:rPr lang="en-US" sz="2300" b="1" dirty="0"/>
              <a:t>Power By :</a:t>
            </a:r>
            <a:r>
              <a:rPr lang="en-US" sz="2300" dirty="0"/>
              <a:t> USB</a:t>
            </a:r>
          </a:p>
          <a:p>
            <a:r>
              <a:rPr lang="en-US" sz="2300" b="1" dirty="0"/>
              <a:t>Power Voltage :</a:t>
            </a:r>
            <a:r>
              <a:rPr lang="en-US" sz="2300" dirty="0"/>
              <a:t> 3v ,5v(used with 3.3v Regulator which inbuilt on Board using Pin VIN)</a:t>
            </a:r>
          </a:p>
          <a:p>
            <a:r>
              <a:rPr lang="en-US" sz="2300" b="1" dirty="0"/>
              <a:t>Code :</a:t>
            </a:r>
            <a:r>
              <a:rPr lang="en-US" sz="2300" dirty="0"/>
              <a:t> Arduino </a:t>
            </a:r>
            <a:r>
              <a:rPr lang="en-US" sz="2300" dirty="0" err="1"/>
              <a:t>Cpp</a:t>
            </a:r>
            <a:endParaRPr lang="en-US" sz="2300" dirty="0"/>
          </a:p>
          <a:p>
            <a:r>
              <a:rPr lang="en-US" sz="2300" b="1" dirty="0"/>
              <a:t>IDE Used :</a:t>
            </a:r>
            <a:r>
              <a:rPr lang="en-US" sz="2300" dirty="0"/>
              <a:t> Arduino IDE</a:t>
            </a:r>
            <a:br>
              <a:rPr lang="en-US" sz="2300" dirty="0"/>
            </a:br>
            <a:r>
              <a:rPr lang="en-US" sz="2300" b="1" dirty="0"/>
              <a:t>GPIO :</a:t>
            </a:r>
            <a:r>
              <a:rPr lang="en-US" sz="2300" dirty="0"/>
              <a:t> 10</a:t>
            </a:r>
          </a:p>
        </p:txBody>
      </p:sp>
      <p:sp>
        <p:nvSpPr>
          <p:cNvPr id="4" name="Footer Placeholder 3">
            <a:extLst>
              <a:ext uri="{FF2B5EF4-FFF2-40B4-BE49-F238E27FC236}">
                <a16:creationId xmlns:a16="http://schemas.microsoft.com/office/drawing/2014/main" id="{E1B61369-E698-425B-8427-9117B1D9B5B6}"/>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203219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B3CD-D588-47B0-8BFA-3A253B4F7781}"/>
              </a:ext>
            </a:extLst>
          </p:cNvPr>
          <p:cNvSpPr>
            <a:spLocks noGrp="1"/>
          </p:cNvSpPr>
          <p:nvPr>
            <p:ph type="title"/>
          </p:nvPr>
        </p:nvSpPr>
        <p:spPr/>
        <p:txBody>
          <a:bodyPr/>
          <a:lstStyle/>
          <a:p>
            <a:r>
              <a:rPr lang="en-US" dirty="0"/>
              <a:t>NodeMCU Pinout</a:t>
            </a:r>
          </a:p>
        </p:txBody>
      </p:sp>
      <p:pic>
        <p:nvPicPr>
          <p:cNvPr id="6" name="Content Placeholder 5">
            <a:extLst>
              <a:ext uri="{FF2B5EF4-FFF2-40B4-BE49-F238E27FC236}">
                <a16:creationId xmlns:a16="http://schemas.microsoft.com/office/drawing/2014/main" id="{A6EA4793-16D6-4E20-B4F0-C6772C8B410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10748" y="1046922"/>
            <a:ext cx="8560904" cy="5221356"/>
          </a:xfrm>
        </p:spPr>
      </p:pic>
      <p:sp>
        <p:nvSpPr>
          <p:cNvPr id="4" name="Footer Placeholder 3">
            <a:extLst>
              <a:ext uri="{FF2B5EF4-FFF2-40B4-BE49-F238E27FC236}">
                <a16:creationId xmlns:a16="http://schemas.microsoft.com/office/drawing/2014/main" id="{699501A3-54E4-498C-A9F9-A27F2BDACEDD}"/>
              </a:ext>
            </a:extLst>
          </p:cNvPr>
          <p:cNvSpPr>
            <a:spLocks noGrp="1"/>
          </p:cNvSpPr>
          <p:nvPr>
            <p:ph type="ftr" sz="quarter" idx="10"/>
          </p:nvPr>
        </p:nvSpPr>
        <p:spPr/>
        <p:txBody>
          <a:bodyPr/>
          <a:lstStyle/>
          <a:p>
            <a:pPr>
              <a:defRPr/>
            </a:pPr>
            <a:r>
              <a:rPr lang="en-US"/>
              <a:t>© SigmaWay LLC</a:t>
            </a:r>
            <a:endParaRPr lang="en-US" dirty="0"/>
          </a:p>
        </p:txBody>
      </p:sp>
    </p:spTree>
    <p:extLst>
      <p:ext uri="{BB962C8B-B14F-4D97-AF65-F5344CB8AC3E}">
        <p14:creationId xmlns:p14="http://schemas.microsoft.com/office/powerpoint/2010/main" val="135243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Title 7">
            <a:extLst>
              <a:ext uri="{FF2B5EF4-FFF2-40B4-BE49-F238E27FC236}">
                <a16:creationId xmlns:a16="http://schemas.microsoft.com/office/drawing/2014/main" id="{2C2C8545-EFAB-464C-A090-218546712F73}"/>
              </a:ext>
            </a:extLst>
          </p:cNvPr>
          <p:cNvSpPr>
            <a:spLocks noGrp="1"/>
          </p:cNvSpPr>
          <p:nvPr>
            <p:ph type="title"/>
          </p:nvPr>
        </p:nvSpPr>
        <p:spPr/>
        <p:txBody>
          <a:bodyPr/>
          <a:lstStyle/>
          <a:p>
            <a:r>
              <a:rPr lang="en-US" dirty="0">
                <a:solidFill>
                  <a:schemeClr val="bg1"/>
                </a:solidFill>
              </a:rPr>
              <a:t>How to Setup it</a:t>
            </a:r>
          </a:p>
        </p:txBody>
      </p:sp>
      <p:pic>
        <p:nvPicPr>
          <p:cNvPr id="16" name="Content Placeholder 15">
            <a:extLst>
              <a:ext uri="{FF2B5EF4-FFF2-40B4-BE49-F238E27FC236}">
                <a16:creationId xmlns:a16="http://schemas.microsoft.com/office/drawing/2014/main" id="{C56C49D2-461D-43AF-B566-3BCAA771F8F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6308" y="1610617"/>
            <a:ext cx="5793918" cy="4048061"/>
          </a:xfrm>
        </p:spPr>
      </p:pic>
      <p:sp>
        <p:nvSpPr>
          <p:cNvPr id="17" name="Content Placeholder 2">
            <a:extLst>
              <a:ext uri="{FF2B5EF4-FFF2-40B4-BE49-F238E27FC236}">
                <a16:creationId xmlns:a16="http://schemas.microsoft.com/office/drawing/2014/main" id="{5DAB80D6-4556-48B3-9D8B-6B1122F3A26A}"/>
              </a:ext>
            </a:extLst>
          </p:cNvPr>
          <p:cNvSpPr txBox="1">
            <a:spLocks/>
          </p:cNvSpPr>
          <p:nvPr/>
        </p:nvSpPr>
        <p:spPr bwMode="auto">
          <a:xfrm>
            <a:off x="6158040" y="1192696"/>
            <a:ext cx="5877651" cy="482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itchFamily="34" charset="0"/>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itchFamily="34" charset="0"/>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Calibri" pitchFamily="34" charset="0"/>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Calibri" pitchFamily="34" charset="0"/>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Calibri"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Install the current upstream Arduino IDE at the 1.8 level or later. The current version is at the Arduino website.</a:t>
            </a:r>
          </a:p>
          <a:p>
            <a:r>
              <a:rPr lang="en-US" dirty="0"/>
              <a:t>Start Arduino and open Preferences window.</a:t>
            </a:r>
          </a:p>
          <a:p>
            <a:r>
              <a:rPr lang="en-US" dirty="0"/>
              <a:t>Enter http://arduino.esp8266.com/stable/package_esp8266com_index.json into Additional Board Manager URLs field. </a:t>
            </a:r>
          </a:p>
          <a:p>
            <a:r>
              <a:rPr lang="en-US" dirty="0"/>
              <a:t>Click OK to close the preference Tab.</a:t>
            </a:r>
          </a:p>
        </p:txBody>
      </p:sp>
    </p:spTree>
    <p:extLst>
      <p:ext uri="{BB962C8B-B14F-4D97-AF65-F5344CB8AC3E}">
        <p14:creationId xmlns:p14="http://schemas.microsoft.com/office/powerpoint/2010/main" val="10414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pic>
        <p:nvPicPr>
          <p:cNvPr id="19" name="Content Placeholder 18">
            <a:extLst>
              <a:ext uri="{FF2B5EF4-FFF2-40B4-BE49-F238E27FC236}">
                <a16:creationId xmlns:a16="http://schemas.microsoft.com/office/drawing/2014/main" id="{0BE3D82F-0EB9-4FC7-977F-B26FFF307C3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5009" y="1146070"/>
            <a:ext cx="5685217" cy="5154882"/>
          </a:xfrm>
        </p:spPr>
      </p:pic>
      <p:pic>
        <p:nvPicPr>
          <p:cNvPr id="20" name="Picture 19">
            <a:extLst>
              <a:ext uri="{FF2B5EF4-FFF2-40B4-BE49-F238E27FC236}">
                <a16:creationId xmlns:a16="http://schemas.microsoft.com/office/drawing/2014/main" id="{715B00EA-E550-4AAA-A009-A47613C24E94}"/>
              </a:ext>
            </a:extLst>
          </p:cNvPr>
          <p:cNvPicPr>
            <a:picLocks noChangeAspect="1"/>
          </p:cNvPicPr>
          <p:nvPr/>
        </p:nvPicPr>
        <p:blipFill>
          <a:blip r:embed="rId3"/>
          <a:stretch>
            <a:fillRect/>
          </a:stretch>
        </p:blipFill>
        <p:spPr>
          <a:xfrm>
            <a:off x="6287546" y="1142802"/>
            <a:ext cx="5546645" cy="5158150"/>
          </a:xfrm>
          <a:prstGeom prst="rect">
            <a:avLst/>
          </a:prstGeom>
        </p:spPr>
      </p:pic>
      <p:sp>
        <p:nvSpPr>
          <p:cNvPr id="21" name="Rectangle 20">
            <a:extLst>
              <a:ext uri="{FF2B5EF4-FFF2-40B4-BE49-F238E27FC236}">
                <a16:creationId xmlns:a16="http://schemas.microsoft.com/office/drawing/2014/main" id="{58D276FB-83A5-43B0-8C35-B1D7D7FE59DD}"/>
              </a:ext>
            </a:extLst>
          </p:cNvPr>
          <p:cNvSpPr/>
          <p:nvPr/>
        </p:nvSpPr>
        <p:spPr>
          <a:xfrm>
            <a:off x="6140298" y="2782669"/>
            <a:ext cx="6096000" cy="707886"/>
          </a:xfrm>
          <a:prstGeom prst="rect">
            <a:avLst/>
          </a:prstGeom>
        </p:spPr>
        <p:txBody>
          <a:bodyPr>
            <a:spAutoFit/>
          </a:bodyPr>
          <a:lstStyle/>
          <a:p>
            <a:pPr marL="342900" indent="-342900">
              <a:buFont typeface="Arial" panose="020B0604020202020204" pitchFamily="34" charset="0"/>
              <a:buChar char="•"/>
            </a:pPr>
            <a:r>
              <a:rPr lang="en-US" sz="2000" dirty="0"/>
              <a:t>After completing the above steps , go to Tools and board, and then select board Manager</a:t>
            </a:r>
          </a:p>
        </p:txBody>
      </p:sp>
    </p:spTree>
    <p:extLst>
      <p:ext uri="{BB962C8B-B14F-4D97-AF65-F5344CB8AC3E}">
        <p14:creationId xmlns:p14="http://schemas.microsoft.com/office/powerpoint/2010/main" val="274008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21" name="Rectangle 20">
            <a:extLst>
              <a:ext uri="{FF2B5EF4-FFF2-40B4-BE49-F238E27FC236}">
                <a16:creationId xmlns:a16="http://schemas.microsoft.com/office/drawing/2014/main" id="{58D276FB-83A5-43B0-8C35-B1D7D7FE59DD}"/>
              </a:ext>
            </a:extLst>
          </p:cNvPr>
          <p:cNvSpPr/>
          <p:nvPr/>
        </p:nvSpPr>
        <p:spPr>
          <a:xfrm>
            <a:off x="6103388" y="2064024"/>
            <a:ext cx="6096000" cy="2308324"/>
          </a:xfrm>
          <a:prstGeom prst="rect">
            <a:avLst/>
          </a:prstGeom>
        </p:spPr>
        <p:txBody>
          <a:bodyPr>
            <a:spAutoFit/>
          </a:bodyPr>
          <a:lstStyle/>
          <a:p>
            <a:pPr marL="342900" indent="-342900">
              <a:buClr>
                <a:schemeClr val="accent2"/>
              </a:buClr>
              <a:buFont typeface="Arial" panose="020B0604020202020204" pitchFamily="34" charset="0"/>
              <a:buChar char="•"/>
            </a:pPr>
            <a:r>
              <a:rPr lang="en-US" sz="2400" dirty="0"/>
              <a:t>Navigate to esp8266 by esp8266 community and install the software for Arduino.</a:t>
            </a:r>
          </a:p>
          <a:p>
            <a:pPr marL="342900" indent="-342900">
              <a:buClr>
                <a:schemeClr val="accent2"/>
              </a:buClr>
              <a:buFont typeface="Arial" panose="020B0604020202020204" pitchFamily="34" charset="0"/>
              <a:buChar char="•"/>
            </a:pPr>
            <a:endParaRPr lang="en-US" sz="2400" dirty="0"/>
          </a:p>
          <a:p>
            <a:pPr marL="342900" indent="-342900">
              <a:buClr>
                <a:schemeClr val="accent2"/>
              </a:buClr>
              <a:buFont typeface="Arial" panose="020B0604020202020204" pitchFamily="34" charset="0"/>
              <a:buChar char="•"/>
            </a:pPr>
            <a:r>
              <a:rPr lang="en-US" sz="2400" dirty="0"/>
              <a:t>Once all the above process been completed we are read to program our esp8266 with Arduino IDE</a:t>
            </a:r>
          </a:p>
        </p:txBody>
      </p:sp>
      <p:pic>
        <p:nvPicPr>
          <p:cNvPr id="13" name="Content Placeholder 12">
            <a:extLst>
              <a:ext uri="{FF2B5EF4-FFF2-40B4-BE49-F238E27FC236}">
                <a16:creationId xmlns:a16="http://schemas.microsoft.com/office/drawing/2014/main" id="{3DA25AC2-60FA-4CAD-8E02-09266D8B525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7918" y="1351723"/>
            <a:ext cx="5948752" cy="4227442"/>
          </a:xfrm>
        </p:spPr>
      </p:pic>
    </p:spTree>
    <p:extLst>
      <p:ext uri="{BB962C8B-B14F-4D97-AF65-F5344CB8AC3E}">
        <p14:creationId xmlns:p14="http://schemas.microsoft.com/office/powerpoint/2010/main" val="265519191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docProps/app.xml><?xml version="1.0" encoding="utf-8"?>
<Properties xmlns="http://schemas.openxmlformats.org/officeDocument/2006/extended-properties" xmlns:vt="http://schemas.openxmlformats.org/officeDocument/2006/docPropsVTypes">
  <TotalTime>40</TotalTime>
  <Words>447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Franklin Gothic Book</vt:lpstr>
      <vt:lpstr>Wingdings 2</vt:lpstr>
      <vt:lpstr>Office Theme</vt:lpstr>
      <vt:lpstr>1_Equity</vt:lpstr>
      <vt:lpstr>Getting started with NodeMCU</vt:lpstr>
      <vt:lpstr>Contents</vt:lpstr>
      <vt:lpstr>What is NodeMCU</vt:lpstr>
      <vt:lpstr>ESP8266 Feature</vt:lpstr>
      <vt:lpstr>NodeMCU DEVKIT 1.0 Specification</vt:lpstr>
      <vt:lpstr>NodeMCU Pinout</vt:lpstr>
      <vt:lpstr>How to Setup it</vt:lpstr>
      <vt:lpstr>PowerPoint Presentation</vt:lpstr>
      <vt:lpstr>PowerPoint Presentation</vt:lpstr>
      <vt:lpstr>PowerPoint Presentation</vt:lpstr>
      <vt:lpstr>Uploading sketch</vt:lpstr>
      <vt:lpstr>Result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NodeMCU</dc:title>
  <dc:creator>Rohit Kumar</dc:creator>
  <cp:lastModifiedBy>Rohit Kumar</cp:lastModifiedBy>
  <cp:revision>9</cp:revision>
  <dcterms:created xsi:type="dcterms:W3CDTF">2018-06-07T08:34:15Z</dcterms:created>
  <dcterms:modified xsi:type="dcterms:W3CDTF">2018-06-07T09:15:13Z</dcterms:modified>
</cp:coreProperties>
</file>