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68" r:id="rId5"/>
    <p:sldId id="259" r:id="rId6"/>
    <p:sldId id="260" r:id="rId7"/>
    <p:sldId id="261" r:id="rId8"/>
    <p:sldId id="269" r:id="rId9"/>
    <p:sldId id="270" r:id="rId10"/>
    <p:sldId id="271" r:id="rId11"/>
    <p:sldId id="272" r:id="rId12"/>
    <p:sldId id="266" r:id="rId13"/>
    <p:sldId id="267" r:id="rId14"/>
    <p:sldId id="273" r:id="rId15"/>
    <p:sldId id="274" r:id="rId16"/>
    <p:sldId id="275" r:id="rId17"/>
    <p:sldId id="279" r:id="rId18"/>
    <p:sldId id="276" r:id="rId19"/>
    <p:sldId id="278" r:id="rId20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62DCF-462D-4978-972F-476E083AEE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4DE9B5-BC33-460D-A2AD-223DD6072773}">
      <dgm:prSet custT="1"/>
      <dgm:spPr/>
      <dgm:t>
        <a:bodyPr/>
        <a:lstStyle/>
        <a:p>
          <a:r>
            <a:rPr lang="en-IN" sz="2000" dirty="0"/>
            <a:t>To reduce the current flowing in the circuit, resistances are used in parallel topology.</a:t>
          </a:r>
        </a:p>
      </dgm:t>
    </dgm:pt>
    <dgm:pt modelId="{12E4BA14-5057-4545-A831-8E1E0AA74E89}" type="parTrans" cxnId="{F32F24BA-9200-4E35-8E2D-5A9465ED9C09}">
      <dgm:prSet/>
      <dgm:spPr/>
      <dgm:t>
        <a:bodyPr/>
        <a:lstStyle/>
        <a:p>
          <a:endParaRPr lang="en-US"/>
        </a:p>
      </dgm:t>
    </dgm:pt>
    <dgm:pt modelId="{4DA92388-7D27-43E4-864F-C4C47C7AFC15}" type="sibTrans" cxnId="{F32F24BA-9200-4E35-8E2D-5A9465ED9C09}">
      <dgm:prSet/>
      <dgm:spPr/>
      <dgm:t>
        <a:bodyPr/>
        <a:lstStyle/>
        <a:p>
          <a:endParaRPr lang="en-US"/>
        </a:p>
      </dgm:t>
    </dgm:pt>
    <dgm:pt modelId="{7DC92437-6F4E-4FD7-970F-B93612151EE9}" type="pres">
      <dgm:prSet presAssocID="{F2D62DCF-462D-4978-972F-476E083AEE71}" presName="linear" presStyleCnt="0">
        <dgm:presLayoutVars>
          <dgm:animLvl val="lvl"/>
          <dgm:resizeHandles val="exact"/>
        </dgm:presLayoutVars>
      </dgm:prSet>
      <dgm:spPr/>
    </dgm:pt>
    <dgm:pt modelId="{137781CA-FB7F-4193-96A7-3CE60B8F98BC}" type="pres">
      <dgm:prSet presAssocID="{F04DE9B5-BC33-460D-A2AD-223DD6072773}" presName="parentText" presStyleLbl="node1" presStyleIdx="0" presStyleCnt="1" custLinFactNeighborY="22221">
        <dgm:presLayoutVars>
          <dgm:chMax val="0"/>
          <dgm:bulletEnabled val="1"/>
        </dgm:presLayoutVars>
      </dgm:prSet>
      <dgm:spPr/>
    </dgm:pt>
  </dgm:ptLst>
  <dgm:cxnLst>
    <dgm:cxn modelId="{E9355A7F-AC8A-4E9D-B778-560AD516C128}" type="presOf" srcId="{F04DE9B5-BC33-460D-A2AD-223DD6072773}" destId="{137781CA-FB7F-4193-96A7-3CE60B8F98BC}" srcOrd="0" destOrd="0" presId="urn:microsoft.com/office/officeart/2005/8/layout/vList2"/>
    <dgm:cxn modelId="{D3DFB8AD-F9E7-4433-B786-21E11FDC7A62}" type="presOf" srcId="{F2D62DCF-462D-4978-972F-476E083AEE71}" destId="{7DC92437-6F4E-4FD7-970F-B93612151EE9}" srcOrd="0" destOrd="0" presId="urn:microsoft.com/office/officeart/2005/8/layout/vList2"/>
    <dgm:cxn modelId="{F32F24BA-9200-4E35-8E2D-5A9465ED9C09}" srcId="{F2D62DCF-462D-4978-972F-476E083AEE71}" destId="{F04DE9B5-BC33-460D-A2AD-223DD6072773}" srcOrd="0" destOrd="0" parTransId="{12E4BA14-5057-4545-A831-8E1E0AA74E89}" sibTransId="{4DA92388-7D27-43E4-864F-C4C47C7AFC15}"/>
    <dgm:cxn modelId="{D0BFA036-EB64-4E18-8673-16603301E00B}" type="presParOf" srcId="{7DC92437-6F4E-4FD7-970F-B93612151EE9}" destId="{137781CA-FB7F-4193-96A7-3CE60B8F98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62DCF-462D-4978-972F-476E083AEE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C92437-6F4E-4FD7-970F-B93612151EE9}" type="pres">
      <dgm:prSet presAssocID="{F2D62DCF-462D-4978-972F-476E083AEE71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D3DFB8AD-F9E7-4433-B786-21E11FDC7A62}" type="presOf" srcId="{F2D62DCF-462D-4978-972F-476E083AEE71}" destId="{7DC92437-6F4E-4FD7-970F-B93612151E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781CA-FB7F-4193-96A7-3CE60B8F98BC}">
      <dsp:nvSpPr>
        <dsp:cNvPr id="0" name=""/>
        <dsp:cNvSpPr/>
      </dsp:nvSpPr>
      <dsp:spPr>
        <a:xfrm>
          <a:off x="0" y="8765"/>
          <a:ext cx="5325379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To reduce the current flowing in the circuit, resistances are used in parallel topology.</a:t>
          </a:r>
        </a:p>
      </dsp:txBody>
      <dsp:txXfrm>
        <a:off x="58485" y="67250"/>
        <a:ext cx="5208409" cy="1081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2"/>
          <p:cNvSpPr/>
          <p:nvPr/>
        </p:nvSpPr>
        <p:spPr>
          <a:xfrm>
            <a:off x="87924" y="69850"/>
            <a:ext cx="12016154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84016" y="1449389"/>
            <a:ext cx="12027877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84016" y="1397000"/>
            <a:ext cx="12027877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0"/>
          <p:cNvSpPr/>
          <p:nvPr/>
        </p:nvSpPr>
        <p:spPr>
          <a:xfrm>
            <a:off x="84016" y="2976564"/>
            <a:ext cx="12027877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4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55FAC9A-A197-4288-8639-82F7D9A64B0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3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4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C6C7815-5993-468E-ACAE-273E5D0DC170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28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13594" y="1447800"/>
            <a:ext cx="10550769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2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9"/>
          <p:cNvSpPr/>
          <p:nvPr/>
        </p:nvSpPr>
        <p:spPr>
          <a:xfrm>
            <a:off x="87084" y="69759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 flipV="1">
            <a:off x="91831" y="2376489"/>
            <a:ext cx="1201810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7"/>
          <p:cNvSpPr/>
          <p:nvPr/>
        </p:nvSpPr>
        <p:spPr>
          <a:xfrm>
            <a:off x="91831" y="2341564"/>
            <a:ext cx="1201810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8"/>
          <p:cNvSpPr/>
          <p:nvPr/>
        </p:nvSpPr>
        <p:spPr>
          <a:xfrm>
            <a:off x="91831" y="2468564"/>
            <a:ext cx="12018107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0C88CE5-65FD-4F52-A2A0-10AB2D6D3CA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0176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4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12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3C96B9F6-7DF8-4956-8D47-CE415CCF0E3C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1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1074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51339" y="274638"/>
            <a:ext cx="1036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D0A1E622-F621-4169-9C00-9F5E409EEAB8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255E1D3-AF80-471B-8099-E73584F44DB9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76200"/>
            <a:ext cx="103632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2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F0B9825-1787-4FE5-8BB2-39E8A5A1D6A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Rounded Rectangle 8"/>
          <p:cNvSpPr/>
          <p:nvPr/>
        </p:nvSpPr>
        <p:spPr>
          <a:xfrm>
            <a:off x="85970" y="6985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A7BF3028-05AB-4493-92D5-8228FA5FE86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74" y="76200"/>
            <a:ext cx="10363200" cy="71755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91832" y="4683126"/>
            <a:ext cx="12008338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832" y="4649789"/>
            <a:ext cx="12008338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832" y="4773613"/>
            <a:ext cx="12008338" cy="4921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6DA69549-777D-4A00-B024-FF079182F0F1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0" y="66679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1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970" y="7620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1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E6DBBF3B-230C-49E6-B719-16F36918CEE4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205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8F814726-D194-4967-A03D-90EF3CA34C2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56308" y="6553200"/>
            <a:ext cx="52832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Basics of Electronics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000" y="6443663"/>
            <a:ext cx="1473200" cy="457200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SigmaWay LLC,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70" y="3453054"/>
            <a:ext cx="4965614" cy="1171953"/>
          </a:xfrm>
          <a:prstGeom prst="rect">
            <a:avLst/>
          </a:prstGeom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2628900" y="4939317"/>
            <a:ext cx="69342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</a:rPr>
              <a:t>Module</a:t>
            </a:r>
          </a:p>
          <a:p>
            <a:pPr eaLnBrk="1" hangingPunct="1">
              <a:defRPr/>
            </a:pPr>
            <a:r>
              <a:rPr lang="en-US" sz="2400" dirty="0"/>
              <a:t>Rohit Kumar</a:t>
            </a:r>
          </a:p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067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7322" y="2471729"/>
            <a:ext cx="4932650" cy="19833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Non-Polarised</a:t>
            </a:r>
          </a:p>
          <a:p>
            <a:pPr marL="617538" lvl="1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These are the ones which do not have any specific polarity for terminals</a:t>
            </a:r>
          </a:p>
          <a:p>
            <a:pPr marL="617538" lvl="1" indent="-342900">
              <a:buFont typeface="+mj-lt"/>
              <a:buAutoNum type="arabicPeriod"/>
            </a:pPr>
            <a:endParaRPr lang="en-IN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Polarised</a:t>
            </a:r>
          </a:p>
          <a:p>
            <a:pPr marL="617538" lvl="1" indent="-342900"/>
            <a:r>
              <a:rPr lang="en-IN" sz="1600" dirty="0">
                <a:solidFill>
                  <a:schemeClr val="bg1"/>
                </a:solidFill>
              </a:rPr>
              <a:t>These are the ones which do have specified positive and negative terminals</a:t>
            </a:r>
          </a:p>
          <a:p>
            <a:pPr marL="617538" lvl="1" indent="-342900"/>
            <a:endParaRPr lang="en-IN" sz="1600" dirty="0">
              <a:solidFill>
                <a:schemeClr val="bg1"/>
              </a:solidFill>
            </a:endParaRPr>
          </a:p>
          <a:p>
            <a:pPr lvl="1"/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093076" y="1237139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Types of capacitors</a:t>
            </a:r>
          </a:p>
        </p:txBody>
      </p:sp>
      <p:sp>
        <p:nvSpPr>
          <p:cNvPr id="20" name="Oval 19"/>
          <p:cNvSpPr/>
          <p:nvPr/>
        </p:nvSpPr>
        <p:spPr>
          <a:xfrm>
            <a:off x="9125788" y="2723701"/>
            <a:ext cx="317287" cy="31728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9125787" y="5789610"/>
            <a:ext cx="317287" cy="31728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90" y="1007611"/>
            <a:ext cx="2378080" cy="15861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79" y="3680568"/>
            <a:ext cx="2087701" cy="2087701"/>
          </a:xfrm>
          <a:prstGeom prst="rect">
            <a:avLst/>
          </a:prstGeom>
        </p:spPr>
      </p:pic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239780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3438012" y="1204066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Practical </a:t>
            </a:r>
            <a:r>
              <a:rPr lang="en-IN" b="1" dirty="0">
                <a:solidFill>
                  <a:schemeClr val="tx1"/>
                </a:solidFill>
              </a:rPr>
              <a:t>Use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0950" y="2766040"/>
            <a:ext cx="5170510" cy="711360"/>
            <a:chOff x="0" y="0"/>
            <a:chExt cx="9256472" cy="711360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0" y="0"/>
              <a:ext cx="9256472" cy="71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/>
            <p:cNvSpPr txBox="1"/>
            <p:nvPr/>
          </p:nvSpPr>
          <p:spPr>
            <a:xfrm>
              <a:off x="34726" y="34726"/>
              <a:ext cx="9187020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Used for making timer circuits, when used with resistance.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0950" y="4057606"/>
            <a:ext cx="5170510" cy="711360"/>
            <a:chOff x="0" y="853154"/>
            <a:chExt cx="9256472" cy="711360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0" y="853154"/>
              <a:ext cx="9256472" cy="71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/>
            <p:cNvSpPr txBox="1"/>
            <p:nvPr/>
          </p:nvSpPr>
          <p:spPr>
            <a:xfrm>
              <a:off x="34726" y="887880"/>
              <a:ext cx="9187020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Used in clipper, clamper circuit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54518" y="2731314"/>
            <a:ext cx="5030662" cy="711360"/>
            <a:chOff x="0" y="1673954"/>
            <a:chExt cx="9256472" cy="711360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0" y="1673954"/>
              <a:ext cx="9256472" cy="71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/>
            <p:cNvSpPr txBox="1"/>
            <p:nvPr/>
          </p:nvSpPr>
          <p:spPr>
            <a:xfrm>
              <a:off x="34727" y="1708680"/>
              <a:ext cx="9187021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Used for providing instantaneous large power as in flashlight cameras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54518" y="4022880"/>
            <a:ext cx="5011791" cy="711360"/>
            <a:chOff x="0" y="2494754"/>
            <a:chExt cx="9256472" cy="711360"/>
          </a:xfrm>
        </p:grpSpPr>
        <p:sp>
          <p:nvSpPr>
            <p:cNvPr id="30" name="Rectangle: Rounded Corners 29"/>
            <p:cNvSpPr/>
            <p:nvPr/>
          </p:nvSpPr>
          <p:spPr>
            <a:xfrm>
              <a:off x="0" y="2494754"/>
              <a:ext cx="9256472" cy="71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6"/>
            <p:cNvSpPr txBox="1"/>
            <p:nvPr/>
          </p:nvSpPr>
          <p:spPr>
            <a:xfrm>
              <a:off x="34726" y="2529480"/>
              <a:ext cx="9187020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Used in DC filter circuits</a:t>
              </a:r>
            </a:p>
          </p:txBody>
        </p:sp>
      </p:grpSp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175309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8" name="Rectangle: Rounded Corners 7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3600" y="2945947"/>
            <a:ext cx="5005572" cy="1471521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A two terminal electronic component that conducts electric current in only one direction</a:t>
            </a:r>
          </a:p>
          <a:p>
            <a:r>
              <a:rPr lang="en-IN" sz="1800" dirty="0">
                <a:solidFill>
                  <a:schemeClr val="bg1"/>
                </a:solidFill>
              </a:rPr>
              <a:t>Terms diode means two electrodes</a:t>
            </a:r>
          </a:p>
          <a:p>
            <a:r>
              <a:rPr lang="en-IN" sz="1800" dirty="0">
                <a:solidFill>
                  <a:schemeClr val="bg1"/>
                </a:solidFill>
              </a:rPr>
              <a:t>Diode is also known as a p-n junction device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939988" y="1513331"/>
            <a:ext cx="4466896" cy="56356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Diode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23" y="2342107"/>
            <a:ext cx="5251849" cy="2270586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216473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17" name="Rectangle: Rounded Corners 1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AutoShape 3" descr="data:image/png;base64,%20iVBORw0KGgoAAAANSUhEUgAAAFkAAABQCAYAAAEFA+nxAAAAAXNSR0IArs4c6QAAAARnQU1BAACxjwv8YQUAAAAJcEhZcwAADsMAAA7DAcdvqGQAADCTSURBVGhD1XsJmBzVde5f1fs2PbtmNJJGu0BoQ4jFBsuAsQAD3ohtbEwwIY5t/Bw7zrPDCy8Ex+F9n/3yEmLz4thx8hIvwdjYmBhjwCxiM2hDQqAFrWhmpBnN2jO9d1V3vf+/PS2NpBFIYrF9RqWurq66de5/z/nPObduWZVKxcO4FCwgwq9l20YRHiJwAc8//itw+6o/BnRBuVz29Ol4Fa/Y1+XdffEyz6sMeV7JNccnbofu4JSBuy6/AJHCPiROPxujz69H+bT5uPoHjyLkHVICtv7LWRbuPXc6isVehM64EN3d3Sg1NMHp7sETX78dVsVCxarAo8p2ZXQMP3rfO1BoTCAajqI+4qCQK8O1PAxZUWy+6ztY/dQD7JGPalRgj2RSSBfLGMpXUKwAXS++gEhrHcbyHoJTWvGljTvw9rdfgnKxCNtXht3UMQPv+9YPgcZZ2No7iMLyJchu3wx70Wn47N0PwfOCCAQCCAaDVD5QRUmb6xa8r199lfeZzunet/7HZwxiZf7Vfq9tR8Fa8rI86cH77zPfa8cn7h+6w9Hbfffd62UyY8ccP2KkYeX5X5AfHN1wichQ5wliexMGpIIw7v70H+G7q5bQRNTBI8W2OFgcD2z48b346TkzUXx5HazmRvz03A5YxQwHyxk/lTcuZh3v/i9/FrkXHkTs9GXw5QvIdHehEggiBwd/8ou18EKx6sm3LOn0TmupQ9kqwilaiM1ejHLfDgyzwVxqBPlkK77yGC+gHdiV1g70F0soehEEwwEU9r2E8BnnIdO3B36O5s2//g1RAx588EFYZdf1bv7gleioFFDYsx3p5By0TfXwxz+4H6FQvbl9TQx0FVi46xt3YN+jP0d5bAQ3P7IBAR8N6iixNEJmh6h4VhmjQyOoT9bBswPmmETwav/IQZkgg4P9aG5uHf9WleOezJugQk3YJnw6o+JizO+grhRBmQNLPbi9uhzRuEU42WEU/C4i7M0Df/ZJ9G9eg3i5iHylhACdphDz4X23/j2sd30IcQ6H3+fAYRf9EyynJkc07pUc3PfVv8LoEw/CXxlGJexD/eyFqGuYjp0bX0DJcxCnIXjFMXhuBpn6afjc/c8hUygjFo2Ot3JYLLfiebZbwh0XLka9k4Id9SNcqUMp7EeodQpS6SLKFRsNdUmUhw/ApRFY/gAcx0WZGCcbm9E0dxou+cJXjSGVLbsKI8V3Rl3stp/cdB0bDaJ1znKks0UeJTYaydwY7GwK/jH2It0LOhmK9U3mhvnefQaqdEMzrr31a/SPIL7//R/Cx+taWlrIQw5hKVe8O7/6N9j37GNoDfoQ98oY6elCJGgjEQ8j7Pch649g1tJzsGXNWpTdNHwz5+G8D/8RVlyyCoFgWABwO4w5oa6alzA3nqkDZMLbPv4R1OVSCJL4Rna8jL5iHlOa69E5pw2F2WfiM397Bxy/haAVYHPHDuJEMY1P5IiaYVulEv7Xn9yA08+Zj0hLJ1Zd/XEU2WCYCtTOr51bk2OOq/HJNo9weZWy+dTty2XXW716tec4pNVJzp9sO64THU8qdKYdO3agv78fK1deOH50cpm08Ty7RTLixu7RmUq+EIKOhQw9M0w7l8Mczb8TZe1LGyZv2GJ0lqHKXtkewvTKSojRqsTGSAcuN9+EMZpMDg3kxEEhSNTLhxC58ZE7v4Hu++9BnW1h+g3XYvmHPknCjxhOeTU5pLGox6amRbuMHPly4P6fYvX/vg0NpQwqDCbkS5TIM2O+OG56aCMKdozpABnNovq0mqPlUMMWGapg+9htFz+68VpGnecRsXMoR+uQ9wcxe9FS9K5fB39hDEV63Mf/8z64yU7jLvYk2h/WmA0PbtmCB/76S7B6t8BmjBzz+5H1NSHpC7L7FfhdJkgug2hxFFYshtnvvxHv/MyXSfLHRgTbKlskHQvrf3IP/utT1yKyX40GkIkkYSVnoCPkQ7Q+zHyLnMBwGwhGEYi1IJIrwR06iPX3/ZzaSW9FlGqjEqvIkfvZl26C8+QvgShHnoDawQhy1CJTthnIYvAxIQoUGITdHFXxc6B9SDs24nM7yScu/uhf7jEeSK4Yh5tpUuj5Z287uyWBg4MH4Q+SjZmUaSCDJD5FhkIogdlTZ2Kk7xUT4xyqpdTAPdiPvn07GSCL+PHza7Bg4UJEo0kGB59hR99c270tM9CNWPt8FEpldosjzR+YcdIRHESyJPzel2m3DJwBMmBDO4b37kK2kkb9GcvgLTkLf/P334HfH8LaNWswa9YsMilh++IHrvDayMXB0hgGDvZiwdx5yGfTCNge/NQ94FYwTC06SKW5gQL2b2QS0NIGd/YirHzvB3HuVR8y0BAL0+DTTz+NKAfWknfcfM3VCI8NoDEYwGjPPsyZ1obM2Cj8tAQrFEbT/MW86RB6tm1E0+w5yE+fjy/9478Y6j2a7SQ6dsjc/vyjV6PD42Ax3vkzGXiBIg709eHKP/0Gnv7HL8JXx9+mL4C3cBH++Oavs0fHNjhRTMO6Q4aju+3xh/Hwt7+JOhKPlRpG1+69yIeYIgfTmPr2C/HR//n3SM7oMObpn8R2J8oRLi1bsYsF3PrJ69GQSmH/cD+KB3oxb+XZ+NSd/wE73igOmsyDjxHTsGywJtK+WCjg2395CwYP7sD1X/gCZjBXtOLNZjAlOn8ybCcen7Rhh/YqLlZO6ucAPfbIozhz6WI0trbrjBNv2OxNkENd1Q45WRes3/A8xkZTuOiiiyZt9BhRw6+2SWo1QKGQ8x599Nf8/trx76Qarjboes899xtz/OhzJ26TQnE8UXolhrOUsmogTXVJ3+c/Zc1iN2Yr3Kp4R0hiRoScXWGo02+k3wlV6anIYVM+yjgmEwUasWOJY8r61gyvTNtH0nL6+rH+rrvQt2MrfPUxvOfG6xGaNR9lBvkcbxFQgOL5Fnvnvbp7vaacnNK0bAMroXPHUthw74+x5ZnViOzZgaCdR7k0zE65rMptVOwIy9wQvM55uO7//isq8SZW/rZxNYvM9HrkVcxDrsYshT8HfewElRnauRuPff/7GHz+GUSGDyLqcxltSlTFZ7IZh4jnCiVEIlHkMzkk/HRl0mGFv6cZZtpXXoor/+qrbJSqE3laNR2xCtBrJSwTZXKlGaosn42SU4IzOopHv/0d9G/ajMjBl1nTMNKwKnAZwqxoGDmaSTTWhmyeyjNJL5QrmDZrNnr6ehEbHWEBUWT0TtPmSxwk3irox1DjVHzslq+hbdFKmlqAnaads4Me909EJlW6TDN48bHV2Pv4ahxc9yTi2X4EyilYQQZromMzornMCpJtneg6MIDZbzsfL65dj+Vz5mH/jm2wyyX4mGP66Jkez2PmzVFjcVbKw8/MLcDMLUtsg9NnwTdrET5y+z8wKWOCK+THdXg1McWbdiqs7nzZUdzz/76F4WefQqm/i+VmFlFaoqWhZOLlEJHO+QtwIJ1BfyqDxibGbxFJZsigrFQnl0nDzmcRKjsoM8eSf9jGR8bZm4AUnALcpmZcfPXH0DZzPv7znnvwiT//HMJTFlIj5VhVHGtspM7XRLtWhVqzTsQdn/sTDD73KGZxmCIsp+x4ECXWcV6AeVglwKSDiPmJGO22wgEdyeYQiieQLRXRMnWuSYlkxy0NcUZkP/bu2oYgrxcVskQlY9goOmUEmQl5OQ+pcp7mV+C5YdihAFoXzEZ01dW4/Kr38xregabicIRsAnaIbNQWj1k9L2z0vvmBVSyRs3jnhz+G4fopGNjGent4mOUyz2KCWLGLrAFZk5SDHEIfO1FNDMdKBdYXzNaT7Rx6Fr4Dg4ixY4koHZPtiRodah2IxOEPxZHJ5jEwnEK0NIQMSjwWQkOyDYlpcxFhAfvR2/4a9913Lx25DgXWo+95z1U0R+Y5IgLpK+RZzlj3fPtOb82P78LUIL08l8Hw6BA8FjvJujimT23jcI/CpS2qrJaja4SJvxlyj5Uby0WOgg9F2jGTaXhEzrWDqGtsow9EOLQl9HbthZPLocCMw0e/iM2YAV8iiXI8ida5C3HNf/s80Y6w1aAxIaWHmujbtm2bqQwjkQjOO+88xBNxgkPH5o29n373u1j/64fhz40iRnuKlDOkOR8KNIE0E4JENIqG+gZkue8jA0SIrktm0ZSSjMXHbHqUN4q2TcO8M5djJJ1HV1cPRnd3ozTWS8UzSE5th699NkZYOjWfvhjX33gjgvWNhlbLzGXlgpNNx9RkYGAAL+/cibPPWcHCveiKLBEIWHj4Rz/Ar//rHqakpLwSlWCeG+cW0vwPFR4c6MWiRYuwZ/duZo0KMxUEOcQO6w0/y69QLIFSnhVSZgyVNAFopjXWt5Gjp8BJTsFNt9yGOEfQ8VWpzc9Rs2t8QX2PF3MU+DQCFceFL0DnrlEeExfzg/F2Kvl3f/U/zaRiKJdlzVIk39KJHGYO5Oi927dgGof3IHPt0y9dyQST/Ny3C4HMflKdi4a5C1BMNKESbsDbLr8Myy+9TBbMCBkWrDzH6HLKcmiCcKIUyBBqN0RWKQ0N4Ot/wdqT6bVVLCKcLyDsOiiQ1vbs3UdH5XlRGxE6X+P0VoTbOxCecTqu++It8NOh6DbGgUReKnRtosb/deCUxZRB4/uHxeEhtqu5xxLrK5sokxpx4KX1uPv/3MF6toxhK48iO1DuS2Okfz9mLz4ds89dgffe8En4mlh4BKKI0v4VnpUbVsXkiK9TZbYyWcI0UUxAGJc8mSCkmxYdDI8MYJRMY0cCSA+kjDJ79nTh/X/wIZQYysXHVWKtyokkZBPl1c5/lYTpWFEQMiHJYFUd9kN5H/dVRK1b+xxZxSZ9B7DkrHNRpEmJvnw05OMBc7JyUkqXqVn1ZDqtsUzZqFDhNylE6lJrCjy9Bwew/cVNcFnLXnzxxQiHGQl/G0ofTzR8UkjbkUPJbJBKr1+/XqUXGhsbMWfOHNJraPz3U5OTsunjyUSlJ4o1nvhI9NvIyIjpQJBR8/zzzzfH9ZhrotQ6PrGto3U4YaRdXsj0gmzLHMTMQdKSVTfJqPmhqkRP8QL6zgK+zDIwx+MBniDqJE3xByrDQHbcKPIqIsXvOO8vTsY02FOeWS1oa86oCXQe4/3FkAKjWu5SdSoekJfqNKKtqVYVtSI721x7anLCCvN+4xTB06mgJo+lLQOb+S2gVkocg7CFog6Q3EMOYeZp5hmTAZUKa9hNL05NJrXjyWy3OqSeqf1YCjDUs8QiUnpCE/b7sevBh7HnmSfQ29eD5RdegMXXfIQ0GGJEpVHwnBCvCwh+4W+UPzU5YYXNjXhcymrf5zD/oLa7nngCWx9/FENbNiOeSyE3NoowU8xscwOu++YdCDC3LvgSxhRCJkOQwm8Vwsb2qgp3r1uDDfffi6HNG1CfHUapOMCI55qqpOyFkGNWWAjG8J6b/xqzLn8/nPFnwn5d/8bbMK2s6j10IjoL2YdpkbmZe+AVbPrev6HruSdRSg0gzMzPZg7tCweQV8VC3g2bMoqOyAKiULZRN38RPvyNf0cx3Mh2bOhBs5zS83gtC1yXpZO6oKTpteS4CutghXD5mNiqArG9Mp74wQ/RzcJ29MV1aLJkwyVzpuJfgR0Lsnqoq2vAwMF++Fm5+CvsCNsphaJ4heXYF7/3Y2Z6nbCYe6hkCoXZsfG7V+/42nKMwmbo2d0iWUC7QSpd6OnBQ9/5FgbWPY1gnsl7OQePhaceUXn+EGvEMDJMR6fMnI36llbWeSPoZRXRQMTDHKoKmSUfDGGYaF7+2c9jwQc+znvEkGVYV7EQMjNTmtd47Tm8YxXmViED6NGXZn423v9L7Hz4EYxt34xovg+WS2fzs2hnFZ0l6qFEI1PSMEqsjiu8YZGtzZw7F3u2bUGjxwji5AixCl/aGCufHAvYhqUX4Jrb76RdJIzNW5rU4fXwH7v24WiZ1CQqzAP0IO6Bf/omsH8fetY9g0AhRTRKrCo88qoPaVYwkYYm1LfOxFjORYIZWn93D+LxGIZGhpCIRWjbLKm0loJ27nGzXJa0RMTXOAVp2vNN3/x3BFjYekRfSkzOTkfKMYyoGSPNqtx35z9jaOML6F3zNOqdEZrGGB2ElkY+1cOr9ikzWOP5kClUUNfWjsHhUcyY2gGbJVcTRzaoSRiV9CwD/HaM1hM3W9TxIcjCs9Mq4l8+fwOG9m4xNKcphBMRy3NJaAKZnSvwwoFX9mLrXT9E39onEDq4D343y0LUZx6JBiMxjLCKDtQ3IVHfwswyjDzLK7+TZT3ajp6DB+ErlhCXeXAr02YNahwtOZVMTfxd0iRk53wsvvBKrN26B5/6m6/SpBNUhy6q081WG3hFRx6gVHjMdtkx5bw61PPU43jsG1/D1od/itJwF1wvCzo3f6Nz0LlsorB48RJk0mn09fZB8yFNLc3IFlzkShXUN7SawJKlSdm0R7kSNeY48iY0I4vpZSUcQyaUQKJjOhatOBMLF8zEL3/wzzyvaJStymErnWiv6rR5rKgkb+ejD+K5f78T2Zc3I0jvjjZGkKWzhHwRDmWY9wshzzRMbDBrwULs6d6PfKHEJD3O3LeCqdOnY+eOnTj/7OV4edN6hALM58ivGm6LHdWmyr3E5MMJhRFsaUIsxmtZ+Bb8Hq79y68gNu10o5gZD3ZUHVYflL5ILDq55RaK3nZy6/e/8mW0jh6kveYQY+1WDDGYRqOMA0SXuaJNe3Tp5WoiTwWTza1I0U6nTp+FbTu7MH/eArgFMkIxDzc3ilIhDYf8bYaZimuKSzV10GZ+kS9h1M3Bx5Goi0TpeAlMvXgVTr/yDzBzxqzqTCkpz/b5aUYV+kAVepM4je582fvKH7wHSzunor29DTu2b0WSwcImQZZob5rLMpSjkdXcA+3JZSPKj6fNm40SRwCBBDauXY+lp52GQUZCu5Lj6aI5lk88r0iOlDmwn3DHsobmsgw6FRa40UgSgeYWbCLS195yKwoFB5dffqV5CmDomffVlJqkzHTV56x96ramof1mznfaeSvhsnSX4eTTpCGi66OhlxlHy0wZA/zTlKmhPXZohInOfka1zlnzkB4aRpHffeUCMeXQKVg4rhneYDSOIG13cGjETCoWnRRKtotgPIKmabPgNbfh07fdhnlLluCxxx5DkWlqsVRGc2MzFT80f4Qc723deM6ZXmykF9Ma4lSMTBBLcngXo5/8W0iTzsi7Nom9ehn3RWvqkZiAvOoRPTINbZTkLy9mqllhSpmhCXl1SYSIoMubj3TvQ9DJU9kcCqEgo+I85MgMef5+1XWfwNK3rYTlDxtbX736cWSzOeRyOVx99dU8RjPM5xlXQrC+9MErvWQ2hQTvPJYa5En8wQ5iVmcH0a0gn0kTMeFEC6Sy8tTqdyJfJtKyFipdYCLj0Hy8IJ00Uk/0uLFmy4z0Y7C3h/2rcLhLiJJV4u0dKGhumfT4oU99Fp2LlpIGCQTvq2mCUCjEWqCEX/ziF2hqamJ+Uodly5aZGVfr7778Ra930/NIkhsTtF2FXs29pVIcPl40s3MmymQGcalHBRX7a0pLfFREvlUgx2m9RuvMuYg1tlDRArIHDmC4h4GhNAqPJhFsn4VKspk224pgXT0+8umb0NA+nWFdtKrSiW3X7FWPJdjhrq4urF271kwZvOfKK2HlUsPeLZ/6FHxjw0joITCVrWO9U2G0y42l6fR5TGtnEs4IFgnJa8u0w6KZOGFcR4AmUHQqSNPB5i0/G1oUumv3XvTu7UG6+xVmbGNIJCPwGpqRr5sKq2Uqrr7+BsylvcqNZT6a8ZCak63LYepgJmWeWL0aF1x4ISyn6HiDROLWP70JjeTDAO1MK2WjhFITUIXREYwxmjUl6xCNMi3MK1Mr07sZUQhtgD0vVMgf9c2YQX4eHhzC4P79GDrQzfMKiJMBQi1tyMfqYTW24tNM6MPxhImE4unD+UPVR44W/a7JcKFd0GSl1ma5WudLqvnKF25CaXQYIdqkn2E0wTGKyKuKOaSHB43NtjQ3YjQ1ygtpJryHRUcIUFk7SM5mtlZmFER2DH5GrnBLgtlZK5yWTsxZ8Xa877rrOTqOyeiidDyNop7IGj3Z1ngEPkJUCUlplyAZf1G2Zg7yR4sX/9s3/gF71j4LXyaHKE+K2Hrcy1BLOx4dGqRjldAcCGJkgA7a3oBrPn8rfvkfD6O0dy2SzgDsCNmhaQr8DNOEErl4HJddfyMWr7iIUc5jRxT1jkXyRMRiQDmUIklZGfonbvos/vDLf4ExZmRePGqWbTvcNAFSz+H1WPKkhlMMqRU4I1ns27gJqQM76YzMJzgq4aZWRFo74CVb4G+ehj/7269j8VlvY5gX+xy63SmJCfMT82FjL2ID/vlpL39383+H098LXyHDysFmLl5ElLZXGBzAEBEu+X0o0Awa6+uYRubQ2MLPKe3IxFrQvvAsUtbn2FGtVSMyjFw2HciM+iG7PXk5ZnbepWJKsjVtZ7sFPPHze/Hkf/2M7MEqI51BjNErwmCyr7sbwwMj5gFOIkk7jtloXzCPUasDC995GVa+98OGW9W4SQu5pxAvPqga4KnJpBWHGtRNtLzKou2OHRzA1279S7TQCf0joxjLjBBdG4OvHECAqFvhMjoXn4botOmYdc4FeNeHbzB0JVuVarVsq5bj1vLbUxEmQEeRnxIO9YFhWnWaXDeoB+2MeHd9/XYMb9+JIh0vxWzLGish09MHPc1b8a4LseCC87HyQx9jBR01Nq8CtMqwVam5zKmrOwHho/WuyWGeVGlWxM4163D3t/+J3xgRoxY+esMnMJKhinXNWPS2C9hXP9NPC2Em2RPnGSa2P7HN48nxzj9hhTXplytl6XS0QbLJYF830uTn5qZGPPvkc2hsakY02YCly1eYhF5o+scf0UrecoVl0w6zNq2O8HG4y/xk6OB1DoOLjeeee87krVpy9a5V79aVNIvD8wxvuMKvLVUvV/w3ynBjRNZhY5MqCnp7D2DT8+uNKVz07lXMmYPm0YGk+kLJ65eTUJgnH3GmvlBLaUsE2I5BRcHnoYceRiIRx9KlS81DcOUBSk3fCDlhhcVE8vmqouNPPIUzv1JXM2yq21SHaS3Qww8/ikQ0xIQpijPPPNO08UbISSF8PJGyQri2X/0EtrM+7OrqNuhecskqmkdpPEM7dbTfNIW1flozRVox/8ILL5hK4oorruBxnfM7qrB2Zdf67ZFHHjGJ+FlnrUBjY5M5fipySOHjNVBT4NVkosITpZZGqm2ZwtNPP2W+N7IaPv306qTJ8WSiPhN1eEMQPlrknAo0kqpzmiPclFvzBylgOFGbprypgp486TB3S1TWTDryT83owY/O1CliVs03lxmUxm/B33gPXqP2TVumPVGD6Ld6hiaC3mqpAf2mgGyMQc8VzZfxjptPHdNmIBsHoHqqsNcBBfQa5etDM16uFtvqO2tdHVNwDZpIy01Sbe7QprYUnJUjSPTz63me+XrlzQG5ZlAS9lD906ZQLXs71F1Zn9yWu9IiyE12jWIZ5dQIcgMHkWNZG6mLItrSwPo8AS/ILIV5oeWysue1VUB5iPep3VaWLyNS6Vo9wv8P3fStl2NAfj08d1jUS5WIhiDGiWJc2H6lXEKQfOc3bRKoiovCSAp7Nj6PwV27UOjrRfbAfpSGB1HIZMy6SI+ljuYYFyxejEVXXYGWs88y72045KWK5rqIMss5hFlFa6C0vKA62OO6TMh532p500AWGVRTpeo3syfLNe3TUkcG0bdjO3Zu2oRU1yuoDAyYFVxWKUeASrCcPHxu0awt0grdbN4xjzCC4SiGPRf5WBiLzjsf57z3g0jMWcAimtlhMIayXX06JTbXNFj1frL43yuQ6e4TTtHpSm3EgRJjPNzMxKS2cYhRKmJw7250bViPAX727dmJ/PAAyvkMEkzqkk4B+VyGPu7C8tP+2YBNZnDKLhy3bN74LLN01MAFfQG4zK0qwQjyPD7MIHrW5VfiHX94A8It7TxHy6YDLJD4KbC5meUdkkM6UaSkOkAvMJRWPWpE57xRcpKcbDSpgqxNOnHTy7tlqSg/pY+qY1oNUMlmsHfTehzcshljr+xBvnsviuRZj8DqOWmA54tIjMWxlHU1ZR4OcsAs0jIjGxNWPaYJkQKKuTzCBFSPQYMx0kOlML6gmKpoY4GWJlhWfQveds31WHLlB4FYPTMV0gx/D5psxTQ5fg3/o6612kgTFTxiwDYG8taDrDGuur/hWIFLMRjzao+90OyfjL3EgNW3dSteWfcchru70LtnN7z0CMJuAX4nhzBd3c+LPDJsRe9t8jq17tAaNQGt1U0KkHWNjYgl69HXP4BpM2aip6cHqdSYmXfQAml/IWvsNMCbmnlcSp6ZSJkD4cXrMOh6aJt7GlZ+7FrMOOftvA8rYztAhbkxWddKK83cjV9qeLyaBiqPUW/Hf3gD5IRArvIaN4IogMtUyYQ1WoMCmFZZ7Vu7AdvXrkH/3i44fV2wh/fDR16F6jtapZ/QaXV4peKYTECBzOKmGU/NIrkVrXzzIRhRMOMxmlyJ7fvDEcyZNw/RRB22vryDxW4coVIBJQZHr8j2GUS1KEWrCfSCs033qJDH9XzRCocMmNlIHPNXXoJ3fPwTiLXNJAeRh/xaPl8rqPVeM0GWdUs/WYsG5A2SEwOZp3h6BCyrc2mB1MHHjuT6+rDxySewb+NGxDQBSmsb2d+NJAnQyg/TsumOtDozJMqreI3Ddsza1GAQOT0kTdahtWU62wwhFk3gINscGhxGNBJFkTwe4HkFPYN0Spg7dy58wRAO7N2FAL/Lrzw97eAgWqQaeARI38kHJqcxYPHeBDnjCyNb8aGxYw7Ov/JqLLz0vdQnyt9pJLRsV89RAxx9eoOoQ8H2jZIT5uQyudBMV3O0X9n4ArY9+wxAanAGD+LAjpfgK4yhTo/WGcDKpAZba/oFpizV/IkSZJlhROJJpMixekehqaUN8aYp6B0eNRMGLfVN6Ghugc1O7yePy4UrBDSst0+IQYnAe+RpcWxN9AqRoR4BS5AMUBx0rUeXcYRCQeQZKLW2K8T287yvlWxGx6JluPDDH0Ns9gK5FjMT0ghvooxm4rzs6xUDsnhVjK/MQn96lUxBQBaroEGWQ5oAbF+3Dl2bX4A9Oor8/i6MMZBFynnY4lq/h5JWLLE6C9MKC44sgnzJDqr7evcnXt8IfyiKweEUOqbP5O9+7NvXYyjIDvnRMXWq8ZrMWBoJ0kY+ncbY8BDC1CfiJwBFtk/g9FDapZubl6KlOgdQ+vJHfmEP9HYNuds8dOF3mykh9EZ8MICSj4NF6mmaOQdWogkH0nlMXbAI77rmOgSa2gxP+3kvmYemAA4vnTme1H5nJ44jVplmoHZqbVXXCFWrMj3R3LXzZexauxaFHVsxtG8XyqOkgUwKdi4FZqXwyz1lVARCllI2FkZwqahyWosg59jZTKGEAtG2fH7MnD2XqvmwY/sOTJs+A03REHp3bSdEHrMGZhm8PpZMYmxsDKFAADG24bAoiZBD9Q6y6OPQai1togXzKYwJbHWHHajOutoEXZRSEC3E46ifNgtLznsHZs5biMFUFms3bESe113w7kswa8Uy9iXC60PVxsdlItjKQGpSy6WOLtt1dkV0yT/LoRZVK2Db3LHpihZTrJefWY0d659FbrAX3Zs3I5zPmiUWWkehR822RTckkCYq639apSzL0lNedVT8xk7lCEisoQFTOqYh6zjo7u5FJl8wV82ZO49WE8TenTvoCeT4fBGNLa1I1NdjYHAQnTM6kaM1D/YdoG7kTGkqLuaA6m1QiQA9nMNT9N18UlUCLJsh1mZNSoGXhJta0NAxFVOmTkMT952Si4GhYfQN9pvF5+9497uw4Px368RqIwLXWLQarcqRIJuzRP1HiTyBgyxMXFds5plUSK645clHseYXP0OhezdyXbsRI6BJcZRTZMD1o6T3eDVCtC6bVqZOCGS74icI2rQiSLNk7CAtr8xBC7D8VaaQIy9O75xlvr+0bRsCgSCtPYwZnbORyykvVk5boQWn0d7Wjv7eA8imx9CYiKO9tRn7WRlmx0YJTj0LFFqzOq/+UHd9Vid8q/t61bcifjaixW7MFoJ6tddCnhmJhkJeEdWrZDQErTf3RUKob2/Bwsvej3krL0OQ1KZVJfJK0ZO8w8yEa+2u2h4fYI3D4QhRE4Ks0RXInsMkh/jufOZJ/PI//hVdW19kipRDAxXyMUWKhRgseIEWFEeiZGcCrhdQId7ipmpMHdNUokZTn9VZNd5cmb9+JRiiAoFQIlcqbVIKN3/hQvQd7EcqW8TM+WcwF+41637baM1NzJN7mWfXx6MIMoimU0OMqVmCxcKHyivTMZ00n9x4Xz1p1zyJ49AI/H4ESSk6xx3LwxnLVt+dppG445xdLpZM9RiJxhBJJBCuTyJHlf30sHkXX4ocA5Ie6Jy1fAXi/F0G5SnlY3mv+2pts/L6APerae5h0SCWGZeEgOWNpry7v3Y7fnPPfyJczKApEcXZ55yLi664Chkqv3X3XuzZsQMjXbvgZ+c8gqrRV6NazRLQAmp2XJs4SJ+6hbFqjm8VeJ4jJdhhPeQpkDYqtKgysSmxw+0z5yMQa8JLL23BGQtOU6Ag1wOjI0MYYYVIAkIswgBKryoRaPE6eYaWWh08saI4Xl3y0zsisQSKTA9HRsf4SSCZ+wYZ+BxSHXMMfsqVCRa9LhqJmTkPj1brauE2KS6xYB5mrDiLfD1q8vJly87Ewf5BQ21LlixFswIksZBViwWU7SgjmShCwaF+IaJsPfJv3/XuufMfUDnYgylhP4EsM8WKopku7FKBUiBkLKI1FkOUn709zCrIl2Eq49eCbQYUmxkFHZQN06q16IUdtljBaT2qRlJA10ZafKq1dz5ST57pmJQNhGPI5l20tLbSKnwYZiajDNDl77LiYJDuSbdVkPERYGbFKNJ69ABXrqvcORiMEIQAr3GRUfaTyzL1Gy9QtOTZckyBouLHopGEE0lW3Y0IxxpQoEu7vhC5ehouuvK9mHXWCjNw8hCV3Tt37sITTz7F5CSE9vapzKJcWngMS5cuMR6nPqjqZKZW7aP2+TlGSw6XqO33v3a7t3H14zQbvS3NwMPUSS/Ha7ImncsZ1/Ix7YlRmXqWuUnyYywWoUXlkGJ6BXWCBK+B9BFgjargFBj6ZL+qVqNPaSBRFOAxKWVWctCiZPdamFahtWlTNDcBhqDrBX2tvtLybEvTmmqDbhylmysHdkkPeeqqp+MFLScUX7I4UeGkT4de46+rQ11TMwIEx2GbJVqlTYsvUM94cyveuepynHH2OczjWaDoxQpWfLILPQ8W76r4ks4HDhzAOqayWj5YzwCtPuiR66xZs9DR0SHNzDE9Z7NIsWwM1rMP3e/9/HvfQ6G/zyyH9dN6ImwwSNAqUpDWoMXBDkHVCAkwLQNQsRFmB+PsKFs1DctqpJAcxzyRHEfVLGmRNfO7lgoY6tAQKFugyBF8LrmT4MteZW38aizWIwj+8VWq8bp6UkEdj2rSnuleNo1MagC50QHkMyOmaFGLqihL9CSV5IlGFjaxOBy9fsmAW9FABcMI02DamL2sXHUZmuedTv6k7gSfnTTgyhtrYEmks/qmJ6s65iddKcXcvn07ent7kSBn186dPXv2OOA0Il3nuUVv9S8fwK/u+QkcvX0ukOmIAVqTnyAE2ZjWcoZ9sjgSPW9cyOdpyWQ3jqaknilaPRN8KZEnT5ulvlRWkTkSDtEaStxnmwyUKnYEtP5M+SvgabIaBOJm3vcr8jebBU2koRGNU9poga30KCBbKJhJotxQmsEsjRw5u1xIUb8MnaNgBjlET1NV55Bn/azqeAA5gqcV5X7SxPwFp2PZueeic/4CZhOyWv3TAIt6yLHso17SCY5ThfE26StFKfouEejaBLZE4O/atQu7d+82xzumT8Oy5WdpqOitJjdhHslR+d4/fwsv0RXizHE95sVlBpl4OMASV28cMxjRwv1UxJScckcqowid5rWy9ihduKG+AZFQAEVerxvLogWuGWVaqqYn1YZGWcro+XuAnKqAqLkMJVc+ekdrRydapnYQmAgymRyzkD6z9jXDoiRLmnK04lJzFnQDvZoSjcdonXWoEEwvkkA5rLf2ydO0/M6Fi3DBqlVss8NQkrFYdqFqqUxDNd4a9AlyomW1wBd1qC9aA1P7nqMhxllQqc9WMV9i8RQwaU+AHNG7dx9+9bOf4KUNa828b4i0UKEFBTnSgka2qHngAEc6IEsk2PrUcuZ8NoNSNsu8s4hkfR2msUwW0KlUigNC7mbnzOibooYAsz0tqxYlOMonBRC5MEiujMTr2FNyJwexSGBLjBHSo0jOLTtM5fxUnoMT0VLXWBJOIIIiY0eF4Fqkl5Zp03HxpZfTYudTaZbTBFSwhZh9lOlp2pcVSh950SFRIBDoRxx8dXHZngZM7cn6TZsEW8tpleqxKPEUq0RFZixNWap8s1TAi+vX4VcP3I+9L21FC92+whHys4EQG7C4H2ZAiYjgCaAqQVm3yQLE4bS+MVozuYClMy2IwPd2dTNDIS9SISfAe9BL6tpbMWfBcoSDbSZVHOjZwwFlTq6UhIE4wHuoTXVZVZ4KoBDLcD+vrRDkciiGgvLWZBPcYBRLzj0f77h4FQep3gQt4/ICToFZ4BnsqgDWwJAcjakJuicoaqfWlu5XPch/NFwFpmNm4Wo31ejoAm1lgvXMQw/g3h/9yMy7JhnwikyT4nI1BkRZph6KalpTpWSAGtpMBwq07pxbYInchygpY2ZrOzJDIxhlFZcnlVlNSZxz+SVYsPACbF77CtasfgwNAQ5WZgAhJ8MshxbLwYiwSPCR811VYMxl7VDcPF6SJQfpMZ1nLGYAu5Qc3AgfA6RDci8zQwjwnNrLL+Po/lbkGJBlZQK6tmmENFGkgCUuHR3ow/133Y1Nz/0GYfJNlH3QA08zp0BLZgMGcMZyk5lokl45bz41gvQQUz7msaZKI3/laa0Wix9foA5O0TbVJYpjCOilHVkxL9R8c7ihCRVyqyjBFt8yqEUSTbj8Ax/AVBYOMtEK0zy9XeSXpxifpO4MN7JQk36NW+9vQ45ZPl2z5JoIZKVSSqlMVkDAg/pk0Nm/82X8+t6fYfO6NaindYeIXbmQ53nkb7aq1KxCjg4TVJ1f5L4Cz+DAIDJZpoR6UYN8rBJYsSgejxAYhj6WvkHSQcOUFgRYNFSidSyKouTbBBYsXY7zLrsK9ay6NKBm+IUkLVbzFQqk9D9pzv95XP/Uw6P69VZIDctjQJ5MKgTtiOd63JTeETHDv+K67Rs34MGf34chVWuiDKWBJu/Kw2akVbEiA9YD0gy/p0ZStO4MuV2pHTOKINtkRI3SsmONdYg1NdD960xQc8m7S85bifNWXcGBoTVbLKmNNlRh/FOi4lpbVWTFtf2a1r8doR4nQFbqyQR9tRZNX/VEQtaiCaAyqSFAl80zA/jNr3+F5596BGM9vWhkZRUgvxdKOXjk1zRLXJIK3AJz59E8kGFmzKBYdLNM1wJo65yOZNsUVmhxA3IHC4WzL7qYJe9sZgia4dOaaHqS7mvU0af+anJ4Tzpqq5731ksN2mM4+XiYT4y+tchrHjjynyb69bS6dm2F1ZPeRxzp68MT9/4c2zdskMvQkhkMnTw77prHSCXyeCfTvJa2duzbfwBpFjKJ+kY0tE7B4hUraL3nI8JgprSuyEpZixB1PzlfTDXAIZ0OQ3hc/d8gujiZ9g/RxYmCfDyZrHEFSv2ZkpK86WMpO7xnD9Y88Tj27NnFvHkIY7m0mdif1jkNMzpnookc29TcgkEGR03en7ZoCWbMXWByTfmLCogKQZa2alfBdDL5XQK5Jm8KyCUznVit7mh2DJSasSOvk499zHOrIkfXbBWphxmIFrgc6D6ATZs2mrnbeCyOnp79LNnrsfzss5GoY3FC1bQoxdAU07PJ5PcC5DdGSOKGX7Tx5vywWDFqXxSjowqkNaqXepo5U17gY3aQYVW3Z89eDAwcNKW6ZtNGmQKeuXwZWkktDnPwYDjCT9dUWcrpVcrGYjG29LsnbwrI1ahea1YQHjXKInUzCNXj2jucJdBK9bMGg7QzPDSIHawE9UgqWZcwj4qUpiw786xDoKpgUk5em6z5XZM3yZKrwNUCZFXMEbOpYpZUB2McaAO8Nu1Xjxugza8WqzgHXV092LN3r04wD3Ez2Yx5xWDOnDnmGpXRtenG3yV580A+AuCJMg6bAfKwHHoIyuNH8p7Arlq6SdW4n2MWsvmFTRgaHGTAbCat9KOhoQHLly83E/kSUYjOVVPa9OLVb0veNJBPVmqB42iQJwso1afQVdj7mCZu2bLFgJpMJpFnoSPLnjFjhrFsPZJiH2nhvz0q+b0EuSoVw8OiBwGYYmDUhPkQU8B4PI50Om0eDy1evNg8DD3SO95aOQbkk1Xm+CCcnBwP5MmF+fckt5XFqh1Z99atW83jfA1ENpvDGWcswvTp003btenIqqW/uoXr/Il9PJ5ur4bD7ynIOv/459QyDVHHtm3baNUZNLPQGRgYMBnJokWLzMPPowGcTI4+53i6Hb8d4P8D/f9m7Lb77Q0AAAAASUVORK5CYII="/>
          <p:cNvSpPr>
            <a:spLocks noChangeAspect="1" noChangeArrowheads="1"/>
          </p:cNvSpPr>
          <p:nvPr/>
        </p:nvSpPr>
        <p:spPr bwMode="auto">
          <a:xfrm>
            <a:off x="0" y="0"/>
            <a:ext cx="847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2" descr="data:image/png;base64,%20iVBORw0KGgoAAAANSUhEUgAAAFkAAADjCAYAAAGZXYgqAAAAAXNSR0IArs4c6QAAAARnQU1BAACxjwv8YQUAAAAJcEhZcwAADsMAAA7DAcdvqGQAAErwSURBVHhe7b0JkCTHdSX48r6rsu6qrqq+qu/GTRwEcfAAKYADEaNjNVqR4mrWTLOykUYj06x21mx2zSTtju1IIxpHB3eXko00olFzCaBAUhySIEGABHGDIECgATSA7kbfXV33kfe573mkV0WdmZWVyO4F+bq9IjLCw+P78+/fv3t4eHgqlUoVBhUnVL2oerzmiMf8XQnnDFFR3KqPsXioUmLkCo8pkZVYusDr9SJXKuPffuaP8U9/+1/hiedfrZ1ZiSWRyqU8PvGp/wlTCxlM5cuIV4oI+rx47tEvw+dZFs5f28LHk0VvAPOXTuPnf/uPEBoaQ5p3/LvnT+AXbttfi+USSbJXPCEEqzmkpicQDQH5QBjparAWwcHyBdUqwiE/vJEofOEyivNlBMseFIrFWgQHyxeUy2azuLiIeLIfl6cvKg2UiyVz3GL5Ar8foVAIHR0dmMnlMNbbR1pL8AcDtQgOli6oooxcroLOUBIPf+FvkNjHjMa68KEb99ViOFi6oMT7+yoLmE7P4prrb8LrF85hZqGIF196pRbDwdIFfnL9lb/+C9xw4AjuPDCMPYV57PNN4Pajo7UYNajg3OGLX/xi9fHHHzf7k5OTK84peKsUxR16e3uxsLCw4pg7eD0UxR0GBgZQKpVQJP/5fH7FOYVlWmsYHR01EYPBIGZmZmpHl7Hmgs7OTiSTSXN7ylw7uow1FwQCAfT19Znbnz9/vnZ0GWsuUMphv1O6KvnVWHOB4POx5hG7d+82WzfWvcBi376VaiGse0FXX6/Zit7VWPeCSCRitt/4xjfM1o11L5CKCw8//LDZurFpHrq7u9eUxaYX3HPPPcb8uOGyfGuRzWaX8mOx6QXrYfl+VVKoQBMpc+CYhJX4vveP3XdwMkeNN9tNDbF2q1VGoZWolItGn1ZjKbJOHX/zBH7jf/7f8bv/5o8pCu32KiqXxJAK337/LyKTnqTlDiGe6MLjX/kiEgEJ5Ai1IuWf+thHcerkRarlLbjjNz+D3/vyq8zJsvRLkcWAlyrc1xFniCAW8yMV7oKvuszNUmRpeoUZvHj5PAoTFKXMylIumTtarBDD6/Ug7guh5AuyokiAlQQuRc4znxIj669iYTGLGG9P00QKaxGIpchh7n3/hReRDPtQiIRRQABeVnZPrbUUlvd4y44OP4Z2XYtoZxxnZtOYn1s0fFssR2ap/c0ffwbjp9/E9bEK9pTncNfuCMVYZmOF9qnEVMwqIFmCMlsZt36vMKw2kiDjKrjPrzCqSsVuX3rppaXfS+fN5TVYxZGJeP755xurk0pxdnbWpObGisj2pLbxeNzI6caKyDo5Nz8PD3Vk79jYCiaENTLPzc3qKhw5fLh2dBkrIou2Cxcu0E3w4rrrrqufwUsXLy0dTafTzk4Na+yHaFNroa0Kpqurq3ZmnZQlijLqp38wNzdXO+pgTWRLny6YmppaQd+ayBZqQ2WS3QWzYWRxHI1GV6S8JQO5nHLNOG5kGIV1Ul7vRquPKR8rlWw9rCu2DujSQlElLtolMG0lD1YoZtCns8sVbCOsK3kmX8A/+Y1/gUtTs0hnC/DQ2/REe1BNzcFXLiBM5+TBL3wePd0dvAGQK+jYytZIWJt4lW6oN4g7f/oXaNeC2LNrFAszFzB47d147dXX8OGP3YecL053w0czBvyjn7oFA/Q4/F7HPLixTtHLxWfW4124776P48lHvowXXj+P3n23ofeGe5DqvxbZoWsw2bUHb1f78d1XLjDh9alZmzg5VNRwJEbOCxgYHMDFt3+IQOkyzj71LfimxxFjsyO/vOzxIUf/2ePSPTfWJi5zabYlY+4vT01iR+8gzl+eQFf/II30bixmM6iWGY+djCLjsVjNpauxNnHWhGKZLjUTDrByCous+rFkD85enISfBZoIOk20mooyOySOfq3FmsTLpYKpFbFIElPsQhzdd5gJZZGeT2Fkzx7mpoz8YhoFFnqRDeW+XSPMwTpFR6w5WqFOe/0edvcK+OGrL2N2IYWyP4ZXj72JsZtvwWuzWVQ7uuGjcxqiZu1KhmgJ13qDwprE/ZTGx3bti5/7v/DAR+/GwvwcOxIhvP+agzjxwhMYiFLlCiUUMnnT/j321FPIelb2cZYgPV8ZitVKiaFcrhbKlern/9+/qOYLxerff+t71VeOn6qeujxXPTWdrr5+YaG6UKlWi+V8tVwurErDCeuQRclUIaiStLno6u6Ej3ocQh6Hx0axu6+DVIQxEC4iSlvgo9Qez1IndAXWL4kaZDeGh4eN5syz/bKN9Ntvv40Cq/zqdmw11nSf3EEYHBw0+2oz5CLk2J987bXXkEqxoPl79TXusKar5Q6KoK6X9tV6aRsOh43HQE6N5O74q8Pm+SLU5gtqEnUzQRKfOHFiTSO8GnUTV4KSeqCvnwXrRB8aGjI3UNgMmyZuJZ2YnHAissoL1157rSno9Xp3bmyauNWGqanppa6uzMiRo0dNp87efCNsmrjF+KVLpsdrYjP9fnZkY7GY0ZzN0FDi0phe2nU3jh8/3prEj5IGOSQW0pJvfvObhqrN0FDi4loJWo61leTnzp0zvzdCQ4mrYOUGWsgMXHPNNWaIYjNsyd1yQ7k5deoU9rAB2QhNJa6ERY08SeVIlK1nxJqWvB4kwDqJW3uhraRhY2x+L2P9tn4l1kl4dTLrZaq+DqwTQ+omO6xOAu209sml+CzTcJnePiGeN8O6t1aBmAToRbF4UPX6aafY8viDpndqC3EzrKHCMlwolvGtRx7B9556DvP0VyKRKG644Qbcd+89GOnr3nrC4iBVKOKX/vGvYZL9ZzWRaTkX3gAC2XmEoh3Y0xvF5z/37+g7hlgCctzWuhFrqKh6qvjDz3wWC9kc0rQR2cVZtnlllNgALPLYxZl5nJyip0UHocRAV4W5XNs4rKWCzuPvf+ZzePT7zxhT2hWu4q2JRew+egv6kvw9fBA5XpIMB3Dj3j7ce/M+yqskVirhGom9dB6rzLa6CxfOnsJ3Hvs+3jo7jYyvG72H70S6Zz+8/WOYCfXhRxcXUGRBGudxFdZVN08gBPpT6OnsMCMg8l5vuO1OpMoe5Olc5gNBpH0RsEidJBlnNdZyzH9yHjXM7meHKc7CK05ewONf+68oL1xEpDjDgiwyV3Kh7eVrNWRNwtLRRDwmJwUT00ykI0T/wwf/4jz6B9lkRXvhL7K3wISXuzZrK/k6VAAhSlwus7iZ+Nxiit29Mgr5It46fQaVQJhuFxOiWmrg3SFh6Q5LWDfhYJAcs98iNyBPF2xucgbz3L7wEvs5EW9t5InJLvkgDVChC/Tcw19zHvfs2gU/C/Mcux4/83M/h4W5cWacfixFVctCE2KkX421EjPmkSNHWXaOj1fhtkJKPv6JB/Dwgw+hK8gOJCtRlSmX7NMMo3IrsbbwWChju/qMNAol+tA5JnLm3HkM0UWIkNVK1fFOlZ4ZXlsr8NqE1bMK0tWNsM/i8YZwdOcuhLxlvPXOSZw7cQZdPX3sJPmR94fRkUjQoVeqazO+5ogKfOLyPPuFZVx/w4149eUfIZ/N4857PoJ7f/pnUKXbIeMTYIsdqLA/X2TCjXDsYQ/s9TffpE2uIBILwx/pgK/iMx3S3l078fJp3rREjsl/OZtiB0ql10jNI5/XHTmARMSPialLZnAz2DOAHzz7LL76dw8hW8xjerGEhVQBi/kCiqwlHl8DZlPDHnuGevBrv/IpXGCFGNs7htTl87jwo+cxdfI4fIsLCFPKjhBbkWIOOepydq3A67Cudo3t2T0fuA2fuPenKHkAQ4PdCFay8M2Oo89TxGD5MkYDKdx3y350+n0s3Nq1Lqzf/JuHmlLpKqYnJxGiSzvDLnSahfjg1x7Hz//D++mZdqEvwj48qOu8xMt20Y117sVD0k/u+VkDS7QZHmrI7h39OLJ3BOWpt7EjAewwiQr+NYkK6yTswDT35E/+sSye9rXV8J/tYW2GDfuHulBhdSdTxxz3YP3rbNiwb2hOMgENfdrIgjx/dULXu8YdNqTCds0ymYy5gfZFj1xYdw42Ql0q9MBHLqsS028lrPO6yepr3GFDKmxCKixtlZC2Bw4cWErUxl0vbJgnnRTUide+EhL0zFFdNSW+GTZM2GZJhWdvYhNTbtQIbIa6pSCJbbbtWIc7Bxthw4RtySthJejWBFtZNsOmVCjrxZLzOE0Dg4KO6amxEt8MGyZssxukCyCv3qPBQG6pD6Yzua2usGqYaVRpGs1DKUorp1HjSdvuBodrYxdyUkg0yrR0erSw7YTlI2s2hHk0Jc1gU7RtKoRksstQ4YZ0e9sSd3UljeeQzmWdA4QeFrvVbz3UTbi3p9eomDeoDgG1g8dkOred8P797BowkbnZ2doR59i2qVC2JbEZM6pBplN2ejPUTVg+smqZ+4GUpmFoiGezal03YUGVRIlZKBeaU7AZGkpYHLutmaTv6emp/VofDSUsuLVAY0OiZzPT2XDCbmhIQYZemrFR4k0lrMb18uXL5gYbJbyO71YfklYFqhF0d6G60VTCgq0gG43cNpWwLJtGyzdD0xLXQ1OF1wjWSmxmvCyjvOoZiSTZvH3meVb1BqjY3ONZwnrPetyoJ80W0KLyUxL1kpHUrZG8rm5UXBV3xT7zqkrNTNMsaSsfSk6vei2KoaSdAi+VKux4OFZGUBHrumbRENOKYDnSrQp06MI0Guon6+ZFBspFwWRM/NBkSw0ueemMVLlVXivFAv+Ul+aF6bp6LfNGqCu0TkpQdiJQ5t3lDPzJn/0Znnn6eeQLeeTYXymbAUE6ONwqNQ8zoyf5fr/86yD6+/tweP8e/MonfxGDA/0mEx7Pytuqo6HUG0FdoUvs8PsDQTOc/OWvfwuf+/O/RIG5kJMbDIWRyqThQx75chFZhFDxRBANsndcyiNG48DuFFI59qLLBXTHQ3j/Le/D7/5v/yszVaWLmDNjiR72oGkTjMe8SS9pCXVjaLDM4sUfvoxYIo4sPbtQKIhshj4phfGXsugK+5Ags0GPVKaMRLIbnkgCoe5BRHpGEB0+jFzHLrw158GZbB7zJGHeGzOP5nMkoFQ1o+u1O22OBnTa6f+qmP/l//lv8aPX30SeTvSRg4fwzom3cPHieeRSM5haTGNmvoRP/ua/xMN/+xDu+ti9Zjw+y4pZDSaRZWscjdHVKhRQLebREfIi4S3i/UfH8IGjo/CWCggaH7oFTGsM0mueOrBBjcVRpD3O5osYHBrE9OQ40jOXMTUzj1Teh4/8/KfRv+cofuP/+CyuvetehHccRHj4CMKjhxDbeQiezgGgewTV7p1IBbqRC/dgIkWrQoIDRmDdpT4aqL5OkZnK6A9T63yskPIhA+jqTLAHl0OVXsKtN12PJ7/zbWRmp/Gnf/QH+PPP/Qke+fpX0J2MoiMaQCmfNncr02IUeW3BH0Gm6qdaOISwPGQzzb3qob7Qsqm1XQ05VWgVJHAmk2IlzSMRj+IGFvFbLz6NYGEBwfIiOn0FjHQwXmYSiUoa3vQ0TaQmlZinRA4NFL5C06kp5KyTLmrqowH1MMMpJmJXIoZ4yI9CnhYlGEKauj2waw9ePHmCla0bxXwG8cFuRFhNYp4QTk/PIeTrwXQuTLOYYIVlRWUDFGB6oA77Ah4UyyUzfcsheWW/cCM0oB7LMJ16pq5HdLLDemR39uxZhKiPC5PTCIRiiATCLBw/ZlkxDx4+hImZCTY+OQRoXdRiOkGmkLyy6RTbjlI4XDeChphWcko4SL9cQsuF1gimBhE0jKQZ6eUcTR8zkuZ2dPdedPf1Y+zgQVqaHBKdEfrytBqs1E6Q1Mw8M60GxRFaaEzwhnRakDuh7qaaXo/Py0bBT486j/HxcfT09rCoA2whaQkowXwmh/nFFBbmF7BHM/8XZhGgvuqZhrIvwTUhTGnpwR9lN8edUB8NCa1+WrlYwc03HXGGaNhc62mNGDMzFpQBtYiMF4gl8I8++cu4//4HMNjbhxIr7DA7NQVul9RDQlK+klEzjTI6t2od00xY9/Cz0iRp4vy0HHpoU+RxdTyj4SgzVYI3TC+pVDQvv3z177+Gxx5/DJPjE9i/pwd9Hd6ag0VvUIHpyY8JaC4ZXQQ9RzBtnMlNfdQVWr69hwl6mV4xm2NxehHp6seJ85eoqz1IRpLIX7yEaCmDZHccvlSa5xNYrJQwP7uIH56axssnJhGIJlEN0zeJdjB0soJE0BmP4Nr9OxFiBrzqxVTXPilZD3WFrtAb89CnkD6+9MopHinRBc3gnbMncdPNN8ET9KN7YBipEm8aiOLf//Xf4ND1N2B0/wH4E53wJJKIDVA9SKSxx8yMhyXiKdB+51Po76CzVGSN8ajWbD58a1FXaK+HlsFMlJfGFego0dYGKlSVGBZSbL6zGXpxFUQSZL1vB1tNNjysoEOsgBMzMzj2zilcSlUwlaGTlK3QulSRU4WloDna+wvjk/Ay46YOLiv3pqgrNKugkxbt6d23XY+fu/9e+Ct5toKH8dijj7J5zhmfenR0J+YvXcL1Rw7h2AvP4sEv/CUmzp1AenochcVFM1KZoYtaog9gKiNLTlOEX3nzBLLsQeRoLouaTdEA6gotT9dPa+Fj2XrZM3ngox/EV//jF3DjkYPojkUx1D+AACvm2ZNvspFbxIEdvUh6sohlZ3HdQA+uHxrAP7h5L0aCHuwIFNBTZTNfnkeSzX28sojBRJClSRWU+jRGdAOuqeYgy5BK3fxBk02N5KqeF3JFfONLX0EqPYuOnl4s5IEXXnkDt9xyG1750Svo6R/E4N4jWCyHECCJ0TCQYCUOhP3YN9KB0YQXUaYWZVGqZSxTFH9g7cToNZDQzQTaWFqwavULX/hC9eLFi+b33Nxc9YknnnDOs7dbLBbN/u/93u+buGyIqhMTE0vX27S2GuqqRz1oyE2P+Cw09GaeXMiMUW2EhYV5s7XPDjYbW20ETQktoXRjtWgSWqNuZuSHQUKTDdOQWOH0MqXitgpNCW38Dwok5vTszT6a1DGNRWqr3xJc0FRWDYAq/maDoI2iKaHFpKCbaxzDqoeEUtNuWbaMj4yMsC950aiGLSWrOs1gW+qhrcZN7Ys1Vkij04T2dU5C6w0jwTKt0CyaElqMSjAxp2c4UgkJLJYllKCtzmu28/XXX4933nnHHLcPSm3GmkFTQotlCwmqZ3K2uCWMhHIXv96mld9tjymDylCzaEpowQou9bDPniSUnUeufasu1iwqrjKp49tBU0LbotXNVRHdL+ZJQMGqj82c4ioj6lNaE9ksmhJaOq2b2uJ2M51IJMzWnrOwmVFcXb8dtptWD7Fqi1+VS5CgUg9tVzOp53ayJDYzba+IElSwrVyIPZJUOmUshpdOTzGTpW+4LHSePfFeNkKX6LoqoxJeut0smhJaLEpwFXPtgOmZS4fFZJAdAQN6boJ+97LHLrOn1nG7Tfq21MMWtVjTZCCrFkZfna4OI1J2dlj72DPXFAUJXW+aQj00LbTbziY7O40FkU8swdVTV4+df4zgmgUyODRkLIfWWJD52w7bTQvtRoyVL6u37si+GE/Rq1sNOVaaQaWH6IpzRRoXNySImJYgshK2ohrUdqO051IdxdF529w3g5YInezoRCadoRrTBPq87LNTp5myEZ7qYe2IXbZCgl9xodWg2Dlu0tlZ+9LzstUzkHOliUiqqNsRuqHniPUgYVWxxKDURJPFNB9GwumcxbPPPmssh+YVHD58eMOJC/XQEqYtxJ6cImsK3QLLYvT39xtvT026KmOzaInQ1mYryGbv2LFjZWUkdFzO1XPPPWeYVobcmdoKWsq01EMqsdRSroLGt9VhkG5PTk7Wjm4dLRPasmZVYzXkIIltsayKa/uV1nFaXTKboaVMbwaVgkpAr8laV1Z1wNrtraBtQkswlYbmEcs86gmCZdueaxRtFVr6fuuttxoBpSbN2uq2CS1dl7BqFdUAya5b/dd2KyrSksalEUhg6bJ0WAJbs2cF34qKtE1oQUJthdGN0Db1EFohsLA50+ZMnV6z2KNntJk4KvTm2r6VUEn9k9/59UbUwy203V9ZQGzEa3sbo1VCn2FoUuiV3NUTuhUCW2xR4A1QXZmBNWihxA0IXOe0QSNxWlPXG0jFsrdZaByN2t+N0HC2bbNrvTBtrcmq8rgNiqOgBkOTTpQhZ7aBE1fO/nZMXQMq4UCRLDe6n24qsrR1zsmBp8bzt6YKWSaVCTPmwd9q6eTV6RplWC3hVrFlgRUKJaePp0klOuH1Lw8sGvaW9pUBwM+fWlfGZI5B7NvR0q2iIYEVQSLIXhTLFbOGqhZoUtHrSare/y4UNF+jglDQZ+ZoiE1NgtXkWL3CnVlcRDwWNcd1nTJoM7kV1BVYQtpkC4wa9nlxcXwCp0+fxquvHsPliSlcnpmjwHkWv/NGld5RGqAzL99439hujI4MIxl1JmVJWGVEUzetM7QV1BXYNL+SmDcrsA59+1vfwte/+QjOn79gfF3N2tXzcDUemlKs1eqUzSD100NmY9EE+3t9+NmPfxT3fuyepWEENxWOepnduqgrcKGQM5OkouEIvvfMi/ijz/47M1FwYTFFXS6zZxFDKj2HYELzRGk9GDlCebylLMrMTIQC6w7dYQ8+fNcH8Fv//J+xwhVY+WyF85jHFH72C30brI/kRp0yqbBysKvPCjI9v4C//dJDSOUKmEtlyWoIwXACs+ZpVRUzc7M8VzQLYuVl8jxexOIJZPMlpBkmZhfx7e89idffOgkfS0SqUWYJSU00/uFr1fwNDxNSESxSsFdefYUWwXnjXaOei6l5dMSjqOSz8FVKiATYLSJJRTKrEU8txjWXTqFE5jyxLpybTuG5Y29hkSVR8VKNAmGz7JgqrmMc66OOwNRLVQ6yVWBRJzqdwe0yLUU0EqWlABZmZ5BMhBEPiTUqOa1HZ1cvegdH0D+8E0O7DqKjbwSVWC92Hr0NaU8cxaAXKaowrTM8/oCZOePYovqoo8MV5PIZFlkcx0+dw+/8q981E6Hm5xfR0ZFAd7IT1VIelcICFkss0lgP+nbsNoPgA7092Lf/IHW7Fxle5A0FEPL5UWJ6vZ1xxIPA9Qd34bo9fWYOqeZBe9d5P3416qqEnnmoyLyypawcaTatu3bvxp7du3D2nZP4wfPP4rHvfh8v/+g1vHHyPJ7+4TFcvDyHrpF9qER6MF8OIOVPIIUQzi3kuB/FTNmPE5dm8MM3TmI+p8UTHBveCMsN6LBj4D20DCFaCr8vhKNHr8Fbbx7HwsIcSoUCQrEkJi/P4n233407PvJxhAd24nKqiOTofiRG9sPTMYBo7zC6h/fAGyfj1RB8ZL5M4W2D5zcPh1ogsKBkjHllBfSw0mnmYTikpTvkAJVo1nLoH9uPweHdGNm1D//dL30aew5egwWyF+6MItjRbWZxlVjkRW8IOV8QBU+Qx7RGjoUYro+GBTYPa7x+Y5JU6WK0DmqCWWPM705WyDeOH8fcwiKmpmdw6dK4eRqVzpTNCpG0fbQWHpRYUmUjLFXNTN9m0kq/wUpXV2DjzBAmUd5U7xrLA9OkVq24ohe/9owMopxLoZpP4+tfeRD/z598Bk8/8R0EvEXk0vOIBdRelowXp5LSyiJ6n0XPpJYF5p4pxs2xBYaly3RcuNUt8rS9es1DHHUnYjj1zFM4sGsYh3bvxF233ogjY6PoYpMXquYQ8hQYTy4mhTKXS3BNh3cJaG5SXy0aF1h34o2MFeQ2l82xsfMbJ3126iLifV2Ym7qMJx/7JqYunMbJ135kXkAIaCmKctGRkypibqhMs+RoG/SrxnBjqCuwPCu18MGAH2WatUhQSyl4zHtWi6xsfaMjODc3Q8ZzmErP4lc+/cvITc3hzrs+iBgbkESkDwh3U2i2kBUveLWZoU+O2WKyQXLYcFgxpbc5GmJYyUj/lKqGUO385jgbj/6hQVSozx3xOIL0d//Df/grjAwN4yt//zVpLWbnMljI640en3kgrxuytSLBZfIrK2MVoSFRGohVyzU12ExZ11Kjssvq4szQGmhBN00BTqUymJmaws/+7M9hcnoa73//7eath3hHHAE69U7llRvJLY/rl/6Y7RbQWLYIzW3WKot5Mlwhw2E2InKCivTeirks4pEY/YsYXn7pFQoYxrE33qBJSyMaj7Cl1BixWOWGlkBb87IBmV6SuAF1EBoSWEVmOpYU2MxWMWlTPYoFZOi1JeVGprSGADPDjCW7u+gAJdnI+DG/MEsZHalUyZyKJolNFpxMbAGNMcxEJaO6NOo82pUqtPDa0I4d9GvL7EkUmZkgDh48hKmpWew/cBDxRNyoj/p0ViUUHIYp7GZ+1wZoQGAlKol5IxahujjmRvw9ODCANB37AC1IR7wT6XQGF9nCZQtsMMg2c4bdu/pQpM12fBI1Os5gtkpK9cIMXQhSjwZQX2DeQO2UmPWLXTFDouQjy8sq8I5ivkSdzNJXTvb0IRSJYGpyCulUCmdOnGf/zvCqxLgjNZAyOCrhEEIwE42grsAFupPKfCQSRlfS+WqFyjRIeywTp/vkqA56SabAiMmubvoQes+9QJsdQjwaRpRs6hpb4Yz4psI1xqobdQVW30sksJOAXbt2m+LU+1NaSkvqoWVG9DJAjhUwywzspdP+yV/6FO68404yS2eJ+p5nN0k5M7LW9NYpN5nK2vEGUVfgMIuXjZ2p2xpnkCkrqOGoqYfWa8yTYTUaeTbDr752DN9+9FE8+NBDmJ+ZZa8khm5akSrPGSWoqYQgV5XJOXCor4v6OqzKUdM5TUWQwGo0nErEJpp6G2Gvt1jI0a+oorMjSVO2gH1jY9i/bwx33NyJXCbDuNJ5qQS35rasFyoB7onr1gnMmq5IxXwVi3Mp5NkGnDh7DqN7xqijMdx2w/sQpXMTifpRvHQJx4+/hlAiitmZGTz99HN45liGAunNSrrOXup5gKpER169Fw9LKkS7zbLiP/Y4GphlXz8GmRGiIQ/OnTvPTocPqUyeTrnW0ShicXqB7mOVntokaBZwww3XI6s3dQIhHDxyDd5m361CZ90XYrdIIUgVY/derWY0RPdTtZagNpttPTQUyxbW668fMzqnZSsXFhfMa3Az7Nfli+wKJTqQZb9slB3UVCbL7tIo9dWP9986gkA8bBx+XauBRK9e+yjn2ZwH2WNmwlJps1xdfbVoLFu8SSZXxql3TpgKo5XLc4WsebMnHI2hWKFzw26PNxg1C3je+aEPY57mcIYNySzbj4Wc3n5g75gZM8uqF0uo0KKoR2fqHNWuJQLr8oI6MtQzvd6czcg8sXsU0GhQlSqR51laClam1HwKYwcOY25uEQE22R+596MI0HK8/PY803BeLdLAieqWtMBLYTOawKrfkkKDMA2gLsMa6ZGlDNHWavyuwqKknTBvCvtDAfNyVqXqx84Dh5Chd6aMSIofvPAizpw/bxbK1NjaIkOWpZSjx663MJWBudQi8oyr4TAjSk2fN0NdgdUcS4YYu0MfvvsudMre5tKIaAy4T+solekjB9HfN4jxd06zZUzj2SeewIWz7yCfWeS17DnzWLlM17TI0iCRuYIEZ4mVKqwDdE+ZfpUmjhI7N90EdQVmP9norTzEf/iJ+xEL+3H00EGMX3TGh7WGphqUt946Do8sBVu88fNncOn0ScxPjGN6/CLCssFsMZU5n9YiYGmp4ZF8ixkqHbda9lVlUw91BZb5oY9ldGzvUDf+9LN/iI9/9KPIphfNGqk6f+rECZTJ4vBN1yI7N4WRZBRjOwaRn53C/uEhxFgH9PGDiLeMCDU5wnrgpWpVtIQFS0sD4fI/6vNbR2AloAcq0i1FLLLiVWl/f+aeD6JIfc3QtTxMv9dDM5XLUldnJjA2PIiFyXHMXzqLu2+6HqNdnRgb6EAnq17Ck0O4lEKwtIgYtXcwGUFXPAgfhdV9WsKw8arktFInlGicFkKv1v/hH/wbJOigH9i/jw58AXt2DiMZi+D1l36Awa44Do3swCMPfwm+XMbotjc9hc5qHt2hEnZ2R3Dd/mHcfsMh7OztYm+6YHrmjTBcd7hVxoj+I2irDNMa+8gwE16GKF3Mf/17/xpj+/YgmOjCUz983Xhrs+ycTkxN4+bbP4gLMznE+3bAk5tFsr8ffjbJ/b0x7O8Poz9URYSlUynmqXsaPtD09c3FriOwTlFoGU99qJAo10yPPLUi7fCf//lf4Ld+6zeNE/+fHvoqxsb2m+89ZNjadSR78J8f+gruuOsOCtltmvPeviTCNIedlM3PNGSPTSmyYm70DQg36qiEhKOgSogVR0EDgM66LjqnJ5pFI6yQCHlxeGwE+0YHcd3BPRjpiaIDCxiKlM2a2D2+LHZEvOhm5QuSA1kgik1Zgw0JK9TV4fUgt1IMS1A7N03QiJA6o/a8tnYOvayJftvQLJoSWLACuSf067fTbVoWSHMy9QKijimD2xFW2JbAgvwJCzfjNkNugVuBpgUWJIRbJfRb/TzBZkiToVfPL7bnmsGm30nZKEgwBe1bAQVNqBPLOm4rol4jEsMah1DmbBqC3d9K8NqbNxos7L6d8CFISNPLru0LesopgQVlzp2O3d9K2LJK6CLlVFCH1OZcMONuFFhxBAkt1q3A9lqbmWbQ1JW6qRXKLbCEs7BxlCn7nqqFvbYZNJ1VK6QYtfN/JIjbSli4Lcl20TTDgmVKQivYMQt7fr2t1XF7bKvYspUQJKj7txVCFUznFCS4Zd9mTKqh3wqCO91GQ1NWwm6VgPZV+yWcKpOdkW2FVdBxqYWmmuu8zrnT3EpovroSSkAPZySw1EGwdtlaEJ3XUK1e/rYZsnGbQVMCS1C7tfPcJYyCGBWDZsC6Fk+LLeldD03kV4YUr1lsi2HdWHorIcWmmLRCCpZlNc/SX73nobiKo+PNoGmBrWAS0gqs4peQyoh+a1+6K0H1MpZKw6pMs2hKYAmjYhesEFZAC523LEoVVOGUERu3WTQtsCCWpZ/SYe1bZi20L9alNvKbVRpiXMfdqrMVNCWwbqagG8sbs62bBJZQghVITIthuZg6J8Et081gWwJLGL3tJWH0W5ZBQrkZVBzpsN7rkPrYzNnzW8W2Kp1YksBmwJC/pcNSAXtekPB6OVaqYHVcx9z6vhU0LbBuKvakErZfJyGsSlgojvTcxtF1YrntDAvSRbM2S6051m+fuu61R7tUHHNMlU4MS0jrMzeLpgTWDcWUdFL6mc5mRJ0ZZdBSbGZgRPsUUHG0smpBj3IJxVdJ6PpmsK1Kp5tKBUpiuFbETpPMZCUzz5uM6cmRFroj25bdtgmsG7lv5q75gtY9NMKviidBt2POLJrWYcuw9NO4lDXZJBRFNQIrjraCdYZMXMKcawLbZlhmzOh0TWIzN0jji4rjpSNfUwHFk5BiuK2Vzs2MBDc6TCGWjotUs13JoARWfAnbdoGt0VfxK9huvKTVF7tMCfC4JLdxZa/VIiq+NXHNoGkddsOZSsst9VNupNzN1ZC9VvNsnSC3Wm0FLRHY+cK02gu9z7FsMdxQEz49vfwl2fUy1QhaIrA1VbZZdiblLUNcaomTiYkJo7/NCiu0SCVqxetzGobVxa3fcbZwWpdC5s3tCG0VLRHY/al0fW9P84ZNO+2C7LUdJ7YOfzNojUoUHZWQsxOKRTUXycDaZlJsPLbz58+bn1dcJawKyFqo0sl0rWZY+i2zZpfgaRYtEdg0xxRaQS+c2ObXDZk1dUT1CMH6xs2gJQJ/+MMfXtJJFfd6+imVkB3WGMUVZVis3n333WZfNV8dTlmC1RDDYl7ntuOxtYRhMeru162GjkttrB+xnulrFC0RWAJYb0yCWJVwb21QxtbT8UbRMoYtY2qCV6uEzYTWnJC1kNN/RZtmFbcEEvSodqNWbOfOnaY0JHCzLLdMYIs1C3TVoGP6Hr91Ma+owIIV0jpAq6ES0AfK5E/ISlxRlRDcrK7HsFRB/oQaFmspmkHLBHbrrdVnN5QJWRK9XqyKaVXCCr5eJtdDywSuB+nt0NCQceI1Gr+R6tRD2wQWk2qetZ6V2LQl0iizFm0TWIKJZfX57MMZt+qsp0broW0CSyAF9TYksLYWW2G5LQJLUMuorWz6vVV1ENoisARTcy09PnTokNFl2WEdb1QVLOq+m98qWPMl50fC6y0x+zHQrQjdNh22zbf0V/ZYT0bdDDeqHm0TWLprhdNWPofNxFbQNpVQJZMqiEmrv2o8LMtutjdD2xi2sAJLLSx0rFG0jeFWoe0Mbxc/EfjdhCrl5jpsKkMdFdcbBLXdjdAqVianp+qkpXchjDgbB5ulzUKrkJjTe+f1oIeEJtBGykyaUDvGy/XT2ds4tAp+z2QrzJqY3girk16nYVAUc9hhYwsmeQ0aaHeuCN5lkq8EnMK6mnAVNdCtKqz3IMkb+YfWFVvPh9RvhRWOcXX5SbuFvcJ9dCld88fp4TrQvrOtRTFQfLmJirfVbk6rsG2Sef2aXoQlURlSsPvOOY3Em10DG1eDLE6U1eK4SVHc2i5R45QyiMjlp62WTG0V3LLYOBsND78b2L4mM6ykYRnu44L60TIKtdeyVqCgLyySDFNgPEdKzHE9JbYFoUXx9PqTsOrydbFaAZSGYAu8XWipTbYJ2SzY38qcmdzGrfJnnv/XMmoyrGPm1zJWp+WGzik5SW7Wx+NWyehlOi1xV6W2ilyndjg1Sd1iQcfcxLcDLSF5PUJ0TK/XGk3kvs4FfY6PKmSyOUxcnjDLiWl/anYOWkpM60tpNSR9T0aR/T4//AG/eUlPYwca+9KXUAYG+tHV1Y1omKQxvaVM6H681ilH525uzZV2C+0kuiXmwhHbIdJCqRZL0qAiwkEfLl6awI9eeRWvvXbMLAcxMzONVDptpkP69DFudcEYpHUiwqnasqs0HCREaevtdtUCnRdxepaiWQO7du0y43fDwzsw2NON3mQcUX0lk1fJBiu+CshqteAm/t1Ga0hmFdVyg7ZRUYZUjS9PzeH48eP45iOP4OL4OGaorXpRV/ZWS2saM6JFeFnPNQ1D85/08Vkt3Fji9XrZ3OznNbOXpobxeZXzjq1HDR2LtyqynIJQgQ30JnHkwBiuPXoEN15/LcbG9jKu10wd9bImOTbdnWVLthpPW7Ct9UK2STI1jgSLIH0SPl8S2Xo1pYoTp8/i+08+jb//+iNY1CoTrPZs1sxVXu6LPBVOXmOeTEeLRBSKObNqrNYkLZZJnC+EQCjCcyVjagK6D0pmMQkfCSUTLCgVEGsNfxoNL2l9vQo6E1HsHBnGJ376ftx+223oSMTMMgfiTibJrJnDH1pgxVlMQjXIIdmpOU7htQLbJLlqPl0fCOoVGpIjTSNJ58cv47986WF8+9vfQZ7KrVVp9cJ/oVA2072l8ZqapaV21SCVSXBnLGhWY85oZQ2taUNyixUv8jlnLTWtaKB35vXdZy28Egx4nYnLjJplHK1uomX5fNT4cED7PizMzaG/twe//uu/hrtuv9mcN7WBZW2+7E0ybSvh2GhnX62IyYshf/vYpvV31rWSaBSLxDmNXDaXx+TkFHIkVI9yZ+bnzMejzALMhEjWp56L1LpgyEetiyE9P4uF2SkUcouo8LivStpYEIwNcmPuEQxSsxlUYFkWWLpYRa7kQYHaXKRJKPup9cEOZL1RpCpBINqNad7y1Pgcfzufhs7LrKkNCIRR9QVZa/wo8voMXciiNNzkgMRcTeZCPbVCqUAiQkyNJU/h3jx5Bv/5wYfww1eOmY97y84uLiyapdpkH7VoowpH0zYTHR2oFLJIRHjcW2VGgcV8BQvUTm8oikRnn1loT3P+tPyxbLJWpErEY7y2E37GKVf9KNBElUmWl+2Bse8kLJnoIFlV9HR1Yt+eYcQiznKeYZZaZzyKLpqUZEfIfLqddscUpNZTUG1wTEhriN4+yQyFfB6BQIi2zGnBj585jy/+p7/FCy++ZNbBM9NOqUE9dLn0MS6tlZdeXEAmtYD5+QVMXLqAfGYBc3Mzhlhp5FymgLHD1+H9d92Nc+fHzXS+8/RK5MppOTAtEhiPd8IXCsMXjKGipW5pO7QumRo42VRRFA7q3fYcxSwhGaPHYcxNBYNsIPuSCezfOYyxHQnafBYQCwlm+VGaCrYZrUILnEV9qj5gGnlVY0EvJWg1fP1OUFs9FDhA+6nvJWoRlsnLl3D89WM49sorOH3qBKanJ4w3oWqcI1G5bAGlAhuxUAJVfxznJufx2rETiCYHcPS2u3H01rtwza13Y/TITYgP70NkYBcCvaMI9Y0i2LMDsYERdAzvRCXagVIsiVDvDgS6huDpGEQ13oOMN4zLi3mco/fzDtuP+bxTCzR6IrVxIE9p+dd2sH2SWb1ErRZJND6sDrHF1sp5QWpZnvVfnkQuX8TwyIiZq6mJTabqa32dEhszpjG/mELVG2LDR3vN6n/N7R/EBz70UfTu2IVP/Ox/j0/9s3+B2z92P4IdPZglKXna3ZyH9+jsx9D+fQjQrCDejWCyH55IJ8q+MOK9g/BFuc+CqoQ6sED7na0GzXkvg4+hQC8mRPPtrP0JBCi7zJlamVahBSTXtsTyLsn2sLoxyG3TG0IqiiIJ99F9kzZHI1oFm5kr1np5hRL96EVT9Uf37Ke97cLiYtas35WRhxHrQO/ADhw8ci127d1vVsUOxOK03QW8/Po7ZoG9cKJTPRazGpDWzFVjaBbeo6kqaCuTooAg8lqYrxaks8uya09tjfOrFdg+yXakh0LVxCO5mhvLpJlJHZMmU1mdzgZtqpYZj4ZD8BuWS/DQnQr5vejvSWLvnp0sojKeefIJnHj7TSTZQJ0/fwYXz53BSy8+j4e/9CC+8bWv4vTJtzA3M0XXL4JD+3YZj2Rhbpomlw1trUZJOxWqvKc6Nlo0qMqC1+rfsry8M+M5D/uMnBKdYTkntbxtE9snmYLYrqrzl0eYITn0ZNS00rLXRl7G04qgWqxQZaNlyAL6zAozVMxmsKOvG95cBmffOIaYt4Kx4QHMjJ/D9MUzePm5J3HuxOvwljKgS41osIqhXtaIQBUzly8gWM2hJx7gOTV47N155DlLFscpE8m08mbZX7PwN33wMktAzb45zyCo0ZOcBtKMFqAFJDuw2uBAJNO5pcaYMQmy7GF11fEi3bg8u9bqDITCAURoEL0k/bojBzCQjCM1O4HCwiyC9AB81M4pEnz6+KuYHj+NSm4B3nwKl069gZeeehyzF04jWMnBW1hEd4T3yy+ikJ2HX2vBGYmcbv5SF9kUtsZHSC7ZlddjPB9ClaoWq8b6cm62i5aQbDRXW+enqa5aJtNDrdW+8ugEGgJqR5Z2WCNusp2+IH1XEp0hoc+++CwuXjyH7u5OanYK8+k5HLn2IEJ0r3pjCUSUNq8d6O3DkWuuQU9PL3zksTPciTwbTH8wyt5hnApId4zBRzLVtspoOXJIQpFHnWZBGC0X0RLaQqcVTaFF2D7JFFIdDGVAc+eVoPzgOBs2fYsiogUseaykBo45kCunsYscOxf0RtHVP4A9hw7h9CQ1OBRiJy1pBnN8NCNF9fTCQZJON4zpB0tMu+oznspUKoNqgF3vgo/xQ0iXwsggSjvLBrXih5clKKL9JJp3hPqlXtMwMBFulT7FNm9faV1JY7uVHQbHvvGkIrQArUnFaIiDmnjOuIB1hawGsYou2W9uiuwYaC1srRJaYKfFdJvZ+hdL7ALz99zsLM6cPo2ZmVnuzxtbGonGUGABacF62ddwxFlzIsDaUGIxmlfhZZ4kBbfm42TkVvdz6pskkRy1gxJneVOD4tVkbgFaQ3INS4KSVD2BUO/MTao02Yxw8XypVDLv6Wkitb5Cr0ZQS2BPXLpEDaxigD1DDTb1U9Pvvfc+7N6718wQ16LOO3fvwgfuuMOsUH1h/BK6+3uNGdIQq76EIQPgGIFaoFmQZMvE1uyxicW/jojvGrZP8joSLtlkeRiENK1Y84dFfIgunBZQX5pSz7wXclmESfRQ3wCC/iAunL3IE/qqQRH/9W8fwvE36c7RBgcjUfzgpZfxyKPfRi6Xx8BQP7vTOSZRMttiWS+licglPms/RbLZ5Zb7qlU110LHlkENdtXMVqC1mlwTWCTbZ2nKkF50M69q8ZwGbvS0RMTrLT1t5dbpI1zSZi2dr1n3veYtqJDxTH7hF38RH/zQR9gzi2BwcAh3f+iDOHrtNYh10BtJLSCbyaC7t4P9EOd9HskgWWxzrH1jQmrk6acGkcwiFesS3Vq8K+ZC41m2MRREbJF2VAvSS6NEuFba0MfRR0dHsX/ffvO1KS3yLWKibACn2RDqKYpmXD/2+OMM38Pbp07hrZOnaKPned0uUxM0hTyeiGL8IjWfhaWepDFR9B5MFVEwvrLMAvcN41JW+cs8W/OjnT8WK35sG60zF1Z4BpkEYwp4zGqzfitjsrN6giF7LALffvttnH7nHfb+2KiFtYS7D8GQxj203lDOfEZxaHgUoWgcXTQXiUSHuYkeI+XZcYmwwCLsgOhpSbmQQ7VMz4T38ZphV2XP0WQF3V9fgpHttvMu9MBWi/hLoR1wx2j30oFtY/skU1h9JEhCyT/VY7cwu8x6y1gkCiJVMAVQy6TyIHMhrdbzPg3wZ/M5UlU1a5T79ZELult62KoHsh3JJM5duIgz587j7bdO4JFvPmKe/Q3292Genoc+dNHFLnhIC54bfnS3WqiRpnsqSB7VLmsq1kCXOX9agpaYC30b02mt2fywyoZCfgwPD5lvZDqPdSgytcgsbMKt0+BpwMj5Eqk0PRyNwEvPQMSm2aAtUIvNk5XeHtx+5x345U9/Gvfddx/u+MAduOnGG9lA9qOTWr1IN6+LWh5nY5qlPc/SHQS71JWqXjmoBeNdCNqKbMpKkuVd6LNBkk2ULvPNXzzWKrSE5AAbLDV2plfFJFURuzuDxtbaBtAsfEzSpEryh50HriqQkFlgSD6zCqiqwXN2YKqMn2X8NMmepqYef/sEkslumhM/TU0KIyMjWCDBesCqZUmCjB/lvczDMFNxRBJNhYIUln+0NdCOkdeZAMP/TvQlOIXRKmyfZGqnn7bUPL6noDSpZsRA5O0/IJKdjEhb1PLLBqpHaFw8xpcmm48Dy07SROj7BqoVVa1Br6cqzL1s85nTZ9nlvsTeXs68GZxng3fwwEEkE0ncfEMfPOa7pwVnKW5DKoWohSVFJkS2aRt4f5ktfalLfSbnMhUII19tNllToqQFqvrmK6A6RgE186evu48/2MWl9lUZsvIwGMcnzfdK5/zUwCD8tOVBFpaCGdzxM4PUaL2uo5DOpHDh0gU8+r3H8OQzT2NqahpzU3M48dZxHLwmylrjIeEjbDgj0HdTHK+BXWYG821AlrwZW2bQgBVvbhpYNdD6iq6W0Jfc0nvTQ1SGpAHatgDbJ9mwqoePpIyhoqGBIu0vterUydM0CwGSW0U82YvjJ9/B5NwCRvaMUeODCAXC6GdB3Hb9+9BLguKsA958miY1j2ScNpYuWzmVZpd6GnkmfMNtt+DmD9xuTM25s+fY+8vhke+dx4OPT+GHr08ik6fe+0Moy4NhIVcCenodRYn+dTUUQ8XPGsdCDYejSMSi5hu1e0aHEBbZpFYthfFKVLRUDlNaLcC2SfbYwXnKI1NIc0qXSq9AFnDy5EnTUdAcCNlcterjlycwPTOLHWZBgBzmSfqpU+/QlTthemCaY6HBIz2mL7Eqv/jiD3D3B+/G/Q98AgE2juPT00jQNt9w083Yu+8g+kaG0TfaiZLMD8kMxWLG5ofotQQojEyTepAyT34/XUuqLXWabnQBiWgIndGAqS36HI01EIbaq8pc1ISRnavtIE9tPndeU7SO8Q5sw9nal6idGlrUE2kNCGmZCMXVMKcau3hHJ69jjaB/HIvFkZ6cMg9Xn3nuReRox7/x6KN4ih2S2bl59AztwMDwCKbm51Dg/a8bC+L6m7oQitMVLPDm8hvEmhpSaqs+HlhhIVfVtS/mae9z8LIdiLGHGI8Yy8TaQxXRNC11YjxKQy2LaUG3jW2RLHqZDWWJGk1J2XpIzjS1+PLkRVyeuIywGjMSYbraQU2yol0m4ebLSMUcM8TGj52PUCTBtIKYmFrAQrqI5I6d6GLYf+CQ+UDRp3/lH+N3fv/3cc/9/8B4HxNatIHd7mmakyfeLuFbT43zWAEeNqRaWqwin71M+yqBSKBmDukLIF4RT29Gj6sq6rzQlMlAmEF+KoNDrIKjPK3AtjVZNixH7dBYgLTZKDaDPoxoHgGxirIJ4m82ht4qu71OVU6lU2bkLEMvQV/P09f/NbEl1pFEJJYwGjm8YwQpmptMOms+9Kxu99COYRw4fASxriRS+SzOjo/j/OV5eLUQEM3WYk7fH6pSJk1L0CcGNWZM08N9TVEws5wonxrq+cV5zM4v0DRRSWhWNGnScGsyQdQq53axbZLlGRdq9lZgG4IIOyOa4BcJ09pV9BF/PbaUerGKkuREgg0Rf8fZQ1O+VAMy1H4fG61wOIbd+w7gxlvfj2Ovvmq+QyfNevr7T+K7j30HX/3ql/H5z/0p/stf/SVN0nl2YpzPB6RSi0wja768rS/EL+bYW8yWzJPuDGuCBvrzPC7vQ9OxRPh8hm0CTVee+/JGlBs9XdfDVvOllgY+IdcItp1KqaoJgWFngJ6aqbHgCG3dNYf245/+6q+ip7MDXSRcT6M1obAn2YkCe3RvvP66WdpHr9rruV+G1b67qxv79x/g+QKe+e53EViYp2u2D3n25Er66tC5s0hNT2LX6A4cufYI7Wqex7M0B0XWFK+ZyVQqqkbp6bjzkFSlaFxIEqjJiZrEolpToE2Re3fi1Dlcnsoajdf3flUbqkxLnSFe0hJsm2QfS9xDwSmWIVm9OM05TkT8uPWmo/hffvuf41f/x/+BpB/ArTfciN0jo0ixwcplM2bsocwOh75uu2v3LmO3337rTVw48w4CbLhi3Z0Y7e/FxIUzOPHS84hUC9izYwAeEvvGiy/gxLEfIcECjZCM9MQEYiSnMxY2g0X6srmXCqB0QjJT9HDioYD5yliY18hGVzXkyk5Plumpy19Wm8K08sxKoTVtnkFL5sJpwFzjYKLa2LQKtyRMP7VaSJbH8ryN3Lz/9rWv4Qt/9ddILyxgF23u4swMrUjJzPqcpjuXomuSoj0uUxv3XXMDbr/rQ2YU7ulnn8XpM2dZIBkzznHwyFFjUoLxbnhoYhLd/ex+p0ia8y059RaLJM48/ud9K9R2FDMIlHPwF1MIlhfRFfaivyOMG48cwN7hPvrt7DiRfKt58pt56baxbU0Wq9IKBafBUONHrWDVVbUva3Y2G5kY75Skpl1/9Cju/dg92EsXbpreR5SmZifdMbX4VXodFRLhp/Z1UCMvnT2Fbm7PvPk6pqnNyMyhi2Y+SU0szExh8eIFdmKCGBvox0Csij6qdLyaRzAzjVhxAbFyGrFKGnFuE9UMuvwl9NJlG+kK4+BoL67dN4xrx0Yw2teJOGUL0AvxMQ9qJtQStAotmDpLcvR43Tzy5SG1ZJpzIRhtpm3kJieumQlN0NaLOCfePoUUfd5jL75EV2/cTDpcTKfhDdG+s6emhqvAhqd3YAg7R3cxzqQxMeoOa/BfZTeyawyj+w7RO6DmkhZpradUYLtQoFvoh5+9PC89GcmgSTRxdjy640EWnA/dUQZqcpA+cQddQU2xreijmfSW9MBBHSM9VW+FLrfEXDigMNRYYy407VQE10yEvoqoUTgTk/uaa6xvYweZsf/7c583HskD7NHF2UCqgJK9vbg0MYWHHv5vZrB+cmoSY3v2monjk5PsYrPLrtmiY/sP0Y4GceL0eTZUIfQNDLAQ6e/Qo4my2xyNJ9jjC1EezYf2oysZQg8JZp/FaKrmOldoPkIsOPkV+tyfxxDrjBAG2IO8CkgWVl9OoeyhVfLpVrIoPvrQ8qn1Le8v/d3fmSfWn/rkL2FwcJCZY5UlKfI6vv/UMySmC7fcciu75mszK29Bgzt/8Nk/owuXwac/9Qs4OLbXfKdzblYuXQaxaAzdPQnSxsJVZ4TXOUOyolIiUiYlti7W3rMZtMAmSxB3WLm7ErTd1F7bFTevj/GYmfhS87PNczgLdYnZM8um5815nTOD7fIEZMNZvZVWTyIEXynNdsBZ79WrR1C0zQF6I35ufXTX9OnDAK+zNtdmXK7dSvndoTVoAcmNw45vLJPsjDVraTXzOIhYGgMhdF6arQkrusbYSh63+5aI3t4+djbyZl6G4Dwk0IPcWpA9UrqutNuJtpFsiV1NtEjWE+cSGzM3FE9B5OtZoI0vrE5LZkZpaCqBYK+14Uqj7SQL2leVFwHSOGnyapIFnVM8M5eidv16ZOutVKVhv2i2EdzXthNXhGTB/hbRIsb9W/tWCx37u3xecJ/Xvp6Kq5DchWGh3/aYe7+daOoLm80E+5xPsM/XRKDehpI5sEteOrbU0XCRp7eeFFe/lY7OOVMKnHQFvYeicRB9ZcAu3K8gzRb5tjC0tTLY69sR6M0s2653M9gb2n3BEiq47a62KgC7NQ9guVVcXWNhrxehenCrB6wKgo7btC3cx+x+O8IVMRe6sSCS9LTaEmqh89J2EWdnHrmhuAqWcMXTm68a8lQQbAG407bH2o22kezOrLb6LdjJLVZbLUSGNFTb1Y2Z4tu07DmZDH1uwJJsybRpXglyLdpOss2sJcnaV7evrK2C4uo6mRLZVnuNoH0FnROkybpGrpxgz+uY3b9SaEvDtx50XCSup2EyFQrScqvN1jQI7mtUAwSZDMEWlL2vtraALbTfztCWhk8QYSLKapZIVOY1MVHQWIW0Uue1Fbl64mK1WFBa+i2t13kdlwZLew8fPmzSv3DhgklfceVtyMNQQdhr7X47Q9sbPt3UwgphCRPBVosFXaNjblOh+Dqv3zZoZqjcPR2XTVbPz57T9SJW+zrvrhHtQtvuaAlVZt0Qwarq7l6fmwg3yQo6p2sEm5aOqeGz34uamZkxx83sft7TXq9472mS14MlzJJs7auIEXTOaq3gJtW91XF9BU+z95WOTITStN/NtCTbdNuNtpNsNdruW5JFsLRWsIRIE80k8RqZ9lqdV7Aaba+TNsvOS5t1TiZEW513k6z9duKKabLNsLbSNrcHoH0Rq8ZSJOu8oLg6rvMKlnDrtolUS7KI1XWKYwvhSqFtJCujlkhVXwURoDej9NUAEePuEiuuSBKpbpJs1ZeGWqJFriCTIahTogJSDdEn8mRCVBA2vkI70TaSbeYURJyC1Vw1WCJAwQ3FFdFWkwWbhhs2HZHq1mzdw7p89jqdX32fdxttI1kZttC+zbAgTRYZlhxB50WuiLNeguJbstywpGmJSV0jTRZ0rU1Xx3XdeoX5bqPtmmwhwqwZUIMlMqy5sJpuG0VVfXvt6nQES5oKSwVi09F1gptUpeuuGe1A20heDTfJ62mysFqTN4KtEXLZZHpkHtwmwkL2XIS7a1U7cMVIFkSyCBKJpjHUvI0aRI7I0JtVev9Ebyo5T1Gd825YTVWBaPKLJdlC91F6Kkjri7cTbSNZRCgos1aLrVegpXpDkTDm04tm8qHOiwzNj9DrY4yMPO2s5sy5NdMQT8hD0eqJnV1JdHV3GXOhXp/iqvCUvvU4pOlW89uFtpFsq+h6GVzqVJAQTQEQOZZMbf3UTp8e7WsKgNXmVcl4GUckBlgrVIAiVdfqmO6pAm43uRZtIXl15pR5t100Npf/VJ01aUWwJCueCsF4B7pGx5WeIW25QdN5FYY8DGnv7OysuVZaLtJtLRLes5psoQxakm1mRYR+i2TNcxOkuYLiGoLNL0EEMygdXV7jy56Pk2Rdoweq2sokiXRr/3VMoZ1oK8nKpCXWnVFpss/vM0So8TNxvMvnFde8parj5noGXa84/K/jdlUsabLS03Cn1WTZdxFt791utIVkmzlt3Rm1+zIHthFzx9Ff7YvkpePmIIPKoFZQxhzUTId5f4922HoXStuSfKXQFpKlUYIybBs5wR6X5sUTcfOtX82zMKak1gDqnI1noMJQZ0LbGuHGZtMeC130JOQvX7582ZgfPTkR6SJZjaG272lzsRlElBonaaXAZs28g6cOisaH5ZZpRucaflb9tp0XXadgH2EpXdl2U4C1mtIuXDUkixgRYTsLmumuKbX6Le3WqgDW7m4GO3ivQtFzQ9loka10TAPKUlJhthNXDclaJFVELNlSapzeh1ZVFynSwHWr+Sre5V1oLETpaHK5NFvpqgCtXf+x1WS9fiAytQqMgY+k0oS4e2jrWlLXQemnzI7ssApFT6sF23Basn9sbbJcLWVe9tNAvJILVXEtOpKn6dBrwo5XYWI4cCtlrTC0YJRI1oMAkSvi9VvarYJUmu3E1dPwaWAnm6PtdTS5UnvhR+95BMMhFKiBzhpG5rAhVP/sb7OpkRyjXdYsz7Nnz5qCk0chkqXFCu3GVUOy7KjsryXBrD5I6MVImQ4NIKnDYkBGq25tXgXrYdjBezWE1ly0u9ETrhqSpWnyAuRJCNJAESLvQNW+3ix6N4zfTW1WWrpOc6AFmYsfa01W9d69eze6u7vNb9s4yZ6KLPsEuhGoYDS8KYKnp6fR19dnrhXJ7fYshKuCZGX8wIEDeOCBB/C+971v6ZiIVpBmqsqL8EagQSFpr2qGen76rQZV4ceWZEH2Umu96SUb7QvyAmQy5MaZpx4NeAWKr0KRjZf2SpNVUFeKYOGqIVkEigg7tmC3IldkiTw3SVbL3ZBdtwUkm6w01PNTsING0u5246oh2ZK2mjyRL01WqKfJKgQRrWBNjB5D6TobhHZ7GFcNycJ6RMsOq1FUL0779aq8tdsieXh4eMlX1nEVlPal7Tb9duCqIlkaaDPv3opkmY1GiLFxRKqWRRsfHzdmQz1KmQwRbE1Ku3DVabJgq73dF0Gq6vW0WFAcBWmtPAzZYT3vk42WmbBjyu3EVUWyYEmyhKvRE+GNECzYeNJ86/aJZPusT77zj7VNFkSu1WLBNlaNmApBBCooDdvYaWanNNtqs9tc2PgWtpBbiauSZDehjZJrYa8XudaW68m1tFhBBLoLsR246kjeLkSgJVk2WSZDvT5prx1GlQmxXfStFmIzeM+RLIhAaa3I1GRG+coyCXLrdEzarPNW698NE+HGe5Jkq53SajsPTqRq4Mi6cVaTV8MS30q850i2XXBprCCS5cZpsosI1nH9djd2wrupze9JTRasSdCAk+yztFcEa18E28IQWq25q9GCJcuuLlhttMTp97Fjx7B//35DrBpBkasxZjWKMimrr2k13nOabImSFotUheuuu840euo5ilB1SAS3yXg3tfk9a5Nlf6WlZuYRf8t9k6nQee3rvCXWTbAKwWp2q/CeMxeCSFWQDbaunMhWx0Sehho+uXY6vlqD3w3T8Z4jWeSIRGmrutFWa7WVZlsNdmur9i2pPyG5QYgoabLMg/0tgm0HRPsb4Sck//8U71k/+WrCT0huA35C8rsI2XUTmrbJ5io58yvHALYMD3tcLOttpmImHF5NGiNyT711EtccPLANuZQrE/hn3eCOs068pRPLe9sNVxt2eWM4h5/B/wcW1zkzJ4RxaQAAAABJRU5ErkJggg=="/>
          <p:cNvSpPr>
            <a:spLocks noChangeAspect="1" noChangeArrowheads="1"/>
          </p:cNvSpPr>
          <p:nvPr/>
        </p:nvSpPr>
        <p:spPr bwMode="auto">
          <a:xfrm>
            <a:off x="212725" y="-1036638"/>
            <a:ext cx="8477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939988" y="1513331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Types of Diodes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2"/>
          <a:stretch/>
        </p:blipFill>
        <p:spPr>
          <a:xfrm>
            <a:off x="7770951" y="2391597"/>
            <a:ext cx="3529489" cy="2855786"/>
          </a:xfrm>
          <a:prstGeom prst="rect">
            <a:avLst/>
          </a:prstGeom>
        </p:spPr>
      </p:pic>
      <p:sp>
        <p:nvSpPr>
          <p:cNvPr id="26" name="Content Placeholder 2"/>
          <p:cNvSpPr>
            <a:spLocks noGrp="1"/>
          </p:cNvSpPr>
          <p:nvPr>
            <p:ph sz="quarter" idx="1"/>
          </p:nvPr>
        </p:nvSpPr>
        <p:spPr>
          <a:xfrm>
            <a:off x="863600" y="2945947"/>
            <a:ext cx="5005572" cy="1812564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Power Diode</a:t>
            </a:r>
          </a:p>
          <a:p>
            <a:r>
              <a:rPr lang="en-IN" sz="1800" dirty="0">
                <a:solidFill>
                  <a:schemeClr val="bg1"/>
                </a:solidFill>
              </a:rPr>
              <a:t>Zener Diode</a:t>
            </a:r>
          </a:p>
          <a:p>
            <a:r>
              <a:rPr lang="en-IN" sz="1800" dirty="0">
                <a:solidFill>
                  <a:schemeClr val="bg1"/>
                </a:solidFill>
              </a:rPr>
              <a:t>LED (Light Emitting </a:t>
            </a:r>
            <a:r>
              <a:rPr lang="en-IN" sz="1800">
                <a:solidFill>
                  <a:schemeClr val="bg1"/>
                </a:solidFill>
              </a:rPr>
              <a:t>Diode)</a:t>
            </a:r>
          </a:p>
          <a:p>
            <a:r>
              <a:rPr lang="en-IN" sz="180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chemeClr val="bg1"/>
                </a:solidFill>
              </a:rPr>
              <a:t>many others……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283303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3438012" y="1204066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Practical </a:t>
            </a:r>
            <a:r>
              <a:rPr lang="en-IN" b="1" dirty="0">
                <a:solidFill>
                  <a:schemeClr val="tx1"/>
                </a:solidFill>
              </a:rPr>
              <a:t>Use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0950" y="2766040"/>
            <a:ext cx="5170510" cy="711360"/>
            <a:chOff x="0" y="0"/>
            <a:chExt cx="9256472" cy="711360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0" y="0"/>
              <a:ext cx="9256472" cy="71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/>
            <p:cNvSpPr txBox="1"/>
            <p:nvPr/>
          </p:nvSpPr>
          <p:spPr>
            <a:xfrm>
              <a:off x="34726" y="34726"/>
              <a:ext cx="9187020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Used for making Logic gates.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0950" y="4057606"/>
            <a:ext cx="5170510" cy="711360"/>
            <a:chOff x="0" y="853154"/>
            <a:chExt cx="9256472" cy="711360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0" y="853154"/>
              <a:ext cx="9256472" cy="71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/>
            <p:cNvSpPr txBox="1"/>
            <p:nvPr/>
          </p:nvSpPr>
          <p:spPr>
            <a:xfrm>
              <a:off x="34726" y="887880"/>
              <a:ext cx="9187020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Used in Power conversion circuits.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54518" y="2731314"/>
            <a:ext cx="5030662" cy="711360"/>
            <a:chOff x="0" y="1673954"/>
            <a:chExt cx="9256472" cy="711360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0" y="1673954"/>
              <a:ext cx="9256472" cy="71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/>
            <p:cNvSpPr txBox="1"/>
            <p:nvPr/>
          </p:nvSpPr>
          <p:spPr>
            <a:xfrm>
              <a:off x="34727" y="1708680"/>
              <a:ext cx="9187021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Used for temperature measurement.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54518" y="4022880"/>
            <a:ext cx="5011791" cy="711360"/>
            <a:chOff x="0" y="2494754"/>
            <a:chExt cx="9256472" cy="711360"/>
          </a:xfrm>
        </p:grpSpPr>
        <p:sp>
          <p:nvSpPr>
            <p:cNvPr id="30" name="Rectangle: Rounded Corners 29"/>
            <p:cNvSpPr/>
            <p:nvPr/>
          </p:nvSpPr>
          <p:spPr>
            <a:xfrm>
              <a:off x="0" y="2494754"/>
              <a:ext cx="9256472" cy="71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6"/>
            <p:cNvSpPr txBox="1"/>
            <p:nvPr/>
          </p:nvSpPr>
          <p:spPr>
            <a:xfrm>
              <a:off x="34726" y="2529480"/>
              <a:ext cx="9187020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Used in </a:t>
              </a:r>
              <a:r>
                <a:rPr lang="en-IN" sz="2000" dirty="0"/>
                <a:t>optical applications.</a:t>
              </a:r>
              <a:endParaRPr lang="en-IN" sz="2000" kern="1200" dirty="0"/>
            </a:p>
          </p:txBody>
        </p:sp>
      </p:grp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213213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8" name="Rectangle: Rounded Corners 7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3600" y="2743837"/>
            <a:ext cx="5005572" cy="1471521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A transistor is a semiconductor device commonly used to amplify or switch electronic signals</a:t>
            </a:r>
          </a:p>
          <a:p>
            <a:r>
              <a:rPr lang="en-IN" sz="1800" dirty="0">
                <a:solidFill>
                  <a:schemeClr val="bg1"/>
                </a:solidFill>
              </a:rPr>
              <a:t>Transistor is a three terminal device</a:t>
            </a:r>
          </a:p>
          <a:p>
            <a:r>
              <a:rPr lang="en-IN" sz="1800" dirty="0">
                <a:solidFill>
                  <a:schemeClr val="bg1"/>
                </a:solidFill>
              </a:rPr>
              <a:t>Three Terminals are Emitter, Base and Collector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826066" y="1565454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tx1"/>
                </a:solidFill>
              </a:rPr>
              <a:t>Transistor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90" y="2945947"/>
            <a:ext cx="3027448" cy="2270586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236880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17" name="Rectangle: Rounded Corners 1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AutoShape 3" descr="data:image/png;base64,%20iVBORw0KGgoAAAANSUhEUgAAAFkAAABQCAYAAAEFA+nxAAAAAXNSR0IArs4c6QAAAARnQU1BAACxjwv8YQUAAAAJcEhZcwAADsMAAA7DAcdvqGQAADCTSURBVGhD1XsJmBzVde5f1fs2PbtmNJJGu0BoQ4jFBsuAsQAD3ohtbEwwIY5t/Bw7zrPDCy8Ex+F9n/3yEmLz4thx8hIvwdjYmBhjwCxiM2hDQqAFrWhmpBnN2jO9d1V3vf+/PS2NpBFIYrF9RqWurq66de5/z/nPObduWZVKxcO4FCwgwq9l20YRHiJwAc8//itw+6o/BnRBuVz29Ol4Fa/Y1+XdffEyz6sMeV7JNccnbofu4JSBuy6/AJHCPiROPxujz69H+bT5uPoHjyLkHVICtv7LWRbuPXc6isVehM64EN3d3Sg1NMHp7sETX78dVsVCxarAo8p2ZXQMP3rfO1BoTCAajqI+4qCQK8O1PAxZUWy+6ztY/dQD7JGPalRgj2RSSBfLGMpXUKwAXS++gEhrHcbyHoJTWvGljTvw9rdfgnKxCNtXht3UMQPv+9YPgcZZ2No7iMLyJchu3wx70Wn47N0PwfOCCAQCCAaDVD5QRUmb6xa8r199lfeZzunet/7HZwxiZf7Vfq9tR8Fa8rI86cH77zPfa8cn7h+6w9Hbfffd62UyY8ccP2KkYeX5X5AfHN1wichQ5wliexMGpIIw7v70H+G7q5bQRNTBI8W2OFgcD2z48b346TkzUXx5HazmRvz03A5YxQwHyxk/lTcuZh3v/i9/FrkXHkTs9GXw5QvIdHehEggiBwd/8ou18EKx6sm3LOn0TmupQ9kqwilaiM1ejHLfDgyzwVxqBPlkK77yGC+gHdiV1g70F0soehEEwwEU9r2E8BnnIdO3B36O5s2//g1RAx588EFYZdf1bv7gleioFFDYsx3p5By0TfXwxz+4H6FQvbl9TQx0FVi46xt3YN+jP0d5bAQ3P7IBAR8N6iixNEJmh6h4VhmjQyOoT9bBswPmmETwav/IQZkgg4P9aG5uHf9WleOezJugQk3YJnw6o+JizO+grhRBmQNLPbi9uhzRuEU42WEU/C4i7M0Df/ZJ9G9eg3i5iHylhACdphDz4X23/j2sd30IcQ6H3+fAYRf9EyynJkc07pUc3PfVv8LoEw/CXxlGJexD/eyFqGuYjp0bX0DJcxCnIXjFMXhuBpn6afjc/c8hUygjFo2Ot3JYLLfiebZbwh0XLka9k4Id9SNcqUMp7EeodQpS6SLKFRsNdUmUhw/ApRFY/gAcx0WZGCcbm9E0dxou+cJXjSGVLbsKI8V3Rl3stp/cdB0bDaJ1znKks0UeJTYaydwY7GwK/jH2It0LOhmK9U3mhvnefQaqdEMzrr31a/SPIL7//R/Cx+taWlrIQw5hKVe8O7/6N9j37GNoDfoQ98oY6elCJGgjEQ8j7Pch649g1tJzsGXNWpTdNHwz5+G8D/8RVlyyCoFgWABwO4w5oa6alzA3nqkDZMLbPv4R1OVSCJL4Rna8jL5iHlOa69E5pw2F2WfiM397Bxy/haAVYHPHDuJEMY1P5IiaYVulEv7Xn9yA08+Zj0hLJ1Zd/XEU2WCYCtTOr51bk2OOq/HJNo9weZWy+dTty2XXW716tec4pNVJzp9sO64THU8qdKYdO3agv78fK1deOH50cpm08Ty7RTLixu7RmUq+EIKOhQw9M0w7l8Mczb8TZe1LGyZv2GJ0lqHKXtkewvTKSojRqsTGSAcuN9+EMZpMDg3kxEEhSNTLhxC58ZE7v4Hu++9BnW1h+g3XYvmHPknCjxhOeTU5pLGox6amRbuMHPly4P6fYvX/vg0NpQwqDCbkS5TIM2O+OG56aCMKdozpABnNovq0mqPlUMMWGapg+9htFz+68VpGnecRsXMoR+uQ9wcxe9FS9K5fB39hDEV63Mf/8z64yU7jLvYk2h/WmA0PbtmCB/76S7B6t8BmjBzz+5H1NSHpC7L7FfhdJkgug2hxFFYshtnvvxHv/MyXSfLHRgTbKlskHQvrf3IP/utT1yKyX40GkIkkYSVnoCPkQ7Q+zHyLnMBwGwhGEYi1IJIrwR06iPX3/ZzaSW9FlGqjEqvIkfvZl26C8+QvgShHnoDawQhy1CJTthnIYvAxIQoUGITdHFXxc6B9SDs24nM7yScu/uhf7jEeSK4Yh5tpUuj5Z287uyWBg4MH4Q+SjZmUaSCDJD5FhkIogdlTZ2Kk7xUT4xyqpdTAPdiPvn07GSCL+PHza7Bg4UJEo0kGB59hR99c270tM9CNWPt8FEpldosjzR+YcdIRHESyJPzel2m3DJwBMmBDO4b37kK2kkb9GcvgLTkLf/P334HfH8LaNWswa9YsMilh++IHrvDayMXB0hgGDvZiwdx5yGfTCNge/NQ94FYwTC06SKW5gQL2b2QS0NIGd/YirHzvB3HuVR8y0BAL0+DTTz+NKAfWknfcfM3VCI8NoDEYwGjPPsyZ1obM2Cj8tAQrFEbT/MW86RB6tm1E0+w5yE+fjy/9478Y6j2a7SQ6dsjc/vyjV6PD42Ax3vkzGXiBIg709eHKP/0Gnv7HL8JXx9+mL4C3cBH++Oavs0fHNjhRTMO6Q4aju+3xh/Hwt7+JOhKPlRpG1+69yIeYIgfTmPr2C/HR//n3SM7oMObpn8R2J8oRLi1bsYsF3PrJ69GQSmH/cD+KB3oxb+XZ+NSd/wE73igOmsyDjxHTsGywJtK+WCjg2395CwYP7sD1X/gCZjBXtOLNZjAlOn8ybCcen7Rhh/YqLlZO6ucAPfbIozhz6WI0trbrjBNv2OxNkENd1Q45WRes3/A8xkZTuOiiiyZt9BhRw6+2SWo1QKGQ8x599Nf8/trx76Qarjboes899xtz/OhzJ26TQnE8UXolhrOUsmogTXVJ3+c/Zc1iN2Yr3Kp4R0hiRoScXWGo02+k3wlV6anIYVM+yjgmEwUasWOJY8r61gyvTNtH0nL6+rH+rrvQt2MrfPUxvOfG6xGaNR9lBvkcbxFQgOL5Fnvnvbp7vaacnNK0bAMroXPHUthw74+x5ZnViOzZgaCdR7k0zE65rMptVOwIy9wQvM55uO7//isq8SZW/rZxNYvM9HrkVcxDrsYshT8HfewElRnauRuPff/7GHz+GUSGDyLqcxltSlTFZ7IZh4jnCiVEIlHkMzkk/HRl0mGFv6cZZtpXXoor/+qrbJSqE3laNR2xCtBrJSwTZXKlGaosn42SU4IzOopHv/0d9G/ajMjBl1nTMNKwKnAZwqxoGDmaSTTWhmyeyjNJL5QrmDZrNnr6ehEbHWEBUWT0TtPmSxwk3irox1DjVHzslq+hbdFKmlqAnaads4Me909EJlW6TDN48bHV2Pv4ahxc9yTi2X4EyilYQQZromMzornMCpJtneg6MIDZbzsfL65dj+Vz5mH/jm2wyyX4mGP66Jkez2PmzVFjcVbKw8/MLcDMLUtsg9NnwTdrET5y+z8wKWOCK+THdXg1McWbdiqs7nzZUdzz/76F4WefQqm/i+VmFlFaoqWhZOLlEJHO+QtwIJ1BfyqDxibGbxFJZsigrFQnl0nDzmcRKjsoM8eSf9jGR8bZm4AUnALcpmZcfPXH0DZzPv7znnvwiT//HMJTFlIj5VhVHGtspM7XRLtWhVqzTsQdn/sTDD73KGZxmCIsp+x4ECXWcV6AeVglwKSDiPmJGO22wgEdyeYQiieQLRXRMnWuSYlkxy0NcUZkP/bu2oYgrxcVskQlY9goOmUEmQl5OQ+pcp7mV+C5YdihAFoXzEZ01dW4/Kr38xregabicIRsAnaIbNQWj1k9L2z0vvmBVSyRs3jnhz+G4fopGNjGent4mOUyz2KCWLGLrAFZk5SDHEIfO1FNDMdKBdYXzNaT7Rx6Fr4Dg4ixY4koHZPtiRodah2IxOEPxZHJ5jEwnEK0NIQMSjwWQkOyDYlpcxFhAfvR2/4a9913Lx25DgXWo+95z1U0R+Y5IgLpK+RZzlj3fPtOb82P78LUIL08l8Hw6BA8FjvJujimT23jcI/CpS2qrJaja4SJvxlyj5Uby0WOgg9F2jGTaXhEzrWDqGtsow9EOLQl9HbthZPLocCMw0e/iM2YAV8iiXI8ida5C3HNf/s80Y6w1aAxIaWHmujbtm2bqQwjkQjOO+88xBNxgkPH5o29n373u1j/64fhz40iRnuKlDOkOR8KNIE0E4JENIqG+gZkue8jA0SIrktm0ZSSjMXHbHqUN4q2TcO8M5djJJ1HV1cPRnd3ozTWS8UzSE5th699NkZYOjWfvhjX33gjgvWNhlbLzGXlgpNNx9RkYGAAL+/cibPPWcHCveiKLBEIWHj4Rz/Ar//rHqakpLwSlWCeG+cW0vwPFR4c6MWiRYuwZ/duZo0KMxUEOcQO6w0/y69QLIFSnhVSZgyVNAFopjXWt5Gjp8BJTsFNt9yGOEfQ8VWpzc9Rs2t8QX2PF3MU+DQCFceFL0DnrlEeExfzg/F2Kvl3f/U/zaRiKJdlzVIk39KJHGYO5Oi927dgGof3IHPt0y9dyQST/Ny3C4HMflKdi4a5C1BMNKESbsDbLr8Myy+9TBbMCBkWrDzH6HLKcmiCcKIUyBBqN0RWKQ0N4Ot/wdqT6bVVLCKcLyDsOiiQ1vbs3UdH5XlRGxE6X+P0VoTbOxCecTqu++It8NOh6DbGgUReKnRtosb/deCUxZRB4/uHxeEhtqu5xxLrK5sokxpx4KX1uPv/3MF6toxhK48iO1DuS2Okfz9mLz4ds89dgffe8En4mlh4BKKI0v4VnpUbVsXkiK9TZbYyWcI0UUxAGJc8mSCkmxYdDI8MYJRMY0cCSA+kjDJ79nTh/X/wIZQYysXHVWKtyokkZBPl1c5/lYTpWFEQMiHJYFUd9kN5H/dVRK1b+xxZxSZ9B7DkrHNRpEmJvnw05OMBc7JyUkqXqVn1ZDqtsUzZqFDhNylE6lJrCjy9Bwew/cVNcFnLXnzxxQiHGQl/G0ofTzR8UkjbkUPJbJBKr1+/XqUXGhsbMWfOHNJraPz3U5OTsunjyUSlJ4o1nvhI9NvIyIjpQJBR8/zzzzfH9ZhrotQ6PrGto3U4YaRdXsj0gmzLHMTMQdKSVTfJqPmhqkRP8QL6zgK+zDIwx+MBniDqJE3xByrDQHbcKPIqIsXvOO8vTsY02FOeWS1oa86oCXQe4/3FkAKjWu5SdSoekJfqNKKtqVYVtSI721x7anLCCvN+4xTB06mgJo+lLQOb+S2gVkocg7CFog6Q3EMOYeZp5hmTAZUKa9hNL05NJrXjyWy3OqSeqf1YCjDUs8QiUnpCE/b7sevBh7HnmSfQ29eD5RdegMXXfIQ0GGJEpVHwnBCvCwh+4W+UPzU5YYXNjXhcymrf5zD/oLa7nngCWx9/FENbNiOeSyE3NoowU8xscwOu++YdCDC3LvgSxhRCJkOQwm8Vwsb2qgp3r1uDDfffi6HNG1CfHUapOMCI55qqpOyFkGNWWAjG8J6b/xqzLn8/nPFnwn5d/8bbMK2s6j10IjoL2YdpkbmZe+AVbPrev6HruSdRSg0gzMzPZg7tCweQV8VC3g2bMoqOyAKiULZRN38RPvyNf0cx3Mh2bOhBs5zS83gtC1yXpZO6oKTpteS4CutghXD5mNiqArG9Mp74wQ/RzcJ29MV1aLJkwyVzpuJfgR0Lsnqoq2vAwMF++Fm5+CvsCNsphaJ4heXYF7/3Y2Z6nbCYe6hkCoXZsfG7V+/42nKMwmbo2d0iWUC7QSpd6OnBQ9/5FgbWPY1gnsl7OQePhaceUXn+EGvEMDJMR6fMnI36llbWeSPoZRXRQMTDHKoKmSUfDGGYaF7+2c9jwQc+znvEkGVYV7EQMjNTmtd47Tm8YxXmViED6NGXZn423v9L7Hz4EYxt34xovg+WS2fzs2hnFZ0l6qFEI1PSMEqsjiu8YZGtzZw7F3u2bUGjxwji5AixCl/aGCufHAvYhqUX4Jrb76RdJIzNW5rU4fXwH7v24WiZ1CQqzAP0IO6Bf/omsH8fetY9g0AhRTRKrCo88qoPaVYwkYYm1LfOxFjORYIZWn93D+LxGIZGhpCIRWjbLKm0loJ27nGzXJa0RMTXOAVp2vNN3/x3BFjYekRfSkzOTkfKMYyoGSPNqtx35z9jaOML6F3zNOqdEZrGGB2ElkY+1cOr9ikzWOP5kClUUNfWjsHhUcyY2gGbJVcTRzaoSRiV9CwD/HaM1hM3W9TxIcjCs9Mq4l8+fwOG9m4xNKcphBMRy3NJaAKZnSvwwoFX9mLrXT9E39onEDq4D343y0LUZx6JBiMxjLCKDtQ3IVHfwswyjDzLK7+TZT3ajp6DB+ErlhCXeXAr02YNahwtOZVMTfxd0iRk53wsvvBKrN26B5/6m6/SpBNUhy6q081WG3hFRx6gVHjMdtkx5bw61PPU43jsG1/D1od/itJwF1wvCzo3f6Nz0LlsorB48RJk0mn09fZB8yFNLc3IFlzkShXUN7SawJKlSdm0R7kSNeY48iY0I4vpZSUcQyaUQKJjOhatOBMLF8zEL3/wzzyvaJStymErnWiv6rR5rKgkb+ejD+K5f78T2Zc3I0jvjjZGkKWzhHwRDmWY9wshzzRMbDBrwULs6d6PfKHEJD3O3LeCqdOnY+eOnTj/7OV4edN6hALM58ivGm6LHdWmyr3E5MMJhRFsaUIsxmtZ+Bb8Hq79y68gNu10o5gZD3ZUHVYflL5ILDq55RaK3nZy6/e/8mW0jh6kveYQY+1WDDGYRqOMA0SXuaJNe3Tp5WoiTwWTza1I0U6nTp+FbTu7MH/eArgFMkIxDzc3ilIhDYf8bYaZimuKSzV10GZ+kS9h1M3Bx5Goi0TpeAlMvXgVTr/yDzBzxqzqTCkpz/b5aUYV+kAVepM4je582fvKH7wHSzunor29DTu2b0WSwcImQZZob5rLMpSjkdXcA+3JZSPKj6fNm40SRwCBBDauXY+lp52GQUZCu5Lj6aI5lk88r0iOlDmwn3DHsobmsgw6FRa40UgSgeYWbCLS195yKwoFB5dffqV5CmDomffVlJqkzHTV56x96ramof1mznfaeSvhsnSX4eTTpCGi66OhlxlHy0wZA/zTlKmhPXZohInOfka1zlnzkB4aRpHffeUCMeXQKVg4rhneYDSOIG13cGjETCoWnRRKtotgPIKmabPgNbfh07fdhnlLluCxxx5DkWlqsVRGc2MzFT80f4Qc723deM6ZXmykF9Ma4lSMTBBLcngXo5/8W0iTzsi7Nom9ehn3RWvqkZiAvOoRPTINbZTkLy9mqllhSpmhCXl1SYSIoMubj3TvQ9DJU9kcCqEgo+I85MgMef5+1XWfwNK3rYTlDxtbX736cWSzOeRyOVx99dU8RjPM5xlXQrC+9MErvWQ2hQTvPJYa5En8wQ5iVmcH0a0gn0kTMeFEC6Sy8tTqdyJfJtKyFipdYCLj0Hy8IJ00Uk/0uLFmy4z0Y7C3h/2rcLhLiJJV4u0dKGhumfT4oU99Fp2LlpIGCQTvq2mCUCjEWqCEX/ziF2hqamJ+Uodly5aZGVfr7778Ra930/NIkhsTtF2FXs29pVIcPl40s3MmymQGcalHBRX7a0pLfFREvlUgx2m9RuvMuYg1tlDRArIHDmC4h4GhNAqPJhFsn4VKspk224pgXT0+8umb0NA+nWFdtKrSiW3X7FWPJdjhrq4urF271kwZvOfKK2HlUsPeLZ/6FHxjw0joITCVrWO9U2G0y42l6fR5TGtnEs4IFgnJa8u0w6KZOGFcR4AmUHQqSNPB5i0/G1oUumv3XvTu7UG6+xVmbGNIJCPwGpqRr5sKq2Uqrr7+BsylvcqNZT6a8ZCak63LYepgJmWeWL0aF1x4ISyn6HiDROLWP70JjeTDAO1MK2WjhFITUIXREYwxmjUl6xCNMi3MK1Mr07sZUQhtgD0vVMgf9c2YQX4eHhzC4P79GDrQzfMKiJMBQi1tyMfqYTW24tNM6MPxhImE4unD+UPVR44W/a7JcKFd0GSl1ma5WudLqvnKF25CaXQYIdqkn2E0wTGKyKuKOaSHB43NtjQ3YjQ1ygtpJryHRUcIUFk7SM5mtlZmFER2DH5GrnBLgtlZK5yWTsxZ8Xa877rrOTqOyeiidDyNop7IGj3Z1ngEPkJUCUlplyAZf1G2Zg7yR4sX/9s3/gF71j4LXyaHKE+K2Hrcy1BLOx4dGqRjldAcCGJkgA7a3oBrPn8rfvkfD6O0dy2SzgDsCNmhaQr8DNOEErl4HJddfyMWr7iIUc5jRxT1jkXyRMRiQDmUIklZGfonbvos/vDLf4ExZmRePGqWbTvcNAFSz+H1WPKkhlMMqRU4I1ns27gJqQM76YzMJzgq4aZWRFo74CVb4G+ehj/7269j8VlvY5gX+xy63SmJCfMT82FjL2ID/vlpL39383+H098LXyHDysFmLl5ElLZXGBzAEBEu+X0o0Awa6+uYRubQ2MLPKe3IxFrQvvAsUtbn2FGtVSMyjFw2HciM+iG7PXk5ZnbepWJKsjVtZ7sFPPHze/Hkf/2M7MEqI51BjNErwmCyr7sbwwMj5gFOIkk7jtloXzCPUasDC995GVa+98OGW9W4SQu5pxAvPqga4KnJpBWHGtRNtLzKou2OHRzA1279S7TQCf0joxjLjBBdG4OvHECAqFvhMjoXn4botOmYdc4FeNeHbzB0JVuVarVsq5bj1vLbUxEmQEeRnxIO9YFhWnWaXDeoB+2MeHd9/XYMb9+JIh0vxWzLGish09MHPc1b8a4LseCC87HyQx9jBR01Nq8CtMqwVam5zKmrOwHho/WuyWGeVGlWxM4163D3t/+J3xgRoxY+esMnMJKhinXNWPS2C9hXP9NPC2Em2RPnGSa2P7HN48nxzj9hhTXplytl6XS0QbLJYF830uTn5qZGPPvkc2hsakY02YCly1eYhF5o+scf0UrecoVl0w6zNq2O8HG4y/xk6OB1DoOLjeeee87krVpy9a5V79aVNIvD8wxvuMKvLVUvV/w3ynBjRNZhY5MqCnp7D2DT8+uNKVz07lXMmYPm0YGk+kLJ65eTUJgnH3GmvlBLaUsE2I5BRcHnoYceRiIRx9KlS81DcOUBSk3fCDlhhcVE8vmqouNPPIUzv1JXM2yq21SHaS3Qww8/ikQ0xIQpijPPPNO08UbISSF8PJGyQri2X/0EtrM+7OrqNuhecskqmkdpPEM7dbTfNIW1flozRVox/8ILL5hK4oorruBxnfM7qrB2Zdf67ZFHHjGJ+FlnrUBjY5M5fipySOHjNVBT4NVkosITpZZGqm2ZwtNPP2W+N7IaPv306qTJ8WSiPhN1eEMQPlrknAo0kqpzmiPclFvzBylgOFGbprypgp486TB3S1TWTDryT83owY/O1CliVs03lxmUxm/B33gPXqP2TVumPVGD6Ld6hiaC3mqpAf2mgGyMQc8VzZfxjptPHdNmIBsHoHqqsNcBBfQa5etDM16uFtvqO2tdHVNwDZpIy01Sbe7QprYUnJUjSPTz63me+XrlzQG5ZlAS9lD906ZQLXs71F1Zn9yWu9IiyE12jWIZ5dQIcgMHkWNZG6mLItrSwPo8AS/ILIV5oeWysue1VUB5iPep3VaWLyNS6Vo9wv8P3fStl2NAfj08d1jUS5WIhiDGiWJc2H6lXEKQfOc3bRKoiovCSAp7Nj6PwV27UOjrRfbAfpSGB1HIZMy6SI+ljuYYFyxejEVXXYGWs88y72045KWK5rqIMss5hFlFa6C0vKA62OO6TMh532p500AWGVRTpeo3syfLNe3TUkcG0bdjO3Zu2oRU1yuoDAyYFVxWKUeASrCcPHxu0awt0grdbN4xjzCC4SiGPRf5WBiLzjsf57z3g0jMWcAimtlhMIayXX06JTbXNFj1frL43yuQ6e4TTtHpSm3EgRJjPNzMxKS2cYhRKmJw7250bViPAX727dmJ/PAAyvkMEkzqkk4B+VyGPu7C8tP+2YBNZnDKLhy3bN74LLN01MAFfQG4zK0qwQjyPD7MIHrW5VfiHX94A8It7TxHy6YDLJD4KbC5meUdkkM6UaSkOkAvMJRWPWpE57xRcpKcbDSpgqxNOnHTy7tlqSg/pY+qY1oNUMlmsHfTehzcshljr+xBvnsviuRZj8DqOWmA54tIjMWxlHU1ZR4OcsAs0jIjGxNWPaYJkQKKuTzCBFSPQYMx0kOlML6gmKpoY4GWJlhWfQveds31WHLlB4FYPTMV0gx/D5psxTQ5fg3/o6612kgTFTxiwDYG8taDrDGuur/hWIFLMRjzao+90OyfjL3EgNW3dSteWfcchru70LtnN7z0CMJuAX4nhzBd3c+LPDJsRe9t8jq17tAaNQGt1U0KkHWNjYgl69HXP4BpM2aip6cHqdSYmXfQAml/IWvsNMCbmnlcSp6ZSJkD4cXrMOh6aJt7GlZ+7FrMOOftvA8rYztAhbkxWddKK83cjV9qeLyaBiqPUW/Hf3gD5IRArvIaN4IogMtUyYQ1WoMCmFZZ7Vu7AdvXrkH/3i44fV2wh/fDR16F6jtapZ/QaXV4peKYTECBzOKmGU/NIrkVrXzzIRhRMOMxmlyJ7fvDEcyZNw/RRB22vryDxW4coVIBJQZHr8j2GUS1KEWrCfSCs033qJDH9XzRCocMmNlIHPNXXoJ3fPwTiLXNJAeRh/xaPl8rqPVeM0GWdUs/WYsG5A2SEwOZp3h6BCyrc2mB1MHHjuT6+rDxySewb+NGxDQBSmsb2d+NJAnQyg/TsumOtDozJMqreI3Ddsza1GAQOT0kTdahtWU62wwhFk3gINscGhxGNBJFkTwe4HkFPYN0Spg7dy58wRAO7N2FAL/Lrzw97eAgWqQaeARI38kHJqcxYPHeBDnjCyNb8aGxYw7Ov/JqLLz0vdQnyt9pJLRsV89RAxx9eoOoQ8H2jZIT5uQyudBMV3O0X9n4ArY9+wxAanAGD+LAjpfgK4yhTo/WGcDKpAZba/oFpizV/IkSZJlhROJJpMixekehqaUN8aYp6B0eNRMGLfVN6Ghugc1O7yePy4UrBDSst0+IQYnAe+RpcWxN9AqRoR4BS5AMUBx0rUeXcYRCQeQZKLW2K8T287yvlWxGx6JluPDDH0Ns9gK5FjMT0ghvooxm4rzs6xUDsnhVjK/MQn96lUxBQBaroEGWQ5oAbF+3Dl2bX4A9Oor8/i6MMZBFynnY4lq/h5JWLLE6C9MKC44sgnzJDqr7evcnXt8IfyiKweEUOqbP5O9+7NvXYyjIDvnRMXWq8ZrMWBoJ0kY+ncbY8BDC1CfiJwBFtk/g9FDapZubl6KlOgdQ+vJHfmEP9HYNuds8dOF3mykh9EZ8MICSj4NF6mmaOQdWogkH0nlMXbAI77rmOgSa2gxP+3kvmYemAA4vnTme1H5nJ44jVplmoHZqbVXXCFWrMj3R3LXzZexauxaFHVsxtG8XyqOkgUwKdi4FZqXwyz1lVARCllI2FkZwqahyWosg59jZTKGEAtG2fH7MnD2XqvmwY/sOTJs+A03REHp3bSdEHrMGZhm8PpZMYmxsDKFAADG24bAoiZBD9Q6y6OPQai1togXzKYwJbHWHHajOutoEXZRSEC3E46ifNgtLznsHZs5biMFUFms3bESe113w7kswa8Uy9iXC60PVxsdlItjKQGpSy6WOLtt1dkV0yT/LoRZVK2Db3LHpihZTrJefWY0d659FbrAX3Zs3I5zPmiUWWkehR822RTckkCYq639apSzL0lNedVT8xk7lCEisoQFTOqYh6zjo7u5FJl8wV82ZO49WE8TenTvoCeT4fBGNLa1I1NdjYHAQnTM6kaM1D/YdoG7kTGkqLuaA6m1QiQA9nMNT9N18UlUCLJsh1mZNSoGXhJta0NAxFVOmTkMT952Si4GhYfQN9pvF5+9497uw4Px368RqIwLXWLQarcqRIJuzRP1HiTyBgyxMXFds5plUSK645clHseYXP0OhezdyXbsRI6BJcZRTZMD1o6T3eDVCtC6bVqZOCGS74icI2rQiSLNk7CAtr8xBC7D8VaaQIy9O75xlvr+0bRsCgSCtPYwZnbORyykvVk5boQWn0d7Wjv7eA8imx9CYiKO9tRn7WRlmx0YJTj0LFFqzOq/+UHd9Vid8q/t61bcifjaixW7MFoJ6tddCnhmJhkJeEdWrZDQErTf3RUKob2/Bwsvej3krL0OQ1KZVJfJK0ZO8w8yEa+2u2h4fYI3D4QhRE4Ks0RXInsMkh/jufOZJ/PI//hVdW19kipRDAxXyMUWKhRgseIEWFEeiZGcCrhdQId7ipmpMHdNUokZTn9VZNd5cmb9+JRiiAoFQIlcqbVIKN3/hQvQd7EcqW8TM+WcwF+41637baM1NzJN7mWfXx6MIMoimU0OMqVmCxcKHyivTMZ00n9x4Xz1p1zyJ49AI/H4ESSk6xx3LwxnLVt+dppG445xdLpZM9RiJxhBJJBCuTyJHlf30sHkXX4ocA5Ie6Jy1fAXi/F0G5SnlY3mv+2pts/L6APerae5h0SCWGZeEgOWNpry7v3Y7fnPPfyJczKApEcXZ55yLi664Chkqv3X3XuzZsQMjXbvgZ+c8gqrRV6NazRLQAmp2XJs4SJ+6hbFqjm8VeJ4jJdhhPeQpkDYqtKgysSmxw+0z5yMQa8JLL23BGQtOU6Ag1wOjI0MYYYVIAkIswgBKryoRaPE6eYaWWh08saI4Xl3y0zsisQSKTA9HRsf4SSCZ+wYZ+BxSHXMMfsqVCRa9LhqJmTkPj1brauE2KS6xYB5mrDiLfD1q8vJly87Ewf5BQ21LlixFswIksZBViwWU7SgjmShCwaF+IaJsPfJv3/XuufMfUDnYgylhP4EsM8WKopku7FKBUiBkLKI1FkOUn709zCrIl2Eq49eCbQYUmxkFHZQN06q16IUdtljBaT2qRlJA10ZafKq1dz5ST57pmJQNhGPI5l20tLbSKnwYZiajDNDl77LiYJDuSbdVkPERYGbFKNJ69ABXrqvcORiMEIQAr3GRUfaTyzL1Gy9QtOTZckyBouLHopGEE0lW3Y0IxxpQoEu7vhC5ehouuvK9mHXWCjNw8hCV3Tt37sITTz7F5CSE9vapzKJcWngMS5cuMR6nPqjqZKZW7aP2+TlGSw6XqO33v3a7t3H14zQbvS3NwMPUSS/Ha7ImncsZ1/Ix7YlRmXqWuUnyYywWoUXlkGJ6BXWCBK+B9BFgjargFBj6ZL+qVqNPaSBRFOAxKWVWctCiZPdamFahtWlTNDcBhqDrBX2tvtLybEvTmmqDbhylmysHdkkPeeqqp+MFLScUX7I4UeGkT4de46+rQ11TMwIEx2GbJVqlTYsvUM94cyveuepynHH2OczjWaDoxQpWfLILPQ8W76r4ks4HDhzAOqayWj5YzwCtPuiR66xZs9DR0SHNzDE9Z7NIsWwM1rMP3e/9/HvfQ6G/zyyH9dN6ImwwSNAqUpDWoMXBDkHVCAkwLQNQsRFmB+PsKFs1DctqpJAcxzyRHEfVLGmRNfO7lgoY6tAQKFugyBF8LrmT4MteZW38aizWIwj+8VWq8bp6UkEdj2rSnuleNo1MagC50QHkMyOmaFGLqihL9CSV5IlGFjaxOBy9fsmAW9FABcMI02DamL2sXHUZmuedTv6k7gSfnTTgyhtrYEmks/qmJ6s65iddKcXcvn07ent7kSBn186dPXv2OOA0Il3nuUVv9S8fwK/u+QkcvX0ukOmIAVqTnyAE2ZjWcoZ9sjgSPW9cyOdpyWQ3jqaknilaPRN8KZEnT5ulvlRWkTkSDtEaStxnmwyUKnYEtP5M+SvgabIaBOJm3vcr8jebBU2koRGNU9poga30KCBbKJhJotxQmsEsjRw5u1xIUb8MnaNgBjlET1NV55Bn/azqeAA5gqcV5X7SxPwFp2PZueeic/4CZhOyWv3TAIt6yLHso17SCY5ThfE26StFKfouEejaBLZE4O/atQu7d+82xzumT8Oy5WdpqOitJjdhHslR+d4/fwsv0RXizHE95sVlBpl4OMASV28cMxjRwv1UxJScckcqowid5rWy9ihduKG+AZFQAEVerxvLogWuGWVaqqYn1YZGWcro+XuAnKqAqLkMJVc+ekdrRydapnYQmAgymRyzkD6z9jXDoiRLmnK04lJzFnQDvZoSjcdonXWoEEwvkkA5rLf2ydO0/M6Fi3DBqlVss8NQkrFYdqFqqUxDNd4a9AlyomW1wBd1qC9aA1P7nqMhxllQqc9WMV9i8RQwaU+AHNG7dx9+9bOf4KUNa828b4i0UKEFBTnSgka2qHngAEc6IEsk2PrUcuZ8NoNSNsu8s4hkfR2msUwW0KlUigNC7mbnzOibooYAsz0tqxYlOMonBRC5MEiujMTr2FNyJwexSGBLjBHSo0jOLTtM5fxUnoMT0VLXWBJOIIIiY0eF4Fqkl5Zp03HxpZfTYudTaZbTBFSwhZh9lOlp2pcVSh950SFRIBDoRxx8dXHZngZM7cn6TZsEW8tpleqxKPEUq0RFZixNWap8s1TAi+vX4VcP3I+9L21FC92+whHys4EQG7C4H2ZAiYjgCaAqQVm3yQLE4bS+MVozuYClMy2IwPd2dTNDIS9SISfAe9BL6tpbMWfBcoSDbSZVHOjZwwFlTq6UhIE4wHuoTXVZVZ4KoBDLcD+vrRDkciiGgvLWZBPcYBRLzj0f77h4FQep3gQt4/ICToFZ4BnsqgDWwJAcjakJuicoaqfWlu5XPch/NFwFpmNm4Wo31ejoAm1lgvXMQw/g3h/9yMy7JhnwikyT4nI1BkRZph6KalpTpWSAGtpMBwq07pxbYInchygpY2ZrOzJDIxhlFZcnlVlNSZxz+SVYsPACbF77CtasfgwNAQ5WZgAhJ8MshxbLwYiwSPCR811VYMxl7VDcPF6SJQfpMZ1nLGYAu5Qc3AgfA6RDci8zQwjwnNrLL+Po/lbkGJBlZQK6tmmENFGkgCUuHR3ow/133Y1Nz/0GYfJNlH3QA08zp0BLZgMGcMZyk5lokl45bz41gvQQUz7msaZKI3/laa0Wix9foA5O0TbVJYpjCOilHVkxL9R8c7ihCRVyqyjBFt8yqEUSTbj8Ax/AVBYOMtEK0zy9XeSXpxifpO4MN7JQk36NW+9vQ45ZPl2z5JoIZKVSSqlMVkDAg/pk0Nm/82X8+t6fYfO6NaindYeIXbmQ53nkb7aq1KxCjg4TVJ1f5L4Cz+DAIDJZpoR6UYN8rBJYsSgejxAYhj6WvkHSQcOUFgRYNFSidSyKouTbBBYsXY7zLrsK9ay6NKBm+IUkLVbzFQqk9D9pzv95XP/Uw6P69VZIDctjQJ5MKgTtiOd63JTeETHDv+K67Rs34MGf34chVWuiDKWBJu/Kw2akVbEiA9YD0gy/p0ZStO4MuV2pHTOKINtkRI3SsmONdYg1NdD960xQc8m7S85bifNWXcGBoTVbLKmNNlRh/FOi4lpbVWTFtf2a1r8doR4nQFbqyQR9tRZNX/VEQtaiCaAyqSFAl80zA/jNr3+F5596BGM9vWhkZRUgvxdKOXjk1zRLXJIK3AJz59E8kGFmzKBYdLNM1wJo65yOZNsUVmhxA3IHC4WzL7qYJe9sZgia4dOaaHqS7mvU0af+anJ4Tzpqq5731ksN2mM4+XiYT4y+tchrHjjynyb69bS6dm2F1ZPeRxzp68MT9/4c2zdskMvQkhkMnTw77prHSCXyeCfTvJa2duzbfwBpFjKJ+kY0tE7B4hUraL3nI8JgprSuyEpZixB1PzlfTDXAIZ0OQ3hc/d8gujiZ9g/RxYmCfDyZrHEFSv2ZkpK86WMpO7xnD9Y88Tj27NnFvHkIY7m0mdif1jkNMzpnookc29TcgkEGR03en7ZoCWbMXWByTfmLCogKQZa2alfBdDL5XQK5Jm8KyCUznVit7mh2DJSasSOvk499zHOrIkfXbBWphxmIFrgc6D6ATZs2mrnbeCyOnp79LNnrsfzss5GoY3FC1bQoxdAU07PJ5PcC5DdGSOKGX7Tx5vywWDFqXxSjowqkNaqXepo5U17gY3aQYVW3Z89eDAwcNKW6ZtNGmQKeuXwZWkktDnPwYDjCT9dUWcrpVcrGYjG29LsnbwrI1ahea1YQHjXKInUzCNXj2jucJdBK9bMGg7QzPDSIHawE9UgqWZcwj4qUpiw786xDoKpgUk5em6z5XZM3yZKrwNUCZFXMEbOpYpZUB2McaAO8Nu1Xjxugza8WqzgHXV092LN3r04wD3Ez2Yx5xWDOnDnmGpXRtenG3yV580A+AuCJMg6bAfKwHHoIyuNH8p7Arlq6SdW4n2MWsvmFTRgaHGTAbCat9KOhoQHLly83E/kSUYjOVVPa9OLVb0veNJBPVmqB42iQJwso1afQVdj7mCZu2bLFgJpMJpFnoSPLnjFjhrFsPZJiH2nhvz0q+b0EuSoVw8OiBwGYYmDUhPkQU8B4PI50Om0eDy1evNg8DD3SO95aOQbkk1Xm+CCcnBwP5MmF+fckt5XFqh1Z99atW83jfA1ENpvDGWcswvTp003btenIqqW/uoXr/Il9PJ5ur4bD7ynIOv/459QyDVHHtm3baNUZNLPQGRgYMBnJokWLzMPPowGcTI4+53i6Hb8d4P8D/f9m7Lb77Q0AAAAASUVORK5CYII="/>
          <p:cNvSpPr>
            <a:spLocks noChangeAspect="1" noChangeArrowheads="1"/>
          </p:cNvSpPr>
          <p:nvPr/>
        </p:nvSpPr>
        <p:spPr bwMode="auto">
          <a:xfrm>
            <a:off x="0" y="0"/>
            <a:ext cx="847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2" descr="data:image/png;base64,%20iVBORw0KGgoAAAANSUhEUgAAAFkAAADjCAYAAAGZXYgqAAAAAXNSR0IArs4c6QAAAARnQU1BAACxjwv8YQUAAAAJcEhZcwAADsMAAA7DAcdvqGQAAErwSURBVHhe7b0JkCTHdSX48r6rsu6qrqq+qu/GTRwEcfAAKYADEaNjNVqR4mrWTLOykUYj06x21mx2zSTtju1IIxpHB3eXko00olFzCaBAUhySIEGABHGDIECgATSA7kbfXV33kfe573mkV0WdmZWVyO4F+bq9IjLCw+P78+/fv3t4eHgqlUoVBhUnVL2oerzmiMf8XQnnDFFR3KqPsXioUmLkCo8pkZVYusDr9SJXKuPffuaP8U9/+1/hiedfrZ1ZiSWRyqU8PvGp/wlTCxlM5cuIV4oI+rx47tEvw+dZFs5f28LHk0VvAPOXTuPnf/uPEBoaQ5p3/LvnT+AXbttfi+USSbJXPCEEqzmkpicQDQH5QBjparAWwcHyBdUqwiE/vJEofOEyivNlBMseFIrFWgQHyxeUy2azuLiIeLIfl6cvKg2UiyVz3GL5Ar8foVAIHR0dmMnlMNbbR1pL8AcDtQgOli6oooxcroLOUBIPf+FvkNjHjMa68KEb99ViOFi6oMT7+yoLmE7P4prrb8LrF85hZqGIF196pRbDwdIFfnL9lb/+C9xw4AjuPDCMPYV57PNN4Pajo7UYNajg3OGLX/xi9fHHHzf7k5OTK84peKsUxR16e3uxsLCw4pg7eD0UxR0GBgZQKpVQJP/5fH7FOYVlWmsYHR01EYPBIGZmZmpHl7Hmgs7OTiSTSXN7ylw7uow1FwQCAfT19Znbnz9/vnZ0GWsuUMphv1O6KvnVWHOB4POx5hG7d+82WzfWvcBi376VaiGse0FXX6/Zit7VWPeCSCRitt/4xjfM1o11L5CKCw8//LDZurFpHrq7u9eUxaYX3HPPPcb8uOGyfGuRzWaX8mOx6QXrYfl+VVKoQBMpc+CYhJX4vveP3XdwMkeNN9tNDbF2q1VGoZWolItGn1ZjKbJOHX/zBH7jf/7f8bv/5o8pCu32KiqXxJAK337/LyKTnqTlDiGe6MLjX/kiEgEJ5Ai1IuWf+thHcerkRarlLbjjNz+D3/vyq8zJsvRLkcWAlyrc1xFniCAW8yMV7oKvuszNUmRpeoUZvHj5PAoTFKXMylIumTtarBDD6/Ug7guh5AuyokiAlQQuRc4znxIj669iYTGLGG9P00QKaxGIpchh7n3/hReRDPtQiIRRQABeVnZPrbUUlvd4y44OP4Z2XYtoZxxnZtOYn1s0fFssR2ap/c0ffwbjp9/E9bEK9pTncNfuCMVYZmOF9qnEVMwqIFmCMlsZt36vMKw2kiDjKrjPrzCqSsVuX3rppaXfS+fN5TVYxZGJeP755xurk0pxdnbWpObGisj2pLbxeNzI6caKyDo5Nz8PD3Vk79jYCiaENTLPzc3qKhw5fLh2dBkrIou2Cxcu0E3w4rrrrqufwUsXLy0dTafTzk4Na+yHaFNroa0Kpqurq3ZmnZQlijLqp38wNzdXO+pgTWRLny6YmppaQd+ayBZqQ2WS3QWzYWRxHI1GV6S8JQO5nHLNOG5kGIV1Ul7vRquPKR8rlWw9rCu2DujSQlElLtolMG0lD1YoZtCns8sVbCOsK3kmX8A/+Y1/gUtTs0hnC/DQ2/REe1BNzcFXLiBM5+TBL3wePd0dvAGQK+jYytZIWJt4lW6oN4g7f/oXaNeC2LNrFAszFzB47d147dXX8OGP3YecL053w0czBvyjn7oFA/Q4/F7HPLixTtHLxWfW4124776P48lHvowXXj+P3n23ofeGe5DqvxbZoWsw2bUHb1f78d1XLjDh9alZmzg5VNRwJEbOCxgYHMDFt3+IQOkyzj71LfimxxFjsyO/vOzxIUf/2ePSPTfWJi5zabYlY+4vT01iR+8gzl+eQFf/II30bixmM6iWGY+djCLjsVjNpauxNnHWhGKZLjUTDrByCous+rFkD85enISfBZoIOk20mooyOySOfq3FmsTLpYKpFbFIElPsQhzdd5gJZZGeT2Fkzx7mpoz8YhoFFnqRDeW+XSPMwTpFR6w5WqFOe/0edvcK+OGrL2N2IYWyP4ZXj72JsZtvwWuzWVQ7uuGjcxqiZu1KhmgJ13qDwprE/ZTGx3bti5/7v/DAR+/GwvwcOxIhvP+agzjxwhMYiFLlCiUUMnnT/j321FPIelb2cZYgPV8ZitVKiaFcrhbKlern/9+/qOYLxerff+t71VeOn6qeujxXPTWdrr5+YaG6UKlWi+V8tVwurErDCeuQRclUIaiStLno6u6Ej3ocQh6Hx0axu6+DVIQxEC4iSlvgo9Qez1IndAXWL4kaZDeGh4eN5syz/bKN9Ntvv40Cq/zqdmw11nSf3EEYHBw0+2oz5CLk2J987bXXkEqxoPl79TXusKar5Q6KoK6X9tV6aRsOh43HQE6N5O74q8Pm+SLU5gtqEnUzQRKfOHFiTSO8GnUTV4KSeqCvnwXrRB8aGjI3UNgMmyZuJZ2YnHAissoL1157rSno9Xp3bmyauNWGqanppa6uzMiRo0dNp87efCNsmrjF+KVLpsdrYjP9fnZkY7GY0ZzN0FDi0phe2nU3jh8/3prEj5IGOSQW0pJvfvObhqrN0FDi4loJWo61leTnzp0zvzdCQ4mrYOUGWsgMXHPNNWaIYjNsyd1yQ7k5deoU9rAB2QhNJa6ERY08SeVIlK1nxJqWvB4kwDqJW3uhraRhY2x+L2P9tn4l1kl4dTLrZaq+DqwTQ+omO6xOAu209sml+CzTcJnePiGeN8O6t1aBmAToRbF4UPX6aafY8viDpndqC3EzrKHCMlwolvGtRx7B9556DvP0VyKRKG644Qbcd+89GOnr3nrC4iBVKOKX/vGvYZL9ZzWRaTkX3gAC2XmEoh3Y0xvF5z/37+g7hlgCctzWuhFrqKh6qvjDz3wWC9kc0rQR2cVZtnlllNgALPLYxZl5nJyip0UHocRAV4W5XNs4rKWCzuPvf+ZzePT7zxhT2hWu4q2JRew+egv6kvw9fBA5XpIMB3Dj3j7ce/M+yqskVirhGom9dB6rzLa6CxfOnsJ3Hvs+3jo7jYyvG72H70S6Zz+8/WOYCfXhRxcXUGRBGudxFdZVN08gBPpT6OnsMCMg8l5vuO1OpMoe5Olc5gNBpH0RsEidJBlnNdZyzH9yHjXM7meHKc7CK05ewONf+68oL1xEpDjDgiwyV3Kh7eVrNWRNwtLRRDwmJwUT00ykI0T/wwf/4jz6B9lkRXvhL7K3wISXuzZrK/k6VAAhSlwus7iZ+Nxiit29Mgr5It46fQaVQJhuFxOiWmrg3SFh6Q5LWDfhYJAcs98iNyBPF2xucgbz3L7wEvs5EW9t5InJLvkgDVChC/Tcw19zHvfs2gU/C/Mcux4/83M/h4W5cWacfixFVctCE2KkX421EjPmkSNHWXaOj1fhtkJKPv6JB/Dwgw+hK8gOJCtRlSmX7NMMo3IrsbbwWChju/qMNAol+tA5JnLm3HkM0UWIkNVK1fFOlZ4ZXlsr8NqE1bMK0tWNsM/i8YZwdOcuhLxlvPXOSZw7cQZdPX3sJPmR94fRkUjQoVeqazO+5ogKfOLyPPuFZVx/w4149eUfIZ/N4857PoJ7f/pnUKXbIeMTYIsdqLA/X2TCjXDsYQ/s9TffpE2uIBILwx/pgK/iMx3S3l078fJp3rREjsl/OZtiB0ql10jNI5/XHTmARMSPialLZnAz2DOAHzz7LL76dw8hW8xjerGEhVQBi/kCiqwlHl8DZlPDHnuGevBrv/IpXGCFGNs7htTl87jwo+cxdfI4fIsLCFPKjhBbkWIOOepydq3A67Cudo3t2T0fuA2fuPenKHkAQ4PdCFay8M2Oo89TxGD5MkYDKdx3y350+n0s3Nq1Lqzf/JuHmlLpKqYnJxGiSzvDLnSahfjg1x7Hz//D++mZdqEvwj48qOu8xMt20Y117sVD0k/u+VkDS7QZHmrI7h39OLJ3BOWpt7EjAewwiQr+NYkK6yTswDT35E/+sSye9rXV8J/tYW2GDfuHulBhdSdTxxz3YP3rbNiwb2hOMgENfdrIgjx/dULXu8YdNqTCds0ymYy5gfZFj1xYdw42Ql0q9MBHLqsS028lrPO6yepr3GFDKmxCKixtlZC2Bw4cWErUxl0vbJgnnRTUide+EhL0zFFdNSW+GTZM2GZJhWdvYhNTbtQIbIa6pSCJbbbtWIc7Bxthw4RtySthJejWBFtZNsOmVCjrxZLzOE0Dg4KO6amxEt8MGyZssxukCyCv3qPBQG6pD6Yzua2usGqYaVRpGs1DKUorp1HjSdvuBodrYxdyUkg0yrR0erSw7YTlI2s2hHk0Jc1gU7RtKoRksstQ4YZ0e9sSd3UljeeQzmWdA4QeFrvVbz3UTbi3p9eomDeoDgG1g8dkOred8P797BowkbnZ2doR59i2qVC2JbEZM6pBplN2ejPUTVg+smqZ+4GUpmFoiGezal03YUGVRIlZKBeaU7AZGkpYHLutmaTv6emp/VofDSUsuLVAY0OiZzPT2XDCbmhIQYZemrFR4k0lrMb18uXL5gYbJbyO71YfklYFqhF0d6G60VTCgq0gG43cNpWwLJtGyzdD0xLXQ1OF1wjWSmxmvCyjvOoZiSTZvH3meVb1BqjY3ONZwnrPetyoJ80W0KLyUxL1kpHUrZG8rm5UXBV3xT7zqkrNTNMsaSsfSk6vei2KoaSdAi+VKux4OFZGUBHrumbRENOKYDnSrQp06MI0Guon6+ZFBspFwWRM/NBkSw0ueemMVLlVXivFAv+Ul+aF6bp6LfNGqCu0TkpQdiJQ5t3lDPzJn/0Znnn6eeQLeeTYXymbAUE6ONwqNQ8zoyf5fr/86yD6+/tweP8e/MonfxGDA/0mEx7Pytuqo6HUG0FdoUvs8PsDQTOc/OWvfwuf+/O/RIG5kJMbDIWRyqThQx75chFZhFDxRBANsndcyiNG48DuFFI59qLLBXTHQ3j/Le/D7/5v/yszVaWLmDNjiR72oGkTjMe8SS9pCXVjaLDM4sUfvoxYIo4sPbtQKIhshj4phfGXsugK+5Ags0GPVKaMRLIbnkgCoe5BRHpGEB0+jFzHLrw158GZbB7zJGHeGzOP5nMkoFQ1o+u1O22OBnTa6f+qmP/l//lv8aPX30SeTvSRg4fwzom3cPHieeRSM5haTGNmvoRP/ua/xMN/+xDu+ti9Zjw+y4pZDSaRZWscjdHVKhRQLebREfIi4S3i/UfH8IGjo/CWCggaH7oFTGsM0mueOrBBjcVRpD3O5osYHBrE9OQ40jOXMTUzj1Teh4/8/KfRv+cofuP/+CyuvetehHccRHj4CMKjhxDbeQiezgGgewTV7p1IBbqRC/dgIkWrQoIDRmDdpT4aqL5OkZnK6A9T63yskPIhA+jqTLAHl0OVXsKtN12PJ7/zbWRmp/Gnf/QH+PPP/Qke+fpX0J2MoiMaQCmfNncr02IUeW3BH0Gm6qdaOISwPGQzzb3qob7Qsqm1XQ05VWgVJHAmk2IlzSMRj+IGFvFbLz6NYGEBwfIiOn0FjHQwXmYSiUoa3vQ0TaQmlZinRA4NFL5C06kp5KyTLmrqowH1MMMpJmJXIoZ4yI9CnhYlGEKauj2waw9ePHmCla0bxXwG8cFuRFhNYp4QTk/PIeTrwXQuTLOYYIVlRWUDFGB6oA77Ah4UyyUzfcsheWW/cCM0oB7LMJ16pq5HdLLDemR39uxZhKiPC5PTCIRiiATCLBw/ZlkxDx4+hImZCTY+OQRoXdRiOkGmkLyy6RTbjlI4XDeChphWcko4SL9cQsuF1gimBhE0jKQZ6eUcTR8zkuZ2dPdedPf1Y+zgQVqaHBKdEfrytBqs1E6Q1Mw8M60GxRFaaEzwhnRakDuh7qaaXo/Py0bBT486j/HxcfT09rCoA2whaQkowXwmh/nFFBbmF7BHM/8XZhGgvuqZhrIvwTUhTGnpwR9lN8edUB8NCa1+WrlYwc03HXGGaNhc62mNGDMzFpQBtYiMF4gl8I8++cu4//4HMNjbhxIr7DA7NQVul9RDQlK+klEzjTI6t2od00xY9/Cz0iRp4vy0HHpoU+RxdTyj4SgzVYI3TC+pVDQvv3z177+Gxx5/DJPjE9i/pwd9Hd6ag0VvUIHpyY8JaC4ZXQQ9RzBtnMlNfdQVWr69hwl6mV4xm2NxehHp6seJ85eoqz1IRpLIX7yEaCmDZHccvlSa5xNYrJQwP7uIH56axssnJhGIJlEN0zeJdjB0soJE0BmP4Nr9OxFiBrzqxVTXPilZD3WFrtAb89CnkD6+9MopHinRBc3gnbMncdPNN8ET9KN7YBipEm8aiOLf//Xf4ND1N2B0/wH4E53wJJKIDVA9SKSxx8yMhyXiKdB+51Po76CzVGSN8ajWbD58a1FXaK+HlsFMlJfGFego0dYGKlSVGBZSbL6zGXpxFUQSZL1vB1tNNjysoEOsgBMzMzj2zilcSlUwlaGTlK3QulSRU4WloDna+wvjk/Ay46YOLiv3pqgrNKugkxbt6d23XY+fu/9e+Ct5toKH8dijj7J5zhmfenR0J+YvXcL1Rw7h2AvP4sEv/CUmzp1AenochcVFM1KZoYtaog9gKiNLTlOEX3nzBLLsQeRoLouaTdEA6gotT9dPa+Fj2XrZM3ngox/EV//jF3DjkYPojkUx1D+AACvm2ZNvspFbxIEdvUh6sohlZ3HdQA+uHxrAP7h5L0aCHuwIFNBTZTNfnkeSzX28sojBRJClSRWU+jRGdAOuqeYgy5BK3fxBk02N5KqeF3JFfONLX0EqPYuOnl4s5IEXXnkDt9xyG1750Svo6R/E4N4jWCyHECCJ0TCQYCUOhP3YN9KB0YQXUaYWZVGqZSxTFH9g7cToNZDQzQTaWFqwavULX/hC9eLFi+b33Nxc9YknnnDOs7dbLBbN/u/93u+buGyIqhMTE0vX27S2GuqqRz1oyE2P+Cw09GaeXMiMUW2EhYV5s7XPDjYbW20ETQktoXRjtWgSWqNuZuSHQUKTDdOQWOH0MqXitgpNCW38Dwok5vTszT6a1DGNRWqr3xJc0FRWDYAq/maDoI2iKaHFpKCbaxzDqoeEUtNuWbaMj4yMsC950aiGLSWrOs1gW+qhrcZN7Ys1Vkij04T2dU5C6w0jwTKt0CyaElqMSjAxp2c4UgkJLJYllKCtzmu28/XXX4933nnHHLcPSm3GmkFTQotlCwmqZ3K2uCWMhHIXv96mld9tjymDylCzaEpowQou9bDPniSUnUeufasu1iwqrjKp49tBU0LbotXNVRHdL+ZJQMGqj82c4ioj6lNaE9ksmhJaOq2b2uJ2M51IJMzWnrOwmVFcXb8dtptWD7Fqi1+VS5CgUg9tVzOp53ayJDYzba+IElSwrVyIPZJUOmUshpdOTzGTpW+4LHSePfFeNkKX6LoqoxJeut0smhJaLEpwFXPtgOmZS4fFZJAdAQN6boJ+97LHLrOn1nG7Tfq21MMWtVjTZCCrFkZfna4OI1J2dlj72DPXFAUJXW+aQj00LbTbziY7O40FkU8swdVTV4+df4zgmgUyODRkLIfWWJD52w7bTQvtRoyVL6u37si+GE/Rq1sNOVaaQaWH6IpzRRoXNySImJYgshK2ohrUdqO051IdxdF529w3g5YInezoRCadoRrTBPq87LNTp5myEZ7qYe2IXbZCgl9xodWg2Dlu0tlZ+9LzstUzkHOliUiqqNsRuqHniPUgYVWxxKDURJPFNB9GwumcxbPPPmssh+YVHD58eMOJC/XQEqYtxJ6cImsK3QLLYvT39xtvT026KmOzaInQ1mYryGbv2LFjZWUkdFzO1XPPPWeYVobcmdoKWsq01EMqsdRSroLGt9VhkG5PTk7Wjm4dLRPasmZVYzXkIIltsayKa/uV1nFaXTKboaVMbwaVgkpAr8laV1Z1wNrtraBtQkswlYbmEcs86gmCZdueaxRtFVr6fuuttxoBpSbN2uq2CS1dl7BqFdUAya5b/dd2KyrSksalEUhg6bJ0WAJbs2cF34qKtE1oQUJthdGN0Db1EFohsLA50+ZMnV6z2KNntJk4KvTm2r6VUEn9k9/59UbUwy203V9ZQGzEa3sbo1VCn2FoUuiV3NUTuhUCW2xR4A1QXZmBNWihxA0IXOe0QSNxWlPXG0jFsrdZaByN2t+N0HC2bbNrvTBtrcmq8rgNiqOgBkOTTpQhZ7aBE1fO/nZMXQMq4UCRLDe6n24qsrR1zsmBp8bzt6YKWSaVCTPmwd9q6eTV6RplWC3hVrFlgRUKJaePp0klOuH1Lw8sGvaW9pUBwM+fWlfGZI5B7NvR0q2iIYEVQSLIXhTLFbOGqhZoUtHrSare/y4UNF+jglDQZ+ZoiE1NgtXkWL3CnVlcRDwWNcd1nTJoM7kV1BVYQtpkC4wa9nlxcXwCp0+fxquvHsPliSlcnpmjwHkWv/NGld5RGqAzL99439hujI4MIxl1JmVJWGVEUzetM7QV1BXYNL+SmDcrsA59+1vfwte/+QjOn79gfF3N2tXzcDUemlKs1eqUzSD100NmY9EE+3t9+NmPfxT3fuyepWEENxWOepnduqgrcKGQM5OkouEIvvfMi/ijz/47M1FwYTFFXS6zZxFDKj2HYELzRGk9GDlCebylLMrMTIQC6w7dYQ8+fNcH8Fv//J+xwhVY+WyF85jHFH72C30brI/kRp0yqbBysKvPCjI9v4C//dJDSOUKmEtlyWoIwXACs+ZpVRUzc7M8VzQLYuVl8jxexOIJZPMlpBkmZhfx7e89idffOgkfS0SqUWYJSU00/uFr1fwNDxNSESxSsFdefYUWwXnjXaOei6l5dMSjqOSz8FVKiATYLSJJRTKrEU8txjWXTqFE5jyxLpybTuG5Y29hkSVR8VKNAmGz7JgqrmMc66OOwNRLVQ6yVWBRJzqdwe0yLUU0EqWlABZmZ5BMhBEPiTUqOa1HZ1cvegdH0D+8E0O7DqKjbwSVWC92Hr0NaU8cxaAXKaowrTM8/oCZOePYovqoo8MV5PIZFlkcx0+dw+/8q981E6Hm5xfR0ZFAd7IT1VIelcICFkss0lgP+nbsNoPgA7092Lf/IHW7Fxle5A0FEPL5UWJ6vZ1xxIPA9Qd34bo9fWYOqeZBe9d5P3416qqEnnmoyLyypawcaTatu3bvxp7du3D2nZP4wfPP4rHvfh8v/+g1vHHyPJ7+4TFcvDyHrpF9qER6MF8OIOVPIIUQzi3kuB/FTNmPE5dm8MM3TmI+p8UTHBveCMsN6LBj4D20DCFaCr8vhKNHr8Fbbx7HwsIcSoUCQrEkJi/P4n233407PvJxhAd24nKqiOTofiRG9sPTMYBo7zC6h/fAGyfj1RB8ZL5M4W2D5zcPh1ogsKBkjHllBfSw0mnmYTikpTvkAJVo1nLoH9uPweHdGNm1D//dL30aew5egwWyF+6MItjRbWZxlVjkRW8IOV8QBU+Qx7RGjoUYro+GBTYPa7x+Y5JU6WK0DmqCWWPM705WyDeOH8fcwiKmpmdw6dK4eRqVzpTNCpG0fbQWHpRYUmUjLFXNTN9m0kq/wUpXV2DjzBAmUd5U7xrLA9OkVq24ohe/9owMopxLoZpP4+tfeRD/z598Bk8/8R0EvEXk0vOIBdRelowXp5LSyiJ6n0XPpJYF5p4pxs2xBYaly3RcuNUt8rS9es1DHHUnYjj1zFM4sGsYh3bvxF233ogjY6PoYpMXquYQ8hQYTy4mhTKXS3BNh3cJaG5SXy0aF1h34o2MFeQ2l82xsfMbJ3126iLifV2Ym7qMJx/7JqYunMbJ135kXkAIaCmKctGRkypibqhMs+RoG/SrxnBjqCuwPCu18MGAH2WatUhQSyl4zHtWi6xsfaMjODc3Q8ZzmErP4lc+/cvITc3hzrs+iBgbkESkDwh3U2i2kBUveLWZoU+O2WKyQXLYcFgxpbc5GmJYyUj/lKqGUO385jgbj/6hQVSozx3xOIL0d//Df/grjAwN4yt//zVpLWbnMljI640en3kgrxuytSLBZfIrK2MVoSFRGohVyzU12ExZ11Kjssvq4szQGmhBN00BTqUymJmaws/+7M9hcnoa73//7eath3hHHAE69U7llRvJLY/rl/6Y7RbQWLYIzW3WKot5Mlwhw2E2InKCivTeirks4pEY/YsYXn7pFQoYxrE33qBJSyMaj7Cl1BixWOWGlkBb87IBmV6SuAF1EBoSWEVmOpYU2MxWMWlTPYoFZOi1JeVGprSGADPDjCW7u+gAJdnI+DG/MEsZHalUyZyKJolNFpxMbAGNMcxEJaO6NOo82pUqtPDa0I4d9GvL7EkUmZkgDh48hKmpWew/cBDxRNyoj/p0ViUUHIYp7GZ+1wZoQGAlKol5IxahujjmRvw9ODCANB37AC1IR7wT6XQGF9nCZQtsMMg2c4bdu/pQpM12fBI1Os5gtkpK9cIMXQhSjwZQX2DeQO2UmPWLXTFDouQjy8sq8I5ivkSdzNJXTvb0IRSJYGpyCulUCmdOnGf/zvCqxLgjNZAyOCrhEEIwE42grsAFupPKfCQSRlfS+WqFyjRIeywTp/vkqA56SabAiMmubvoQes+9QJsdQjwaRpRs6hpb4Yz4psI1xqobdQVW30sksJOAXbt2m+LU+1NaSkvqoWVG9DJAjhUwywzspdP+yV/6FO68404yS2eJ+p5nN0k5M7LW9NYpN5nK2vEGUVfgMIuXjZ2p2xpnkCkrqOGoqYfWa8yTYTUaeTbDr752DN9+9FE8+NBDmJ+ZZa8khm5akSrPGSWoqYQgV5XJOXCor4v6OqzKUdM5TUWQwGo0nErEJpp6G2Gvt1jI0a+oorMjSVO2gH1jY9i/bwx33NyJXCbDuNJ5qQS35rasFyoB7onr1gnMmq5IxXwVi3Mp5NkGnDh7DqN7xqijMdx2w/sQpXMTifpRvHQJx4+/hlAiitmZGTz99HN45liGAunNSrrOXup5gKpER169Fw9LKkS7zbLiP/Y4GphlXz8GmRGiIQ/OnTvPTocPqUyeTrnW0ShicXqB7mOVntokaBZwww3XI6s3dQIhHDxyDd5m361CZ90XYrdIIUgVY/derWY0RPdTtZagNpttPTQUyxbW668fMzqnZSsXFhfMa3Az7Nfli+wKJTqQZb9slB3UVCbL7tIo9dWP9986gkA8bBx+XauBRK9e+yjn2ZwH2WNmwlJps1xdfbVoLFu8SSZXxql3TpgKo5XLc4WsebMnHI2hWKFzw26PNxg1C3je+aEPY57mcIYNySzbj4Wc3n5g75gZM8uqF0uo0KKoR2fqHNWuJQLr8oI6MtQzvd6czcg8sXsU0GhQlSqR51laClam1HwKYwcOY25uEQE22R+596MI0HK8/PY803BeLdLAieqWtMBLYTOawKrfkkKDMA2gLsMa6ZGlDNHWavyuwqKknTBvCvtDAfNyVqXqx84Dh5Chd6aMSIofvPAizpw/bxbK1NjaIkOWpZSjx663MJWBudQi8oyr4TAjSk2fN0NdgdUcS4YYu0MfvvsudMre5tKIaAy4T+solekjB9HfN4jxd06zZUzj2SeewIWz7yCfWeS17DnzWLlM17TI0iCRuYIEZ4mVKqwDdE+ZfpUmjhI7N90EdQVmP9norTzEf/iJ+xEL+3H00EGMX3TGh7WGphqUt946Do8sBVu88fNncOn0ScxPjGN6/CLCssFsMZU5n9YiYGmp4ZF8ixkqHbda9lVlUw91BZb5oY9ldGzvUDf+9LN/iI9/9KPIphfNGqk6f+rECZTJ4vBN1yI7N4WRZBRjOwaRn53C/uEhxFgH9PGDiLeMCDU5wnrgpWpVtIQFS0sD4fI/6vNbR2AloAcq0i1FLLLiVWl/f+aeD6JIfc3QtTxMv9dDM5XLUldnJjA2PIiFyXHMXzqLu2+6HqNdnRgb6EAnq17Ck0O4lEKwtIgYtXcwGUFXPAgfhdV9WsKw8arktFInlGicFkKv1v/hH/wbJOigH9i/jw58AXt2DiMZi+D1l36Awa44Do3swCMPfwm+XMbotjc9hc5qHt2hEnZ2R3Dd/mHcfsMh7OztYm+6YHrmjTBcd7hVxoj+I2irDNMa+8gwE16GKF3Mf/17/xpj+/YgmOjCUz983Xhrs+ycTkxN4+bbP4gLMznE+3bAk5tFsr8ffjbJ/b0x7O8Poz9URYSlUynmqXsaPtD09c3FriOwTlFoGU99qJAo10yPPLUi7fCf//lf4Ld+6zeNE/+fHvoqxsb2m+89ZNjadSR78J8f+gruuOsOCtltmvPeviTCNIedlM3PNGSPTSmyYm70DQg36qiEhKOgSogVR0EDgM66LjqnJ5pFI6yQCHlxeGwE+0YHcd3BPRjpiaIDCxiKlM2a2D2+LHZEvOhm5QuSA1kgik1Zgw0JK9TV4fUgt1IMS1A7N03QiJA6o/a8tnYOvayJftvQLJoSWLACuSf067fTbVoWSHMy9QKijimD2xFW2JbAgvwJCzfjNkNugVuBpgUWJIRbJfRb/TzBZkiToVfPL7bnmsGm30nZKEgwBe1bAQVNqBPLOm4rol4jEsMah1DmbBqC3d9K8NqbNxos7L6d8CFISNPLru0LesopgQVlzp2O3d9K2LJK6CLlVFCH1OZcMONuFFhxBAkt1q3A9lqbmWbQ1JW6qRXKLbCEs7BxlCn7nqqFvbYZNJ1VK6QYtfN/JIjbSli4Lcl20TTDgmVKQivYMQt7fr2t1XF7bKvYspUQJKj7txVCFUznFCS4Zd9mTKqh3wqCO91GQ1NWwm6VgPZV+yWcKpOdkW2FVdBxqYWmmuu8zrnT3EpovroSSkAPZySw1EGwdtlaEJ3XUK1e/rYZsnGbQVMCS1C7tfPcJYyCGBWDZsC6Fk+LLeldD03kV4YUr1lsi2HdWHorIcWmmLRCCpZlNc/SX73nobiKo+PNoGmBrWAS0gqs4peQyoh+a1+6K0H1MpZKw6pMs2hKYAmjYhesEFZAC523LEoVVOGUERu3WTQtsCCWpZ/SYe1bZi20L9alNvKbVRpiXMfdqrMVNCWwbqagG8sbs62bBJZQghVITIthuZg6J8Et081gWwJLGL3tJWH0W5ZBQrkZVBzpsN7rkPrYzNnzW8W2Kp1YksBmwJC/pcNSAXtekPB6OVaqYHVcx9z6vhU0LbBuKvakErZfJyGsSlgojvTcxtF1YrntDAvSRbM2S6051m+fuu61R7tUHHNMlU4MS0jrMzeLpgTWDcWUdFL6mc5mRJ0ZZdBSbGZgRPsUUHG0smpBj3IJxVdJ6PpmsK1Kp5tKBUpiuFbETpPMZCUzz5uM6cmRFroj25bdtgmsG7lv5q75gtY9NMKviidBt2POLJrWYcuw9NO4lDXZJBRFNQIrjraCdYZMXMKcawLbZlhmzOh0TWIzN0jji4rjpSNfUwHFk5BiuK2Vzs2MBDc6TCGWjotUs13JoARWfAnbdoGt0VfxK9huvKTVF7tMCfC4JLdxZa/VIiq+NXHNoGkddsOZSsst9VNupNzN1ZC9VvNsnSC3Wm0FLRHY+cK02gu9z7FsMdxQEz49vfwl2fUy1QhaIrA1VbZZdiblLUNcaomTiYkJo7/NCiu0SCVqxetzGobVxa3fcbZwWpdC5s3tCG0VLRHY/al0fW9P84ZNO+2C7LUdJ7YOfzNojUoUHZWQsxOKRTUXycDaZlJsPLbz58+bn1dcJawKyFqo0sl0rWZY+i2zZpfgaRYtEdg0xxRaQS+c2ObXDZk1dUT1CMH6xs2gJQJ/+MMfXtJJFfd6+imVkB3WGMUVZVis3n333WZfNV8dTlmC1RDDYl7ntuOxtYRhMeru162GjkttrB+xnulrFC0RWAJYb0yCWJVwb21QxtbT8UbRMoYtY2qCV6uEzYTWnJC1kNN/RZtmFbcEEvSodqNWbOfOnaY0JHCzLLdMYIs1C3TVoGP6Hr91Ma+owIIV0jpAq6ES0AfK5E/ISlxRlRDcrK7HsFRB/oQaFmspmkHLBHbrrdVnN5QJWRK9XqyKaVXCCr5eJtdDywSuB+nt0NCQceI1Gr+R6tRD2wQWk2qetZ6V2LQl0iizFm0TWIKJZfX57MMZt+qsp0broW0CSyAF9TYksLYWW2G5LQJLUMuorWz6vVV1ENoisARTcy09PnTokNFl2WEdb1QVLOq+m98qWPMl50fC6y0x+zHQrQjdNh22zbf0V/ZYT0bdDDeqHm0TWLprhdNWPofNxFbQNpVQJZMqiEmrv2o8LMtutjdD2xi2sAJLLSx0rFG0jeFWoe0Mbxc/EfjdhCrl5jpsKkMdFdcbBLXdjdAqVianp+qkpXchjDgbB5ulzUKrkJjTe+f1oIeEJtBGykyaUDvGy/XT2ds4tAp+z2QrzJqY3girk16nYVAUc9hhYwsmeQ0aaHeuCN5lkq8EnMK6mnAVNdCtKqz3IMkb+YfWFVvPh9RvhRWOcXX5SbuFvcJ9dCld88fp4TrQvrOtRTFQfLmJirfVbk6rsG2Sef2aXoQlURlSsPvOOY3Em10DG1eDLE6U1eK4SVHc2i5R45QyiMjlp62WTG0V3LLYOBsND78b2L4mM6ykYRnu44L60TIKtdeyVqCgLyySDFNgPEdKzHE9JbYFoUXx9PqTsOrydbFaAZSGYAu8XWipTbYJ2SzY38qcmdzGrfJnnv/XMmoyrGPm1zJWp+WGzik5SW7Wx+NWyehlOi1xV6W2ilyndjg1Sd1iQcfcxLcDLSF5PUJ0TK/XGk3kvs4FfY6PKmSyOUxcnjDLiWl/anYOWkpM60tpNSR9T0aR/T4//AG/eUlPYwca+9KXUAYG+tHV1Y1omKQxvaVM6H681ilH525uzZV2C+0kuiXmwhHbIdJCqRZL0qAiwkEfLl6awI9eeRWvvXbMLAcxMzONVDptpkP69DFudcEYpHUiwqnasqs0HCREaevtdtUCnRdxepaiWQO7du0y43fDwzsw2NON3mQcUX0lk1fJBiu+CshqteAm/t1Ga0hmFdVyg7ZRUYZUjS9PzeH48eP45iOP4OL4OGaorXpRV/ZWS2saM6JFeFnPNQ1D85/08Vkt3Fji9XrZ3OznNbOXpobxeZXzjq1HDR2LtyqynIJQgQ30JnHkwBiuPXoEN15/LcbG9jKu10wd9bImOTbdnWVLthpPW7Ct9UK2STI1jgSLIH0SPl8S2Xo1pYoTp8/i+08+jb//+iNY1CoTrPZs1sxVXu6LPBVOXmOeTEeLRBSKObNqrNYkLZZJnC+EQCjCcyVjagK6D0pmMQkfCSUTLCgVEGsNfxoNL2l9vQo6E1HsHBnGJ376ftx+223oSMTMMgfiTibJrJnDH1pgxVlMQjXIIdmpOU7htQLbJLlqPl0fCOoVGpIjTSNJ58cv47986WF8+9vfQZ7KrVVp9cJ/oVA2072l8ZqapaV21SCVSXBnLGhWY85oZQ2taUNyixUv8jlnLTWtaKB35vXdZy28Egx4nYnLjJplHK1uomX5fNT4cED7PizMzaG/twe//uu/hrtuv9mcN7WBZW2+7E0ybSvh2GhnX62IyYshf/vYpvV31rWSaBSLxDmNXDaXx+TkFHIkVI9yZ+bnzMejzALMhEjWp56L1LpgyEetiyE9P4uF2SkUcouo8LivStpYEIwNcmPuEQxSsxlUYFkWWLpYRa7kQYHaXKRJKPup9cEOZL1RpCpBINqNad7y1Pgcfzufhs7LrKkNCIRR9QVZa/wo8voMXciiNNzkgMRcTeZCPbVCqUAiQkyNJU/h3jx5Bv/5wYfww1eOmY97y84uLiyapdpkH7VoowpH0zYTHR2oFLJIRHjcW2VGgcV8BQvUTm8oikRnn1loT3P+tPyxbLJWpErEY7y2E37GKVf9KNBElUmWl+2Bse8kLJnoIFlV9HR1Yt+eYcQiznKeYZZaZzyKLpqUZEfIfLqddscUpNZTUG1wTEhriN4+yQyFfB6BQIi2zGnBj585jy/+p7/FCy++ZNbBM9NOqUE9dLn0MS6tlZdeXEAmtYD5+QVMXLqAfGYBc3Mzhlhp5FymgLHD1+H9d92Nc+fHzXS+8/RK5MppOTAtEhiPd8IXCsMXjKGipW5pO7QumRo42VRRFA7q3fYcxSwhGaPHYcxNBYNsIPuSCezfOYyxHQnafBYQCwlm+VGaCrYZrUILnEV9qj5gGnlVY0EvJWg1fP1OUFs9FDhA+6nvJWoRlsnLl3D89WM49sorOH3qBKanJ4w3oWqcI1G5bAGlAhuxUAJVfxznJufx2rETiCYHcPS2u3H01rtwza13Y/TITYgP70NkYBcCvaMI9Y0i2LMDsYERdAzvRCXagVIsiVDvDgS6huDpGEQ13oOMN4zLi3mco/fzDtuP+bxTCzR6IrVxIE9p+dd2sH2SWb1ErRZJND6sDrHF1sp5QWpZnvVfnkQuX8TwyIiZq6mJTabqa32dEhszpjG/mELVG2LDR3vN6n/N7R/EBz70UfTu2IVP/Ox/j0/9s3+B2z92P4IdPZglKXna3ZyH9+jsx9D+fQjQrCDejWCyH55IJ8q+MOK9g/BFuc+CqoQ6sED7na0GzXkvg4+hQC8mRPPtrP0JBCi7zJlamVahBSTXtsTyLsn2sLoxyG3TG0IqiiIJ99F9kzZHI1oFm5kr1np5hRL96EVT9Uf37Ke97cLiYtas35WRhxHrQO/ADhw8ci127d1vVsUOxOK03QW8/Po7ZoG9cKJTPRazGpDWzFVjaBbeo6kqaCuTooAg8lqYrxaks8uya09tjfOrFdg+yXakh0LVxCO5mhvLpJlJHZMmU1mdzgZtqpYZj4ZD8BuWS/DQnQr5vejvSWLvnp0sojKeefIJnHj7TSTZQJ0/fwYXz53BSy8+j4e/9CC+8bWv4vTJtzA3M0XXL4JD+3YZj2Rhbpomlw1trUZJOxWqvKc6Nlo0qMqC1+rfsry8M+M5D/uMnBKdYTkntbxtE9snmYLYrqrzl0eYITn0ZNS00rLXRl7G04qgWqxQZaNlyAL6zAozVMxmsKOvG95cBmffOIaYt4Kx4QHMjJ/D9MUzePm5J3HuxOvwljKgS41osIqhXtaIQBUzly8gWM2hJx7gOTV47N155DlLFscpE8m08mbZX7PwN33wMktAzb45zyCo0ZOcBtKMFqAFJDuw2uBAJNO5pcaYMQmy7GF11fEi3bg8u9bqDITCAURoEL0k/bojBzCQjCM1O4HCwiyC9AB81M4pEnz6+KuYHj+NSm4B3nwKl069gZeeehyzF04jWMnBW1hEd4T3yy+ikJ2HX2vBGYmcbv5SF9kUtsZHSC7ZlddjPB9ClaoWq8b6cm62i5aQbDRXW+enqa5aJtNDrdW+8ugEGgJqR5Z2WCNusp2+IH1XEp0hoc+++CwuXjyH7u5OanYK8+k5HLn2IEJ0r3pjCUSUNq8d6O3DkWuuQU9PL3zksTPciTwbTH8wyt5hnApId4zBRzLVtspoOXJIQpFHnWZBGC0X0RLaQqcVTaFF2D7JFFIdDGVAc+eVoPzgOBs2fYsiogUseaykBo45kCunsYscOxf0RtHVP4A9hw7h9CQ1OBRiJy1pBnN8NCNF9fTCQZJON4zpB0tMu+oznspUKoNqgF3vgo/xQ0iXwsggSjvLBrXih5clKKL9JJp3hPqlXtMwMBFulT7FNm9faV1JY7uVHQbHvvGkIrQArUnFaIiDmnjOuIB1hawGsYou2W9uiuwYaC1srRJaYKfFdJvZ+hdL7ALz99zsLM6cPo2ZmVnuzxtbGonGUGABacF62ddwxFlzIsDaUGIxmlfhZZ4kBbfm42TkVvdz6pskkRy1gxJneVOD4tVkbgFaQ3INS4KSVD2BUO/MTao02Yxw8XypVDLv6Wkitb5Cr0ZQS2BPXLpEDaxigD1DDTb1U9Pvvfc+7N6718wQ16LOO3fvwgfuuMOsUH1h/BK6+3uNGdIQq76EIQPgGIFaoFmQZMvE1uyxicW/jojvGrZP8joSLtlkeRiENK1Y84dFfIgunBZQX5pSz7wXclmESfRQ3wCC/iAunL3IE/qqQRH/9W8fwvE36c7RBgcjUfzgpZfxyKPfRi6Xx8BQP7vTOSZRMttiWS+licglPms/RbLZ5Zb7qlU110LHlkENdtXMVqC1mlwTWCTbZ2nKkF50M69q8ZwGbvS0RMTrLT1t5dbpI1zSZi2dr1n3veYtqJDxTH7hF38RH/zQR9gzi2BwcAh3f+iDOHrtNYh10BtJLSCbyaC7t4P9EOd9HskgWWxzrH1jQmrk6acGkcwiFesS3Vq8K+ZC41m2MRREbJF2VAvSS6NEuFba0MfRR0dHsX/ffvO1KS3yLWKibACn2RDqKYpmXD/2+OMM38Pbp07hrZOnaKPned0uUxM0hTyeiGL8IjWfhaWepDFR9B5MFVEwvrLMAvcN41JW+cs8W/OjnT8WK35sG60zF1Z4BpkEYwp4zGqzfitjsrN6giF7LALffvttnH7nHfb+2KiFtYS7D8GQxj203lDOfEZxaHgUoWgcXTQXiUSHuYkeI+XZcYmwwCLsgOhpSbmQQ7VMz4T38ZphV2XP0WQF3V9fgpHttvMu9MBWi/hLoR1wx2j30oFtY/skU1h9JEhCyT/VY7cwu8x6y1gkCiJVMAVQy6TyIHMhrdbzPg3wZ/M5UlU1a5T79ZELult62KoHsh3JJM5duIgz587j7bdO4JFvPmKe/Q3292Genoc+dNHFLnhIC54bfnS3WqiRpnsqSB7VLmsq1kCXOX9agpaYC30b02mt2fywyoZCfgwPD5lvZDqPdSgytcgsbMKt0+BpwMj5Eqk0PRyNwEvPQMSm2aAtUIvNk5XeHtx+5x345U9/Gvfddx/u+MAduOnGG9lA9qOTWr1IN6+LWh5nY5qlPc/SHQS71JWqXjmoBeNdCNqKbMpKkuVd6LNBkk2ULvPNXzzWKrSE5AAbLDV2plfFJFURuzuDxtbaBtAsfEzSpEryh50HriqQkFlgSD6zCqiqwXN2YKqMn2X8NMmepqYef/sEkslumhM/TU0KIyMjWCDBesCqZUmCjB/lvczDMFNxRBJNhYIUln+0NdCOkdeZAMP/TvQlOIXRKmyfZGqnn7bUPL6noDSpZsRA5O0/IJKdjEhb1PLLBqpHaFw8xpcmm48Dy07SROj7BqoVVa1Br6cqzL1s85nTZ9nlvsTeXs68GZxng3fwwEEkE0ncfEMfPOa7pwVnKW5DKoWohSVFJkS2aRt4f5ktfalLfSbnMhUII19tNllToqQFqvrmK6A6RgE186evu48/2MWl9lUZsvIwGMcnzfdK5/zUwCD8tOVBFpaCGdzxM4PUaL2uo5DOpHDh0gU8+r3H8OQzT2NqahpzU3M48dZxHLwmylrjIeEjbDgj0HdTHK+BXWYG821AlrwZW2bQgBVvbhpYNdD6iq6W0Jfc0nvTQ1SGpAHatgDbJ9mwqoePpIyhoqGBIu0vterUydM0CwGSW0U82YvjJ9/B5NwCRvaMUeODCAXC6GdB3Hb9+9BLguKsA958miY1j2ScNpYuWzmVZpd6GnkmfMNtt+DmD9xuTM25s+fY+8vhke+dx4OPT+GHr08ik6fe+0Moy4NhIVcCenodRYn+dTUUQ8XPGsdCDYejSMSi5hu1e0aHEBbZpFYthfFKVLRUDlNaLcC2SfbYwXnKI1NIc0qXSq9AFnDy5EnTUdAcCNlcterjlycwPTOLHWZBgBzmSfqpU+/QlTthemCaY6HBIz2mL7Eqv/jiD3D3B+/G/Q98AgE2juPT00jQNt9w083Yu+8g+kaG0TfaiZLMD8kMxWLG5ofotQQojEyTepAyT34/XUuqLXWabnQBiWgIndGAqS36HI01EIbaq8pc1ISRnavtIE9tPndeU7SO8Q5sw9nal6idGlrUE2kNCGmZCMXVMKcau3hHJ69jjaB/HIvFkZ6cMg9Xn3nuReRox7/x6KN4ih2S2bl59AztwMDwCKbm51Dg/a8bC+L6m7oQitMVLPDm8hvEmhpSaqs+HlhhIVfVtS/mae9z8LIdiLGHGI8Yy8TaQxXRNC11YjxKQy2LaUG3jW2RLHqZDWWJGk1J2XpIzjS1+PLkRVyeuIywGjMSYbraQU2yol0m4ebLSMUcM8TGj52PUCTBtIKYmFrAQrqI5I6d6GLYf+CQ+UDRp3/lH+N3fv/3cc/9/8B4HxNatIHd7mmakyfeLuFbT43zWAEeNqRaWqwin71M+yqBSKBmDukLIF4RT29Gj6sq6rzQlMlAmEF+KoNDrIKjPK3AtjVZNixH7dBYgLTZKDaDPoxoHgGxirIJ4m82ht4qu71OVU6lU2bkLEMvQV/P09f/NbEl1pFEJJYwGjm8YwQpmptMOms+9Kxu99COYRw4fASxriRS+SzOjo/j/OV5eLUQEM3WYk7fH6pSJk1L0CcGNWZM08N9TVEws5wonxrq+cV5zM4v0DRRSWhWNGnScGsyQdQq53axbZLlGRdq9lZgG4IIOyOa4BcJ09pV9BF/PbaUerGKkuREgg0Rf8fZQ1O+VAMy1H4fG61wOIbd+w7gxlvfj2Ovvmq+QyfNevr7T+K7j30HX/3ql/H5z/0p/stf/SVN0nl2YpzPB6RSi0wja768rS/EL+bYW8yWzJPuDGuCBvrzPC7vQ9OxRPh8hm0CTVee+/JGlBs9XdfDVvOllgY+IdcItp1KqaoJgWFngJ6aqbHgCG3dNYf245/+6q+ip7MDXSRcT6M1obAn2YkCe3RvvP66WdpHr9rruV+G1b67qxv79x/g+QKe+e53EViYp2u2D3n25Er66tC5s0hNT2LX6A4cufYI7Wqex7M0B0XWFK+ZyVQqqkbp6bjzkFSlaFxIEqjJiZrEolpToE2Re3fi1Dlcnsoajdf3flUbqkxLnSFe0hJsm2QfS9xDwSmWIVm9OM05TkT8uPWmo/hffvuf41f/x/+BpB/ArTfciN0jo0ixwcplM2bsocwOh75uu2v3LmO3337rTVw48w4CbLhi3Z0Y7e/FxIUzOPHS84hUC9izYwAeEvvGiy/gxLEfIcECjZCM9MQEYiSnMxY2g0X6srmXCqB0QjJT9HDioYD5yliY18hGVzXkyk5Plumpy19Wm8K08sxKoTVtnkFL5sJpwFzjYKLa2LQKtyRMP7VaSJbH8ryN3Lz/9rWv4Qt/9ddILyxgF23u4swMrUjJzPqcpjuXomuSoj0uUxv3XXMDbr/rQ2YU7ulnn8XpM2dZIBkzznHwyFFjUoLxbnhoYhLd/ex+p0ia8y059RaLJM48/ud9K9R2FDMIlHPwF1MIlhfRFfaivyOMG48cwN7hPvrt7DiRfKt58pt56baxbU0Wq9IKBafBUONHrWDVVbUva3Y2G5kY75Skpl1/9Cju/dg92EsXbpreR5SmZifdMbX4VXodFRLhp/Z1UCMvnT2Fbm7PvPk6pqnNyMyhi2Y+SU0szExh8eIFdmKCGBvox0Csij6qdLyaRzAzjVhxAbFyGrFKGnFuE9UMuvwl9NJlG+kK4+BoL67dN4xrx0Yw2teJOGUL0AvxMQ9qJtQStAotmDpLcvR43Tzy5SG1ZJpzIRhtpm3kJieumQlN0NaLOCfePoUUfd5jL75EV2/cTDpcTKfhDdG+s6emhqvAhqd3YAg7R3cxzqQxMeoOa/BfZTeyawyj+w7RO6DmkhZpradUYLtQoFvoh5+9PC89GcmgSTRxdjy640EWnA/dUQZqcpA+cQddQU2xreijmfSW9MBBHSM9VW+FLrfEXDigMNRYYy407VQE10yEvoqoUTgTk/uaa6xvYweZsf/7c583HskD7NHF2UCqgJK9vbg0MYWHHv5vZrB+cmoSY3v2monjk5PsYrPLrtmiY/sP0Y4GceL0eTZUIfQNDLAQ6e/Qo4my2xyNJ9jjC1EezYf2oysZQg8JZp/FaKrmOldoPkIsOPkV+tyfxxDrjBAG2IO8CkgWVl9OoeyhVfLpVrIoPvrQ8qn1Le8v/d3fmSfWn/rkL2FwcJCZY5UlKfI6vv/UMySmC7fcciu75mszK29Bgzt/8Nk/owuXwac/9Qs4OLbXfKdzblYuXQaxaAzdPQnSxsJVZ4TXOUOyolIiUiYlti7W3rMZtMAmSxB3WLm7ErTd1F7bFTevj/GYmfhS87PNczgLdYnZM8um5815nTOD7fIEZMNZvZVWTyIEXynNdsBZ79WrR1C0zQF6I35ufXTX9OnDAK+zNtdmXK7dSvndoTVoAcmNw45vLJPsjDVraTXzOIhYGgMhdF6arQkrusbYSh63+5aI3t4+djbyZl6G4Dwk0IPcWpA9UrqutNuJtpFsiV1NtEjWE+cSGzM3FE9B5OtZoI0vrE5LZkZpaCqBYK+14Uqj7SQL2leVFwHSOGnyapIFnVM8M5eidv16ZOutVKVhv2i2EdzXthNXhGTB/hbRIsb9W/tWCx37u3xecJ/Xvp6Kq5DchWGh3/aYe7+daOoLm80E+5xPsM/XRKDehpI5sEteOrbU0XCRp7eeFFe/lY7OOVMKnHQFvYeicRB9ZcAu3K8gzRb5tjC0tTLY69sR6M0s2653M9gb2n3BEiq47a62KgC7NQ9guVVcXWNhrxehenCrB6wKgo7btC3cx+x+O8IVMRe6sSCS9LTaEmqh89J2EWdnHrmhuAqWcMXTm68a8lQQbAG407bH2o22kezOrLb6LdjJLVZbLUSGNFTb1Y2Z4tu07DmZDH1uwJJsybRpXglyLdpOss2sJcnaV7evrK2C4uo6mRLZVnuNoH0FnROkybpGrpxgz+uY3b9SaEvDtx50XCSup2EyFQrScqvN1jQI7mtUAwSZDMEWlL2vtraALbTfztCWhk8QYSLKapZIVOY1MVHQWIW0Uue1Fbl64mK1WFBa+i2t13kdlwZLew8fPmzSv3DhgklfceVtyMNQQdhr7X47Q9sbPt3UwgphCRPBVosFXaNjblOh+Dqv3zZoZqjcPR2XTVbPz57T9SJW+zrvrhHtQtvuaAlVZt0Qwarq7l6fmwg3yQo6p2sEm5aOqeGz34uamZkxx83sft7TXq9472mS14MlzJJs7auIEXTOaq3gJtW91XF9BU+z95WOTITStN/NtCTbdNuNtpNsNdruW5JFsLRWsIRIE80k8RqZ9lqdV7Aaba+TNsvOS5t1TiZEW513k6z9duKKabLNsLbSNrcHoH0Rq8ZSJOu8oLg6rvMKlnDrtolUS7KI1XWKYwvhSqFtJCujlkhVXwURoDej9NUAEePuEiuuSBKpbpJs1ZeGWqJFriCTIahTogJSDdEn8mRCVBA2vkI70TaSbeYURJyC1Vw1WCJAwQ3FFdFWkwWbhhs2HZHq1mzdw7p89jqdX32fdxttI1kZttC+zbAgTRYZlhxB50WuiLNeguJbstywpGmJSV0jTRZ0rU1Xx3XdeoX5bqPtmmwhwqwZUIMlMqy5sJpuG0VVfXvt6nQES5oKSwVi09F1gptUpeuuGe1A20heDTfJ62mysFqTN4KtEXLZZHpkHtwmwkL2XIS7a1U7cMVIFkSyCBKJpjHUvI0aRI7I0JtVev9Ebyo5T1Gd825YTVWBaPKLJdlC91F6Kkjri7cTbSNZRCgos1aLrVegpXpDkTDm04tm8qHOiwzNj9DrY4yMPO2s5sy5NdMQT8hD0eqJnV1JdHV3GXOhXp/iqvCUvvU4pOlW89uFtpFsq+h6GVzqVJAQTQEQOZZMbf3UTp8e7WsKgNXmVcl4GUckBlgrVIAiVdfqmO6pAm43uRZtIXl15pR5t100Npf/VJ01aUWwJCueCsF4B7pGx5WeIW25QdN5FYY8DGnv7OysuVZaLtJtLRLes5psoQxakm1mRYR+i2TNcxOkuYLiGoLNL0EEMygdXV7jy56Pk2Rdoweq2sokiXRr/3VMoZ1oK8nKpCXWnVFpss/vM0So8TNxvMvnFde8parj5noGXa84/K/jdlUsabLS03Cn1WTZdxFt791utIVkmzlt3Rm1+zIHthFzx9Ff7YvkpePmIIPKoFZQxhzUTId5f4922HoXStuSfKXQFpKlUYIybBs5wR6X5sUTcfOtX82zMKak1gDqnI1noMJQZ0LbGuHGZtMeC130JOQvX7582ZgfPTkR6SJZjaG272lzsRlElBonaaXAZs28g6cOisaH5ZZpRucaflb9tp0XXadgH2EpXdl2U4C1mtIuXDUkixgRYTsLmumuKbX6Le3WqgDW7m4GO3ivQtFzQ9loka10TAPKUlJhthNXDclaJFVELNlSapzeh1ZVFynSwHWr+Sre5V1oLETpaHK5NFvpqgCtXf+x1WS9fiAytQqMgY+k0oS4e2jrWlLXQemnzI7ssApFT6sF23Basn9sbbJcLWVe9tNAvJILVXEtOpKn6dBrwo5XYWI4cCtlrTC0YJRI1oMAkSvi9VvarYJUmu3E1dPwaWAnm6PtdTS5UnvhR+95BMMhFKiBzhpG5rAhVP/sb7OpkRyjXdYsz7Nnz5qCk0chkqXFCu3GVUOy7KjsryXBrD5I6MVImQ4NIKnDYkBGq25tXgXrYdjBezWE1ly0u9ETrhqSpWnyAuRJCNJAESLvQNW+3ix6N4zfTW1WWrpOc6AFmYsfa01W9d69eze6u7vNb9s4yZ6KLPsEuhGoYDS8KYKnp6fR19dnrhXJ7fYshKuCZGX8wIEDeOCBB/C+971v6ZiIVpBmqsqL8EagQSFpr2qGen76rQZV4ceWZEH2Umu96SUb7QvyAmQy5MaZpx4NeAWKr0KRjZf2SpNVUFeKYOGqIVkEigg7tmC3IldkiTw3SVbL3ZBdtwUkm6w01PNTsING0u5246oh2ZK2mjyRL01WqKfJKgQRrWBNjB5D6TobhHZ7GFcNycJ6RMsOq1FUL0779aq8tdsieXh4eMlX1nEVlPal7Tb9duCqIlkaaDPv3opkmY1GiLFxRKqWRRsfHzdmQz1KmQwRbE1Ku3DVabJgq73dF0Gq6vW0WFAcBWmtPAzZYT3vk42WmbBjyu3EVUWyYEmyhKvRE+GNECzYeNJ86/aJZPusT77zj7VNFkSu1WLBNlaNmApBBCooDdvYaWanNNtqs9tc2PgWtpBbiauSZDehjZJrYa8XudaW68m1tFhBBLoLsR246kjeLkSgJVk2WSZDvT5prx1GlQmxXfStFmIzeM+RLIhAaa3I1GRG+coyCXLrdEzarPNW698NE+HGe5Jkq53SajsPTqRq4Mi6cVaTV8MS30q850i2XXBprCCS5cZpsosI1nH9djd2wrupze9JTRasSdCAk+yztFcEa18E28IQWq25q9GCJcuuLlhttMTp97Fjx7B//35DrBpBkasxZjWKMimrr2k13nOabImSFotUheuuu840euo5ilB1SAS3yXg3tfk9a5Nlf6WlZuYRf8t9k6nQee3rvCXWTbAKwWp2q/CeMxeCSFWQDbaunMhWx0Sehho+uXY6vlqD3w3T8Z4jWeSIRGmrutFWa7WVZlsNdmur9i2pPyG5QYgoabLMg/0tgm0HRPsb4Sck//8U71k/+WrCT0huA35C8rsI2XUTmrbJ5io58yvHALYMD3tcLOttpmImHF5NGiNyT711EtccPLANuZQrE/hn3eCOs068pRPLe9sNVxt2eWM4h5/B/wcW1zkzJ4RxaQAAAABJRU5ErkJggg=="/>
          <p:cNvSpPr>
            <a:spLocks noChangeAspect="1" noChangeArrowheads="1"/>
          </p:cNvSpPr>
          <p:nvPr/>
        </p:nvSpPr>
        <p:spPr bwMode="auto">
          <a:xfrm>
            <a:off x="212725" y="-1036638"/>
            <a:ext cx="8477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4066349" y="645603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Types of </a:t>
            </a:r>
            <a:r>
              <a:rPr lang="en-IN" b="1" dirty="0">
                <a:solidFill>
                  <a:schemeClr val="tx1"/>
                </a:solidFill>
              </a:rPr>
              <a:t>Transistors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quarter" idx="1"/>
          </p:nvPr>
        </p:nvSpPr>
        <p:spPr>
          <a:xfrm>
            <a:off x="1489695" y="4272891"/>
            <a:ext cx="3193019" cy="1096706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N-P-N transistor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Works as a straight Switch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791" y="1847235"/>
            <a:ext cx="2115880" cy="2115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10" y="2012993"/>
            <a:ext cx="1529082" cy="1861624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516618" y="2749655"/>
            <a:ext cx="346552" cy="38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B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088676" y="3511724"/>
            <a:ext cx="346552" cy="38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E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3088676" y="1987789"/>
            <a:ext cx="346552" cy="38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C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7512232" y="4439816"/>
            <a:ext cx="3193019" cy="109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P-N-P transistor</a:t>
            </a:r>
          </a:p>
          <a:p>
            <a:pPr lvl="1"/>
            <a:r>
              <a:rPr lang="en-IN" sz="1600" dirty="0"/>
              <a:t>Works as an inverted Switch</a:t>
            </a:r>
          </a:p>
        </p:txBody>
      </p:sp>
    </p:spTree>
    <p:extLst>
      <p:ext uri="{BB962C8B-B14F-4D97-AF65-F5344CB8AC3E}">
        <p14:creationId xmlns:p14="http://schemas.microsoft.com/office/powerpoint/2010/main" val="365875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17" name="Rectangle: Rounded Corners 1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AutoShape 3" descr="data:image/png;base64,%20iVBORw0KGgoAAAANSUhEUgAAAFkAAABQCAYAAAEFA+nxAAAAAXNSR0IArs4c6QAAAARnQU1BAACxjwv8YQUAAAAJcEhZcwAADsMAAA7DAcdvqGQAADCTSURBVGhD1XsJmBzVde5f1fs2PbtmNJJGu0BoQ4jFBsuAsQAD3ohtbEwwIY5t/Bw7zrPDCy8Ex+F9n/3yEmLz4thx8hIvwdjYmBhjwCxiM2hDQqAFrWhmpBnN2jO9d1V3vf+/PS2NpBFIYrF9RqWurq66de5/z/nPObduWZVKxcO4FCwgwq9l20YRHiJwAc8//itw+6o/BnRBuVz29Ol4Fa/Y1+XdffEyz6sMeV7JNccnbofu4JSBuy6/AJHCPiROPxujz69H+bT5uPoHjyLkHVICtv7LWRbuPXc6isVehM64EN3d3Sg1NMHp7sETX78dVsVCxarAo8p2ZXQMP3rfO1BoTCAajqI+4qCQK8O1PAxZUWy+6ztY/dQD7JGPalRgj2RSSBfLGMpXUKwAXS++gEhrHcbyHoJTWvGljTvw9rdfgnKxCNtXht3UMQPv+9YPgcZZ2No7iMLyJchu3wx70Wn47N0PwfOCCAQCCAaDVD5QRUmb6xa8r199lfeZzunet/7HZwxiZf7Vfq9tR8Fa8rI86cH77zPfa8cn7h+6w9Hbfffd62UyY8ccP2KkYeX5X5AfHN1wichQ5wliexMGpIIw7v70H+G7q5bQRNTBI8W2OFgcD2z48b346TkzUXx5HazmRvz03A5YxQwHyxk/lTcuZh3v/i9/FrkXHkTs9GXw5QvIdHehEggiBwd/8ou18EKx6sm3LOn0TmupQ9kqwilaiM1ejHLfDgyzwVxqBPlkK77yGC+gHdiV1g70F0soehEEwwEU9r2E8BnnIdO3B36O5s2//g1RAx588EFYZdf1bv7gleioFFDYsx3p5By0TfXwxz+4H6FQvbl9TQx0FVi46xt3YN+jP0d5bAQ3P7IBAR8N6iixNEJmh6h4VhmjQyOoT9bBswPmmETwav/IQZkgg4P9aG5uHf9WleOezJugQk3YJnw6o+JizO+grhRBmQNLPbi9uhzRuEU42WEU/C4i7M0Df/ZJ9G9eg3i5iHylhACdphDz4X23/j2sd30IcQ6H3+fAYRf9EyynJkc07pUc3PfVv8LoEw/CXxlGJexD/eyFqGuYjp0bX0DJcxCnIXjFMXhuBpn6afjc/c8hUygjFo2Ot3JYLLfiebZbwh0XLka9k4Id9SNcqUMp7EeodQpS6SLKFRsNdUmUhw/ApRFY/gAcx0WZGCcbm9E0dxou+cJXjSGVLbsKI8V3Rl3stp/cdB0bDaJ1znKks0UeJTYaydwY7GwK/jH2It0LOhmK9U3mhvnefQaqdEMzrr31a/SPIL7//R/Cx+taWlrIQw5hKVe8O7/6N9j37GNoDfoQ98oY6elCJGgjEQ8j7Pch649g1tJzsGXNWpTdNHwz5+G8D/8RVlyyCoFgWABwO4w5oa6alzA3nqkDZMLbPv4R1OVSCJL4Rna8jL5iHlOa69E5pw2F2WfiM397Bxy/haAVYHPHDuJEMY1P5IiaYVulEv7Xn9yA08+Zj0hLJ1Zd/XEU2WCYCtTOr51bk2OOq/HJNo9weZWy+dTty2XXW716tec4pNVJzp9sO64THU8qdKYdO3agv78fK1deOH50cpm08Ty7RTLixu7RmUq+EIKOhQw9M0w7l8Mczb8TZe1LGyZv2GJ0lqHKXtkewvTKSojRqsTGSAcuN9+EMZpMDg3kxEEhSNTLhxC58ZE7v4Hu++9BnW1h+g3XYvmHPknCjxhOeTU5pLGox6amRbuMHPly4P6fYvX/vg0NpQwqDCbkS5TIM2O+OG56aCMKdozpABnNovq0mqPlUMMWGapg+9htFz+68VpGnecRsXMoR+uQ9wcxe9FS9K5fB39hDEV63Mf/8z64yU7jLvYk2h/WmA0PbtmCB/76S7B6t8BmjBzz+5H1NSHpC7L7FfhdJkgug2hxFFYshtnvvxHv/MyXSfLHRgTbKlskHQvrf3IP/utT1yKyX40GkIkkYSVnoCPkQ7Q+zHyLnMBwGwhGEYi1IJIrwR06iPX3/ZzaSW9FlGqjEqvIkfvZl26C8+QvgShHnoDawQhy1CJTthnIYvAxIQoUGITdHFXxc6B9SDs24nM7yScu/uhf7jEeSK4Yh5tpUuj5Z287uyWBg4MH4Q+SjZmUaSCDJD5FhkIogdlTZ2Kk7xUT4xyqpdTAPdiPvn07GSCL+PHza7Bg4UJEo0kGB59hR99c270tM9CNWPt8FEpldosjzR+YcdIRHESyJPzel2m3DJwBMmBDO4b37kK2kkb9GcvgLTkLf/P334HfH8LaNWswa9YsMilh++IHrvDayMXB0hgGDvZiwdx5yGfTCNge/NQ94FYwTC06SKW5gQL2b2QS0NIGd/YirHzvB3HuVR8y0BAL0+DTTz+NKAfWknfcfM3VCI8NoDEYwGjPPsyZ1obM2Cj8tAQrFEbT/MW86RB6tm1E0+w5yE+fjy/9478Y6j2a7SQ6dsjc/vyjV6PD42Ax3vkzGXiBIg709eHKP/0Gnv7HL8JXx9+mL4C3cBH++Oavs0fHNjhRTMO6Q4aju+3xh/Hwt7+JOhKPlRpG1+69yIeYIgfTmPr2C/HR//n3SM7oMObpn8R2J8oRLi1bsYsF3PrJ69GQSmH/cD+KB3oxb+XZ+NSd/wE73igOmsyDjxHTsGywJtK+WCjg2395CwYP7sD1X/gCZjBXtOLNZjAlOn8ybCcen7Rhh/YqLlZO6ucAPfbIozhz6WI0trbrjBNv2OxNkENd1Q45WRes3/A8xkZTuOiiiyZt9BhRw6+2SWo1QKGQ8x599Nf8/trx76Qarjboes899xtz/OhzJ26TQnE8UXolhrOUsmogTXVJ3+c/Zc1iN2Yr3Kp4R0hiRoScXWGo02+k3wlV6anIYVM+yjgmEwUasWOJY8r61gyvTNtH0nL6+rH+rrvQt2MrfPUxvOfG6xGaNR9lBvkcbxFQgOL5Fnvnvbp7vaacnNK0bAMroXPHUthw74+x5ZnViOzZgaCdR7k0zE65rMptVOwIy9wQvM55uO7//isq8SZW/rZxNYvM9HrkVcxDrsYshT8HfewElRnauRuPff/7GHz+GUSGDyLqcxltSlTFZ7IZh4jnCiVEIlHkMzkk/HRl0mGFv6cZZtpXXoor/+qrbJSqE3laNR2xCtBrJSwTZXKlGaosn42SU4IzOopHv/0d9G/ajMjBl1nTMNKwKnAZwqxoGDmaSTTWhmyeyjNJL5QrmDZrNnr6ehEbHWEBUWT0TtPmSxwk3irox1DjVHzslq+hbdFKmlqAnaads4Me909EJlW6TDN48bHV2Pv4ahxc9yTi2X4EyilYQQZromMzornMCpJtneg6MIDZbzsfL65dj+Vz5mH/jm2wyyX4mGP66Jkez2PmzVFjcVbKw8/MLcDMLUtsg9NnwTdrET5y+z8wKWOCK+THdXg1McWbdiqs7nzZUdzz/76F4WefQqm/i+VmFlFaoqWhZOLlEJHO+QtwIJ1BfyqDxibGbxFJZsigrFQnl0nDzmcRKjsoM8eSf9jGR8bZm4AUnALcpmZcfPXH0DZzPv7znnvwiT//HMJTFlIj5VhVHGtspM7XRLtWhVqzTsQdn/sTDD73KGZxmCIsp+x4ECXWcV6AeVglwKSDiPmJGO22wgEdyeYQiieQLRXRMnWuSYlkxy0NcUZkP/bu2oYgrxcVskQlY9goOmUEmQl5OQ+pcp7mV+C5YdihAFoXzEZ01dW4/Kr38xregabicIRsAnaIbNQWj1k9L2z0vvmBVSyRs3jnhz+G4fopGNjGent4mOUyz2KCWLGLrAFZk5SDHEIfO1FNDMdKBdYXzNaT7Rx6Fr4Dg4ixY4koHZPtiRodah2IxOEPxZHJ5jEwnEK0NIQMSjwWQkOyDYlpcxFhAfvR2/4a9913Lx25DgXWo+95z1U0R+Y5IgLpK+RZzlj3fPtOb82P78LUIL08l8Hw6BA8FjvJujimT23jcI/CpS2qrJaja4SJvxlyj5Uby0WOgg9F2jGTaXhEzrWDqGtsow9EOLQl9HbthZPLocCMw0e/iM2YAV8iiXI8ida5C3HNf/s80Y6w1aAxIaWHmujbtm2bqQwjkQjOO+88xBNxgkPH5o29n373u1j/64fhz40iRnuKlDOkOR8KNIE0E4JENIqG+gZkue8jA0SIrktm0ZSSjMXHbHqUN4q2TcO8M5djJJ1HV1cPRnd3ozTWS8UzSE5th699NkZYOjWfvhjX33gjgvWNhlbLzGXlgpNNx9RkYGAAL+/cibPPWcHCveiKLBEIWHj4Rz/Ar//rHqakpLwSlWCeG+cW0vwPFR4c6MWiRYuwZ/duZo0KMxUEOcQO6w0/y69QLIFSnhVSZgyVNAFopjXWt5Gjp8BJTsFNt9yGOEfQ8VWpzc9Rs2t8QX2PF3MU+DQCFceFL0DnrlEeExfzg/F2Kvl3f/U/zaRiKJdlzVIk39KJHGYO5Oi927dgGof3IHPt0y9dyQST/Ny3C4HMflKdi4a5C1BMNKESbsDbLr8Myy+9TBbMCBkWrDzH6HLKcmiCcKIUyBBqN0RWKQ0N4Ot/wdqT6bVVLCKcLyDsOiiQ1vbs3UdH5XlRGxE6X+P0VoTbOxCecTqu++It8NOh6DbGgUReKnRtosb/deCUxZRB4/uHxeEhtqu5xxLrK5sokxpx4KX1uPv/3MF6toxhK48iO1DuS2Okfz9mLz4ds89dgffe8En4mlh4BKKI0v4VnpUbVsXkiK9TZbYyWcI0UUxAGJc8mSCkmxYdDI8MYJRMY0cCSA+kjDJ79nTh/X/wIZQYysXHVWKtyokkZBPl1c5/lYTpWFEQMiHJYFUd9kN5H/dVRK1b+xxZxSZ9B7DkrHNRpEmJvnw05OMBc7JyUkqXqVn1ZDqtsUzZqFDhNylE6lJrCjy9Bwew/cVNcFnLXnzxxQiHGQl/G0ofTzR8UkjbkUPJbJBKr1+/XqUXGhsbMWfOHNJraPz3U5OTsunjyUSlJ4o1nvhI9NvIyIjpQJBR8/zzzzfH9ZhrotQ6PrGto3U4YaRdXsj0gmzLHMTMQdKSVTfJqPmhqkRP8QL6zgK+zDIwx+MBniDqJE3xByrDQHbcKPIqIsXvOO8vTsY02FOeWS1oa86oCXQe4/3FkAKjWu5SdSoekJfqNKKtqVYVtSI721x7anLCCvN+4xTB06mgJo+lLQOb+S2gVkocg7CFog6Q3EMOYeZp5hmTAZUKa9hNL05NJrXjyWy3OqSeqf1YCjDUs8QiUnpCE/b7sevBh7HnmSfQ29eD5RdegMXXfIQ0GGJEpVHwnBCvCwh+4W+UPzU5YYXNjXhcymrf5zD/oLa7nngCWx9/FENbNiOeSyE3NoowU8xscwOu++YdCDC3LvgSxhRCJkOQwm8Vwsb2qgp3r1uDDfffi6HNG1CfHUapOMCI55qqpOyFkGNWWAjG8J6b/xqzLn8/nPFnwn5d/8bbMK2s6j10IjoL2YdpkbmZe+AVbPrev6HruSdRSg0gzMzPZg7tCweQV8VC3g2bMoqOyAKiULZRN38RPvyNf0cx3Mh2bOhBs5zS83gtC1yXpZO6oKTpteS4CutghXD5mNiqArG9Mp74wQ/RzcJ29MV1aLJkwyVzpuJfgR0Lsnqoq2vAwMF++Fm5+CvsCNsphaJ4heXYF7/3Y2Z6nbCYe6hkCoXZsfG7V+/42nKMwmbo2d0iWUC7QSpd6OnBQ9/5FgbWPY1gnsl7OQePhaceUXn+EGvEMDJMR6fMnI36llbWeSPoZRXRQMTDHKoKmSUfDGGYaF7+2c9jwQc+znvEkGVYV7EQMjNTmtd47Tm8YxXmViED6NGXZn423v9L7Hz4EYxt34xovg+WS2fzs2hnFZ0l6qFEI1PSMEqsjiu8YZGtzZw7F3u2bUGjxwji5AixCl/aGCufHAvYhqUX4Jrb76RdJIzNW5rU4fXwH7v24WiZ1CQqzAP0IO6Bf/omsH8fetY9g0AhRTRKrCo88qoPaVYwkYYm1LfOxFjORYIZWn93D+LxGIZGhpCIRWjbLKm0loJ27nGzXJa0RMTXOAVp2vNN3/x3BFjYekRfSkzOTkfKMYyoGSPNqtx35z9jaOML6F3zNOqdEZrGGB2ElkY+1cOr9ikzWOP5kClUUNfWjsHhUcyY2gGbJVcTRzaoSRiV9CwD/HaM1hM3W9TxIcjCs9Mq4l8+fwOG9m4xNKcphBMRy3NJaAKZnSvwwoFX9mLrXT9E39onEDq4D343y0LUZx6JBiMxjLCKDtQ3IVHfwswyjDzLK7+TZT3ajp6DB+ErlhCXeXAr02YNahwtOZVMTfxd0iRk53wsvvBKrN26B5/6m6/SpBNUhy6q081WG3hFRx6gVHjMdtkx5bw61PPU43jsG1/D1od/itJwF1wvCzo3f6Nz0LlsorB48RJk0mn09fZB8yFNLc3IFlzkShXUN7SawJKlSdm0R7kSNeY48iY0I4vpZSUcQyaUQKJjOhatOBMLF8zEL3/wzzyvaJStymErnWiv6rR5rKgkb+ejD+K5f78T2Zc3I0jvjjZGkKWzhHwRDmWY9wshzzRMbDBrwULs6d6PfKHEJD3O3LeCqdOnY+eOnTj/7OV4edN6hALM58ivGm6LHdWmyr3E5MMJhRFsaUIsxmtZ+Bb8Hq79y68gNu10o5gZD3ZUHVYflL5ILDq55RaK3nZy6/e/8mW0jh6kveYQY+1WDDGYRqOMA0SXuaJNe3Tp5WoiTwWTza1I0U6nTp+FbTu7MH/eArgFMkIxDzc3ilIhDYf8bYaZimuKSzV10GZ+kS9h1M3Bx5Goi0TpeAlMvXgVTr/yDzBzxqzqTCkpz/b5aUYV+kAVepM4je582fvKH7wHSzunor29DTu2b0WSwcImQZZob5rLMpSjkdXcA+3JZSPKj6fNm40SRwCBBDauXY+lp52GQUZCu5Lj6aI5lk88r0iOlDmwn3DHsobmsgw6FRa40UgSgeYWbCLS195yKwoFB5dffqV5CmDomffVlJqkzHTV56x96ramof1mznfaeSvhsnSX4eTTpCGi66OhlxlHy0wZA/zTlKmhPXZohInOfka1zlnzkB4aRpHffeUCMeXQKVg4rhneYDSOIG13cGjETCoWnRRKtotgPIKmabPgNbfh07fdhnlLluCxxx5DkWlqsVRGc2MzFT80f4Qc723deM6ZXmykF9Ma4lSMTBBLcngXo5/8W0iTzsi7Nom9ehn3RWvqkZiAvOoRPTINbZTkLy9mqllhSpmhCXl1SYSIoMubj3TvQ9DJU9kcCqEgo+I85MgMef5+1XWfwNK3rYTlDxtbX736cWSzOeRyOVx99dU8RjPM5xlXQrC+9MErvWQ2hQTvPJYa5En8wQ5iVmcH0a0gn0kTMeFEC6Sy8tTqdyJfJtKyFipdYCLj0Hy8IJ00Uk/0uLFmy4z0Y7C3h/2rcLhLiJJV4u0dKGhumfT4oU99Fp2LlpIGCQTvq2mCUCjEWqCEX/ziF2hqamJ+Uodly5aZGVfr7778Ra930/NIkhsTtF2FXs29pVIcPl40s3MmymQGcalHBRX7a0pLfFREvlUgx2m9RuvMuYg1tlDRArIHDmC4h4GhNAqPJhFsn4VKspk224pgXT0+8umb0NA+nWFdtKrSiW3X7FWPJdjhrq4urF271kwZvOfKK2HlUsPeLZ/6FHxjw0joITCVrWO9U2G0y42l6fR5TGtnEs4IFgnJa8u0w6KZOGFcR4AmUHQqSNPB5i0/G1oUumv3XvTu7UG6+xVmbGNIJCPwGpqRr5sKq2Uqrr7+BsylvcqNZT6a8ZCak63LYepgJmWeWL0aF1x4ISyn6HiDROLWP70JjeTDAO1MK2WjhFITUIXREYwxmjUl6xCNMi3MK1Mr07sZUQhtgD0vVMgf9c2YQX4eHhzC4P79GDrQzfMKiJMBQi1tyMfqYTW24tNM6MPxhImE4unD+UPVR44W/a7JcKFd0GSl1ma5WudLqvnKF25CaXQYIdqkn2E0wTGKyKuKOaSHB43NtjQ3YjQ1ygtpJryHRUcIUFk7SM5mtlZmFER2DH5GrnBLgtlZK5yWTsxZ8Xa877rrOTqOyeiidDyNop7IGj3Z1ngEPkJUCUlplyAZf1G2Zg7yR4sX/9s3/gF71j4LXyaHKE+K2Hrcy1BLOx4dGqRjldAcCGJkgA7a3oBrPn8rfvkfD6O0dy2SzgDsCNmhaQr8DNOEErl4HJddfyMWr7iIUc5jRxT1jkXyRMRiQDmUIklZGfonbvos/vDLf4ExZmRePGqWbTvcNAFSz+H1WPKkhlMMqRU4I1ns27gJqQM76YzMJzgq4aZWRFo74CVb4G+ehj/7269j8VlvY5gX+xy63SmJCfMT82FjL2ID/vlpL39383+H098LXyHDysFmLl5ElLZXGBzAEBEu+X0o0Awa6+uYRubQ2MLPKe3IxFrQvvAsUtbn2FGtVSMyjFw2HciM+iG7PXk5ZnbepWJKsjVtZ7sFPPHze/Hkf/2M7MEqI51BjNErwmCyr7sbwwMj5gFOIkk7jtloXzCPUasDC995GVa+98OGW9W4SQu5pxAvPqga4KnJpBWHGtRNtLzKou2OHRzA1279S7TQCf0joxjLjBBdG4OvHECAqFvhMjoXn4botOmYdc4FeNeHbzB0JVuVarVsq5bj1vLbUxEmQEeRnxIO9YFhWnWaXDeoB+2MeHd9/XYMb9+JIh0vxWzLGish09MHPc1b8a4LseCC87HyQx9jBR01Nq8CtMqwVam5zKmrOwHho/WuyWGeVGlWxM4163D3t/+J3xgRoxY+esMnMJKhinXNWPS2C9hXP9NPC2Em2RPnGSa2P7HN48nxzj9hhTXplytl6XS0QbLJYF830uTn5qZGPPvkc2hsakY02YCly1eYhF5o+scf0UrecoVl0w6zNq2O8HG4y/xk6OB1DoOLjeeee87krVpy9a5V79aVNIvD8wxvuMKvLVUvV/w3ynBjRNZhY5MqCnp7D2DT8+uNKVz07lXMmYPm0YGk+kLJ65eTUJgnH3GmvlBLaUsE2I5BRcHnoYceRiIRx9KlS81DcOUBSk3fCDlhhcVE8vmqouNPPIUzv1JXM2yq21SHaS3Qww8/ikQ0xIQpijPPPNO08UbISSF8PJGyQri2X/0EtrM+7OrqNuhecskqmkdpPEM7dbTfNIW1flozRVox/8ILL5hK4oorruBxnfM7qrB2Zdf67ZFHHjGJ+FlnrUBjY5M5fipySOHjNVBT4NVkosITpZZGqm2ZwtNPP2W+N7IaPv306qTJ8WSiPhN1eEMQPlrknAo0kqpzmiPclFvzBylgOFGbprypgp486TB3S1TWTDryT83owY/O1CliVs03lxmUxm/B33gPXqP2TVumPVGD6Ld6hiaC3mqpAf2mgGyMQc8VzZfxjptPHdNmIBsHoHqqsNcBBfQa5etDM16uFtvqO2tdHVNwDZpIy01Sbe7QprYUnJUjSPTz63me+XrlzQG5ZlAS9lD906ZQLXs71F1Zn9yWu9IiyE12jWIZ5dQIcgMHkWNZG6mLItrSwPo8AS/ILIV5oeWysue1VUB5iPep3VaWLyNS6Vo9wv8P3fStl2NAfj08d1jUS5WIhiDGiWJc2H6lXEKQfOc3bRKoiovCSAp7Nj6PwV27UOjrRfbAfpSGB1HIZMy6SI+ljuYYFyxejEVXXYGWs88y72045KWK5rqIMss5hFlFa6C0vKA62OO6TMh532p500AWGVRTpeo3syfLNe3TUkcG0bdjO3Zu2oRU1yuoDAyYFVxWKUeASrCcPHxu0awt0grdbN4xjzCC4SiGPRf5WBiLzjsf57z3g0jMWcAimtlhMIayXX06JTbXNFj1frL43yuQ6e4TTtHpSm3EgRJjPNzMxKS2cYhRKmJw7250bViPAX727dmJ/PAAyvkMEkzqkk4B+VyGPu7C8tP+2YBNZnDKLhy3bN74LLN01MAFfQG4zK0qwQjyPD7MIHrW5VfiHX94A8It7TxHy6YDLJD4KbC5meUdkkM6UaSkOkAvMJRWPWpE57xRcpKcbDSpgqxNOnHTy7tlqSg/pY+qY1oNUMlmsHfTehzcshljr+xBvnsviuRZj8DqOWmA54tIjMWxlHU1ZR4OcsAs0jIjGxNWPaYJkQKKuTzCBFSPQYMx0kOlML6gmKpoY4GWJlhWfQveds31WHLlB4FYPTMV0gx/D5psxTQ5fg3/o6612kgTFTxiwDYG8taDrDGuur/hWIFLMRjzao+90OyfjL3EgNW3dSteWfcchru70LtnN7z0CMJuAX4nhzBd3c+LPDJsRe9t8jq17tAaNQGt1U0KkHWNjYgl69HXP4BpM2aip6cHqdSYmXfQAml/IWvsNMCbmnlcSp6ZSJkD4cXrMOh6aJt7GlZ+7FrMOOftvA8rYztAhbkxWddKK83cjV9qeLyaBiqPUW/Hf3gD5IRArvIaN4IogMtUyYQ1WoMCmFZZ7Vu7AdvXrkH/3i44fV2wh/fDR16F6jtapZ/QaXV4peKYTECBzOKmGU/NIrkVrXzzIRhRMOMxmlyJ7fvDEcyZNw/RRB22vryDxW4coVIBJQZHr8j2GUS1KEWrCfSCs033qJDH9XzRCocMmNlIHPNXXoJ3fPwTiLXNJAeRh/xaPl8rqPVeM0GWdUs/WYsG5A2SEwOZp3h6BCyrc2mB1MHHjuT6+rDxySewb+NGxDQBSmsb2d+NJAnQyg/TsumOtDozJMqreI3Ddsza1GAQOT0kTdahtWU62wwhFk3gINscGhxGNBJFkTwe4HkFPYN0Spg7dy58wRAO7N2FAL/Lrzw97eAgWqQaeARI38kHJqcxYPHeBDnjCyNb8aGxYw7Ov/JqLLz0vdQnyt9pJLRsV89RAxx9eoOoQ8H2jZIT5uQyudBMV3O0X9n4ArY9+wxAanAGD+LAjpfgK4yhTo/WGcDKpAZba/oFpizV/IkSZJlhROJJpMixekehqaUN8aYp6B0eNRMGLfVN6Ghugc1O7yePy4UrBDSst0+IQYnAe+RpcWxN9AqRoR4BS5AMUBx0rUeXcYRCQeQZKLW2K8T287yvlWxGx6JluPDDH0Ns9gK5FjMT0ghvooxm4rzs6xUDsnhVjK/MQn96lUxBQBaroEGWQ5oAbF+3Dl2bX4A9Oor8/i6MMZBFynnY4lq/h5JWLLE6C9MKC44sgnzJDqr7evcnXt8IfyiKweEUOqbP5O9+7NvXYyjIDvnRMXWq8ZrMWBoJ0kY+ncbY8BDC1CfiJwBFtk/g9FDapZubl6KlOgdQ+vJHfmEP9HYNuds8dOF3mykh9EZ8MICSj4NF6mmaOQdWogkH0nlMXbAI77rmOgSa2gxP+3kvmYemAA4vnTme1H5nJ44jVplmoHZqbVXXCFWrMj3R3LXzZexauxaFHVsxtG8XyqOkgUwKdi4FZqXwyz1lVARCllI2FkZwqahyWosg59jZTKGEAtG2fH7MnD2XqvmwY/sOTJs+A03REHp3bSdEHrMGZhm8PpZMYmxsDKFAADG24bAoiZBD9Q6y6OPQai1togXzKYwJbHWHHajOutoEXZRSEC3E46ifNgtLznsHZs5biMFUFms3bESe113w7kswa8Uy9iXC60PVxsdlItjKQGpSy6WOLtt1dkV0yT/LoRZVK2Db3LHpihZTrJefWY0d659FbrAX3Zs3I5zPmiUWWkehR822RTckkCYq639apSzL0lNedVT8xk7lCEisoQFTOqYh6zjo7u5FJl8wV82ZO49WE8TenTvoCeT4fBGNLa1I1NdjYHAQnTM6kaM1D/YdoG7kTGkqLuaA6m1QiQA9nMNT9N18UlUCLJsh1mZNSoGXhJta0NAxFVOmTkMT952Si4GhYfQN9pvF5+9497uw4Px368RqIwLXWLQarcqRIJuzRP1HiTyBgyxMXFds5plUSK645clHseYXP0OhezdyXbsRI6BJcZRTZMD1o6T3eDVCtC6bVqZOCGS74icI2rQiSLNk7CAtr8xBC7D8VaaQIy9O75xlvr+0bRsCgSCtPYwZnbORyykvVk5boQWn0d7Wjv7eA8imx9CYiKO9tRn7WRlmx0YJTj0LFFqzOq/+UHd9Vid8q/t61bcifjaixW7MFoJ6tddCnhmJhkJeEdWrZDQErTf3RUKob2/Bwsvej3krL0OQ1KZVJfJK0ZO8w8yEa+2u2h4fYI3D4QhRE4Ks0RXInsMkh/jufOZJ/PI//hVdW19kipRDAxXyMUWKhRgseIEWFEeiZGcCrhdQId7ipmpMHdNUokZTn9VZNd5cmb9+JRiiAoFQIlcqbVIKN3/hQvQd7EcqW8TM+WcwF+41637baM1NzJN7mWfXx6MIMoimU0OMqVmCxcKHyivTMZ00n9x4Xz1p1zyJ49AI/H4ESSk6xx3LwxnLVt+dppG445xdLpZM9RiJxhBJJBCuTyJHlf30sHkXX4ocA5Ie6Jy1fAXi/F0G5SnlY3mv+2pts/L6APerae5h0SCWGZeEgOWNpry7v3Y7fnPPfyJczKApEcXZ55yLi664Chkqv3X3XuzZsQMjXbvgZ+c8gqrRV6NazRLQAmp2XJs4SJ+6hbFqjm8VeJ4jJdhhPeQpkDYqtKgysSmxw+0z5yMQa8JLL23BGQtOU6Ag1wOjI0MYYYVIAkIswgBKryoRaPE6eYaWWh08saI4Xl3y0zsisQSKTA9HRsf4SSCZ+wYZ+BxSHXMMfsqVCRa9LhqJmTkPj1brauE2KS6xYB5mrDiLfD1q8vJly87Ewf5BQ21LlixFswIksZBViwWU7SgjmShCwaF+IaJsPfJv3/XuufMfUDnYgylhP4EsM8WKopku7FKBUiBkLKI1FkOUn709zCrIl2Eq49eCbQYUmxkFHZQN06q16IUdtljBaT2qRlJA10ZafKq1dz5ST57pmJQNhGPI5l20tLbSKnwYZiajDNDl77LiYJDuSbdVkPERYGbFKNJ69ABXrqvcORiMEIQAr3GRUfaTyzL1Gy9QtOTZckyBouLHopGEE0lW3Y0IxxpQoEu7vhC5ehouuvK9mHXWCjNw8hCV3Tt37sITTz7F5CSE9vapzKJcWngMS5cuMR6nPqjqZKZW7aP2+TlGSw6XqO33v3a7t3H14zQbvS3NwMPUSS/Ha7ImncsZ1/Ix7YlRmXqWuUnyYywWoUXlkGJ6BXWCBK+B9BFgjargFBj6ZL+qVqNPaSBRFOAxKWVWctCiZPdamFahtWlTNDcBhqDrBX2tvtLybEvTmmqDbhylmysHdkkPeeqqp+MFLScUX7I4UeGkT4de46+rQ11TMwIEx2GbJVqlTYsvUM94cyveuepynHH2OczjWaDoxQpWfLILPQ8W76r4ks4HDhzAOqayWj5YzwCtPuiR66xZs9DR0SHNzDE9Z7NIsWwM1rMP3e/9/HvfQ6G/zyyH9dN6ImwwSNAqUpDWoMXBDkHVCAkwLQNQsRFmB+PsKFs1DctqpJAcxzyRHEfVLGmRNfO7lgoY6tAQKFugyBF8LrmT4MteZW38aizWIwj+8VWq8bp6UkEdj2rSnuleNo1MagC50QHkMyOmaFGLqihL9CSV5IlGFjaxOBy9fsmAW9FABcMI02DamL2sXHUZmuedTv6k7gSfnTTgyhtrYEmks/qmJ6s65iddKcXcvn07ent7kSBn186dPXv2OOA0Il3nuUVv9S8fwK/u+QkcvX0ukOmIAVqTnyAE2ZjWcoZ9sjgSPW9cyOdpyWQ3jqaknilaPRN8KZEnT5ulvlRWkTkSDtEaStxnmwyUKnYEtP5M+SvgabIaBOJm3vcr8jebBU2koRGNU9poga30KCBbKJhJotxQmsEsjRw5u1xIUb8MnaNgBjlET1NV55Bn/azqeAA5gqcV5X7SxPwFp2PZueeic/4CZhOyWv3TAIt6yLHso17SCY5ThfE26StFKfouEejaBLZE4O/atQu7d+82xzumT8Oy5WdpqOitJjdhHslR+d4/fwsv0RXizHE95sVlBpl4OMASV28cMxjRwv1UxJScckcqowid5rWy9ihduKG+AZFQAEVerxvLogWuGWVaqqYn1YZGWcro+XuAnKqAqLkMJVc+ekdrRydapnYQmAgymRyzkD6z9jXDoiRLmnK04lJzFnQDvZoSjcdonXWoEEwvkkA5rLf2ydO0/M6Fi3DBqlVss8NQkrFYdqFqqUxDNd4a9AlyomW1wBd1qC9aA1P7nqMhxllQqc9WMV9i8RQwaU+AHNG7dx9+9bOf4KUNa828b4i0UKEFBTnSgka2qHngAEc6IEsk2PrUcuZ8NoNSNsu8s4hkfR2msUwW0KlUigNC7mbnzOibooYAsz0tqxYlOMonBRC5MEiujMTr2FNyJwexSGBLjBHSo0jOLTtM5fxUnoMT0VLXWBJOIIIiY0eF4Fqkl5Zp03HxpZfTYudTaZbTBFSwhZh9lOlp2pcVSh950SFRIBDoRxx8dXHZngZM7cn6TZsEW8tpleqxKPEUq0RFZixNWap8s1TAi+vX4VcP3I+9L21FC92+whHys4EQG7C4H2ZAiYjgCaAqQVm3yQLE4bS+MVozuYClMy2IwPd2dTNDIS9SISfAe9BL6tpbMWfBcoSDbSZVHOjZwwFlTq6UhIE4wHuoTXVZVZ4KoBDLcD+vrRDkciiGgvLWZBPcYBRLzj0f77h4FQep3gQt4/ICToFZ4BnsqgDWwJAcjakJuicoaqfWlu5XPch/NFwFpmNm4Wo31ejoAm1lgvXMQw/g3h/9yMy7JhnwikyT4nI1BkRZph6KalpTpWSAGtpMBwq07pxbYInchygpY2ZrOzJDIxhlFZcnlVlNSZxz+SVYsPACbF77CtasfgwNAQ5WZgAhJ8MshxbLwYiwSPCR811VYMxl7VDcPF6SJQfpMZ1nLGYAu5Qc3AgfA6RDci8zQwjwnNrLL+Po/lbkGJBlZQK6tmmENFGkgCUuHR3ow/133Y1Nz/0GYfJNlH3QA08zp0BLZgMGcMZyk5lokl45bz41gvQQUz7msaZKI3/laa0Wix9foA5O0TbVJYpjCOilHVkxL9R8c7ihCRVyqyjBFt8yqEUSTbj8Ax/AVBYOMtEK0zy9XeSXpxifpO4MN7JQk36NW+9vQ45ZPl2z5JoIZKVSSqlMVkDAg/pk0Nm/82X8+t6fYfO6NaindYeIXbmQ53nkb7aq1KxCjg4TVJ1f5L4Cz+DAIDJZpoR6UYN8rBJYsSgejxAYhj6WvkHSQcOUFgRYNFSidSyKouTbBBYsXY7zLrsK9ay6NKBm+IUkLVbzFQqk9D9pzv95XP/Uw6P69VZIDctjQJ5MKgTtiOd63JTeETHDv+K67Rs34MGf34chVWuiDKWBJu/Kw2akVbEiA9YD0gy/p0ZStO4MuV2pHTOKINtkRI3SsmONdYg1NdD960xQc8m7S85bifNWXcGBoTVbLKmNNlRh/FOi4lpbVWTFtf2a1r8doR4nQFbqyQR9tRZNX/VEQtaiCaAyqSFAl80zA/jNr3+F5596BGM9vWhkZRUgvxdKOXjk1zRLXJIK3AJz59E8kGFmzKBYdLNM1wJo65yOZNsUVmhxA3IHC4WzL7qYJe9sZgia4dOaaHqS7mvU0af+anJ4Tzpqq5731ksN2mM4+XiYT4y+tchrHjjynyb69bS6dm2F1ZPeRxzp68MT9/4c2zdskMvQkhkMnTw77prHSCXyeCfTvJa2duzbfwBpFjKJ+kY0tE7B4hUraL3nI8JgprSuyEpZixB1PzlfTDXAIZ0OQ3hc/d8gujiZ9g/RxYmCfDyZrHEFSv2ZkpK86WMpO7xnD9Y88Tj27NnFvHkIY7m0mdif1jkNMzpnookc29TcgkEGR03en7ZoCWbMXWByTfmLCogKQZa2alfBdDL5XQK5Jm8KyCUznVit7mh2DJSasSOvk499zHOrIkfXbBWphxmIFrgc6D6ATZs2mrnbeCyOnp79LNnrsfzss5GoY3FC1bQoxdAU07PJ5PcC5DdGSOKGX7Tx5vywWDFqXxSjowqkNaqXepo5U17gY3aQYVW3Z89eDAwcNKW6ZtNGmQKeuXwZWkktDnPwYDjCT9dUWcrpVcrGYjG29LsnbwrI1ahea1YQHjXKInUzCNXj2jucJdBK9bMGg7QzPDSIHawE9UgqWZcwj4qUpiw786xDoKpgUk5em6z5XZM3yZKrwNUCZFXMEbOpYpZUB2McaAO8Nu1Xjxugza8WqzgHXV092LN3r04wD3Ez2Yx5xWDOnDnmGpXRtenG3yV580A+AuCJMg6bAfKwHHoIyuNH8p7Arlq6SdW4n2MWsvmFTRgaHGTAbCat9KOhoQHLly83E/kSUYjOVVPa9OLVb0veNJBPVmqB42iQJwso1afQVdj7mCZu2bLFgJpMJpFnoSPLnjFjhrFsPZJiH2nhvz0q+b0EuSoVw8OiBwGYYmDUhPkQU8B4PI50Om0eDy1evNg8DD3SO95aOQbkk1Xm+CCcnBwP5MmF+fckt5XFqh1Z99atW83jfA1ENpvDGWcswvTp003btenIqqW/uoXr/Il9PJ5ur4bD7ynIOv/459QyDVHHtm3baNUZNLPQGRgYMBnJokWLzMPPowGcTI4+53i6Hb8d4P8D/f9m7Lb77Q0AAAAASUVORK5CYII="/>
          <p:cNvSpPr>
            <a:spLocks noChangeAspect="1" noChangeArrowheads="1"/>
          </p:cNvSpPr>
          <p:nvPr/>
        </p:nvSpPr>
        <p:spPr bwMode="auto">
          <a:xfrm>
            <a:off x="0" y="0"/>
            <a:ext cx="847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2" descr="data:image/png;base64,%20iVBORw0KGgoAAAANSUhEUgAAAFkAAADjCAYAAAGZXYgqAAAAAXNSR0IArs4c6QAAAARnQU1BAACxjwv8YQUAAAAJcEhZcwAADsMAAA7DAcdvqGQAAErwSURBVHhe7b0JkCTHdSX48r6rsu6qrqq+qu/GTRwEcfAAKYADEaNjNVqR4mrWTLOykUYj06x21mx2zSTtju1IIxpHB3eXko00olFzCaBAUhySIEGABHGDIECgATSA7kbfXV33kfe573mkV0WdmZWVyO4F+bq9IjLCw+P78+/fv3t4eHgqlUoVBhUnVL2oerzmiMf8XQnnDFFR3KqPsXioUmLkCo8pkZVYusDr9SJXKuPffuaP8U9/+1/hiedfrZ1ZiSWRyqU8PvGp/wlTCxlM5cuIV4oI+rx47tEvw+dZFs5f28LHk0VvAPOXTuPnf/uPEBoaQ5p3/LvnT+AXbttfi+USSbJXPCEEqzmkpicQDQH5QBjparAWwcHyBdUqwiE/vJEofOEyivNlBMseFIrFWgQHyxeUy2azuLiIeLIfl6cvKg2UiyVz3GL5Ar8foVAIHR0dmMnlMNbbR1pL8AcDtQgOli6oooxcroLOUBIPf+FvkNjHjMa68KEb99ViOFi6oMT7+yoLmE7P4prrb8LrF85hZqGIF196pRbDwdIFfnL9lb/+C9xw4AjuPDCMPYV57PNN4Pajo7UYNajg3OGLX/xi9fHHHzf7k5OTK84peKsUxR16e3uxsLCw4pg7eD0UxR0GBgZQKpVQJP/5fH7FOYVlWmsYHR01EYPBIGZmZmpHl7Hmgs7OTiSTSXN7ylw7uow1FwQCAfT19Znbnz9/vnZ0GWsuUMphv1O6KvnVWHOB4POx5hG7d+82WzfWvcBi376VaiGse0FXX6/Zit7VWPeCSCRitt/4xjfM1o11L5CKCw8//LDZurFpHrq7u9eUxaYX3HPPPcb8uOGyfGuRzWaX8mOx6QXrYfl+VVKoQBMpc+CYhJX4vveP3XdwMkeNN9tNDbF2q1VGoZWolItGn1ZjKbJOHX/zBH7jf/7f8bv/5o8pCu32KiqXxJAK337/LyKTnqTlDiGe6MLjX/kiEgEJ5Ai1IuWf+thHcerkRarlLbjjNz+D3/vyq8zJsvRLkcWAlyrc1xFniCAW8yMV7oKvuszNUmRpeoUZvHj5PAoTFKXMylIumTtarBDD6/Ug7guh5AuyokiAlQQuRc4znxIj669iYTGLGG9P00QKaxGIpchh7n3/hReRDPtQiIRRQABeVnZPrbUUlvd4y44OP4Z2XYtoZxxnZtOYn1s0fFssR2ap/c0ffwbjp9/E9bEK9pTncNfuCMVYZmOF9qnEVMwqIFmCMlsZt36vMKw2kiDjKrjPrzCqSsVuX3rppaXfS+fN5TVYxZGJeP755xurk0pxdnbWpObGisj2pLbxeNzI6caKyDo5Nz8PD3Vk79jYCiaENTLPzc3qKhw5fLh2dBkrIou2Cxcu0E3w4rrrrqufwUsXLy0dTafTzk4Na+yHaFNroa0Kpqurq3ZmnZQlijLqp38wNzdXO+pgTWRLny6YmppaQd+ayBZqQ2WS3QWzYWRxHI1GV6S8JQO5nHLNOG5kGIV1Ul7vRquPKR8rlWw9rCu2DujSQlElLtolMG0lD1YoZtCns8sVbCOsK3kmX8A/+Y1/gUtTs0hnC/DQ2/REe1BNzcFXLiBM5+TBL3wePd0dvAGQK+jYytZIWJt4lW6oN4g7f/oXaNeC2LNrFAszFzB47d147dXX8OGP3YecL053w0czBvyjn7oFA/Q4/F7HPLixTtHLxWfW4124776P48lHvowXXj+P3n23ofeGe5DqvxbZoWsw2bUHb1f78d1XLjDh9alZmzg5VNRwJEbOCxgYHMDFt3+IQOkyzj71LfimxxFjsyO/vOzxIUf/2ePSPTfWJi5zabYlY+4vT01iR+8gzl+eQFf/II30bixmM6iWGY+djCLjsVjNpauxNnHWhGKZLjUTDrByCous+rFkD85enISfBZoIOk20mooyOySOfq3FmsTLpYKpFbFIElPsQhzdd5gJZZGeT2Fkzx7mpoz8YhoFFnqRDeW+XSPMwTpFR6w5WqFOe/0edvcK+OGrL2N2IYWyP4ZXj72JsZtvwWuzWVQ7uuGjcxqiZu1KhmgJ13qDwprE/ZTGx3bti5/7v/DAR+/GwvwcOxIhvP+agzjxwhMYiFLlCiUUMnnT/j321FPIelb2cZYgPV8ZitVKiaFcrhbKlern/9+/qOYLxerff+t71VeOn6qeujxXPTWdrr5+YaG6UKlWi+V8tVwurErDCeuQRclUIaiStLno6u6Ej3ocQh6Hx0axu6+DVIQxEC4iSlvgo9Qez1IndAXWL4kaZDeGh4eN5syz/bKN9Ntvv40Cq/zqdmw11nSf3EEYHBw0+2oz5CLk2J987bXXkEqxoPl79TXusKar5Q6KoK6X9tV6aRsOh43HQE6N5O74q8Pm+SLU5gtqEnUzQRKfOHFiTSO8GnUTV4KSeqCvnwXrRB8aGjI3UNgMmyZuJZ2YnHAissoL1157rSno9Xp3bmyauNWGqanppa6uzMiRo0dNp87efCNsmrjF+KVLpsdrYjP9fnZkY7GY0ZzN0FDi0phe2nU3jh8/3prEj5IGOSQW0pJvfvObhqrN0FDi4loJWo61leTnzp0zvzdCQ4mrYOUGWsgMXHPNNWaIYjNsyd1yQ7k5deoU9rAB2QhNJa6ERY08SeVIlK1nxJqWvB4kwDqJW3uhraRhY2x+L2P9tn4l1kl4dTLrZaq+DqwTQ+omO6xOAu209sml+CzTcJnePiGeN8O6t1aBmAToRbF4UPX6aafY8viDpndqC3EzrKHCMlwolvGtRx7B9556DvP0VyKRKG644Qbcd+89GOnr3nrC4iBVKOKX/vGvYZL9ZzWRaTkX3gAC2XmEoh3Y0xvF5z/37+g7hlgCctzWuhFrqKh6qvjDz3wWC9kc0rQR2cVZtnlllNgALPLYxZl5nJyip0UHocRAV4W5XNs4rKWCzuPvf+ZzePT7zxhT2hWu4q2JRew+egv6kvw9fBA5XpIMB3Dj3j7ce/M+yqskVirhGom9dB6rzLa6CxfOnsJ3Hvs+3jo7jYyvG72H70S6Zz+8/WOYCfXhRxcXUGRBGudxFdZVN08gBPpT6OnsMCMg8l5vuO1OpMoe5Olc5gNBpH0RsEidJBlnNdZyzH9yHjXM7meHKc7CK05ewONf+68oL1xEpDjDgiwyV3Kh7eVrNWRNwtLRRDwmJwUT00ykI0T/wwf/4jz6B9lkRXvhL7K3wISXuzZrK/k6VAAhSlwus7iZ+Nxiit29Mgr5It46fQaVQJhuFxOiWmrg3SFh6Q5LWDfhYJAcs98iNyBPF2xucgbz3L7wEvs5EW9t5InJLvkgDVChC/Tcw19zHvfs2gU/C/Mcux4/83M/h4W5cWacfixFVctCE2KkX421EjPmkSNHWXaOj1fhtkJKPv6JB/Dwgw+hK8gOJCtRlSmX7NMMo3IrsbbwWChju/qMNAol+tA5JnLm3HkM0UWIkNVK1fFOlZ4ZXlsr8NqE1bMK0tWNsM/i8YZwdOcuhLxlvPXOSZw7cQZdPX3sJPmR94fRkUjQoVeqazO+5ogKfOLyPPuFZVx/w4149eUfIZ/N4857PoJ7f/pnUKXbIeMTYIsdqLA/X2TCjXDsYQ/s9TffpE2uIBILwx/pgK/iMx3S3l078fJp3rREjsl/OZtiB0ql10jNI5/XHTmARMSPialLZnAz2DOAHzz7LL76dw8hW8xjerGEhVQBi/kCiqwlHl8DZlPDHnuGevBrv/IpXGCFGNs7htTl87jwo+cxdfI4fIsLCFPKjhBbkWIOOepydq3A67Cudo3t2T0fuA2fuPenKHkAQ4PdCFay8M2Oo89TxGD5MkYDKdx3y350+n0s3Nq1Lqzf/JuHmlLpKqYnJxGiSzvDLnSahfjg1x7Hz//D++mZdqEvwj48qOu8xMt20Y117sVD0k/u+VkDS7QZHmrI7h39OLJ3BOWpt7EjAewwiQr+NYkK6yTswDT35E/+sSye9rXV8J/tYW2GDfuHulBhdSdTxxz3YP3rbNiwb2hOMgENfdrIgjx/dULXu8YdNqTCds0ymYy5gfZFj1xYdw42Ql0q9MBHLqsS028lrPO6yepr3GFDKmxCKixtlZC2Bw4cWErUxl0vbJgnnRTUide+EhL0zFFdNSW+GTZM2GZJhWdvYhNTbtQIbIa6pSCJbbbtWIc7Bxthw4RtySthJejWBFtZNsOmVCjrxZLzOE0Dg4KO6amxEt8MGyZssxukCyCv3qPBQG6pD6Yzua2usGqYaVRpGs1DKUorp1HjSdvuBodrYxdyUkg0yrR0erSw7YTlI2s2hHk0Jc1gU7RtKoRksstQ4YZ0e9sSd3UljeeQzmWdA4QeFrvVbz3UTbi3p9eomDeoDgG1g8dkOred8P797BowkbnZ2doR59i2qVC2JbEZM6pBplN2ejPUTVg+smqZ+4GUpmFoiGezal03YUGVRIlZKBeaU7AZGkpYHLutmaTv6emp/VofDSUsuLVAY0OiZzPT2XDCbmhIQYZemrFR4k0lrMb18uXL5gYbJbyO71YfklYFqhF0d6G60VTCgq0gG43cNpWwLJtGyzdD0xLXQ1OF1wjWSmxmvCyjvOoZiSTZvH3meVb1BqjY3ONZwnrPetyoJ80W0KLyUxL1kpHUrZG8rm5UXBV3xT7zqkrNTNMsaSsfSk6vei2KoaSdAi+VKux4OFZGUBHrumbRENOKYDnSrQp06MI0Guon6+ZFBspFwWRM/NBkSw0ueemMVLlVXivFAv+Ul+aF6bp6LfNGqCu0TkpQdiJQ5t3lDPzJn/0Znnn6eeQLeeTYXymbAUE6ONwqNQ8zoyf5fr/86yD6+/tweP8e/MonfxGDA/0mEx7Pytuqo6HUG0FdoUvs8PsDQTOc/OWvfwuf+/O/RIG5kJMbDIWRyqThQx75chFZhFDxRBANsndcyiNG48DuFFI59qLLBXTHQ3j/Le/D7/5v/yszVaWLmDNjiR72oGkTjMe8SS9pCXVjaLDM4sUfvoxYIo4sPbtQKIhshj4phfGXsugK+5Ags0GPVKaMRLIbnkgCoe5BRHpGEB0+jFzHLrw158GZbB7zJGHeGzOP5nMkoFQ1o+u1O22OBnTa6f+qmP/l//lv8aPX30SeTvSRg4fwzom3cPHieeRSM5haTGNmvoRP/ua/xMN/+xDu+ti9Zjw+y4pZDSaRZWscjdHVKhRQLebREfIi4S3i/UfH8IGjo/CWCggaH7oFTGsM0mueOrBBjcVRpD3O5osYHBrE9OQ40jOXMTUzj1Teh4/8/KfRv+cofuP/+CyuvetehHccRHj4CMKjhxDbeQiezgGgewTV7p1IBbqRC/dgIkWrQoIDRmDdpT4aqL5OkZnK6A9T63yskPIhA+jqTLAHl0OVXsKtN12PJ7/zbWRmp/Gnf/QH+PPP/Qke+fpX0J2MoiMaQCmfNncr02IUeW3BH0Gm6qdaOISwPGQzzb3qob7Qsqm1XQ05VWgVJHAmk2IlzSMRj+IGFvFbLz6NYGEBwfIiOn0FjHQwXmYSiUoa3vQ0TaQmlZinRA4NFL5C06kp5KyTLmrqowH1MMMpJmJXIoZ4yI9CnhYlGEKauj2waw9ePHmCla0bxXwG8cFuRFhNYp4QTk/PIeTrwXQuTLOYYIVlRWUDFGB6oA77Ah4UyyUzfcsheWW/cCM0oB7LMJ16pq5HdLLDemR39uxZhKiPC5PTCIRiiATCLBw/ZlkxDx4+hImZCTY+OQRoXdRiOkGmkLyy6RTbjlI4XDeChphWcko4SL9cQsuF1gimBhE0jKQZ6eUcTR8zkuZ2dPdedPf1Y+zgQVqaHBKdEfrytBqs1E6Q1Mw8M60GxRFaaEzwhnRakDuh7qaaXo/Py0bBT486j/HxcfT09rCoA2whaQkowXwmh/nFFBbmF7BHM/8XZhGgvuqZhrIvwTUhTGnpwR9lN8edUB8NCa1+WrlYwc03HXGGaNhc62mNGDMzFpQBtYiMF4gl8I8++cu4//4HMNjbhxIr7DA7NQVul9RDQlK+klEzjTI6t2od00xY9/Cz0iRp4vy0HHpoU+RxdTyj4SgzVYI3TC+pVDQvv3z177+Gxx5/DJPjE9i/pwd9Hd6ag0VvUIHpyY8JaC4ZXQQ9RzBtnMlNfdQVWr69hwl6mV4xm2NxehHp6seJ85eoqz1IRpLIX7yEaCmDZHccvlSa5xNYrJQwP7uIH56axssnJhGIJlEN0zeJdjB0soJE0BmP4Nr9OxFiBrzqxVTXPilZD3WFrtAb89CnkD6+9MopHinRBc3gnbMncdPNN8ET9KN7YBipEm8aiOLf//Xf4ND1N2B0/wH4E53wJJKIDVA9SKSxx8yMhyXiKdB+51Po76CzVGSN8ajWbD58a1FXaK+HlsFMlJfGFego0dYGKlSVGBZSbL6zGXpxFUQSZL1vB1tNNjysoEOsgBMzMzj2zilcSlUwlaGTlK3QulSRU4WloDna+wvjk/Ay46YOLiv3pqgrNKugkxbt6d23XY+fu/9e+Ct5toKH8dijj7J5zhmfenR0J+YvXcL1Rw7h2AvP4sEv/CUmzp1AenochcVFM1KZoYtaog9gKiNLTlOEX3nzBLLsQeRoLouaTdEA6gotT9dPa+Fj2XrZM3ngox/EV//jF3DjkYPojkUx1D+AACvm2ZNvspFbxIEdvUh6sohlZ3HdQA+uHxrAP7h5L0aCHuwIFNBTZTNfnkeSzX28sojBRJClSRWU+jRGdAOuqeYgy5BK3fxBk02N5KqeF3JFfONLX0EqPYuOnl4s5IEXXnkDt9xyG1750Svo6R/E4N4jWCyHECCJ0TCQYCUOhP3YN9KB0YQXUaYWZVGqZSxTFH9g7cToNZDQzQTaWFqwavULX/hC9eLFi+b33Nxc9YknnnDOs7dbLBbN/u/93u+buGyIqhMTE0vX27S2GuqqRz1oyE2P+Cw09GaeXMiMUW2EhYV5s7XPDjYbW20ETQktoXRjtWgSWqNuZuSHQUKTDdOQWOH0MqXitgpNCW38Dwok5vTszT6a1DGNRWqr3xJc0FRWDYAq/maDoI2iKaHFpKCbaxzDqoeEUtNuWbaMj4yMsC950aiGLSWrOs1gW+qhrcZN7Ys1Vkij04T2dU5C6w0jwTKt0CyaElqMSjAxp2c4UgkJLJYllKCtzmu28/XXX4933nnHHLcPSm3GmkFTQotlCwmqZ3K2uCWMhHIXv96mld9tjymDylCzaEpowQou9bDPniSUnUeufasu1iwqrjKp49tBU0LbotXNVRHdL+ZJQMGqj82c4ioj6lNaE9ksmhJaOq2b2uJ2M51IJMzWnrOwmVFcXb8dtptWD7Fqi1+VS5CgUg9tVzOp53ayJDYzba+IElSwrVyIPZJUOmUshpdOTzGTpW+4LHSePfFeNkKX6LoqoxJeut0smhJaLEpwFXPtgOmZS4fFZJAdAQN6boJ+97LHLrOn1nG7Tfq21MMWtVjTZCCrFkZfna4OI1J2dlj72DPXFAUJXW+aQj00LbTbziY7O40FkU8swdVTV4+df4zgmgUyODRkLIfWWJD52w7bTQvtRoyVL6u37si+GE/Rq1sNOVaaQaWH6IpzRRoXNySImJYgshK2ohrUdqO051IdxdF529w3g5YInezoRCadoRrTBPq87LNTp5myEZ7qYe2IXbZCgl9xodWg2Dlu0tlZ+9LzstUzkHOliUiqqNsRuqHniPUgYVWxxKDURJPFNB9GwumcxbPPPmssh+YVHD58eMOJC/XQEqYtxJ6cImsK3QLLYvT39xtvT026KmOzaInQ1mYryGbv2LFjZWUkdFzO1XPPPWeYVobcmdoKWsq01EMqsdRSroLGt9VhkG5PTk7Wjm4dLRPasmZVYzXkIIltsayKa/uV1nFaXTKboaVMbwaVgkpAr8laV1Z1wNrtraBtQkswlYbmEcs86gmCZdueaxRtFVr6fuuttxoBpSbN2uq2CS1dl7BqFdUAya5b/dd2KyrSksalEUhg6bJ0WAJbs2cF34qKtE1oQUJthdGN0Db1EFohsLA50+ZMnV6z2KNntJk4KvTm2r6VUEn9k9/59UbUwy203V9ZQGzEa3sbo1VCn2FoUuiV3NUTuhUCW2xR4A1QXZmBNWihxA0IXOe0QSNxWlPXG0jFsrdZaByN2t+N0HC2bbNrvTBtrcmq8rgNiqOgBkOTTpQhZ7aBE1fO/nZMXQMq4UCRLDe6n24qsrR1zsmBp8bzt6YKWSaVCTPmwd9q6eTV6RplWC3hVrFlgRUKJaePp0klOuH1Lw8sGvaW9pUBwM+fWlfGZI5B7NvR0q2iIYEVQSLIXhTLFbOGqhZoUtHrSare/y4UNF+jglDQZ+ZoiE1NgtXkWL3CnVlcRDwWNcd1nTJoM7kV1BVYQtpkC4wa9nlxcXwCp0+fxquvHsPliSlcnpmjwHkWv/NGld5RGqAzL99439hujI4MIxl1JmVJWGVEUzetM7QV1BXYNL+SmDcrsA59+1vfwte/+QjOn79gfF3N2tXzcDUemlKs1eqUzSD100NmY9EE+3t9+NmPfxT3fuyepWEENxWOepnduqgrcKGQM5OkouEIvvfMi/ijz/47M1FwYTFFXS6zZxFDKj2HYELzRGk9GDlCebylLMrMTIQC6w7dYQ8+fNcH8Fv//J+xwhVY+WyF85jHFH72C30brI/kRp0yqbBysKvPCjI9v4C//dJDSOUKmEtlyWoIwXACs+ZpVRUzc7M8VzQLYuVl8jxexOIJZPMlpBkmZhfx7e89idffOgkfS0SqUWYJSU00/uFr1fwNDxNSESxSsFdefYUWwXnjXaOei6l5dMSjqOSz8FVKiATYLSJJRTKrEU8txjWXTqFE5jyxLpybTuG5Y29hkSVR8VKNAmGz7JgqrmMc66OOwNRLVQ6yVWBRJzqdwe0yLUU0EqWlABZmZ5BMhBEPiTUqOa1HZ1cvegdH0D+8E0O7DqKjbwSVWC92Hr0NaU8cxaAXKaowrTM8/oCZOePYovqoo8MV5PIZFlkcx0+dw+/8q981E6Hm5xfR0ZFAd7IT1VIelcICFkss0lgP+nbsNoPgA7092Lf/IHW7Fxle5A0FEPL5UWJ6vZ1xxIPA9Qd34bo9fWYOqeZBe9d5P3416qqEnnmoyLyypawcaTatu3bvxp7du3D2nZP4wfPP4rHvfh8v/+g1vHHyPJ7+4TFcvDyHrpF9qER6MF8OIOVPIIUQzi3kuB/FTNmPE5dm8MM3TmI+p8UTHBveCMsN6LBj4D20DCFaCr8vhKNHr8Fbbx7HwsIcSoUCQrEkJi/P4n233407PvJxhAd24nKqiOTofiRG9sPTMYBo7zC6h/fAGyfj1RB8ZL5M4W2D5zcPh1ogsKBkjHllBfSw0mnmYTikpTvkAJVo1nLoH9uPweHdGNm1D//dL30aew5egwWyF+6MItjRbWZxlVjkRW8IOV8QBU+Qx7RGjoUYro+GBTYPa7x+Y5JU6WK0DmqCWWPM705WyDeOH8fcwiKmpmdw6dK4eRqVzpTNCpG0fbQWHpRYUmUjLFXNTN9m0kq/wUpXV2DjzBAmUd5U7xrLA9OkVq24ohe/9owMopxLoZpP4+tfeRD/z598Bk8/8R0EvEXk0vOIBdRelowXp5LSyiJ6n0XPpJYF5p4pxs2xBYaly3RcuNUt8rS9es1DHHUnYjj1zFM4sGsYh3bvxF233ogjY6PoYpMXquYQ8hQYTy4mhTKXS3BNh3cJaG5SXy0aF1h34o2MFeQ2l82xsfMbJ3126iLifV2Ym7qMJx/7JqYunMbJ135kXkAIaCmKctGRkypibqhMs+RoG/SrxnBjqCuwPCu18MGAH2WatUhQSyl4zHtWi6xsfaMjODc3Q8ZzmErP4lc+/cvITc3hzrs+iBgbkESkDwh3U2i2kBUveLWZoU+O2WKyQXLYcFgxpbc5GmJYyUj/lKqGUO385jgbj/6hQVSozx3xOIL0d//Df/grjAwN4yt//zVpLWbnMljI640en3kgrxuytSLBZfIrK2MVoSFRGohVyzU12ExZ11Kjssvq4szQGmhBN00BTqUymJmaws/+7M9hcnoa73//7eath3hHHAE69U7llRvJLY/rl/6Y7RbQWLYIzW3WKot5Mlwhw2E2InKCivTeirks4pEY/YsYXn7pFQoYxrE33qBJSyMaj7Cl1BixWOWGlkBb87IBmV6SuAF1EBoSWEVmOpYU2MxWMWlTPYoFZOi1JeVGprSGADPDjCW7u+gAJdnI+DG/MEsZHalUyZyKJolNFpxMbAGNMcxEJaO6NOo82pUqtPDa0I4d9GvL7EkUmZkgDh48hKmpWew/cBDxRNyoj/p0ViUUHIYp7GZ+1wZoQGAlKol5IxahujjmRvw9ODCANB37AC1IR7wT6XQGF9nCZQtsMMg2c4bdu/pQpM12fBI1Os5gtkpK9cIMXQhSjwZQX2DeQO2UmPWLXTFDouQjy8sq8I5ivkSdzNJXTvb0IRSJYGpyCulUCmdOnGf/zvCqxLgjNZAyOCrhEEIwE42grsAFupPKfCQSRlfS+WqFyjRIeywTp/vkqA56SabAiMmubvoQes+9QJsdQjwaRpRs6hpb4Yz4psI1xqobdQVW30sksJOAXbt2m+LU+1NaSkvqoWVG9DJAjhUwywzspdP+yV/6FO68404yS2eJ+p5nN0k5M7LW9NYpN5nK2vEGUVfgMIuXjZ2p2xpnkCkrqOGoqYfWa8yTYTUaeTbDr752DN9+9FE8+NBDmJ+ZZa8khm5akSrPGSWoqYQgV5XJOXCor4v6OqzKUdM5TUWQwGo0nErEJpp6G2Gvt1jI0a+oorMjSVO2gH1jY9i/bwx33NyJXCbDuNJ5qQS35rasFyoB7onr1gnMmq5IxXwVi3Mp5NkGnDh7DqN7xqijMdx2w/sQpXMTifpRvHQJx4+/hlAiitmZGTz99HN45liGAunNSrrOXup5gKpER169Fw9LKkS7zbLiP/Y4GphlXz8GmRGiIQ/OnTvPTocPqUyeTrnW0ShicXqB7mOVntokaBZwww3XI6s3dQIhHDxyDd5m361CZ90XYrdIIUgVY/derWY0RPdTtZagNpttPTQUyxbW668fMzqnZSsXFhfMa3Az7Nfli+wKJTqQZb9slB3UVCbL7tIo9dWP9986gkA8bBx+XauBRK9e+yjn2ZwH2WNmwlJps1xdfbVoLFu8SSZXxql3TpgKo5XLc4WsebMnHI2hWKFzw26PNxg1C3je+aEPY57mcIYNySzbj4Wc3n5g75gZM8uqF0uo0KKoR2fqHNWuJQLr8oI6MtQzvd6czcg8sXsU0GhQlSqR51laClam1HwKYwcOY25uEQE22R+596MI0HK8/PY803BeLdLAieqWtMBLYTOawKrfkkKDMA2gLsMa6ZGlDNHWavyuwqKknTBvCvtDAfNyVqXqx84Dh5Chd6aMSIofvPAizpw/bxbK1NjaIkOWpZSjx663MJWBudQi8oyr4TAjSk2fN0NdgdUcS4YYu0MfvvsudMre5tKIaAy4T+solekjB9HfN4jxd06zZUzj2SeewIWz7yCfWeS17DnzWLlM17TI0iCRuYIEZ4mVKqwDdE+ZfpUmjhI7N90EdQVmP9norTzEf/iJ+xEL+3H00EGMX3TGh7WGphqUt946Do8sBVu88fNncOn0ScxPjGN6/CLCssFsMZU5n9YiYGmp4ZF8ixkqHbda9lVlUw91BZb5oY9ldGzvUDf+9LN/iI9/9KPIphfNGqk6f+rECZTJ4vBN1yI7N4WRZBRjOwaRn53C/uEhxFgH9PGDiLeMCDU5wnrgpWpVtIQFS0sD4fI/6vNbR2AloAcq0i1FLLLiVWl/f+aeD6JIfc3QtTxMv9dDM5XLUldnJjA2PIiFyXHMXzqLu2+6HqNdnRgb6EAnq17Ck0O4lEKwtIgYtXcwGUFXPAgfhdV9WsKw8arktFInlGicFkKv1v/hH/wbJOigH9i/jw58AXt2DiMZi+D1l36Awa44Do3swCMPfwm+XMbotjc9hc5qHt2hEnZ2R3Dd/mHcfsMh7OztYm+6YHrmjTBcd7hVxoj+I2irDNMa+8gwE16GKF3Mf/17/xpj+/YgmOjCUz983Xhrs+ycTkxN4+bbP4gLMznE+3bAk5tFsr8ffjbJ/b0x7O8Poz9URYSlUynmqXsaPtD09c3FriOwTlFoGU99qJAo10yPPLUi7fCf//lf4Ld+6zeNE/+fHvoqxsb2m+89ZNjadSR78J8f+gruuOsOCtltmvPeviTCNIedlM3PNGSPTSmyYm70DQg36qiEhKOgSogVR0EDgM66LjqnJ5pFI6yQCHlxeGwE+0YHcd3BPRjpiaIDCxiKlM2a2D2+LHZEvOhm5QuSA1kgik1Zgw0JK9TV4fUgt1IMS1A7N03QiJA6o/a8tnYOvayJftvQLJoSWLACuSf067fTbVoWSHMy9QKijimD2xFW2JbAgvwJCzfjNkNugVuBpgUWJIRbJfRb/TzBZkiToVfPL7bnmsGm30nZKEgwBe1bAQVNqBPLOm4rol4jEsMah1DmbBqC3d9K8NqbNxos7L6d8CFISNPLru0LesopgQVlzp2O3d9K2LJK6CLlVFCH1OZcMONuFFhxBAkt1q3A9lqbmWbQ1JW6qRXKLbCEs7BxlCn7nqqFvbYZNJ1VK6QYtfN/JIjbSli4Lcl20TTDgmVKQivYMQt7fr2t1XF7bKvYspUQJKj7txVCFUznFCS4Zd9mTKqh3wqCO91GQ1NWwm6VgPZV+yWcKpOdkW2FVdBxqYWmmuu8zrnT3EpovroSSkAPZySw1EGwdtlaEJ3XUK1e/rYZsnGbQVMCS1C7tfPcJYyCGBWDZsC6Fk+LLeldD03kV4YUr1lsi2HdWHorIcWmmLRCCpZlNc/SX73nobiKo+PNoGmBrWAS0gqs4peQyoh+a1+6K0H1MpZKw6pMs2hKYAmjYhesEFZAC523LEoVVOGUERu3WTQtsCCWpZ/SYe1bZi20L9alNvKbVRpiXMfdqrMVNCWwbqagG8sbs62bBJZQghVITIthuZg6J8Et081gWwJLGL3tJWH0W5ZBQrkZVBzpsN7rkPrYzNnzW8W2Kp1YksBmwJC/pcNSAXtekPB6OVaqYHVcx9z6vhU0LbBuKvakErZfJyGsSlgojvTcxtF1YrntDAvSRbM2S6051m+fuu61R7tUHHNMlU4MS0jrMzeLpgTWDcWUdFL6mc5mRJ0ZZdBSbGZgRPsUUHG0smpBj3IJxVdJ6PpmsK1Kp5tKBUpiuFbETpPMZCUzz5uM6cmRFroj25bdtgmsG7lv5q75gtY9NMKviidBt2POLJrWYcuw9NO4lDXZJBRFNQIrjraCdYZMXMKcawLbZlhmzOh0TWIzN0jji4rjpSNfUwHFk5BiuK2Vzs2MBDc6TCGWjotUs13JoARWfAnbdoGt0VfxK9huvKTVF7tMCfC4JLdxZa/VIiq+NXHNoGkddsOZSsst9VNupNzN1ZC9VvNsnSC3Wm0FLRHY+cK02gu9z7FsMdxQEz49vfwl2fUy1QhaIrA1VbZZdiblLUNcaomTiYkJo7/NCiu0SCVqxetzGobVxa3fcbZwWpdC5s3tCG0VLRHY/al0fW9P84ZNO+2C7LUdJ7YOfzNojUoUHZWQsxOKRTUXycDaZlJsPLbz58+bn1dcJawKyFqo0sl0rWZY+i2zZpfgaRYtEdg0xxRaQS+c2ObXDZk1dUT1CMH6xs2gJQJ/+MMfXtJJFfd6+imVkB3WGMUVZVis3n333WZfNV8dTlmC1RDDYl7ntuOxtYRhMeru162GjkttrB+xnulrFC0RWAJYb0yCWJVwb21QxtbT8UbRMoYtY2qCV6uEzYTWnJC1kNN/RZtmFbcEEvSodqNWbOfOnaY0JHCzLLdMYIs1C3TVoGP6Hr91Ma+owIIV0jpAq6ES0AfK5E/ISlxRlRDcrK7HsFRB/oQaFmspmkHLBHbrrdVnN5QJWRK9XqyKaVXCCr5eJtdDywSuB+nt0NCQceI1Gr+R6tRD2wQWk2qetZ6V2LQl0iizFm0TWIKJZfX57MMZt+qsp0broW0CSyAF9TYksLYWW2G5LQJLUMuorWz6vVV1ENoisARTcy09PnTokNFl2WEdb1QVLOq+m98qWPMl50fC6y0x+zHQrQjdNh22zbf0V/ZYT0bdDDeqHm0TWLprhdNWPofNxFbQNpVQJZMqiEmrv2o8LMtutjdD2xi2sAJLLSx0rFG0jeFWoe0Mbxc/EfjdhCrl5jpsKkMdFdcbBLXdjdAqVianp+qkpXchjDgbB5ulzUKrkJjTe+f1oIeEJtBGykyaUDvGy/XT2ds4tAp+z2QrzJqY3girk16nYVAUc9hhYwsmeQ0aaHeuCN5lkq8EnMK6mnAVNdCtKqz3IMkb+YfWFVvPh9RvhRWOcXX5SbuFvcJ9dCld88fp4TrQvrOtRTFQfLmJirfVbk6rsG2Sef2aXoQlURlSsPvOOY3Em10DG1eDLE6U1eK4SVHc2i5R45QyiMjlp62WTG0V3LLYOBsND78b2L4mM6ykYRnu44L60TIKtdeyVqCgLyySDFNgPEdKzHE9JbYFoUXx9PqTsOrydbFaAZSGYAu8XWipTbYJ2SzY38qcmdzGrfJnnv/XMmoyrGPm1zJWp+WGzik5SW7Wx+NWyehlOi1xV6W2ilyndjg1Sd1iQcfcxLcDLSF5PUJ0TK/XGk3kvs4FfY6PKmSyOUxcnjDLiWl/anYOWkpM60tpNSR9T0aR/T4//AG/eUlPYwca+9KXUAYG+tHV1Y1omKQxvaVM6H681ilH525uzZV2C+0kuiXmwhHbIdJCqRZL0qAiwkEfLl6awI9eeRWvvXbMLAcxMzONVDptpkP69DFudcEYpHUiwqnasqs0HCREaevtdtUCnRdxepaiWQO7du0y43fDwzsw2NON3mQcUX0lk1fJBiu+CshqteAm/t1Ga0hmFdVyg7ZRUYZUjS9PzeH48eP45iOP4OL4OGaorXpRV/ZWS2saM6JFeFnPNQ1D85/08Vkt3Fji9XrZ3OznNbOXpobxeZXzjq1HDR2LtyqynIJQgQ30JnHkwBiuPXoEN15/LcbG9jKu10wd9bImOTbdnWVLthpPW7Ct9UK2STI1jgSLIH0SPl8S2Xo1pYoTp8/i+08+jb//+iNY1CoTrPZs1sxVXu6LPBVOXmOeTEeLRBSKObNqrNYkLZZJnC+EQCjCcyVjagK6D0pmMQkfCSUTLCgVEGsNfxoNL2l9vQo6E1HsHBnGJ376ftx+223oSMTMMgfiTibJrJnDH1pgxVlMQjXIIdmpOU7htQLbJLlqPl0fCOoVGpIjTSNJ58cv47986WF8+9vfQZ7KrVVp9cJ/oVA2072l8ZqapaV21SCVSXBnLGhWY85oZQ2taUNyixUv8jlnLTWtaKB35vXdZy28Egx4nYnLjJplHK1uomX5fNT4cED7PizMzaG/twe//uu/hrtuv9mcN7WBZW2+7E0ybSvh2GhnX62IyYshf/vYpvV31rWSaBSLxDmNXDaXx+TkFHIkVI9yZ+bnzMejzALMhEjWp56L1LpgyEetiyE9P4uF2SkUcouo8LivStpYEIwNcmPuEQxSsxlUYFkWWLpYRa7kQYHaXKRJKPup9cEOZL1RpCpBINqNad7y1Pgcfzufhs7LrKkNCIRR9QVZa/wo8voMXciiNNzkgMRcTeZCPbVCqUAiQkyNJU/h3jx5Bv/5wYfww1eOmY97y84uLiyapdpkH7VoowpH0zYTHR2oFLJIRHjcW2VGgcV8BQvUTm8oikRnn1loT3P+tPyxbLJWpErEY7y2E37GKVf9KNBElUmWl+2Bse8kLJnoIFlV9HR1Yt+eYcQiznKeYZZaZzyKLpqUZEfIfLqddscUpNZTUG1wTEhriN4+yQyFfB6BQIi2zGnBj585jy/+p7/FCy++ZNbBM9NOqUE9dLn0MS6tlZdeXEAmtYD5+QVMXLqAfGYBc3Mzhlhp5FymgLHD1+H9d92Nc+fHzXS+8/RK5MppOTAtEhiPd8IXCsMXjKGipW5pO7QumRo42VRRFA7q3fYcxSwhGaPHYcxNBYNsIPuSCezfOYyxHQnafBYQCwlm+VGaCrYZrUILnEV9qj5gGnlVY0EvJWg1fP1OUFs9FDhA+6nvJWoRlsnLl3D89WM49sorOH3qBKanJ4w3oWqcI1G5bAGlAhuxUAJVfxznJufx2rETiCYHcPS2u3H01rtwza13Y/TITYgP70NkYBcCvaMI9Y0i2LMDsYERdAzvRCXagVIsiVDvDgS6huDpGEQ13oOMN4zLi3mco/fzDtuP+bxTCzR6IrVxIE9p+dd2sH2SWb1ErRZJND6sDrHF1sp5QWpZnvVfnkQuX8TwyIiZq6mJTabqa32dEhszpjG/mELVG2LDR3vN6n/N7R/EBz70UfTu2IVP/Ox/j0/9s3+B2z92P4IdPZglKXna3ZyH9+jsx9D+fQjQrCDejWCyH55IJ8q+MOK9g/BFuc+CqoQ6sED7na0GzXkvg4+hQC8mRPPtrP0JBCi7zJlamVahBSTXtsTyLsn2sLoxyG3TG0IqiiIJ99F9kzZHI1oFm5kr1np5hRL96EVT9Uf37Ke97cLiYtas35WRhxHrQO/ADhw8ci127d1vVsUOxOK03QW8/Po7ZoG9cKJTPRazGpDWzFVjaBbeo6kqaCuTooAg8lqYrxaks8uya09tjfOrFdg+yXakh0LVxCO5mhvLpJlJHZMmU1mdzgZtqpYZj4ZD8BuWS/DQnQr5vejvSWLvnp0sojKeefIJnHj7TSTZQJ0/fwYXz53BSy8+j4e/9CC+8bWv4vTJtzA3M0XXL4JD+3YZj2Rhbpomlw1trUZJOxWqvKc6Nlo0qMqC1+rfsry8M+M5D/uMnBKdYTkntbxtE9snmYLYrqrzl0eYITn0ZNS00rLXRl7G04qgWqxQZaNlyAL6zAozVMxmsKOvG95cBmffOIaYt4Kx4QHMjJ/D9MUzePm5J3HuxOvwljKgS41osIqhXtaIQBUzly8gWM2hJx7gOTV47N155DlLFscpE8m08mbZX7PwN33wMktAzb45zyCo0ZOcBtKMFqAFJDuw2uBAJNO5pcaYMQmy7GF11fEi3bg8u9bqDITCAURoEL0k/bojBzCQjCM1O4HCwiyC9AB81M4pEnz6+KuYHj+NSm4B3nwKl069gZeeehyzF04jWMnBW1hEd4T3yy+ikJ2HX2vBGYmcbv5SF9kUtsZHSC7ZlddjPB9ClaoWq8b6cm62i5aQbDRXW+enqa5aJtNDrdW+8ugEGgJqR5Z2WCNusp2+IH1XEp0hoc+++CwuXjyH7u5OanYK8+k5HLn2IEJ0r3pjCUSUNq8d6O3DkWuuQU9PL3zksTPciTwbTH8wyt5hnApId4zBRzLVtspoOXJIQpFHnWZBGC0X0RLaQqcVTaFF2D7JFFIdDGVAc+eVoPzgOBs2fYsiogUseaykBo45kCunsYscOxf0RtHVP4A9hw7h9CQ1OBRiJy1pBnN8NCNF9fTCQZJON4zpB0tMu+oznspUKoNqgF3vgo/xQ0iXwsggSjvLBrXih5clKKL9JJp3hPqlXtMwMBFulT7FNm9faV1JY7uVHQbHvvGkIrQArUnFaIiDmnjOuIB1hawGsYou2W9uiuwYaC1srRJaYKfFdJvZ+hdL7ALz99zsLM6cPo2ZmVnuzxtbGonGUGABacF62ddwxFlzIsDaUGIxmlfhZZ4kBbfm42TkVvdz6pskkRy1gxJneVOD4tVkbgFaQ3INS4KSVD2BUO/MTao02Yxw8XypVDLv6Wkitb5Cr0ZQS2BPXLpEDaxigD1DDTb1U9Pvvfc+7N6718wQ16LOO3fvwgfuuMOsUH1h/BK6+3uNGdIQq76EIQPgGIFaoFmQZMvE1uyxicW/jojvGrZP8joSLtlkeRiENK1Y84dFfIgunBZQX5pSz7wXclmESfRQ3wCC/iAunL3IE/qqQRH/9W8fwvE36c7RBgcjUfzgpZfxyKPfRi6Xx8BQP7vTOSZRMttiWS+licglPms/RbLZ5Zb7qlU110LHlkENdtXMVqC1mlwTWCTbZ2nKkF50M69q8ZwGbvS0RMTrLT1t5dbpI1zSZi2dr1n3veYtqJDxTH7hF38RH/zQR9gzi2BwcAh3f+iDOHrtNYh10BtJLSCbyaC7t4P9EOd9HskgWWxzrH1jQmrk6acGkcwiFesS3Vq8K+ZC41m2MRREbJF2VAvSS6NEuFba0MfRR0dHsX/ffvO1KS3yLWKibACn2RDqKYpmXD/2+OMM38Pbp07hrZOnaKPned0uUxM0hTyeiGL8IjWfhaWepDFR9B5MFVEwvrLMAvcN41JW+cs8W/OjnT8WK35sG60zF1Z4BpkEYwp4zGqzfitjsrN6giF7LALffvttnH7nHfb+2KiFtYS7D8GQxj203lDOfEZxaHgUoWgcXTQXiUSHuYkeI+XZcYmwwCLsgOhpSbmQQ7VMz4T38ZphV2XP0WQF3V9fgpHttvMu9MBWi/hLoR1wx2j30oFtY/skU1h9JEhCyT/VY7cwu8x6y1gkCiJVMAVQy6TyIHMhrdbzPg3wZ/M5UlU1a5T79ZELult62KoHsh3JJM5duIgz587j7bdO4JFvPmKe/Q3292Genoc+dNHFLnhIC54bfnS3WqiRpnsqSB7VLmsq1kCXOX9agpaYC30b02mt2fywyoZCfgwPD5lvZDqPdSgytcgsbMKt0+BpwMj5Eqk0PRyNwEvPQMSm2aAtUIvNk5XeHtx+5x345U9/Gvfddx/u+MAduOnGG9lA9qOTWr1IN6+LWh5nY5qlPc/SHQS71JWqXjmoBeNdCNqKbMpKkuVd6LNBkk2ULvPNXzzWKrSE5AAbLDV2plfFJFURuzuDxtbaBtAsfEzSpEryh50HriqQkFlgSD6zCqiqwXN2YKqMn2X8NMmepqYef/sEkslumhM/TU0KIyMjWCDBesCqZUmCjB/lvczDMFNxRBJNhYIUln+0NdCOkdeZAMP/TvQlOIXRKmyfZGqnn7bUPL6noDSpZsRA5O0/IJKdjEhb1PLLBqpHaFw8xpcmm48Dy07SROj7BqoVVa1Br6cqzL1s85nTZ9nlvsTeXs68GZxng3fwwEEkE0ncfEMfPOa7pwVnKW5DKoWohSVFJkS2aRt4f5ktfalLfSbnMhUII19tNllToqQFqvrmK6A6RgE186evu48/2MWl9lUZsvIwGMcnzfdK5/zUwCD8tOVBFpaCGdzxM4PUaL2uo5DOpHDh0gU8+r3H8OQzT2NqahpzU3M48dZxHLwmylrjIeEjbDgj0HdTHK+BXWYG821AlrwZW2bQgBVvbhpYNdD6iq6W0Jfc0nvTQ1SGpAHatgDbJ9mwqoePpIyhoqGBIu0vterUydM0CwGSW0U82YvjJ9/B5NwCRvaMUeODCAXC6GdB3Hb9+9BLguKsA958miY1j2ScNpYuWzmVZpd6GnkmfMNtt+DmD9xuTM25s+fY+8vhke+dx4OPT+GHr08ik6fe+0Moy4NhIVcCenodRYn+dTUUQ8XPGsdCDYejSMSi5hu1e0aHEBbZpFYthfFKVLRUDlNaLcC2SfbYwXnKI1NIc0qXSq9AFnDy5EnTUdAcCNlcterjlycwPTOLHWZBgBzmSfqpU+/QlTthemCaY6HBIz2mL7Eqv/jiD3D3B+/G/Q98AgE2juPT00jQNt9w083Yu+8g+kaG0TfaiZLMD8kMxWLG5ofotQQojEyTepAyT34/XUuqLXWabnQBiWgIndGAqS36HI01EIbaq8pc1ISRnavtIE9tPndeU7SO8Q5sw9nal6idGlrUE2kNCGmZCMXVMKcau3hHJ69jjaB/HIvFkZ6cMg9Xn3nuReRox7/x6KN4ih2S2bl59AztwMDwCKbm51Dg/a8bC+L6m7oQitMVLPDm8hvEmhpSaqs+HlhhIVfVtS/mae9z8LIdiLGHGI8Yy8TaQxXRNC11YjxKQy2LaUG3jW2RLHqZDWWJGk1J2XpIzjS1+PLkRVyeuIywGjMSYbraQU2yol0m4ebLSMUcM8TGj52PUCTBtIKYmFrAQrqI5I6d6GLYf+CQ+UDRp3/lH+N3fv/3cc/9/8B4HxNatIHd7mmakyfeLuFbT43zWAEeNqRaWqwin71M+yqBSKBmDukLIF4RT29Gj6sq6rzQlMlAmEF+KoNDrIKjPK3AtjVZNixH7dBYgLTZKDaDPoxoHgGxirIJ4m82ht4qu71OVU6lU2bkLEMvQV/P09f/NbEl1pFEJJYwGjm8YwQpmptMOms+9Kxu99COYRw4fASxriRS+SzOjo/j/OV5eLUQEM3WYk7fH6pSJk1L0CcGNWZM08N9TVEws5wonxrq+cV5zM4v0DRRSWhWNGnScGsyQdQq53axbZLlGRdq9lZgG4IIOyOa4BcJ09pV9BF/PbaUerGKkuREgg0Rf8fZQ1O+VAMy1H4fG61wOIbd+w7gxlvfj2Ovvmq+QyfNevr7T+K7j30HX/3ql/H5z/0p/stf/SVN0nl2YpzPB6RSi0wja768rS/EL+bYW8yWzJPuDGuCBvrzPC7vQ9OxRPh8hm0CTVee+/JGlBs9XdfDVvOllgY+IdcItp1KqaoJgWFngJ6aqbHgCG3dNYf245/+6q+ip7MDXSRcT6M1obAn2YkCe3RvvP66WdpHr9rruV+G1b67qxv79x/g+QKe+e53EViYp2u2D3n25Er66tC5s0hNT2LX6A4cufYI7Wqex7M0B0XWFK+ZyVQqqkbp6bjzkFSlaFxIEqjJiZrEolpToE2Re3fi1Dlcnsoajdf3flUbqkxLnSFe0hJsm2QfS9xDwSmWIVm9OM05TkT8uPWmo/hffvuf41f/x/+BpB/ArTfciN0jo0ixwcplM2bsocwOh75uu2v3LmO3337rTVw48w4CbLhi3Z0Y7e/FxIUzOPHS84hUC9izYwAeEvvGiy/gxLEfIcECjZCM9MQEYiSnMxY2g0X6srmXCqB0QjJT9HDioYD5yliY18hGVzXkyk5Plumpy19Wm8K08sxKoTVtnkFL5sJpwFzjYKLa2LQKtyRMP7VaSJbH8ryN3Lz/9rWv4Qt/9ddILyxgF23u4swMrUjJzPqcpjuXomuSoj0uUxv3XXMDbr/rQ2YU7ulnn8XpM2dZIBkzznHwyFFjUoLxbnhoYhLd/ex+p0ia8y059RaLJM48/ud9K9R2FDMIlHPwF1MIlhfRFfaivyOMG48cwN7hPvrt7DiRfKt58pt56baxbU0Wq9IKBafBUONHrWDVVbUva3Y2G5kY75Skpl1/9Cju/dg92EsXbpreR5SmZifdMbX4VXodFRLhp/Z1UCMvnT2Fbm7PvPk6pqnNyMyhi2Y+SU0szExh8eIFdmKCGBvox0Csij6qdLyaRzAzjVhxAbFyGrFKGnFuE9UMuvwl9NJlG+kK4+BoL67dN4xrx0Yw2teJOGUL0AvxMQ9qJtQStAotmDpLcvR43Tzy5SG1ZJpzIRhtpm3kJieumQlN0NaLOCfePoUUfd5jL75EV2/cTDpcTKfhDdG+s6emhqvAhqd3YAg7R3cxzqQxMeoOa/BfZTeyawyj+w7RO6DmkhZpradUYLtQoFvoh5+9PC89GcmgSTRxdjy640EWnA/dUQZqcpA+cQddQU2xreijmfSW9MBBHSM9VW+FLrfEXDigMNRYYy407VQE10yEvoqoUTgTk/uaa6xvYweZsf/7c583HskD7NHF2UCqgJK9vbg0MYWHHv5vZrB+cmoSY3v2monjk5PsYrPLrtmiY/sP0Y4GceL0eTZUIfQNDLAQ6e/Qo4my2xyNJ9jjC1EezYf2oysZQg8JZp/FaKrmOldoPkIsOPkV+tyfxxDrjBAG2IO8CkgWVl9OoeyhVfLpVrIoPvrQ8qn1Le8v/d3fmSfWn/rkL2FwcJCZY5UlKfI6vv/UMySmC7fcciu75mszK29Bgzt/8Nk/owuXwac/9Qs4OLbXfKdzblYuXQaxaAzdPQnSxsJVZ4TXOUOyolIiUiYlti7W3rMZtMAmSxB3WLm7ErTd1F7bFTevj/GYmfhS87PNczgLdYnZM8um5815nTOD7fIEZMNZvZVWTyIEXynNdsBZ79WrR1C0zQF6I35ufXTX9OnDAK+zNtdmXK7dSvndoTVoAcmNw45vLJPsjDVraTXzOIhYGgMhdF6arQkrusbYSh63+5aI3t4+djbyZl6G4Dwk0IPcWpA9UrqutNuJtpFsiV1NtEjWE+cSGzM3FE9B5OtZoI0vrE5LZkZpaCqBYK+14Uqj7SQL2leVFwHSOGnyapIFnVM8M5eidv16ZOutVKVhv2i2EdzXthNXhGTB/hbRIsb9W/tWCx37u3xecJ/Xvp6Kq5DchWGh3/aYe7+daOoLm80E+5xPsM/XRKDehpI5sEteOrbU0XCRp7eeFFe/lY7OOVMKnHQFvYeicRB9ZcAu3K8gzRb5tjC0tTLY69sR6M0s2653M9gb2n3BEiq47a62KgC7NQ9guVVcXWNhrxehenCrB6wKgo7btC3cx+x+O8IVMRe6sSCS9LTaEmqh89J2EWdnHrmhuAqWcMXTm68a8lQQbAG407bH2o22kezOrLb6LdjJLVZbLUSGNFTb1Y2Z4tu07DmZDH1uwJJsybRpXglyLdpOss2sJcnaV7evrK2C4uo6mRLZVnuNoH0FnROkybpGrpxgz+uY3b9SaEvDtx50XCSup2EyFQrScqvN1jQI7mtUAwSZDMEWlL2vtraALbTfztCWhk8QYSLKapZIVOY1MVHQWIW0Uue1Fbl64mK1WFBa+i2t13kdlwZLew8fPmzSv3DhgklfceVtyMNQQdhr7X47Q9sbPt3UwgphCRPBVosFXaNjblOh+Dqv3zZoZqjcPR2XTVbPz57T9SJW+zrvrhHtQtvuaAlVZt0Qwarq7l6fmwg3yQo6p2sEm5aOqeGz34uamZkxx83sft7TXq9472mS14MlzJJs7auIEXTOaq3gJtW91XF9BU+z95WOTITStN/NtCTbdNuNtpNsNdruW5JFsLRWsIRIE80k8RqZ9lqdV7Aaba+TNsvOS5t1TiZEW513k6z9duKKabLNsLbSNrcHoH0Rq8ZSJOu8oLg6rvMKlnDrtolUS7KI1XWKYwvhSqFtJCujlkhVXwURoDej9NUAEePuEiuuSBKpbpJs1ZeGWqJFriCTIahTogJSDdEn8mRCVBA2vkI70TaSbeYURJyC1Vw1WCJAwQ3FFdFWkwWbhhs2HZHq1mzdw7p89jqdX32fdxttI1kZttC+zbAgTRYZlhxB50WuiLNeguJbstywpGmJSV0jTRZ0rU1Xx3XdeoX5bqPtmmwhwqwZUIMlMqy5sJpuG0VVfXvt6nQES5oKSwVi09F1gptUpeuuGe1A20heDTfJ62mysFqTN4KtEXLZZHpkHtwmwkL2XIS7a1U7cMVIFkSyCBKJpjHUvI0aRI7I0JtVev9Ebyo5T1Gd825YTVWBaPKLJdlC91F6Kkjri7cTbSNZRCgos1aLrVegpXpDkTDm04tm8qHOiwzNj9DrY4yMPO2s5sy5NdMQT8hD0eqJnV1JdHV3GXOhXp/iqvCUvvU4pOlW89uFtpFsq+h6GVzqVJAQTQEQOZZMbf3UTp8e7WsKgNXmVcl4GUckBlgrVIAiVdfqmO6pAm43uRZtIXl15pR5t100Npf/VJ01aUWwJCueCsF4B7pGx5WeIW25QdN5FYY8DGnv7OysuVZaLtJtLRLes5psoQxakm1mRYR+i2TNcxOkuYLiGoLNL0EEMygdXV7jy56Pk2Rdoweq2sokiXRr/3VMoZ1oK8nKpCXWnVFpss/vM0So8TNxvMvnFde8parj5noGXa84/K/jdlUsabLS03Cn1WTZdxFt791utIVkmzlt3Rm1+zIHthFzx9Ff7YvkpePmIIPKoFZQxhzUTId5f4922HoXStuSfKXQFpKlUYIybBs5wR6X5sUTcfOtX82zMKak1gDqnI1noMJQZ0LbGuHGZtMeC130JOQvX7582ZgfPTkR6SJZjaG272lzsRlElBonaaXAZs28g6cOisaH5ZZpRucaflb9tp0XXadgH2EpXdl2U4C1mtIuXDUkixgRYTsLmumuKbX6Le3WqgDW7m4GO3ivQtFzQ9loka10TAPKUlJhthNXDclaJFVELNlSapzeh1ZVFynSwHWr+Sre5V1oLETpaHK5NFvpqgCtXf+x1WS9fiAytQqMgY+k0oS4e2jrWlLXQemnzI7ssApFT6sF23Basn9sbbJcLWVe9tNAvJILVXEtOpKn6dBrwo5XYWI4cCtlrTC0YJRI1oMAkSvi9VvarYJUmu3E1dPwaWAnm6PtdTS5UnvhR+95BMMhFKiBzhpG5rAhVP/sb7OpkRyjXdYsz7Nnz5qCk0chkqXFCu3GVUOy7KjsryXBrD5I6MVImQ4NIKnDYkBGq25tXgXrYdjBezWE1ly0u9ETrhqSpWnyAuRJCNJAESLvQNW+3ix6N4zfTW1WWrpOc6AFmYsfa01W9d69eze6u7vNb9s4yZ6KLPsEuhGoYDS8KYKnp6fR19dnrhXJ7fYshKuCZGX8wIEDeOCBB/C+971v6ZiIVpBmqsqL8EagQSFpr2qGen76rQZV4ceWZEH2Umu96SUb7QvyAmQy5MaZpx4NeAWKr0KRjZf2SpNVUFeKYOGqIVkEigg7tmC3IldkiTw3SVbL3ZBdtwUkm6w01PNTsING0u5246oh2ZK2mjyRL01WqKfJKgQRrWBNjB5D6TobhHZ7GFcNycJ6RMsOq1FUL0779aq8tdsieXh4eMlX1nEVlPal7Tb9duCqIlkaaDPv3opkmY1GiLFxRKqWRRsfHzdmQz1KmQwRbE1Ku3DVabJgq73dF0Gq6vW0WFAcBWmtPAzZYT3vk42WmbBjyu3EVUWyYEmyhKvRE+GNECzYeNJ86/aJZPusT77zj7VNFkSu1WLBNlaNmApBBCooDdvYaWanNNtqs9tc2PgWtpBbiauSZDehjZJrYa8XudaW68m1tFhBBLoLsR246kjeLkSgJVk2WSZDvT5prx1GlQmxXfStFmIzeM+RLIhAaa3I1GRG+coyCXLrdEzarPNW698NE+HGe5Jkq53SajsPTqRq4Mi6cVaTV8MS30q850i2XXBprCCS5cZpsosI1nH9djd2wrupze9JTRasSdCAk+yztFcEa18E28IQWq25q9GCJcuuLlhttMTp97Fjx7B//35DrBpBkasxZjWKMimrr2k13nOabImSFotUheuuu840euo5ilB1SAS3yXg3tfk9a5Nlf6WlZuYRf8t9k6nQee3rvCXWTbAKwWp2q/CeMxeCSFWQDbaunMhWx0Sehho+uXY6vlqD3w3T8Z4jWeSIRGmrutFWa7WVZlsNdmur9i2pPyG5QYgoabLMg/0tgm0HRPsb4Sck//8U71k/+WrCT0huA35C8rsI2XUTmrbJ5io58yvHALYMD3tcLOttpmImHF5NGiNyT711EtccPLANuZQrE/hn3eCOs068pRPLe9sNVxt2eWM4h5/B/wcW1zkzJ4RxaQAAAABJRU5ErkJggg=="/>
          <p:cNvSpPr>
            <a:spLocks noChangeAspect="1" noChangeArrowheads="1"/>
          </p:cNvSpPr>
          <p:nvPr/>
        </p:nvSpPr>
        <p:spPr bwMode="auto">
          <a:xfrm>
            <a:off x="212725" y="-1036638"/>
            <a:ext cx="8477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4066349" y="645603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Types of </a:t>
            </a:r>
            <a:r>
              <a:rPr lang="en-IN" b="1" dirty="0">
                <a:solidFill>
                  <a:schemeClr val="tx1"/>
                </a:solidFill>
              </a:rPr>
              <a:t>Transistors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39A81-834A-48C0-A655-870E196D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90" y="1125538"/>
            <a:ext cx="5236110" cy="49704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D45732-E65F-48D6-BA66-BB2057EA9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51" b="38937"/>
          <a:stretch/>
        </p:blipFill>
        <p:spPr>
          <a:xfrm>
            <a:off x="531155" y="1125538"/>
            <a:ext cx="5283200" cy="49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4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 bwMode="auto">
          <a:xfrm>
            <a:off x="3395480" y="1204066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Practical </a:t>
            </a:r>
            <a:r>
              <a:rPr lang="en-IN" b="1" dirty="0">
                <a:solidFill>
                  <a:schemeClr val="tx1"/>
                </a:solidFill>
              </a:rPr>
              <a:t>Use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0950" y="3407948"/>
            <a:ext cx="5170510" cy="711360"/>
            <a:chOff x="0" y="0"/>
            <a:chExt cx="9256472" cy="711360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0" y="0"/>
              <a:ext cx="9256472" cy="71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/>
            <p:cNvSpPr txBox="1"/>
            <p:nvPr/>
          </p:nvSpPr>
          <p:spPr>
            <a:xfrm>
              <a:off x="34726" y="34726"/>
              <a:ext cx="9187020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Used as Switch in electronics.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54519" y="3407948"/>
            <a:ext cx="5011791" cy="711360"/>
            <a:chOff x="0" y="2494754"/>
            <a:chExt cx="9256472" cy="711360"/>
          </a:xfrm>
        </p:grpSpPr>
        <p:sp>
          <p:nvSpPr>
            <p:cNvPr id="30" name="Rectangle: Rounded Corners 29"/>
            <p:cNvSpPr/>
            <p:nvPr/>
          </p:nvSpPr>
          <p:spPr>
            <a:xfrm>
              <a:off x="0" y="2494754"/>
              <a:ext cx="9256472" cy="71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6"/>
            <p:cNvSpPr txBox="1"/>
            <p:nvPr/>
          </p:nvSpPr>
          <p:spPr>
            <a:xfrm>
              <a:off x="34726" y="2529480"/>
              <a:ext cx="9187020" cy="641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Used as amplifier in circuits for low signal.</a:t>
              </a:r>
            </a:p>
          </p:txBody>
        </p:sp>
      </p:grp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31857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25638" y="952501"/>
            <a:ext cx="8420100" cy="1362075"/>
          </a:xfrm>
        </p:spPr>
        <p:txBody>
          <a:bodyPr/>
          <a:lstStyle/>
          <a:p>
            <a:pPr eaLnBrk="1" hangingPunct="1"/>
            <a:r>
              <a:rPr lang="en-US" altLang="en-US"/>
              <a:t>Thank You 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3031414"/>
            <a:ext cx="8420100" cy="3232752"/>
          </a:xfrm>
        </p:spPr>
        <p:txBody>
          <a:bodyPr numCol="2">
            <a:normAutofit/>
          </a:bodyPr>
          <a:lstStyle/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Nitin Sinha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nitin.sinha@goSigmaWay.com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+1 727-394-4375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+91 7838188809</a:t>
            </a:r>
          </a:p>
          <a:p>
            <a:pPr eaLnBrk="1" hangingPunct="1">
              <a:defRPr/>
            </a:pPr>
            <a:endParaRPr lang="en-US" sz="1800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Debjani Mitra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debjani.mitra@goSigmaWay.com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+1 952-583-3449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+91 9339555636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Rohit Kumar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rohit.kumar@sigmaway.us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+91 7982577830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</a:t>
            </a:r>
            <a:r>
              <a:rPr lang="en-US" sz="1800">
                <a:solidFill>
                  <a:srgbClr val="002060"/>
                </a:solidFill>
              </a:rPr>
              <a:t>91 7838021754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0725" name="Footer Placeholder 1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</a:rPr>
              <a:t>© SigmaWay LLC, 2018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839309" y="2540721"/>
            <a:ext cx="4969697" cy="41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82094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3" name="Rectangle: Rounded Corners 2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8" y="4740527"/>
              <a:ext cx="6085490" cy="2041273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B0F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504" y="3007100"/>
            <a:ext cx="2683127" cy="56356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80388708"/>
              </p:ext>
            </p:extLst>
          </p:nvPr>
        </p:nvGraphicFramePr>
        <p:xfrm>
          <a:off x="6548691" y="2404961"/>
          <a:ext cx="5212385" cy="176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0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</a:rPr>
                        <a:t>Page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</a:rPr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Capacitors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Diodes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9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2528" y="2049368"/>
            <a:ext cx="5037444" cy="3416719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Resistors are used to limit current or divide voltage and in some cases, generate heat</a:t>
            </a:r>
          </a:p>
          <a:p>
            <a:r>
              <a:rPr lang="en-IN" sz="1800" dirty="0">
                <a:solidFill>
                  <a:schemeClr val="bg1"/>
                </a:solidFill>
              </a:rPr>
              <a:t>Used for driving circuit which requires low current and voltage than available</a:t>
            </a:r>
          </a:p>
          <a:p>
            <a:r>
              <a:rPr lang="en-IN" sz="1800" dirty="0">
                <a:solidFill>
                  <a:schemeClr val="bg1"/>
                </a:solidFill>
              </a:rPr>
              <a:t>A two terminal, non polarised component</a:t>
            </a:r>
          </a:p>
          <a:p>
            <a:r>
              <a:rPr lang="en-IN" sz="1800" dirty="0">
                <a:solidFill>
                  <a:schemeClr val="bg1"/>
                </a:solidFill>
              </a:rPr>
              <a:t>Unit of Resistance is </a:t>
            </a:r>
            <a:r>
              <a:rPr lang="en-IN" sz="1800" b="1" dirty="0">
                <a:solidFill>
                  <a:schemeClr val="bg1"/>
                </a:solidFill>
              </a:rPr>
              <a:t>Ohm</a:t>
            </a:r>
          </a:p>
          <a:p>
            <a:r>
              <a:rPr lang="en-IN" sz="1800" dirty="0">
                <a:solidFill>
                  <a:schemeClr val="bg1"/>
                </a:solidFill>
              </a:rPr>
              <a:t>Notation of Resistance :</a:t>
            </a:r>
          </a:p>
          <a:p>
            <a:pPr lvl="1"/>
            <a:r>
              <a:rPr lang="en-IN" sz="1600" b="1" dirty="0">
                <a:solidFill>
                  <a:schemeClr val="bg1"/>
                </a:solidFill>
              </a:rPr>
              <a:t>O</a:t>
            </a:r>
            <a:r>
              <a:rPr lang="en-IN" sz="1600" dirty="0">
                <a:solidFill>
                  <a:schemeClr val="bg1"/>
                </a:solidFill>
              </a:rPr>
              <a:t> – Ohm</a:t>
            </a:r>
          </a:p>
          <a:p>
            <a:pPr lvl="1"/>
            <a:r>
              <a:rPr lang="en-IN" sz="1600" b="1" dirty="0">
                <a:solidFill>
                  <a:schemeClr val="bg1"/>
                </a:solidFill>
              </a:rPr>
              <a:t>K </a:t>
            </a:r>
            <a:r>
              <a:rPr lang="en-IN" sz="1600" dirty="0">
                <a:solidFill>
                  <a:schemeClr val="bg1"/>
                </a:solidFill>
              </a:rPr>
              <a:t>– Kilo Ohm</a:t>
            </a:r>
          </a:p>
          <a:p>
            <a:pPr lvl="1"/>
            <a:r>
              <a:rPr lang="en-IN" sz="1600" b="1" dirty="0">
                <a:solidFill>
                  <a:schemeClr val="bg1"/>
                </a:solidFill>
              </a:rPr>
              <a:t>M</a:t>
            </a:r>
            <a:r>
              <a:rPr lang="en-IN" sz="1600" dirty="0">
                <a:solidFill>
                  <a:schemeClr val="bg1"/>
                </a:solidFill>
              </a:rPr>
              <a:t> – Mega Ohm</a:t>
            </a:r>
          </a:p>
          <a:p>
            <a:pPr lvl="1"/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/>
          <a:stretch/>
        </p:blipFill>
        <p:spPr>
          <a:xfrm>
            <a:off x="7327538" y="2701158"/>
            <a:ext cx="3994591" cy="287596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7522740" y="1283673"/>
            <a:ext cx="268312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tx1"/>
                </a:solidFill>
              </a:rPr>
              <a:t>Resistors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4818" y="6426858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389298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39310" y="2572560"/>
            <a:ext cx="2924865" cy="197457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Fixed Value Resistor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Rheostat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Potentiometer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Light Dependent Resistor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Thermistor</a:t>
            </a:r>
          </a:p>
          <a:p>
            <a:pPr lvl="1"/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093076" y="1237139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Symbol of Resistors</a:t>
            </a:r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t="7272" r="51979" b="73540"/>
          <a:stretch/>
        </p:blipFill>
        <p:spPr bwMode="auto">
          <a:xfrm>
            <a:off x="6524261" y="1106930"/>
            <a:ext cx="2024110" cy="102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 t="42897" r="50830" b="36317"/>
          <a:stretch/>
        </p:blipFill>
        <p:spPr>
          <a:xfrm>
            <a:off x="7888512" y="2930862"/>
            <a:ext cx="2437275" cy="10930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79752" r="74778"/>
          <a:stretch/>
        </p:blipFill>
        <p:spPr>
          <a:xfrm>
            <a:off x="7022581" y="4765861"/>
            <a:ext cx="1027469" cy="10130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2" t="5733" b="68199"/>
          <a:stretch/>
        </p:blipFill>
        <p:spPr>
          <a:xfrm>
            <a:off x="9365590" y="1106930"/>
            <a:ext cx="2549596" cy="12009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5" t="43401" b="34949"/>
          <a:stretch/>
        </p:blipFill>
        <p:spPr>
          <a:xfrm>
            <a:off x="9963804" y="4798528"/>
            <a:ext cx="1353161" cy="1036034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7339518" y="2213339"/>
            <a:ext cx="317287" cy="31728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10481743" y="2213338"/>
            <a:ext cx="317287" cy="31728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8948505" y="4063231"/>
            <a:ext cx="317287" cy="31728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7286224" y="5918067"/>
            <a:ext cx="317287" cy="31728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10481742" y="5911947"/>
            <a:ext cx="317287" cy="31728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343861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52" y="1998186"/>
            <a:ext cx="4772035" cy="286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939988" y="2957060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Physical Appearance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9468" y="6423008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234893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6" name="Rectangle: Rounded Corners 5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69" y="1113183"/>
            <a:ext cx="5562240" cy="4916555"/>
          </a:xfrm>
          <a:prstGeom prst="rect">
            <a:avLst/>
          </a:prstGeom>
        </p:spPr>
      </p:pic>
      <p:sp>
        <p:nvSpPr>
          <p:cNvPr id="46" name="Title 1"/>
          <p:cNvSpPr txBox="1">
            <a:spLocks/>
          </p:cNvSpPr>
          <p:nvPr/>
        </p:nvSpPr>
        <p:spPr bwMode="auto">
          <a:xfrm>
            <a:off x="842355" y="1702832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Color Code Table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543185" y="3846702"/>
            <a:ext cx="5248499" cy="47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23515" y="2888974"/>
            <a:ext cx="5325379" cy="1545494"/>
            <a:chOff x="0" y="8765"/>
            <a:chExt cx="5325379" cy="1198080"/>
          </a:xfrm>
        </p:grpSpPr>
        <p:sp>
          <p:nvSpPr>
            <p:cNvPr id="51" name="Rectangle: Rounded Corners 50"/>
            <p:cNvSpPr/>
            <p:nvPr/>
          </p:nvSpPr>
          <p:spPr>
            <a:xfrm>
              <a:off x="0" y="8765"/>
              <a:ext cx="5325379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angle: Rounded Corners 4"/>
            <p:cNvSpPr txBox="1"/>
            <p:nvPr/>
          </p:nvSpPr>
          <p:spPr>
            <a:xfrm>
              <a:off x="58485" y="67250"/>
              <a:ext cx="5208409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indent="0" algn="ctr">
                <a:buClr>
                  <a:schemeClr val="bg1"/>
                </a:buClr>
                <a:buNone/>
              </a:pPr>
              <a:r>
                <a:rPr lang="en-IN" sz="2000" dirty="0">
                  <a:solidFill>
                    <a:schemeClr val="bg1"/>
                  </a:solidFill>
                </a:rPr>
                <a:t>R = 1st Digit x 10 + 2nd Digit) x Multiplier</a:t>
              </a:r>
            </a:p>
          </p:txBody>
        </p:sp>
      </p:grpSp>
      <p:sp>
        <p:nvSpPr>
          <p:cNvPr id="5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407660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10" name="Rectangle: Rounded Corners 9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17" r="62772" b="52773"/>
          <a:stretch/>
        </p:blipFill>
        <p:spPr>
          <a:xfrm>
            <a:off x="7948511" y="2292516"/>
            <a:ext cx="2436095" cy="204511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227025" y="3403562"/>
            <a:ext cx="129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41490" y="3403562"/>
            <a:ext cx="129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30623443"/>
              </p:ext>
            </p:extLst>
          </p:nvPr>
        </p:nvGraphicFramePr>
        <p:xfrm>
          <a:off x="423515" y="2968231"/>
          <a:ext cx="5325379" cy="1206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 bwMode="auto">
          <a:xfrm>
            <a:off x="863600" y="1728954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Practical Use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367149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10" name="Rectangle: Rounded Corners 9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0191000"/>
              </p:ext>
            </p:extLst>
          </p:nvPr>
        </p:nvGraphicFramePr>
        <p:xfrm>
          <a:off x="423515" y="2968231"/>
          <a:ext cx="5325379" cy="1206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 bwMode="auto">
          <a:xfrm>
            <a:off x="863600" y="1728954"/>
            <a:ext cx="446689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Practical Use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7188" y="3133340"/>
            <a:ext cx="4877229" cy="1198080"/>
            <a:chOff x="0" y="0"/>
            <a:chExt cx="7352517" cy="1198080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0" y="0"/>
              <a:ext cx="7352517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/>
            <p:cNvSpPr txBox="1"/>
            <p:nvPr/>
          </p:nvSpPr>
          <p:spPr>
            <a:xfrm>
              <a:off x="58485" y="58485"/>
              <a:ext cx="7235547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To reduce the voltage flowing in the circuit, resistances are used in series topology.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6354706" y="3520761"/>
            <a:ext cx="129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9421" r="69383" b="70821"/>
          <a:stretch/>
        </p:blipFill>
        <p:spPr>
          <a:xfrm>
            <a:off x="7650706" y="2968231"/>
            <a:ext cx="1671484" cy="10520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t="29364" r="69083" b="54755"/>
          <a:stretch/>
        </p:blipFill>
        <p:spPr>
          <a:xfrm>
            <a:off x="9203938" y="2932064"/>
            <a:ext cx="1641987" cy="84557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10744844" y="3524351"/>
            <a:ext cx="129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371856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2528" y="2049368"/>
            <a:ext cx="5037444" cy="2607571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A two terminal electronic component which stores energy in form of charge</a:t>
            </a:r>
          </a:p>
          <a:p>
            <a:r>
              <a:rPr lang="en-IN" sz="1800" dirty="0">
                <a:solidFill>
                  <a:schemeClr val="bg1"/>
                </a:solidFill>
              </a:rPr>
              <a:t>Capacitance is a measure of a capacitor’s ability to store charge</a:t>
            </a:r>
          </a:p>
          <a:p>
            <a:r>
              <a:rPr lang="en-IN" sz="1800" dirty="0">
                <a:solidFill>
                  <a:schemeClr val="bg1"/>
                </a:solidFill>
              </a:rPr>
              <a:t>A large capacitance means that more charge can be stored</a:t>
            </a:r>
          </a:p>
          <a:p>
            <a:r>
              <a:rPr lang="en-IN" sz="1800" dirty="0">
                <a:solidFill>
                  <a:schemeClr val="bg1"/>
                </a:solidFill>
              </a:rPr>
              <a:t>Capacitance is measured in Farads(F) but prefixes like </a:t>
            </a:r>
            <a:r>
              <a:rPr lang="en-IN" sz="1800" dirty="0" err="1">
                <a:solidFill>
                  <a:schemeClr val="bg1"/>
                </a:solidFill>
              </a:rPr>
              <a:t>uF</a:t>
            </a:r>
            <a:r>
              <a:rPr lang="en-IN" sz="1800" dirty="0">
                <a:solidFill>
                  <a:schemeClr val="bg1"/>
                </a:solidFill>
              </a:rPr>
              <a:t> and pF is used mostly.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7522740" y="1283673"/>
            <a:ext cx="268312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tx1"/>
                </a:solidFill>
              </a:rPr>
              <a:t>Capacitors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9" y="2447313"/>
            <a:ext cx="4089400" cy="238723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33066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Custom 16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9DD9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gmaway Template" id="{2B7B21A5-3D2C-4E2D-9B4B-9F7D4D0D376D}" vid="{40C35F41-401F-47CD-B733-167DD98371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Sigmaway Template</Template>
  <TotalTime>498</TotalTime>
  <Words>540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Perpetua</vt:lpstr>
      <vt:lpstr>Wingdings 2</vt:lpstr>
      <vt:lpstr>1_Equity</vt:lpstr>
      <vt:lpstr>Basics of Electronics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Electronics</dc:title>
  <dc:creator>Mohit Sharma</dc:creator>
  <cp:lastModifiedBy>Rohit Kumar</cp:lastModifiedBy>
  <cp:revision>36</cp:revision>
  <dcterms:created xsi:type="dcterms:W3CDTF">2016-11-14T05:11:40Z</dcterms:created>
  <dcterms:modified xsi:type="dcterms:W3CDTF">2018-07-18T18:22:57Z</dcterms:modified>
</cp:coreProperties>
</file>