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77" r:id="rId3"/>
    <p:sldId id="257" r:id="rId4"/>
    <p:sldId id="278" r:id="rId5"/>
    <p:sldId id="297" r:id="rId6"/>
    <p:sldId id="287" r:id="rId7"/>
    <p:sldId id="296" r:id="rId8"/>
    <p:sldId id="288" r:id="rId9"/>
    <p:sldId id="289" r:id="rId10"/>
    <p:sldId id="290" r:id="rId11"/>
    <p:sldId id="291" r:id="rId12"/>
    <p:sldId id="292" r:id="rId13"/>
    <p:sldId id="294" r:id="rId14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2375-4CD8-48AB-A5E8-563F315216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388BF3-0C39-4C9B-978C-73228D66FA04}">
      <dgm:prSet custT="1"/>
      <dgm:spPr>
        <a:solidFill>
          <a:schemeClr val="accent2"/>
        </a:solidFill>
      </dgm:spPr>
      <dgm:t>
        <a:bodyPr/>
        <a:lstStyle/>
        <a:p>
          <a:pPr algn="ctr"/>
          <a:r>
            <a:rPr lang="en-IN" sz="1800" dirty="0"/>
            <a:t>AC Motors</a:t>
          </a:r>
        </a:p>
      </dgm:t>
    </dgm:pt>
    <dgm:pt modelId="{3A402E59-883D-4A64-851A-B5D2DF146272}" type="parTrans" cxnId="{0C8A9EEE-5B1D-4B42-A543-561B6AABB265}">
      <dgm:prSet/>
      <dgm:spPr/>
      <dgm:t>
        <a:bodyPr/>
        <a:lstStyle/>
        <a:p>
          <a:pPr algn="ctr"/>
          <a:endParaRPr lang="en-US"/>
        </a:p>
      </dgm:t>
    </dgm:pt>
    <dgm:pt modelId="{57D7163D-F249-47D1-B594-AC5CA19BDF3B}" type="sibTrans" cxnId="{0C8A9EEE-5B1D-4B42-A543-561B6AABB265}">
      <dgm:prSet/>
      <dgm:spPr/>
      <dgm:t>
        <a:bodyPr/>
        <a:lstStyle/>
        <a:p>
          <a:pPr algn="ctr"/>
          <a:endParaRPr lang="en-US"/>
        </a:p>
      </dgm:t>
    </dgm:pt>
    <dgm:pt modelId="{6E246647-FF0A-471B-B505-F94AF86DC843}">
      <dgm:prSet custT="1"/>
      <dgm:spPr>
        <a:solidFill>
          <a:schemeClr val="accent2"/>
        </a:solidFill>
      </dgm:spPr>
      <dgm:t>
        <a:bodyPr/>
        <a:lstStyle/>
        <a:p>
          <a:pPr algn="ctr"/>
          <a:r>
            <a:rPr lang="en-IN" sz="1800" dirty="0"/>
            <a:t>DC Motors</a:t>
          </a:r>
        </a:p>
      </dgm:t>
    </dgm:pt>
    <dgm:pt modelId="{60A21335-5634-4499-A272-03A2C15A8CBA}" type="parTrans" cxnId="{DAB03630-34C1-4139-A312-738F3E294AD4}">
      <dgm:prSet/>
      <dgm:spPr/>
      <dgm:t>
        <a:bodyPr/>
        <a:lstStyle/>
        <a:p>
          <a:pPr algn="ctr"/>
          <a:endParaRPr lang="en-US"/>
        </a:p>
      </dgm:t>
    </dgm:pt>
    <dgm:pt modelId="{6B91098E-82E6-4EE7-8195-8EBBB57687BA}" type="sibTrans" cxnId="{DAB03630-34C1-4139-A312-738F3E294AD4}">
      <dgm:prSet/>
      <dgm:spPr/>
      <dgm:t>
        <a:bodyPr/>
        <a:lstStyle/>
        <a:p>
          <a:pPr algn="ctr"/>
          <a:endParaRPr lang="en-US"/>
        </a:p>
      </dgm:t>
    </dgm:pt>
    <dgm:pt modelId="{80E563C6-2F28-4BBC-9BF8-FC8567E5A51A}">
      <dgm:prSet custT="1"/>
      <dgm:spPr>
        <a:solidFill>
          <a:schemeClr val="accent2"/>
        </a:solidFill>
      </dgm:spPr>
      <dgm:t>
        <a:bodyPr/>
        <a:lstStyle/>
        <a:p>
          <a:pPr algn="ctr"/>
          <a:r>
            <a:rPr lang="en-IN" sz="1800" dirty="0"/>
            <a:t>DC Geared Motors </a:t>
          </a:r>
        </a:p>
      </dgm:t>
    </dgm:pt>
    <dgm:pt modelId="{9BBBD7DC-6FDD-435B-B815-481769C5A573}" type="parTrans" cxnId="{58A65661-DBE5-4A11-AC66-6A3920E82A9E}">
      <dgm:prSet/>
      <dgm:spPr/>
      <dgm:t>
        <a:bodyPr/>
        <a:lstStyle/>
        <a:p>
          <a:pPr algn="ctr"/>
          <a:endParaRPr lang="en-US"/>
        </a:p>
      </dgm:t>
    </dgm:pt>
    <dgm:pt modelId="{5BBF0D81-EDF6-42E7-B68A-D7B64FE5059E}" type="sibTrans" cxnId="{58A65661-DBE5-4A11-AC66-6A3920E82A9E}">
      <dgm:prSet/>
      <dgm:spPr/>
      <dgm:t>
        <a:bodyPr/>
        <a:lstStyle/>
        <a:p>
          <a:pPr algn="ctr"/>
          <a:endParaRPr lang="en-US"/>
        </a:p>
      </dgm:t>
    </dgm:pt>
    <dgm:pt modelId="{64D77F91-97CC-45EA-9DEB-2A3BB14854CB}">
      <dgm:prSet custT="1"/>
      <dgm:spPr>
        <a:solidFill>
          <a:schemeClr val="accent2"/>
        </a:solidFill>
      </dgm:spPr>
      <dgm:t>
        <a:bodyPr/>
        <a:lstStyle/>
        <a:p>
          <a:pPr algn="ctr"/>
          <a:r>
            <a:rPr lang="en-IN" sz="1800" dirty="0"/>
            <a:t>Servo Motors</a:t>
          </a:r>
        </a:p>
      </dgm:t>
    </dgm:pt>
    <dgm:pt modelId="{508493AC-D20D-4CEB-B5B1-DDA927EA972A}" type="parTrans" cxnId="{9388AA77-766D-4B0A-9BE6-E3CB752AB99C}">
      <dgm:prSet/>
      <dgm:spPr/>
      <dgm:t>
        <a:bodyPr/>
        <a:lstStyle/>
        <a:p>
          <a:pPr algn="ctr"/>
          <a:endParaRPr lang="en-US"/>
        </a:p>
      </dgm:t>
    </dgm:pt>
    <dgm:pt modelId="{0364B56C-E15F-407A-A6A3-AD197377FA95}" type="sibTrans" cxnId="{9388AA77-766D-4B0A-9BE6-E3CB752AB99C}">
      <dgm:prSet/>
      <dgm:spPr/>
      <dgm:t>
        <a:bodyPr/>
        <a:lstStyle/>
        <a:p>
          <a:pPr algn="ctr"/>
          <a:endParaRPr lang="en-US"/>
        </a:p>
      </dgm:t>
    </dgm:pt>
    <dgm:pt modelId="{D9A632A3-66DB-42A9-BA86-32506DF3FAE2}" type="pres">
      <dgm:prSet presAssocID="{B12D2375-4CD8-48AB-A5E8-563F315216BF}" presName="linear" presStyleCnt="0">
        <dgm:presLayoutVars>
          <dgm:animLvl val="lvl"/>
          <dgm:resizeHandles val="exact"/>
        </dgm:presLayoutVars>
      </dgm:prSet>
      <dgm:spPr/>
    </dgm:pt>
    <dgm:pt modelId="{AE1DD2E3-707E-4A23-AA0D-9DB7DE8B5D46}" type="pres">
      <dgm:prSet presAssocID="{6C388BF3-0C39-4C9B-978C-73228D66FA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323A4A-A7B6-4AB8-86B2-BF1230B410A3}" type="pres">
      <dgm:prSet presAssocID="{57D7163D-F249-47D1-B594-AC5CA19BDF3B}" presName="spacer" presStyleCnt="0"/>
      <dgm:spPr/>
    </dgm:pt>
    <dgm:pt modelId="{C4A596C0-392F-4B73-A2B5-F6725A3729DF}" type="pres">
      <dgm:prSet presAssocID="{6E246647-FF0A-471B-B505-F94AF86DC8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6E5833-A510-41EF-BB7C-C666C0629B87}" type="pres">
      <dgm:prSet presAssocID="{6B91098E-82E6-4EE7-8195-8EBBB57687BA}" presName="spacer" presStyleCnt="0"/>
      <dgm:spPr/>
    </dgm:pt>
    <dgm:pt modelId="{DCD0C228-E681-4013-A464-01AFEC451D9C}" type="pres">
      <dgm:prSet presAssocID="{80E563C6-2F28-4BBC-9BF8-FC8567E5A5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E1BBDC-417A-4A78-96C2-716F2C4E44DA}" type="pres">
      <dgm:prSet presAssocID="{5BBF0D81-EDF6-42E7-B68A-D7B64FE5059E}" presName="spacer" presStyleCnt="0"/>
      <dgm:spPr/>
    </dgm:pt>
    <dgm:pt modelId="{021652B6-B73F-45C3-9A42-E31C9AC1C7C6}" type="pres">
      <dgm:prSet presAssocID="{64D77F91-97CC-45EA-9DEB-2A3BB14854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B03630-34C1-4139-A312-738F3E294AD4}" srcId="{B12D2375-4CD8-48AB-A5E8-563F315216BF}" destId="{6E246647-FF0A-471B-B505-F94AF86DC843}" srcOrd="1" destOrd="0" parTransId="{60A21335-5634-4499-A272-03A2C15A8CBA}" sibTransId="{6B91098E-82E6-4EE7-8195-8EBBB57687BA}"/>
    <dgm:cxn modelId="{301AC336-7F1F-44C5-97EB-8427DA65A26C}" type="presOf" srcId="{6E246647-FF0A-471B-B505-F94AF86DC843}" destId="{C4A596C0-392F-4B73-A2B5-F6725A3729DF}" srcOrd="0" destOrd="0" presId="urn:microsoft.com/office/officeart/2005/8/layout/vList2"/>
    <dgm:cxn modelId="{58A65661-DBE5-4A11-AC66-6A3920E82A9E}" srcId="{B12D2375-4CD8-48AB-A5E8-563F315216BF}" destId="{80E563C6-2F28-4BBC-9BF8-FC8567E5A51A}" srcOrd="2" destOrd="0" parTransId="{9BBBD7DC-6FDD-435B-B815-481769C5A573}" sibTransId="{5BBF0D81-EDF6-42E7-B68A-D7B64FE5059E}"/>
    <dgm:cxn modelId="{12E52363-28C4-4781-9EB9-195450A6AE69}" type="presOf" srcId="{B12D2375-4CD8-48AB-A5E8-563F315216BF}" destId="{D9A632A3-66DB-42A9-BA86-32506DF3FAE2}" srcOrd="0" destOrd="0" presId="urn:microsoft.com/office/officeart/2005/8/layout/vList2"/>
    <dgm:cxn modelId="{E6D6184A-7EDE-4BA3-BEE4-27230BD284FE}" type="presOf" srcId="{64D77F91-97CC-45EA-9DEB-2A3BB14854CB}" destId="{021652B6-B73F-45C3-9A42-E31C9AC1C7C6}" srcOrd="0" destOrd="0" presId="urn:microsoft.com/office/officeart/2005/8/layout/vList2"/>
    <dgm:cxn modelId="{6CFF3271-5F34-49D6-BF07-6780351E47E0}" type="presOf" srcId="{80E563C6-2F28-4BBC-9BF8-FC8567E5A51A}" destId="{DCD0C228-E681-4013-A464-01AFEC451D9C}" srcOrd="0" destOrd="0" presId="urn:microsoft.com/office/officeart/2005/8/layout/vList2"/>
    <dgm:cxn modelId="{9388AA77-766D-4B0A-9BE6-E3CB752AB99C}" srcId="{B12D2375-4CD8-48AB-A5E8-563F315216BF}" destId="{64D77F91-97CC-45EA-9DEB-2A3BB14854CB}" srcOrd="3" destOrd="0" parTransId="{508493AC-D20D-4CEB-B5B1-DDA927EA972A}" sibTransId="{0364B56C-E15F-407A-A6A3-AD197377FA95}"/>
    <dgm:cxn modelId="{E7768EA1-45F7-48F4-8D50-C377DF57123E}" type="presOf" srcId="{6C388BF3-0C39-4C9B-978C-73228D66FA04}" destId="{AE1DD2E3-707E-4A23-AA0D-9DB7DE8B5D46}" srcOrd="0" destOrd="0" presId="urn:microsoft.com/office/officeart/2005/8/layout/vList2"/>
    <dgm:cxn modelId="{0C8A9EEE-5B1D-4B42-A543-561B6AABB265}" srcId="{B12D2375-4CD8-48AB-A5E8-563F315216BF}" destId="{6C388BF3-0C39-4C9B-978C-73228D66FA04}" srcOrd="0" destOrd="0" parTransId="{3A402E59-883D-4A64-851A-B5D2DF146272}" sibTransId="{57D7163D-F249-47D1-B594-AC5CA19BDF3B}"/>
    <dgm:cxn modelId="{BCA1C936-0E9C-474E-991D-9359837EBEC5}" type="presParOf" srcId="{D9A632A3-66DB-42A9-BA86-32506DF3FAE2}" destId="{AE1DD2E3-707E-4A23-AA0D-9DB7DE8B5D46}" srcOrd="0" destOrd="0" presId="urn:microsoft.com/office/officeart/2005/8/layout/vList2"/>
    <dgm:cxn modelId="{3C386BDB-5F1F-495D-BA5A-DFBC81435B39}" type="presParOf" srcId="{D9A632A3-66DB-42A9-BA86-32506DF3FAE2}" destId="{96323A4A-A7B6-4AB8-86B2-BF1230B410A3}" srcOrd="1" destOrd="0" presId="urn:microsoft.com/office/officeart/2005/8/layout/vList2"/>
    <dgm:cxn modelId="{22C6008A-75F5-48E4-A3AF-4497C9254791}" type="presParOf" srcId="{D9A632A3-66DB-42A9-BA86-32506DF3FAE2}" destId="{C4A596C0-392F-4B73-A2B5-F6725A3729DF}" srcOrd="2" destOrd="0" presId="urn:microsoft.com/office/officeart/2005/8/layout/vList2"/>
    <dgm:cxn modelId="{4F44EDF2-B97C-4A70-9A4F-0253B071D043}" type="presParOf" srcId="{D9A632A3-66DB-42A9-BA86-32506DF3FAE2}" destId="{936E5833-A510-41EF-BB7C-C666C0629B87}" srcOrd="3" destOrd="0" presId="urn:microsoft.com/office/officeart/2005/8/layout/vList2"/>
    <dgm:cxn modelId="{9112313F-90AB-44DE-95D9-1C76E24874F9}" type="presParOf" srcId="{D9A632A3-66DB-42A9-BA86-32506DF3FAE2}" destId="{DCD0C228-E681-4013-A464-01AFEC451D9C}" srcOrd="4" destOrd="0" presId="urn:microsoft.com/office/officeart/2005/8/layout/vList2"/>
    <dgm:cxn modelId="{FC5932FE-C58B-409F-AA12-F02E23416926}" type="presParOf" srcId="{D9A632A3-66DB-42A9-BA86-32506DF3FAE2}" destId="{30E1BBDC-417A-4A78-96C2-716F2C4E44DA}" srcOrd="5" destOrd="0" presId="urn:microsoft.com/office/officeart/2005/8/layout/vList2"/>
    <dgm:cxn modelId="{61E4FE05-15A3-4A21-B59F-F6959FE6CCD4}" type="presParOf" srcId="{D9A632A3-66DB-42A9-BA86-32506DF3FAE2}" destId="{021652B6-B73F-45C3-9A42-E31C9AC1C7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DD2E3-707E-4A23-AA0D-9DB7DE8B5D46}">
      <dsp:nvSpPr>
        <dsp:cNvPr id="0" name=""/>
        <dsp:cNvSpPr/>
      </dsp:nvSpPr>
      <dsp:spPr>
        <a:xfrm>
          <a:off x="0" y="2909"/>
          <a:ext cx="4714747" cy="879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AC Motors</a:t>
          </a:r>
        </a:p>
      </dsp:txBody>
      <dsp:txXfrm>
        <a:off x="42950" y="45859"/>
        <a:ext cx="4628847" cy="793940"/>
      </dsp:txXfrm>
    </dsp:sp>
    <dsp:sp modelId="{C4A596C0-392F-4B73-A2B5-F6725A3729DF}">
      <dsp:nvSpPr>
        <dsp:cNvPr id="0" name=""/>
        <dsp:cNvSpPr/>
      </dsp:nvSpPr>
      <dsp:spPr>
        <a:xfrm>
          <a:off x="0" y="1018109"/>
          <a:ext cx="4714747" cy="879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DC Motors</a:t>
          </a:r>
        </a:p>
      </dsp:txBody>
      <dsp:txXfrm>
        <a:off x="42950" y="1061059"/>
        <a:ext cx="4628847" cy="793940"/>
      </dsp:txXfrm>
    </dsp:sp>
    <dsp:sp modelId="{DCD0C228-E681-4013-A464-01AFEC451D9C}">
      <dsp:nvSpPr>
        <dsp:cNvPr id="0" name=""/>
        <dsp:cNvSpPr/>
      </dsp:nvSpPr>
      <dsp:spPr>
        <a:xfrm>
          <a:off x="0" y="2033309"/>
          <a:ext cx="4714747" cy="879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DC Geared Motors </a:t>
          </a:r>
        </a:p>
      </dsp:txBody>
      <dsp:txXfrm>
        <a:off x="42950" y="2076259"/>
        <a:ext cx="4628847" cy="793940"/>
      </dsp:txXfrm>
    </dsp:sp>
    <dsp:sp modelId="{021652B6-B73F-45C3-9A42-E31C9AC1C7C6}">
      <dsp:nvSpPr>
        <dsp:cNvPr id="0" name=""/>
        <dsp:cNvSpPr/>
      </dsp:nvSpPr>
      <dsp:spPr>
        <a:xfrm>
          <a:off x="0" y="3048509"/>
          <a:ext cx="4714747" cy="879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Servo Motors</a:t>
          </a:r>
        </a:p>
      </dsp:txBody>
      <dsp:txXfrm>
        <a:off x="42950" y="3091459"/>
        <a:ext cx="4628847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924" y="69850"/>
            <a:ext cx="12016154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4016" y="1449389"/>
            <a:ext cx="1202787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84016" y="1397000"/>
            <a:ext cx="1202787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84016" y="2976564"/>
            <a:ext cx="1202787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55FAC9A-A197-4288-8639-82F7D9A64B0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4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C6C7815-5993-468E-ACAE-273E5D0DC170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13594" y="1447800"/>
            <a:ext cx="10550769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9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91831" y="2376489"/>
            <a:ext cx="1201810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91831" y="2341564"/>
            <a:ext cx="1201810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91831" y="2468564"/>
            <a:ext cx="1201810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0C88CE5-65FD-4F52-A2A0-10AB2D6D3CA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0176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4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2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3C96B9F6-7DF8-4956-8D47-CE415CCF0E3C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1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074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339" y="274638"/>
            <a:ext cx="1036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D0A1E622-F621-4169-9C00-9F5E409EEAB8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255E1D3-AF80-471B-8099-E73584F44DB9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76200"/>
            <a:ext cx="103632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2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F0B9825-1787-4FE5-8BB2-39E8A5A1D6A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85970" y="6985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A7BF3028-05AB-4493-92D5-8228FA5FE86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74" y="76200"/>
            <a:ext cx="10363200" cy="7175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91832" y="4683126"/>
            <a:ext cx="120083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832" y="4649789"/>
            <a:ext cx="12008338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" y="4773613"/>
            <a:ext cx="12008338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6DA69549-777D-4A00-B024-FF079182F0F1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9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1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970" y="7620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1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6DBBF3B-230C-49E6-B719-16F36918CEE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205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8F814726-D194-4967-A03D-90EF3CA34C2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56308" y="6553200"/>
            <a:ext cx="52832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Motors </a:t>
            </a:r>
            <a:r>
              <a:rPr lang="en-IN"/>
              <a:t>and Controllers</a:t>
            </a:r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0" y="6443663"/>
            <a:ext cx="1473200" cy="457200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SigmaWay LLC,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0" y="3453054"/>
            <a:ext cx="4965614" cy="1171953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2628900" y="4939317"/>
            <a:ext cx="6934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Module</a:t>
            </a:r>
          </a:p>
          <a:p>
            <a:pPr eaLnBrk="1" hangingPunct="1">
              <a:defRPr/>
            </a:pPr>
            <a:r>
              <a:rPr lang="en-US" sz="2400" dirty="0"/>
              <a:t>Rohit Kumar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8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175061" y="1449782"/>
            <a:ext cx="3801483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Controller Circuits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0167" y="6470572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57080" y="3048566"/>
            <a:ext cx="5037444" cy="1973689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For both way motion (clockwise and anticlockwise) of one DC motor, an “H-Bridge” cam be employed.</a:t>
            </a:r>
          </a:p>
          <a:p>
            <a:r>
              <a:rPr lang="en-IN" sz="1800" dirty="0">
                <a:solidFill>
                  <a:schemeClr val="bg1"/>
                </a:solidFill>
              </a:rPr>
              <a:t>For both way motion of two DC motors “dual H-Bridge IC L293D” can be employed.</a:t>
            </a:r>
          </a:p>
          <a:p>
            <a:r>
              <a:rPr lang="en-IN" sz="1800" dirty="0">
                <a:solidFill>
                  <a:schemeClr val="bg1"/>
                </a:solidFill>
              </a:rPr>
              <a:t>They can change the direction with same supply.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48" y="1437652"/>
            <a:ext cx="4733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25251" y="60152"/>
            <a:ext cx="6035789" cy="6705715"/>
            <a:chOff x="6001407" y="77252"/>
            <a:chExt cx="6098880" cy="6729451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581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12369" y="4841269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42603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175061" y="1449782"/>
            <a:ext cx="3801483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Controller Circuits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0169" y="6467536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57080" y="3317499"/>
            <a:ext cx="5037444" cy="1122500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Only possible switch setting for rotation: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S1-S4 ON, S2-S3 OFF (for one direction).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S2-S3 ON and S!-S4 OFF (for other direction).</a:t>
            </a:r>
          </a:p>
        </p:txBody>
      </p:sp>
      <p:pic>
        <p:nvPicPr>
          <p:cNvPr id="18" name="Picture 4" descr="untitl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530" r="16317" b="10088"/>
          <a:stretch/>
        </p:blipFill>
        <p:spPr bwMode="auto">
          <a:xfrm>
            <a:off x="6845392" y="1236985"/>
            <a:ext cx="4918656" cy="432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55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3461" y="88550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175061" y="2692349"/>
            <a:ext cx="3801483" cy="141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L293D motor driver IC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pic>
        <p:nvPicPr>
          <p:cNvPr id="19" name="Picture 4" descr="motor driver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142" y="1361770"/>
            <a:ext cx="5470742" cy="407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431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25638" y="952501"/>
            <a:ext cx="8420100" cy="1362075"/>
          </a:xfrm>
        </p:spPr>
        <p:txBody>
          <a:bodyPr/>
          <a:lstStyle/>
          <a:p>
            <a:pPr eaLnBrk="1" hangingPunct="1"/>
            <a:r>
              <a:rPr lang="en-US" altLang="en-US"/>
              <a:t>Thank You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3031414"/>
            <a:ext cx="8420100" cy="323275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Nitin Sinha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nitin.sinha@goSigmaWay.com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+1 727-394-4375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+91 7838188809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Debjani Mitra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debjani.mitra@goSigmaWay.com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+1 952-583-3449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+91 9339555636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Rohit Kumar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rohit.kumar@sigmaway.us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+91 7982577830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+91 7838021754</a:t>
            </a:r>
          </a:p>
        </p:txBody>
      </p:sp>
      <p:sp>
        <p:nvSpPr>
          <p:cNvPr id="30725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</a:rPr>
              <a:t>© SigmaWay LLC, 2018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39309" y="2540721"/>
            <a:ext cx="4969697" cy="4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427251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04" y="3007100"/>
            <a:ext cx="2683127" cy="563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8178925"/>
              </p:ext>
            </p:extLst>
          </p:nvPr>
        </p:nvGraphicFramePr>
        <p:xfrm>
          <a:off x="6548691" y="2227720"/>
          <a:ext cx="5212385" cy="2499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0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</a:rPr>
                        <a:t>Page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</a:rPr>
                        <a:t>Types of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AC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DC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DC Geared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Servo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1386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libri" pitchFamily="34" charset="0"/>
                        </a:rPr>
                        <a:t>Controller Circuit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7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86485" y="79401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6136881"/>
              </p:ext>
            </p:extLst>
          </p:nvPr>
        </p:nvGraphicFramePr>
        <p:xfrm>
          <a:off x="6773060" y="1523611"/>
          <a:ext cx="4714747" cy="393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1285409" y="2861016"/>
            <a:ext cx="3580787" cy="78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Types of Motors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1717" y="641569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89298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295811" y="1449782"/>
            <a:ext cx="3580787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AC Motor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9468" y="6457662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67482" y="3011470"/>
            <a:ext cx="5037444" cy="1973689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These are the motors which convert alternating signal into rotational motion</a:t>
            </a:r>
          </a:p>
          <a:p>
            <a:r>
              <a:rPr lang="en-IN" sz="1800" dirty="0">
                <a:solidFill>
                  <a:schemeClr val="bg1"/>
                </a:solidFill>
              </a:rPr>
              <a:t>Examples are: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Water pumps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Ceiling Fan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Table Fan</a:t>
            </a: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0184" y="1783498"/>
            <a:ext cx="4091167" cy="366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6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9958-A96E-446E-AC7D-6787CC26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Working Principle of AC motor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41FD0-D188-44CA-B23F-5F12F8BC38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4974" y="1207616"/>
            <a:ext cx="8454887" cy="48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295811" y="1449782"/>
            <a:ext cx="3580787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DC Motor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0167" y="646725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67482" y="3011470"/>
            <a:ext cx="5037444" cy="1973689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These are the motors which convert DC signal into rotational motion</a:t>
            </a:r>
          </a:p>
          <a:p>
            <a:r>
              <a:rPr lang="en-IN" sz="1800" dirty="0">
                <a:solidFill>
                  <a:schemeClr val="bg1"/>
                </a:solidFill>
              </a:rPr>
              <a:t>In robotics applications they are preferred over AC motors as the motor and the complete circuit require same kind of supply, i.e. DC supply 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8474" r="8235"/>
          <a:stretch/>
        </p:blipFill>
        <p:spPr bwMode="auto">
          <a:xfrm>
            <a:off x="7314162" y="1881935"/>
            <a:ext cx="3835308" cy="34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9E636A-D51D-4876-9517-B602D1A26D9D}"/>
              </a:ext>
            </a:extLst>
          </p:cNvPr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FC82FE-3944-4969-AABD-3D2E615FCB63}"/>
                </a:ext>
              </a:extLst>
            </p:cNvPr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22F9C8-6037-4541-8AEF-6803635B7506}"/>
                </a:ext>
              </a:extLst>
            </p:cNvPr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B44697-2997-443F-9FE6-189BEBF3E529}"/>
                </a:ext>
              </a:extLst>
            </p:cNvPr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B02960-CD6A-4E89-A006-0274348B9C20}"/>
                </a:ext>
              </a:extLst>
            </p:cNvPr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1ED5E7-D552-4AA0-BEE3-C04711C7E9E7}"/>
                </a:ext>
              </a:extLst>
            </p:cNvPr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6E9F9-F508-4E30-A7C5-061971F5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Working Principle of DC motor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481D0-9D9D-45C0-B511-84EE2E70AD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5851" y="1193320"/>
            <a:ext cx="5480707" cy="4903304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2859C97-7452-4FE5-BEE8-AEB5469C94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0167" y="646725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46569-7E58-472D-A49E-DE5265E6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07" y="1193321"/>
            <a:ext cx="5759506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7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175061" y="1449782"/>
            <a:ext cx="3801483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DC geared Motor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9468" y="6470572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57080" y="3048566"/>
            <a:ext cx="5037444" cy="1973689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These are the DC motors having external gear arrangement attached with motor.</a:t>
            </a:r>
          </a:p>
          <a:p>
            <a:r>
              <a:rPr lang="en-IN" sz="1800" dirty="0">
                <a:solidFill>
                  <a:schemeClr val="bg1"/>
                </a:solidFill>
              </a:rPr>
              <a:t>These are the motors which are most commonly used in robotics, as they have considerable torque.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8" t="19249" r="18034" b="16807"/>
          <a:stretch/>
        </p:blipFill>
        <p:spPr bwMode="auto">
          <a:xfrm>
            <a:off x="7468009" y="1952337"/>
            <a:ext cx="3745352" cy="295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4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1175061" y="1449782"/>
            <a:ext cx="3801483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Servo Motor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9468" y="6470572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57080" y="3048566"/>
            <a:ext cx="5037444" cy="1973689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Servo motors are the most powerful motors for robotic applications.</a:t>
            </a:r>
          </a:p>
          <a:p>
            <a:r>
              <a:rPr lang="en-IN" sz="1800" dirty="0">
                <a:solidFill>
                  <a:schemeClr val="bg1"/>
                </a:solidFill>
              </a:rPr>
              <a:t>They comes in both variants, AC and DC.</a:t>
            </a:r>
          </a:p>
          <a:p>
            <a:r>
              <a:rPr lang="en-IN" sz="1800" dirty="0">
                <a:solidFill>
                  <a:schemeClr val="bg1"/>
                </a:solidFill>
              </a:rPr>
              <a:t>They can change the direction with same supply.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5" name="Content Placeholder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92" y="1449782"/>
            <a:ext cx="4606654" cy="407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8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Custom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way Template" id="{2B7B21A5-3D2C-4E2D-9B4B-9F7D4D0D376D}" vid="{40C35F41-401F-47CD-B733-167DD98371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Sigmaway Template</Template>
  <TotalTime>1035</TotalTime>
  <Words>370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Franklin Gothic Book</vt:lpstr>
      <vt:lpstr>Perpetua</vt:lpstr>
      <vt:lpstr>Wingdings 2</vt:lpstr>
      <vt:lpstr>1_Equity</vt:lpstr>
      <vt:lpstr>Motors and Controllers</vt:lpstr>
      <vt:lpstr>Contents</vt:lpstr>
      <vt:lpstr>PowerPoint Presentation</vt:lpstr>
      <vt:lpstr>PowerPoint Presentation</vt:lpstr>
      <vt:lpstr>Working Principle of AC motor</vt:lpstr>
      <vt:lpstr>PowerPoint Presentation</vt:lpstr>
      <vt:lpstr>Working Principle of DC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Electronics</dc:title>
  <dc:creator>Mohit Sharma</dc:creator>
  <cp:lastModifiedBy>Rohit Kumar</cp:lastModifiedBy>
  <cp:revision>68</cp:revision>
  <dcterms:created xsi:type="dcterms:W3CDTF">2016-11-14T05:11:40Z</dcterms:created>
  <dcterms:modified xsi:type="dcterms:W3CDTF">2018-04-05T07:01:16Z</dcterms:modified>
</cp:coreProperties>
</file>