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77" r:id="rId4"/>
    <p:sldId id="284" r:id="rId5"/>
    <p:sldId id="286" r:id="rId6"/>
    <p:sldId id="291" r:id="rId7"/>
    <p:sldId id="301" r:id="rId8"/>
    <p:sldId id="305" r:id="rId9"/>
    <p:sldId id="278" r:id="rId10"/>
    <p:sldId id="292" r:id="rId11"/>
    <p:sldId id="307" r:id="rId12"/>
    <p:sldId id="308" r:id="rId13"/>
    <p:sldId id="310" r:id="rId14"/>
    <p:sldId id="311" r:id="rId15"/>
    <p:sldId id="312" r:id="rId16"/>
    <p:sldId id="313" r:id="rId17"/>
    <p:sldId id="314" r:id="rId18"/>
    <p:sldId id="309" r:id="rId19"/>
    <p:sldId id="318" r:id="rId20"/>
    <p:sldId id="319" r:id="rId21"/>
    <p:sldId id="320" r:id="rId22"/>
    <p:sldId id="316" r:id="rId23"/>
    <p:sldId id="317" r:id="rId24"/>
    <p:sldId id="303" r:id="rId25"/>
    <p:sldId id="306"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132" autoAdjust="0"/>
    <p:restoredTop sz="91373" autoAdjust="0"/>
  </p:normalViewPr>
  <p:slideViewPr>
    <p:cSldViewPr snapToGrid="0">
      <p:cViewPr varScale="1">
        <p:scale>
          <a:sx n="64" d="100"/>
          <a:sy n="64" d="100"/>
        </p:scale>
        <p:origin x="-81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66CDD-56B7-448D-BFB3-9A95828A6CB1}" type="datetimeFigureOut">
              <a:rPr lang="en-US" smtClean="0"/>
              <a:pPr/>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B345A-FBBE-4DC1-AAB6-B6AE04CB0F11}" type="slidenum">
              <a:rPr lang="en-US" smtClean="0"/>
              <a:pPr/>
              <a:t>‹#›</a:t>
            </a:fld>
            <a:endParaRPr lang="en-US"/>
          </a:p>
        </p:txBody>
      </p:sp>
    </p:spTree>
    <p:extLst>
      <p:ext uri="{BB962C8B-B14F-4D97-AF65-F5344CB8AC3E}">
        <p14:creationId xmlns:p14="http://schemas.microsoft.com/office/powerpoint/2010/main" xmlns="" val="133930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https://www.itead.cc/wiki/DHT11_Humidity_Temperature_Sensor_Brick</a:t>
            </a:r>
          </a:p>
        </p:txBody>
      </p:sp>
      <p:sp>
        <p:nvSpPr>
          <p:cNvPr id="4" name="Slide Number Placeholder 3"/>
          <p:cNvSpPr>
            <a:spLocks noGrp="1"/>
          </p:cNvSpPr>
          <p:nvPr>
            <p:ph type="sldNum" sz="quarter" idx="10"/>
          </p:nvPr>
        </p:nvSpPr>
        <p:spPr/>
        <p:txBody>
          <a:bodyPr/>
          <a:lstStyle/>
          <a:p>
            <a:fld id="{FFFB345A-FBBE-4DC1-AAB6-B6AE04CB0F11}" type="slidenum">
              <a:rPr lang="en-US" smtClean="0"/>
              <a:pPr/>
              <a:t>7</a:t>
            </a:fld>
            <a:endParaRPr lang="en-US"/>
          </a:p>
        </p:txBody>
      </p:sp>
    </p:spTree>
    <p:extLst>
      <p:ext uri="{BB962C8B-B14F-4D97-AF65-F5344CB8AC3E}">
        <p14:creationId xmlns:p14="http://schemas.microsoft.com/office/powerpoint/2010/main" xmlns="" val="231955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B345A-FBBE-4DC1-AAB6-B6AE04CB0F11}" type="slidenum">
              <a:rPr lang="en-US" smtClean="0"/>
              <a:pPr/>
              <a:t>23</a:t>
            </a:fld>
            <a:endParaRPr lang="en-US"/>
          </a:p>
        </p:txBody>
      </p:sp>
    </p:spTree>
    <p:extLst>
      <p:ext uri="{BB962C8B-B14F-4D97-AF65-F5344CB8AC3E}">
        <p14:creationId xmlns:p14="http://schemas.microsoft.com/office/powerpoint/2010/main" xmlns="" val="35066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FB345A-FBBE-4DC1-AAB6-B6AE04CB0F11}" type="slidenum">
              <a:rPr lang="en-US" smtClean="0"/>
              <a:pPr/>
              <a:t>24</a:t>
            </a:fld>
            <a:endParaRPr lang="en-US"/>
          </a:p>
        </p:txBody>
      </p:sp>
    </p:spTree>
    <p:extLst>
      <p:ext uri="{BB962C8B-B14F-4D97-AF65-F5344CB8AC3E}">
        <p14:creationId xmlns:p14="http://schemas.microsoft.com/office/powerpoint/2010/main" xmlns="" val="181764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EC0FE-23C4-44EE-880E-9DF3FF3E9E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BF3E97F-CEFE-41BA-A874-D16C5D5B7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E6410D9-EBDC-48E9-99EB-4C2E583A4AF2}"/>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5" name="Footer Placeholder 4">
            <a:extLst>
              <a:ext uri="{FF2B5EF4-FFF2-40B4-BE49-F238E27FC236}">
                <a16:creationId xmlns:a16="http://schemas.microsoft.com/office/drawing/2014/main" xmlns="" id="{C53803F7-634F-4385-8A7C-657239919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7CCAD48-42FF-4F8F-BB15-8ECF100797E3}"/>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377683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7C230A-7562-41A2-BD23-8CB5ED0E00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DA08DC9-B8DA-4E07-BF9C-094656C19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3469FF-B51C-49CD-A091-7D5574A2B147}"/>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5" name="Footer Placeholder 4">
            <a:extLst>
              <a:ext uri="{FF2B5EF4-FFF2-40B4-BE49-F238E27FC236}">
                <a16:creationId xmlns:a16="http://schemas.microsoft.com/office/drawing/2014/main" xmlns="" id="{F439B9F0-B82B-4E56-BA8E-029DABFF1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67B506-2BBF-4BD2-BE0F-5E7ED03B887C}"/>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224087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1C0ADAD-CAF5-48A2-A2E3-7CA3557655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FDA69C-0325-4C3C-BA11-561E90A406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85C95DA-04C7-44E0-A22E-E3387364A8E2}"/>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5" name="Footer Placeholder 4">
            <a:extLst>
              <a:ext uri="{FF2B5EF4-FFF2-40B4-BE49-F238E27FC236}">
                <a16:creationId xmlns:a16="http://schemas.microsoft.com/office/drawing/2014/main" xmlns="" id="{404CFFDE-8839-412F-8565-D6B5AB37B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BB265D5-311D-4067-9B53-931D5E35E6D0}"/>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1282997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12"/>
          <p:cNvSpPr/>
          <p:nvPr/>
        </p:nvSpPr>
        <p:spPr>
          <a:xfrm>
            <a:off x="87924" y="69850"/>
            <a:ext cx="12016154"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a:off x="84016" y="1449389"/>
            <a:ext cx="1202787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84016" y="1397000"/>
            <a:ext cx="1202787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10"/>
          <p:cNvSpPr/>
          <p:nvPr/>
        </p:nvSpPr>
        <p:spPr>
          <a:xfrm>
            <a:off x="84016" y="2976564"/>
            <a:ext cx="1202787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4"/>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2" name="Date Placeholder 27"/>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13"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xmlns="" val="2920128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C6C7815-5993-468E-ACAE-273E5D0DC170}"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522528"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513594" y="1447800"/>
            <a:ext cx="10550769"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16"/>
          <p:cNvSpPr>
            <a:spLocks noGrp="1"/>
          </p:cNvSpPr>
          <p:nvPr>
            <p:ph type="ftr" sz="quarter" idx="10"/>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xmlns="" val="293878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5" name="Rounded Rectangle 9"/>
          <p:cNvSpPr/>
          <p:nvPr/>
        </p:nvSpPr>
        <p:spPr>
          <a:xfrm>
            <a:off x="87084" y="69759"/>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6"/>
          <p:cNvSpPr/>
          <p:nvPr/>
        </p:nvSpPr>
        <p:spPr>
          <a:xfrm flipV="1">
            <a:off x="91831" y="2376489"/>
            <a:ext cx="1201810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7"/>
          <p:cNvSpPr/>
          <p:nvPr/>
        </p:nvSpPr>
        <p:spPr>
          <a:xfrm>
            <a:off x="91831" y="2341564"/>
            <a:ext cx="12018107"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8"/>
          <p:cNvSpPr/>
          <p:nvPr/>
        </p:nvSpPr>
        <p:spPr>
          <a:xfrm>
            <a:off x="91831" y="2468564"/>
            <a:ext cx="12018107"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0C88CE5-65FD-4F52-A2A0-10AB2D6D3CA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32831" y="130176"/>
            <a:ext cx="131298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963084" y="952504"/>
            <a:ext cx="10363200" cy="1362075"/>
          </a:xfrm>
        </p:spPr>
        <p:txBody>
          <a:bodyPr/>
          <a:lstStyle>
            <a:lvl1pPr algn="l">
              <a:buNone/>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11" name="Date Placeholder 3"/>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12"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xmlns="" val="4199703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3C96B9F6-7DF8-4956-8D47-CE415CCF0E3C}"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9" name="Content Placeholder 8"/>
          <p:cNvSpPr>
            <a:spLocks noGrp="1"/>
          </p:cNvSpPr>
          <p:nvPr>
            <p:ph sz="quarter" idx="1"/>
          </p:nvPr>
        </p:nvSpPr>
        <p:spPr>
          <a:xfrm>
            <a:off x="1219200"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6578601" y="1447800"/>
            <a:ext cx="4998720" cy="45720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451074" y="274638"/>
            <a:ext cx="10363200" cy="563562"/>
          </a:xfrm>
        </p:spPr>
        <p:txBody>
          <a:bodyPr/>
          <a:lstStyle>
            <a:lvl1pPr>
              <a:defRPr>
                <a:solidFill>
                  <a:schemeClr val="accent1">
                    <a:lumMod val="75000"/>
                  </a:schemeClr>
                </a:solidFill>
              </a:defRPr>
            </a:lvl1pPr>
          </a:lstStyle>
          <a:p>
            <a:r>
              <a:rPr lang="en-US"/>
              <a:t>Click to edit Master title style</a:t>
            </a:r>
            <a:endParaRPr lang="en-US" dirty="0"/>
          </a:p>
        </p:txBody>
      </p:sp>
      <p:sp>
        <p:nvSpPr>
          <p:cNvPr id="6" name="Date Placeholder 4"/>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8"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xmlns="" val="1122920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6" name="Title 1"/>
          <p:cNvSpPr txBox="1">
            <a:spLocks/>
          </p:cNvSpPr>
          <p:nvPr/>
        </p:nvSpPr>
        <p:spPr bwMode="auto">
          <a:xfrm>
            <a:off x="451339" y="274638"/>
            <a:ext cx="10363200" cy="563562"/>
          </a:xfrm>
          <a:prstGeom prst="rect">
            <a:avLst/>
          </a:prstGeom>
          <a:noFill/>
          <a:ln w="9525">
            <a:noFill/>
            <a:miter lim="800000"/>
            <a:headEnd/>
            <a:tailEnd/>
          </a:ln>
        </p:spPr>
        <p:txBody>
          <a:bodyPr bIns="91440" anchor="b"/>
          <a:lstStyle>
            <a:lvl1pPr>
              <a:defRPr>
                <a:solidFill>
                  <a:schemeClr val="accent1">
                    <a:lumMod val="75000"/>
                  </a:schemeClr>
                </a:solidFill>
              </a:defRPr>
            </a:lvl1pPr>
          </a:lstStyle>
          <a:p>
            <a:pPr eaLnBrk="1" hangingPunct="1">
              <a:defRPr/>
            </a:pPr>
            <a:r>
              <a:rPr lang="en-US" sz="4000" dirty="0">
                <a:latin typeface="+mj-lt"/>
                <a:ea typeface="+mj-ea"/>
                <a:cs typeface="+mj-cs"/>
              </a:rPr>
              <a:t>Click to edit Master title style</a:t>
            </a:r>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D0A1E622-F621-4169-9C00-9F5E409EEAB8}"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lumMod val="75000"/>
                  </a:schemeClr>
                </a:solidFill>
                <a:latin typeface="Calibri" pitchFamily="34" charset="0"/>
                <a:ea typeface="+mj-ea"/>
                <a:cs typeface="+mj-cs"/>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11" name="Content Placeholder 10"/>
          <p:cNvSpPr>
            <a:spLocks noGrp="1"/>
          </p:cNvSpPr>
          <p:nvPr>
            <p:ph sz="half" idx="2"/>
          </p:nvPr>
        </p:nvSpPr>
        <p:spPr>
          <a:xfrm>
            <a:off x="12192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9"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xmlns="" val="1968980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1255E1D3-AF80-471B-8099-E73584F44DB9}"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a:xfrm>
            <a:off x="468923" y="76200"/>
            <a:ext cx="10363200" cy="715962"/>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5"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xmlns="" val="3029723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F0B9825-1787-4FE5-8BB2-39E8A5A1D6A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3" name="Date Placeholder 1"/>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4"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xmlns="" val="18500058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6" name="Rounded Rectangle 8"/>
          <p:cNvSpPr/>
          <p:nvPr/>
        </p:nvSpPr>
        <p:spPr>
          <a:xfrm>
            <a:off x="85970" y="6985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A7BF3028-05AB-4493-92D5-8228FA5FE86D}"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51074" y="76200"/>
            <a:ext cx="10363200" cy="717550"/>
          </a:xfrm>
        </p:spPr>
        <p:txBody>
          <a:bodyPr/>
          <a:lstStyle>
            <a:lvl1pPr algn="l">
              <a:buNone/>
              <a:defRPr sz="4000" b="0"/>
            </a:lvl1pPr>
          </a:lstStyle>
          <a:p>
            <a:r>
              <a:rPr lang="en-US"/>
              <a:t>Click to edit Master title style</a:t>
            </a:r>
            <a:endParaRPr lang="en-US" dirty="0"/>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10"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xmlns="" val="278791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FC182-1E9C-4634-8E74-71E1FD6A14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34C125A-C66C-421B-8B87-0CF16E862E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C60C5D8-65F3-4828-89EC-3A6972869A2E}"/>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5" name="Footer Placeholder 4">
            <a:extLst>
              <a:ext uri="{FF2B5EF4-FFF2-40B4-BE49-F238E27FC236}">
                <a16:creationId xmlns:a16="http://schemas.microsoft.com/office/drawing/2014/main" xmlns="" id="{26CDA597-D815-43C4-96F6-F6FF43848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5074C4A-F877-4A78-8F39-CDF3170D7C94}"/>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3230470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91832" y="4683126"/>
            <a:ext cx="12008338"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91832" y="4649789"/>
            <a:ext cx="12008338"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91832" y="4773613"/>
            <a:ext cx="12008338"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6DA69549-777D-4A00-B024-FF079182F0F1}"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32831" y="139701"/>
            <a:ext cx="131298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a:off x="91080" y="66679"/>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10" name="Date Placeholder 4"/>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11" name="Footer Placeholder 2"/>
          <p:cNvSpPr>
            <a:spLocks noGrp="1"/>
          </p:cNvSpPr>
          <p:nvPr>
            <p:ph type="ftr" sz="quarter" idx="11"/>
          </p:nvPr>
        </p:nvSpPr>
        <p:spPr>
          <a:xfrm>
            <a:off x="1219200" y="6172200"/>
            <a:ext cx="5283200" cy="457200"/>
          </a:xfrm>
        </p:spPr>
        <p:txBody>
          <a:bodyPr/>
          <a:lstStyle>
            <a:lvl1pPr>
              <a:defRPr/>
            </a:lvl1pPr>
          </a:lstStyle>
          <a:p>
            <a:endParaRPr lang="en-IN"/>
          </a:p>
        </p:txBody>
      </p:sp>
    </p:spTree>
    <p:extLst>
      <p:ext uri="{BB962C8B-B14F-4D97-AF65-F5344CB8AC3E}">
        <p14:creationId xmlns:p14="http://schemas.microsoft.com/office/powerpoint/2010/main" xmlns="" val="680203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B55FAC9A-A197-4288-8639-82F7D9A64B0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6" name="Footer Placeholder 16"/>
          <p:cNvSpPr>
            <a:spLocks noGrp="1"/>
          </p:cNvSpPr>
          <p:nvPr>
            <p:ph type="ftr" sz="quarter" idx="11"/>
          </p:nvPr>
        </p:nvSpPr>
        <p:spPr/>
        <p:txBody>
          <a:bodyPr/>
          <a:lstStyle>
            <a:lvl1pPr>
              <a:defRPr sz="1000">
                <a:latin typeface="Calibri" pitchFamily="34" charset="0"/>
              </a:defRPr>
            </a:lvl1pPr>
          </a:lstStyle>
          <a:p>
            <a:endParaRPr lang="en-IN"/>
          </a:p>
        </p:txBody>
      </p:sp>
    </p:spTree>
    <p:extLst>
      <p:ext uri="{BB962C8B-B14F-4D97-AF65-F5344CB8AC3E}">
        <p14:creationId xmlns:p14="http://schemas.microsoft.com/office/powerpoint/2010/main" xmlns="" val="543752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4"/>
            <a:ext cx="7416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E6DBBF3B-230C-49E6-B719-16F36918CEE4}" type="datetimeFigureOut">
              <a:rPr lang="en-IN" smtClean="0"/>
              <a:pPr/>
              <a:t>10-07-2018</a:t>
            </a:fld>
            <a:endParaRPr lang="en-IN"/>
          </a:p>
        </p:txBody>
      </p:sp>
      <p:sp>
        <p:nvSpPr>
          <p:cNvPr id="5" name="Footer Placeholder 16"/>
          <p:cNvSpPr>
            <a:spLocks noGrp="1"/>
          </p:cNvSpPr>
          <p:nvPr>
            <p:ph type="ftr" sz="quarter" idx="11"/>
          </p:nvPr>
        </p:nvSpPr>
        <p:spPr/>
        <p:txBody>
          <a:bodyPr/>
          <a:lstStyle>
            <a:lvl1pPr>
              <a:defRPr/>
            </a:lvl1pPr>
          </a:lstStyle>
          <a:p>
            <a:endParaRPr lang="en-IN"/>
          </a:p>
        </p:txBody>
      </p:sp>
    </p:spTree>
    <p:extLst>
      <p:ext uri="{BB962C8B-B14F-4D97-AF65-F5344CB8AC3E}">
        <p14:creationId xmlns:p14="http://schemas.microsoft.com/office/powerpoint/2010/main" xmlns="" val="236796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7A2C1-2CC4-4B77-B4D7-CCDB8D1167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60D3165-1284-43D2-BCD7-2A74EA3B8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AB0B48A-89E0-47A6-A68F-D8A9BD6F2982}"/>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5" name="Footer Placeholder 4">
            <a:extLst>
              <a:ext uri="{FF2B5EF4-FFF2-40B4-BE49-F238E27FC236}">
                <a16:creationId xmlns:a16="http://schemas.microsoft.com/office/drawing/2014/main" xmlns="" id="{1264B6F9-C3E1-4331-B6C9-34EF409FB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1E5612-57AF-49E3-A057-8444B474CFF4}"/>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168053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D6E66-84AC-4147-AA3F-4FE7DFFE7E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D489D4E-7381-4810-97EF-59B8BD1DC9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D7BBF10-8C49-4F0D-94A6-091684C9AC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DC8960A-C17B-467D-AC76-17F8BD8FDCA5}"/>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6" name="Footer Placeholder 5">
            <a:extLst>
              <a:ext uri="{FF2B5EF4-FFF2-40B4-BE49-F238E27FC236}">
                <a16:creationId xmlns:a16="http://schemas.microsoft.com/office/drawing/2014/main" xmlns="" id="{6170AB3F-53AA-4769-B0E7-96DCC49EA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A4C2ED6-D253-43E7-B7CF-70B72A32BDD5}"/>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133669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E76572-ED62-44E2-92CF-766B45049A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370E8CD-4999-4E57-AF7B-45393BD31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6B3387D-BCE1-46DD-A651-48A5844AF9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10EB1F3-90D9-409B-AD7E-ECF9BF44C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06FAD97-D253-4F3E-BC83-6911E1DEB9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BFC3E8D-8BB7-481F-8D1D-0E94CCB2FE83}"/>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8" name="Footer Placeholder 7">
            <a:extLst>
              <a:ext uri="{FF2B5EF4-FFF2-40B4-BE49-F238E27FC236}">
                <a16:creationId xmlns:a16="http://schemas.microsoft.com/office/drawing/2014/main" xmlns="" id="{88D3CECD-C4A0-4115-9F22-5EDADDA5E9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FFEDD01-A9B0-41F1-970D-9F1F8B58EC5A}"/>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357899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AF1C3-D7C6-4841-A03F-AA91CCA606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1754644-3DAE-4185-9E72-D7FFFD25E804}"/>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4" name="Footer Placeholder 3">
            <a:extLst>
              <a:ext uri="{FF2B5EF4-FFF2-40B4-BE49-F238E27FC236}">
                <a16:creationId xmlns:a16="http://schemas.microsoft.com/office/drawing/2014/main" xmlns="" id="{E2014DCE-8956-4477-82ED-C6593BB77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4F3507-F650-4AFC-AD0A-033BD838AB27}"/>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74567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CC4E43E-58ED-413B-85A7-2E4678D22AEB}"/>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3" name="Footer Placeholder 2">
            <a:extLst>
              <a:ext uri="{FF2B5EF4-FFF2-40B4-BE49-F238E27FC236}">
                <a16:creationId xmlns:a16="http://schemas.microsoft.com/office/drawing/2014/main" xmlns="" id="{69F53AB4-93A6-4EB2-AA79-FFC73AAC7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C8D878D-35C3-463D-B3E5-F5F421E84508}"/>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47388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3943E-E4DC-4DC8-A412-FDBF6F397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13CE5AC-C361-4262-83CB-2510EA978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FE0D97A-575A-4BB3-9BB5-5E0AD305C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6064130-B532-4C4F-A506-ACB361CE8125}"/>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6" name="Footer Placeholder 5">
            <a:extLst>
              <a:ext uri="{FF2B5EF4-FFF2-40B4-BE49-F238E27FC236}">
                <a16:creationId xmlns:a16="http://schemas.microsoft.com/office/drawing/2014/main" xmlns="" id="{D6DB3FB3-8E6D-45F5-9E2B-65DE9D4C6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EC3C704-C4F0-4C1B-A76C-402BD3CD6365}"/>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257182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2F7CEA-A769-4E43-A237-5276AEEB0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4E38FFF-6382-4CC4-9676-CCBAC70DC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F1C47E5-99DC-4D50-A398-538146B48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E089A9A-1C22-4610-AE44-3A5B2009EF5F}"/>
              </a:ext>
            </a:extLst>
          </p:cNvPr>
          <p:cNvSpPr>
            <a:spLocks noGrp="1"/>
          </p:cNvSpPr>
          <p:nvPr>
            <p:ph type="dt" sz="half" idx="10"/>
          </p:nvPr>
        </p:nvSpPr>
        <p:spPr/>
        <p:txBody>
          <a:bodyPr/>
          <a:lstStyle/>
          <a:p>
            <a:fld id="{4176DE96-EE85-4796-91CF-7B59F1CA4BB9}" type="datetimeFigureOut">
              <a:rPr lang="en-US" smtClean="0"/>
              <a:pPr/>
              <a:t>7/10/2018</a:t>
            </a:fld>
            <a:endParaRPr lang="en-US"/>
          </a:p>
        </p:txBody>
      </p:sp>
      <p:sp>
        <p:nvSpPr>
          <p:cNvPr id="6" name="Footer Placeholder 5">
            <a:extLst>
              <a:ext uri="{FF2B5EF4-FFF2-40B4-BE49-F238E27FC236}">
                <a16:creationId xmlns:a16="http://schemas.microsoft.com/office/drawing/2014/main" xmlns="" id="{2CABD600-345E-4DFF-91EF-D1B579F93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FA8796-7246-4861-98D4-E8565812E47B}"/>
              </a:ext>
            </a:extLst>
          </p:cNvPr>
          <p:cNvSpPr>
            <a:spLocks noGrp="1"/>
          </p:cNvSpPr>
          <p:nvPr>
            <p:ph type="sldNum" sz="quarter" idx="12"/>
          </p:nvPr>
        </p:nvSpPr>
        <p:spPr/>
        <p:txBody>
          <a:body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22909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981908B-6666-447E-8B35-15959F69D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A5177E8-5422-4489-99B0-DB493B09E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2C8B520-5022-4347-8444-4D624EAF7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6DE96-EE85-4796-91CF-7B59F1CA4BB9}" type="datetimeFigureOut">
              <a:rPr lang="en-US" smtClean="0"/>
              <a:pPr/>
              <a:t>7/10/2018</a:t>
            </a:fld>
            <a:endParaRPr lang="en-US"/>
          </a:p>
        </p:txBody>
      </p:sp>
      <p:sp>
        <p:nvSpPr>
          <p:cNvPr id="5" name="Footer Placeholder 4">
            <a:extLst>
              <a:ext uri="{FF2B5EF4-FFF2-40B4-BE49-F238E27FC236}">
                <a16:creationId xmlns:a16="http://schemas.microsoft.com/office/drawing/2014/main" xmlns="" id="{341E61BF-4E0E-474A-B135-1CD69B870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00A774A-548B-44A2-B175-8DE481E1D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4012B-84E7-4678-B02E-9E88D7549509}" type="slidenum">
              <a:rPr lang="en-US" smtClean="0"/>
              <a:pPr/>
              <a:t>‹#›</a:t>
            </a:fld>
            <a:endParaRPr lang="en-US"/>
          </a:p>
        </p:txBody>
      </p:sp>
    </p:spTree>
    <p:extLst>
      <p:ext uri="{BB962C8B-B14F-4D97-AF65-F5344CB8AC3E}">
        <p14:creationId xmlns:p14="http://schemas.microsoft.com/office/powerpoint/2010/main" xmlns="" val="3261402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8" name="Rounded Rectangle 7"/>
          <p:cNvSpPr/>
          <p:nvPr/>
        </p:nvSpPr>
        <p:spPr>
          <a:xfrm>
            <a:off x="85970" y="76200"/>
            <a:ext cx="12018108"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52"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1"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cs typeface="+mn-cs"/>
              </a:defRPr>
            </a:lvl1pPr>
          </a:lstStyle>
          <a:p>
            <a:fld id="{E6DBBF3B-230C-49E6-B719-16F36918CEE4}" type="datetimeFigureOut">
              <a:rPr lang="en-IN" smtClean="0"/>
              <a:pPr/>
              <a:t>10-07-2018</a:t>
            </a:fld>
            <a:endParaRPr lang="en-IN"/>
          </a:p>
        </p:txBody>
      </p:sp>
      <p:sp>
        <p:nvSpPr>
          <p:cNvPr id="2055" name="Slide Number Placeholder 8"/>
          <p:cNvSpPr>
            <a:spLocks/>
          </p:cNvSpPr>
          <p:nvPr/>
        </p:nvSpPr>
        <p:spPr bwMode="auto">
          <a:xfrm>
            <a:off x="11723077" y="6477000"/>
            <a:ext cx="281354" cy="2286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0" tIns="0" rIns="0" bIns="0" anchor="ctr" anchorCtr="1"/>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fontAlgn="base">
              <a:spcBef>
                <a:spcPct val="0"/>
              </a:spcBef>
              <a:spcAft>
                <a:spcPct val="0"/>
              </a:spcAft>
              <a:defRPr>
                <a:solidFill>
                  <a:schemeClr val="tx1"/>
                </a:solidFill>
                <a:latin typeface="Perpetua" panose="02020502060401020303" pitchFamily="18" charset="0"/>
              </a:defRPr>
            </a:lvl6pPr>
            <a:lvl7pPr marL="2971800" indent="-228600" fontAlgn="base">
              <a:spcBef>
                <a:spcPct val="0"/>
              </a:spcBef>
              <a:spcAft>
                <a:spcPct val="0"/>
              </a:spcAft>
              <a:defRPr>
                <a:solidFill>
                  <a:schemeClr val="tx1"/>
                </a:solidFill>
                <a:latin typeface="Perpetua" panose="02020502060401020303" pitchFamily="18" charset="0"/>
              </a:defRPr>
            </a:lvl7pPr>
            <a:lvl8pPr marL="3429000" indent="-228600" fontAlgn="base">
              <a:spcBef>
                <a:spcPct val="0"/>
              </a:spcBef>
              <a:spcAft>
                <a:spcPct val="0"/>
              </a:spcAft>
              <a:defRPr>
                <a:solidFill>
                  <a:schemeClr val="tx1"/>
                </a:solidFill>
                <a:latin typeface="Perpetua" panose="02020502060401020303" pitchFamily="18" charset="0"/>
              </a:defRPr>
            </a:lvl8pPr>
            <a:lvl9pPr marL="3886200" indent="-228600" fontAlgn="base">
              <a:spcBef>
                <a:spcPct val="0"/>
              </a:spcBef>
              <a:spcAft>
                <a:spcPct val="0"/>
              </a:spcAft>
              <a:defRPr>
                <a:solidFill>
                  <a:schemeClr val="tx1"/>
                </a:solidFill>
                <a:latin typeface="Perpetua" panose="02020502060401020303" pitchFamily="18" charset="0"/>
              </a:defRPr>
            </a:lvl9pPr>
          </a:lstStyle>
          <a:p>
            <a:pPr algn="ctr" eaLnBrk="1" hangingPunct="1">
              <a:defRPr/>
            </a:pPr>
            <a:fld id="{8F814726-D194-4967-A03D-90EF3CA34C2A}" type="slidenum">
              <a:rPr lang="en-US" altLang="en-US" sz="1000" smtClean="0">
                <a:solidFill>
                  <a:srgbClr val="FFFFFF"/>
                </a:solidFill>
                <a:latin typeface="Calibri Light" panose="020F0302020204030204" pitchFamily="34" charset="0"/>
              </a:rPr>
              <a:pPr algn="ctr" eaLnBrk="1" hangingPunct="1">
                <a:defRPr/>
              </a:pPr>
              <a:t>‹#›</a:t>
            </a:fld>
            <a:endParaRPr lang="en-US" altLang="en-US" sz="1000">
              <a:solidFill>
                <a:srgbClr val="FFFFFF"/>
              </a:solidFill>
              <a:latin typeface="Calibri Light" panose="020F0302020204030204" pitchFamily="34" charset="0"/>
            </a:endParaRPr>
          </a:p>
        </p:txBody>
      </p:sp>
      <p:pic>
        <p:nvPicPr>
          <p:cNvPr id="2056" name="Picture 2"/>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10609384" y="120651"/>
            <a:ext cx="131298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Footer Placeholder 16"/>
          <p:cNvSpPr>
            <a:spLocks noGrp="1"/>
          </p:cNvSpPr>
          <p:nvPr>
            <p:ph type="ftr" sz="quarter" idx="3"/>
          </p:nvPr>
        </p:nvSpPr>
        <p:spPr>
          <a:xfrm>
            <a:off x="156308" y="6553200"/>
            <a:ext cx="5283200" cy="457200"/>
          </a:xfrm>
          <a:prstGeom prst="rect">
            <a:avLst/>
          </a:prstGeom>
        </p:spPr>
        <p:txBody>
          <a:bodyPr/>
          <a:lstStyle>
            <a:lvl1pPr eaLnBrk="1" fontAlgn="auto" hangingPunct="1">
              <a:spcBef>
                <a:spcPts val="0"/>
              </a:spcBef>
              <a:spcAft>
                <a:spcPts val="0"/>
              </a:spcAft>
              <a:defRPr sz="1000">
                <a:latin typeface="Calibri" pitchFamily="34" charset="0"/>
              </a:defRPr>
            </a:lvl1pPr>
          </a:lstStyle>
          <a:p>
            <a:endParaRPr lang="en-IN"/>
          </a:p>
        </p:txBody>
      </p:sp>
    </p:spTree>
    <p:extLst>
      <p:ext uri="{BB962C8B-B14F-4D97-AF65-F5344CB8AC3E}">
        <p14:creationId xmlns:p14="http://schemas.microsoft.com/office/powerpoint/2010/main" xmlns="" val="2583658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p:titleStyle>
    <p:body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0BD0D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ccounts.losant.com/create-account"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sqlitebrowser.org/" TargetMode="External"/><Relationship Id="rId4" Type="http://schemas.openxmlformats.org/officeDocument/2006/relationships/hyperlink" Target="https://github.com/ranajoy-dutta/IoT-MQTT.gi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osant/losant-mqtt-python.git" TargetMode="External"/><Relationship Id="rId2" Type="http://schemas.openxmlformats.org/officeDocument/2006/relationships/hyperlink" Target="https://docs.onion.io/omega2-docs/first-time-setup.html" TargetMode="External"/><Relationship Id="rId1" Type="http://schemas.openxmlformats.org/officeDocument/2006/relationships/slideLayout" Target="../slideLayouts/slideLayout13.xml"/><Relationship Id="rId4" Type="http://schemas.openxmlformats.org/officeDocument/2006/relationships/hyperlink" Target="https://github.com/ranajoy-dutta/IoT-MQTT.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Home Automation</a:t>
            </a:r>
            <a:endParaRPr lang="en-IN" dirty="0"/>
          </a:p>
        </p:txBody>
      </p:sp>
      <p:sp>
        <p:nvSpPr>
          <p:cNvPr id="4" name="Footer Placeholder 4"/>
          <p:cNvSpPr>
            <a:spLocks noGrp="1"/>
          </p:cNvSpPr>
          <p:nvPr>
            <p:ph type="ftr" sz="quarter" idx="11"/>
          </p:nvPr>
        </p:nvSpPr>
        <p:spPr>
          <a:xfrm>
            <a:off x="127000" y="6443663"/>
            <a:ext cx="147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16170" y="3453054"/>
            <a:ext cx="4965614" cy="1171953"/>
          </a:xfrm>
          <a:prstGeom prst="rect">
            <a:avLst/>
          </a:prstGeom>
        </p:spPr>
      </p:pic>
      <p:sp>
        <p:nvSpPr>
          <p:cNvPr id="6" name="Subtitle 4"/>
          <p:cNvSpPr>
            <a:spLocks noGrp="1"/>
          </p:cNvSpPr>
          <p:nvPr>
            <p:ph type="subTitle" idx="1"/>
          </p:nvPr>
        </p:nvSpPr>
        <p:spPr>
          <a:xfrm>
            <a:off x="2628900" y="4939317"/>
            <a:ext cx="6934200" cy="1600200"/>
          </a:xfrm>
        </p:spPr>
        <p:txBody>
          <a:bodyPr/>
          <a:lstStyle/>
          <a:p>
            <a:pPr eaLnBrk="1" hangingPunct="1">
              <a:defRPr/>
            </a:pPr>
            <a:r>
              <a:rPr lang="en-US" sz="2400" dirty="0">
                <a:latin typeface="+mj-lt"/>
              </a:rPr>
              <a:t>Module</a:t>
            </a:r>
          </a:p>
          <a:p>
            <a:pPr eaLnBrk="1" hangingPunct="1">
              <a:defRPr/>
            </a:pPr>
            <a:r>
              <a:rPr lang="en-US" sz="2400" dirty="0" smtClean="0"/>
              <a:t>Anant  Kaushik</a:t>
            </a:r>
            <a:endParaRPr lang="en-US" sz="2400" dirty="0"/>
          </a:p>
          <a:p>
            <a:pPr eaLnBrk="1" hangingPunct="1">
              <a:defRPr/>
            </a:pPr>
            <a:endParaRPr lang="en-US" dirty="0">
              <a:latin typeface="+mj-lt"/>
            </a:endParaRPr>
          </a:p>
        </p:txBody>
      </p:sp>
    </p:spTree>
    <p:extLst>
      <p:ext uri="{BB962C8B-B14F-4D97-AF65-F5344CB8AC3E}">
        <p14:creationId xmlns:p14="http://schemas.microsoft.com/office/powerpoint/2010/main" xmlns="" val="230067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smtClean="0">
                <a:hlinkClick r:id="rId2"/>
              </a:rPr>
              <a:t>Create</a:t>
            </a:r>
            <a:r>
              <a:rPr lang="en-IN" dirty="0" smtClean="0"/>
              <a:t> your account on </a:t>
            </a:r>
            <a:r>
              <a:rPr lang="en-IN" dirty="0" err="1" smtClean="0"/>
              <a:t>losant</a:t>
            </a:r>
            <a:r>
              <a:rPr lang="en-IN" dirty="0" smtClean="0"/>
              <a:t>.</a:t>
            </a:r>
          </a:p>
          <a:p>
            <a:pPr fontAlgn="ctr"/>
            <a:r>
              <a:rPr lang="en-IN" dirty="0" smtClean="0"/>
              <a:t>Create an application on </a:t>
            </a:r>
            <a:r>
              <a:rPr lang="en-IN" dirty="0" err="1" smtClean="0"/>
              <a:t>Losant</a:t>
            </a:r>
            <a:r>
              <a:rPr lang="en-IN" dirty="0" smtClean="0"/>
              <a:t>. When you Logged in You’ll get the screen like</a:t>
            </a:r>
          </a:p>
          <a:p>
            <a:pPr fontAlgn="ctr"/>
            <a:endParaRPr lang="en-IN" dirty="0" smtClean="0"/>
          </a:p>
          <a:p>
            <a:pPr fontAlgn="ctr">
              <a:buNone/>
            </a:pPr>
            <a:endParaRPr lang="en-US" dirty="0" smtClean="0"/>
          </a:p>
          <a:p>
            <a:pPr fontAlgn="ctr">
              <a:buNone/>
            </a:pPr>
            <a:endParaRPr lang="en-US" dirty="0" smtClean="0"/>
          </a:p>
          <a:p>
            <a:pPr fontAlgn="ctr">
              <a:buNone/>
            </a:pPr>
            <a:endParaRPr lang="en-US" dirty="0" smtClean="0"/>
          </a:p>
          <a:p>
            <a:pPr fontAlgn="ctr">
              <a:buNone/>
            </a:pPr>
            <a:endParaRPr lang="en-US" dirty="0" smtClean="0"/>
          </a:p>
          <a:p>
            <a:pPr fontAlgn="ctr">
              <a:buNone/>
            </a:pPr>
            <a:endParaRPr lang="en-US" dirty="0" smtClean="0"/>
          </a:p>
          <a:p>
            <a:pPr fontAlgn="ctr">
              <a:buNone/>
            </a:pPr>
            <a:endParaRPr lang="en-US" dirty="0" smtClean="0"/>
          </a:p>
          <a:p>
            <a:pPr fontAlgn="ctr">
              <a:buNone/>
            </a:pPr>
            <a:endParaRPr lang="en-US" dirty="0" smtClean="0"/>
          </a:p>
          <a:p>
            <a:pPr fontAlgn="ctr">
              <a:buNone/>
            </a:pPr>
            <a:r>
              <a:rPr lang="en-US" dirty="0" smtClean="0"/>
              <a:t>Click on “CREATE APLLICATION”</a:t>
            </a:r>
            <a:endParaRPr lang="en-IN" dirty="0" smtClean="0"/>
          </a:p>
        </p:txBody>
      </p:sp>
      <p:pic>
        <p:nvPicPr>
          <p:cNvPr id="7" name="Picture 3"/>
          <p:cNvPicPr>
            <a:picLocks noChangeAspect="1" noChangeArrowheads="1"/>
          </p:cNvPicPr>
          <p:nvPr/>
        </p:nvPicPr>
        <p:blipFill>
          <a:blip r:embed="rId3"/>
          <a:srcRect t="8078" b="5249"/>
          <a:stretch>
            <a:fillRect/>
          </a:stretch>
        </p:blipFill>
        <p:spPr bwMode="auto">
          <a:xfrm>
            <a:off x="2358120" y="2168012"/>
            <a:ext cx="6962860" cy="339300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smtClean="0"/>
              <a:t>Enter the name of your Application say Home Automation.</a:t>
            </a:r>
          </a:p>
          <a:p>
            <a:pPr fontAlgn="ctr"/>
            <a:r>
              <a:rPr lang="en-IN" dirty="0" smtClean="0"/>
              <a:t>Write the description of the Application.</a:t>
            </a:r>
          </a:p>
          <a:p>
            <a:pPr fontAlgn="ctr"/>
            <a:r>
              <a:rPr lang="en-IN" dirty="0" smtClean="0"/>
              <a:t>Click on Create application.</a:t>
            </a:r>
          </a:p>
        </p:txBody>
      </p:sp>
      <p:pic>
        <p:nvPicPr>
          <p:cNvPr id="8" name="Picture 3"/>
          <p:cNvPicPr>
            <a:picLocks noChangeAspect="1" noChangeArrowheads="1"/>
          </p:cNvPicPr>
          <p:nvPr/>
        </p:nvPicPr>
        <p:blipFill>
          <a:blip r:embed="rId2"/>
          <a:srcRect t="591" b="3925"/>
          <a:stretch>
            <a:fillRect/>
          </a:stretch>
        </p:blipFill>
        <p:spPr bwMode="auto">
          <a:xfrm>
            <a:off x="2638028" y="2551471"/>
            <a:ext cx="7449869" cy="3999347"/>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smtClean="0"/>
              <a:t>Add Device to your Application by clicking on “CREATE NEW DEVICE”.</a:t>
            </a:r>
          </a:p>
        </p:txBody>
      </p:sp>
      <p:pic>
        <p:nvPicPr>
          <p:cNvPr id="5" name="Picture 4"/>
          <p:cNvPicPr>
            <a:picLocks noChangeAspect="1" noChangeArrowheads="1"/>
          </p:cNvPicPr>
          <p:nvPr/>
        </p:nvPicPr>
        <p:blipFill>
          <a:blip r:embed="rId2"/>
          <a:srcRect b="3427"/>
          <a:stretch>
            <a:fillRect/>
          </a:stretch>
        </p:blipFill>
        <p:spPr bwMode="auto">
          <a:xfrm>
            <a:off x="2448232" y="1769807"/>
            <a:ext cx="8052620" cy="4372216"/>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smtClean="0"/>
              <a:t>Create your Device from Scratch by clicking on “CREATE BLANK DEVICE”.</a:t>
            </a:r>
          </a:p>
        </p:txBody>
      </p:sp>
      <p:pic>
        <p:nvPicPr>
          <p:cNvPr id="7170" name="Picture 2"/>
          <p:cNvPicPr>
            <a:picLocks noChangeAspect="1" noChangeArrowheads="1"/>
          </p:cNvPicPr>
          <p:nvPr/>
        </p:nvPicPr>
        <p:blipFill>
          <a:blip r:embed="rId2"/>
          <a:srcRect b="4234"/>
          <a:stretch>
            <a:fillRect/>
          </a:stretch>
        </p:blipFill>
        <p:spPr bwMode="auto">
          <a:xfrm>
            <a:off x="2050027" y="1696065"/>
            <a:ext cx="8185354" cy="4407171"/>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smtClean="0"/>
              <a:t>Enter the name of your Device.</a:t>
            </a:r>
          </a:p>
          <a:p>
            <a:pPr fontAlgn="ctr"/>
            <a:r>
              <a:rPr lang="en-IN" dirty="0" smtClean="0"/>
              <a:t>Enter the Description of your Device.</a:t>
            </a:r>
          </a:p>
          <a:p>
            <a:pPr fontAlgn="ctr"/>
            <a:r>
              <a:rPr lang="en-IN" dirty="0" smtClean="0"/>
              <a:t>Any other information is not Compulsory. So </a:t>
            </a:r>
            <a:r>
              <a:rPr lang="en-IN" dirty="0" smtClean="0"/>
              <a:t>Cl</a:t>
            </a:r>
            <a:r>
              <a:rPr lang="en-IN" dirty="0" smtClean="0"/>
              <a:t>ick on “CREATE DEVICE”</a:t>
            </a:r>
          </a:p>
        </p:txBody>
      </p:sp>
      <p:pic>
        <p:nvPicPr>
          <p:cNvPr id="8194" name="Picture 2"/>
          <p:cNvPicPr>
            <a:picLocks noChangeAspect="1" noChangeArrowheads="1"/>
          </p:cNvPicPr>
          <p:nvPr/>
        </p:nvPicPr>
        <p:blipFill>
          <a:blip r:embed="rId2"/>
          <a:srcRect b="3831"/>
          <a:stretch>
            <a:fillRect/>
          </a:stretch>
        </p:blipFill>
        <p:spPr bwMode="auto">
          <a:xfrm>
            <a:off x="2271251" y="2543912"/>
            <a:ext cx="7477433" cy="4042963"/>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smtClean="0"/>
              <a:t>Save your Device by clicking on “SAVE DEVICE”.</a:t>
            </a:r>
          </a:p>
        </p:txBody>
      </p:sp>
      <p:pic>
        <p:nvPicPr>
          <p:cNvPr id="9218" name="Picture 2"/>
          <p:cNvPicPr>
            <a:picLocks noChangeAspect="1" noChangeArrowheads="1"/>
          </p:cNvPicPr>
          <p:nvPr/>
        </p:nvPicPr>
        <p:blipFill>
          <a:blip r:embed="rId2"/>
          <a:srcRect/>
          <a:stretch>
            <a:fillRect/>
          </a:stretch>
        </p:blipFill>
        <p:spPr bwMode="auto">
          <a:xfrm>
            <a:off x="1755059" y="1697771"/>
            <a:ext cx="8598310" cy="4834189"/>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smtClean="0"/>
              <a:t>Add workflow to your application to send and receive the command from the device.</a:t>
            </a:r>
          </a:p>
          <a:p>
            <a:pPr fontAlgn="ctr"/>
            <a:r>
              <a:rPr lang="en-IN" dirty="0" smtClean="0"/>
              <a:t>Click on Workflows in the </a:t>
            </a:r>
            <a:r>
              <a:rPr lang="en-IN" dirty="0" err="1" smtClean="0"/>
              <a:t>Navbar</a:t>
            </a:r>
            <a:r>
              <a:rPr lang="en-IN" dirty="0" smtClean="0"/>
              <a:t>.</a:t>
            </a:r>
          </a:p>
          <a:p>
            <a:pPr fontAlgn="ctr"/>
            <a:r>
              <a:rPr lang="en-IN" dirty="0" smtClean="0"/>
              <a:t>Click on “Create Workflow” to add workflow to your application.</a:t>
            </a:r>
          </a:p>
        </p:txBody>
      </p:sp>
      <p:pic>
        <p:nvPicPr>
          <p:cNvPr id="10242" name="Picture 2"/>
          <p:cNvPicPr>
            <a:picLocks noChangeAspect="1" noChangeArrowheads="1"/>
          </p:cNvPicPr>
          <p:nvPr/>
        </p:nvPicPr>
        <p:blipFill>
          <a:blip r:embed="rId2"/>
          <a:srcRect/>
          <a:stretch>
            <a:fillRect/>
          </a:stretch>
        </p:blipFill>
        <p:spPr bwMode="auto">
          <a:xfrm>
            <a:off x="2492477" y="2979175"/>
            <a:ext cx="7315200" cy="3457730"/>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7" name="Content Placeholder 6"/>
          <p:cNvSpPr>
            <a:spLocks noGrp="1"/>
          </p:cNvSpPr>
          <p:nvPr>
            <p:ph sz="quarter" idx="1"/>
          </p:nvPr>
        </p:nvSpPr>
        <p:spPr/>
        <p:txBody>
          <a:bodyPr/>
          <a:lstStyle/>
          <a:p>
            <a:r>
              <a:rPr lang="en-US" dirty="0" smtClean="0"/>
              <a:t>Click on “Create Cloud </a:t>
            </a:r>
            <a:r>
              <a:rPr lang="en-US" dirty="0" err="1" smtClean="0"/>
              <a:t>WorkFlow</a:t>
            </a:r>
            <a:r>
              <a:rPr lang="en-US" dirty="0" smtClean="0"/>
              <a:t>”.</a:t>
            </a:r>
            <a:endParaRPr lang="en-US" dirty="0"/>
          </a:p>
        </p:txBody>
      </p:sp>
      <p:pic>
        <p:nvPicPr>
          <p:cNvPr id="6150" name="Picture 6"/>
          <p:cNvPicPr>
            <a:picLocks noChangeAspect="1" noChangeArrowheads="1"/>
          </p:cNvPicPr>
          <p:nvPr/>
        </p:nvPicPr>
        <p:blipFill>
          <a:blip r:embed="rId2"/>
          <a:srcRect/>
          <a:stretch>
            <a:fillRect/>
          </a:stretch>
        </p:blipFill>
        <p:spPr bwMode="auto">
          <a:xfrm>
            <a:off x="2304127" y="2005779"/>
            <a:ext cx="7960749" cy="3960418"/>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7" name="Content Placeholder 6"/>
          <p:cNvSpPr>
            <a:spLocks noGrp="1"/>
          </p:cNvSpPr>
          <p:nvPr>
            <p:ph sz="quarter" idx="1"/>
          </p:nvPr>
        </p:nvSpPr>
        <p:spPr/>
        <p:txBody>
          <a:bodyPr/>
          <a:lstStyle/>
          <a:p>
            <a:r>
              <a:rPr lang="en-US" dirty="0" smtClean="0"/>
              <a:t>Enter the name of the Workflow.</a:t>
            </a:r>
          </a:p>
          <a:p>
            <a:r>
              <a:rPr lang="en-US" dirty="0" smtClean="0"/>
              <a:t>Enter the description of the Workflow.</a:t>
            </a:r>
            <a:endParaRPr lang="en-US" dirty="0"/>
          </a:p>
        </p:txBody>
      </p:sp>
      <p:pic>
        <p:nvPicPr>
          <p:cNvPr id="14338" name="Picture 2"/>
          <p:cNvPicPr>
            <a:picLocks noChangeAspect="1" noChangeArrowheads="1"/>
          </p:cNvPicPr>
          <p:nvPr/>
        </p:nvPicPr>
        <p:blipFill>
          <a:blip r:embed="rId2"/>
          <a:srcRect/>
          <a:stretch>
            <a:fillRect/>
          </a:stretch>
        </p:blipFill>
        <p:spPr bwMode="auto">
          <a:xfrm>
            <a:off x="2518346" y="2413416"/>
            <a:ext cx="7172129" cy="4032354"/>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7" name="Content Placeholder 6"/>
          <p:cNvSpPr>
            <a:spLocks noGrp="1"/>
          </p:cNvSpPr>
          <p:nvPr>
            <p:ph sz="quarter" idx="1"/>
          </p:nvPr>
        </p:nvSpPr>
        <p:spPr>
          <a:xfrm>
            <a:off x="513594" y="938134"/>
            <a:ext cx="10550769" cy="4572000"/>
          </a:xfrm>
        </p:spPr>
        <p:txBody>
          <a:bodyPr/>
          <a:lstStyle/>
          <a:p>
            <a:r>
              <a:rPr lang="en-US" dirty="0" smtClean="0"/>
              <a:t>Drag and Drop Virtual Button and Device Command to the Workflow.</a:t>
            </a:r>
          </a:p>
          <a:p>
            <a:r>
              <a:rPr lang="en-US" dirty="0" smtClean="0"/>
              <a:t>Connect Virtual Button and Device Command.</a:t>
            </a:r>
          </a:p>
          <a:p>
            <a:r>
              <a:rPr lang="en-US" dirty="0" smtClean="0"/>
              <a:t>Set the name of device command to “</a:t>
            </a:r>
            <a:r>
              <a:rPr lang="en-US" dirty="0" err="1" smtClean="0"/>
              <a:t>togglelight</a:t>
            </a:r>
            <a:r>
              <a:rPr lang="en-US" dirty="0" smtClean="0"/>
              <a:t>”.</a:t>
            </a:r>
            <a:endParaRPr lang="en-US" dirty="0"/>
          </a:p>
        </p:txBody>
      </p:sp>
      <p:pic>
        <p:nvPicPr>
          <p:cNvPr id="15362" name="Picture 2"/>
          <p:cNvPicPr>
            <a:picLocks noChangeAspect="1" noChangeArrowheads="1"/>
          </p:cNvPicPr>
          <p:nvPr/>
        </p:nvPicPr>
        <p:blipFill>
          <a:blip r:embed="rId2"/>
          <a:srcRect/>
          <a:stretch>
            <a:fillRect/>
          </a:stretch>
        </p:blipFill>
        <p:spPr bwMode="auto">
          <a:xfrm>
            <a:off x="2428406" y="2443396"/>
            <a:ext cx="7090348" cy="3986374"/>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4935" y="77252"/>
            <a:ext cx="6022539" cy="6680900"/>
            <a:chOff x="6001407" y="77252"/>
            <a:chExt cx="6085492" cy="6704548"/>
          </a:xfrm>
          <a:solidFill>
            <a:schemeClr val="accent2"/>
          </a:solidFill>
        </p:grpSpPr>
        <p:sp>
          <p:nvSpPr>
            <p:cNvPr id="3" name="Rectangle: Rounded Corners 2"/>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1509504" y="3007100"/>
            <a:ext cx="2683127" cy="563562"/>
          </a:xfrm>
        </p:spPr>
        <p:txBody>
          <a:bodyPr/>
          <a:lstStyle/>
          <a:p>
            <a:pPr algn="ctr"/>
            <a:r>
              <a:rPr lang="en-IN" b="1" dirty="0">
                <a:solidFill>
                  <a:schemeClr val="bg1"/>
                </a:solidFill>
              </a:rPr>
              <a:t>Contents</a:t>
            </a:r>
          </a:p>
        </p:txBody>
      </p:sp>
      <p:sp>
        <p:nvSpPr>
          <p:cNvPr id="4" name="Footer Placeholder 3"/>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graphicFrame>
        <p:nvGraphicFramePr>
          <p:cNvPr id="15" name="Content Placeholder 3"/>
          <p:cNvGraphicFramePr>
            <a:graphicFrameLocks noGrp="1"/>
          </p:cNvGraphicFramePr>
          <p:nvPr>
            <p:ph sz="quarter" idx="1"/>
            <p:extLst>
              <p:ext uri="{D42A27DB-BD31-4B8C-83A1-F6EECF244321}">
                <p14:modId xmlns:p14="http://schemas.microsoft.com/office/powerpoint/2010/main" xmlns="" val="782698872"/>
              </p:ext>
            </p:extLst>
          </p:nvPr>
        </p:nvGraphicFramePr>
        <p:xfrm>
          <a:off x="6585186" y="1018813"/>
          <a:ext cx="4782804" cy="4021056"/>
        </p:xfrm>
        <a:graphic>
          <a:graphicData uri="http://schemas.openxmlformats.org/drawingml/2006/table">
            <a:tbl>
              <a:tblPr firstRow="1" bandRow="1">
                <a:tableStyleId>{7E9639D4-E3E2-4D34-9284-5A2195B3D0D7}</a:tableStyleId>
              </a:tblPr>
              <a:tblGrid>
                <a:gridCol w="3971989">
                  <a:extLst>
                    <a:ext uri="{9D8B030D-6E8A-4147-A177-3AD203B41FA5}">
                      <a16:colId xmlns:a16="http://schemas.microsoft.com/office/drawing/2014/main" xmlns="" val="20000"/>
                    </a:ext>
                  </a:extLst>
                </a:gridCol>
                <a:gridCol w="810815">
                  <a:extLst>
                    <a:ext uri="{9D8B030D-6E8A-4147-A177-3AD203B41FA5}">
                      <a16:colId xmlns:a16="http://schemas.microsoft.com/office/drawing/2014/main" xmlns="" val="20001"/>
                    </a:ext>
                  </a:extLst>
                </a:gridCol>
              </a:tblGrid>
              <a:tr h="309771">
                <a:tc>
                  <a:txBody>
                    <a:bodyPr/>
                    <a:lstStyle/>
                    <a:p>
                      <a:r>
                        <a:rPr lang="en-US" sz="1400" dirty="0">
                          <a:latin typeface="Calibri" pitchFamily="34" charset="0"/>
                        </a:rPr>
                        <a:t>Title</a:t>
                      </a:r>
                    </a:p>
                  </a:txBody>
                  <a:tcPr>
                    <a:solidFill>
                      <a:schemeClr val="accent1">
                        <a:lumMod val="75000"/>
                      </a:schemeClr>
                    </a:solidFill>
                  </a:tcPr>
                </a:tc>
                <a:tc>
                  <a:txBody>
                    <a:bodyPr/>
                    <a:lstStyle/>
                    <a:p>
                      <a:pPr algn="ctr"/>
                      <a:r>
                        <a:rPr lang="en-US" sz="1400" dirty="0">
                          <a:latin typeface="Calibri" pitchFamily="34" charset="0"/>
                        </a:rPr>
                        <a:t>Page</a:t>
                      </a:r>
                    </a:p>
                  </a:txBody>
                  <a:tcPr>
                    <a:solidFill>
                      <a:schemeClr val="accent1">
                        <a:lumMod val="75000"/>
                      </a:schemeClr>
                    </a:solidFill>
                  </a:tcPr>
                </a:tc>
                <a:extLst>
                  <a:ext uri="{0D108BD9-81ED-4DB2-BD59-A6C34878D82A}">
                    <a16:rowId xmlns:a16="http://schemas.microsoft.com/office/drawing/2014/main" xmlns="" val="10000"/>
                  </a:ext>
                </a:extLst>
              </a:tr>
              <a:tr h="371725">
                <a:tc>
                  <a:txBody>
                    <a:bodyPr/>
                    <a:lstStyle/>
                    <a:p>
                      <a:r>
                        <a:rPr lang="en-US" sz="1800" dirty="0">
                          <a:latin typeface="Calibri" pitchFamily="34" charset="0"/>
                        </a:rPr>
                        <a:t>Introduction</a:t>
                      </a:r>
                    </a:p>
                  </a:txBody>
                  <a:tcPr/>
                </a:tc>
                <a:tc>
                  <a:txBody>
                    <a:bodyPr/>
                    <a:lstStyle/>
                    <a:p>
                      <a:pPr algn="ctr"/>
                      <a:r>
                        <a:rPr lang="en-IN" sz="1400" dirty="0">
                          <a:latin typeface="Calibri" pitchFamily="34" charset="0"/>
                        </a:rPr>
                        <a:t>3</a:t>
                      </a:r>
                      <a:endParaRPr lang="en-US" sz="1400" dirty="0">
                        <a:latin typeface="Calibri" pitchFamily="34" charset="0"/>
                      </a:endParaRPr>
                    </a:p>
                  </a:txBody>
                  <a:tcPr/>
                </a:tc>
                <a:extLst>
                  <a:ext uri="{0D108BD9-81ED-4DB2-BD59-A6C34878D82A}">
                    <a16:rowId xmlns:a16="http://schemas.microsoft.com/office/drawing/2014/main" xmlns="" val="10001"/>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Hardware Required</a:t>
                      </a:r>
                    </a:p>
                  </a:txBody>
                  <a:tcPr/>
                </a:tc>
                <a:tc>
                  <a:txBody>
                    <a:bodyPr/>
                    <a:lstStyle/>
                    <a:p>
                      <a:pPr algn="ctr"/>
                      <a:r>
                        <a:rPr lang="en-IN" sz="1400" dirty="0">
                          <a:latin typeface="Calibri" pitchFamily="34" charset="0"/>
                        </a:rPr>
                        <a:t>4</a:t>
                      </a:r>
                      <a:endParaRPr lang="en-US" sz="1400" dirty="0">
                        <a:latin typeface="Calibri" pitchFamily="34" charset="0"/>
                      </a:endParaRPr>
                    </a:p>
                  </a:txBody>
                  <a:tcPr/>
                </a:tc>
                <a:extLst>
                  <a:ext uri="{0D108BD9-81ED-4DB2-BD59-A6C34878D82A}">
                    <a16:rowId xmlns:a16="http://schemas.microsoft.com/office/drawing/2014/main" xmlns="" val="10002"/>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Description</a:t>
                      </a:r>
                    </a:p>
                  </a:txBody>
                  <a:tcPr/>
                </a:tc>
                <a:tc>
                  <a:txBody>
                    <a:bodyPr/>
                    <a:lstStyle/>
                    <a:p>
                      <a:pPr algn="ctr"/>
                      <a:r>
                        <a:rPr lang="en-IN" sz="1400" dirty="0">
                          <a:latin typeface="Calibri" pitchFamily="34" charset="0"/>
                        </a:rPr>
                        <a:t>5</a:t>
                      </a:r>
                      <a:endParaRPr lang="en-US" sz="1400" dirty="0">
                        <a:latin typeface="Calibri" pitchFamily="34" charset="0"/>
                      </a:endParaRPr>
                    </a:p>
                  </a:txBody>
                  <a:tcPr/>
                </a:tc>
                <a:extLst>
                  <a:ext uri="{0D108BD9-81ED-4DB2-BD59-A6C34878D82A}">
                    <a16:rowId xmlns:a16="http://schemas.microsoft.com/office/drawing/2014/main" xmlns="" val="2119765774"/>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itchFamily="34" charset="0"/>
                        </a:rPr>
                        <a:t>Relay</a:t>
                      </a:r>
                      <a:endParaRPr lang="en-US" sz="1800" dirty="0">
                        <a:latin typeface="Calibri" pitchFamily="34" charset="0"/>
                      </a:endParaRPr>
                    </a:p>
                  </a:txBody>
                  <a:tcPr/>
                </a:tc>
                <a:tc>
                  <a:txBody>
                    <a:bodyPr/>
                    <a:lstStyle/>
                    <a:p>
                      <a:pPr algn="ctr"/>
                      <a:r>
                        <a:rPr lang="en-IN" sz="1400" dirty="0">
                          <a:latin typeface="Calibri" pitchFamily="34" charset="0"/>
                        </a:rPr>
                        <a:t>6</a:t>
                      </a:r>
                      <a:endParaRPr lang="en-US" sz="1400" dirty="0">
                        <a:latin typeface="Calibri" pitchFamily="34" charset="0"/>
                      </a:endParaRPr>
                    </a:p>
                  </a:txBody>
                  <a:tcPr/>
                </a:tc>
                <a:extLst>
                  <a:ext uri="{0D108BD9-81ED-4DB2-BD59-A6C34878D82A}">
                    <a16:rowId xmlns:a16="http://schemas.microsoft.com/office/drawing/2014/main" xmlns="" val="153270156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pitchFamily="34" charset="0"/>
                        </a:rPr>
                        <a:t>Technical Parameters of </a:t>
                      </a:r>
                      <a:r>
                        <a:rPr lang="en-IN" sz="1800" dirty="0" smtClean="0">
                          <a:latin typeface="Calibri" pitchFamily="34" charset="0"/>
                        </a:rPr>
                        <a:t>Relay</a:t>
                      </a:r>
                      <a:endParaRPr lang="en-US" sz="1800" dirty="0">
                        <a:latin typeface="Calibri" pitchFamily="34" charset="0"/>
                      </a:endParaRPr>
                    </a:p>
                  </a:txBody>
                  <a:tcPr/>
                </a:tc>
                <a:tc>
                  <a:txBody>
                    <a:bodyPr/>
                    <a:lstStyle/>
                    <a:p>
                      <a:pPr algn="ctr"/>
                      <a:r>
                        <a:rPr lang="en-IN" sz="1400" dirty="0">
                          <a:latin typeface="Calibri" pitchFamily="34" charset="0"/>
                        </a:rPr>
                        <a:t>7</a:t>
                      </a:r>
                      <a:endParaRPr lang="en-US" sz="1400" dirty="0">
                        <a:latin typeface="Calibri" pitchFamily="34" charset="0"/>
                      </a:endParaRPr>
                    </a:p>
                  </a:txBody>
                  <a:tcPr/>
                </a:tc>
                <a:extLst>
                  <a:ext uri="{0D108BD9-81ED-4DB2-BD59-A6C34878D82A}">
                    <a16:rowId xmlns:a16="http://schemas.microsoft.com/office/drawing/2014/main" xmlns="" val="4015200509"/>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Circuit Diagram</a:t>
                      </a:r>
                    </a:p>
                  </a:txBody>
                  <a:tcPr/>
                </a:tc>
                <a:tc>
                  <a:txBody>
                    <a:bodyPr/>
                    <a:lstStyle/>
                    <a:p>
                      <a:pPr algn="ctr"/>
                      <a:r>
                        <a:rPr lang="en-IN" sz="1400" dirty="0" smtClean="0">
                          <a:latin typeface="Calibri" pitchFamily="34" charset="0"/>
                        </a:rPr>
                        <a:t>8</a:t>
                      </a:r>
                      <a:endParaRPr lang="en-US" sz="1400" dirty="0">
                        <a:latin typeface="Calibri" pitchFamily="34" charset="0"/>
                      </a:endParaRPr>
                    </a:p>
                  </a:txBody>
                  <a:tcPr/>
                </a:tc>
                <a:extLst>
                  <a:ext uri="{0D108BD9-81ED-4DB2-BD59-A6C34878D82A}">
                    <a16:rowId xmlns:a16="http://schemas.microsoft.com/office/drawing/2014/main" xmlns="" val="2715583699"/>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itchFamily="34" charset="0"/>
                        </a:rPr>
                        <a:t>Software Installation in Omega</a:t>
                      </a:r>
                    </a:p>
                  </a:txBody>
                  <a:tcPr/>
                </a:tc>
                <a:tc>
                  <a:txBody>
                    <a:bodyPr/>
                    <a:lstStyle/>
                    <a:p>
                      <a:pPr algn="ctr"/>
                      <a:r>
                        <a:rPr lang="en-US" sz="1400" dirty="0" smtClean="0">
                          <a:latin typeface="Calibri" pitchFamily="34" charset="0"/>
                        </a:rPr>
                        <a:t>9</a:t>
                      </a:r>
                      <a:endParaRPr lang="en-US" sz="1400" dirty="0">
                        <a:latin typeface="Calibri" pitchFamily="34" charset="0"/>
                      </a:endParaRPr>
                    </a:p>
                  </a:txBody>
                  <a:tcPr/>
                </a:tc>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itchFamily="34" charset="0"/>
                        </a:rPr>
                        <a:t>Setup</a:t>
                      </a:r>
                      <a:r>
                        <a:rPr lang="en-US" sz="1800" baseline="0" dirty="0" smtClean="0">
                          <a:latin typeface="Calibri" pitchFamily="34" charset="0"/>
                        </a:rPr>
                        <a:t> </a:t>
                      </a:r>
                      <a:r>
                        <a:rPr lang="en-US" sz="1800" baseline="0" dirty="0" err="1" smtClean="0">
                          <a:latin typeface="Calibri" pitchFamily="34" charset="0"/>
                        </a:rPr>
                        <a:t>Losant</a:t>
                      </a:r>
                      <a:endParaRPr lang="en-US" sz="1800" dirty="0">
                        <a:latin typeface="Calibri" pitchFamily="34" charset="0"/>
                      </a:endParaRPr>
                    </a:p>
                  </a:txBody>
                  <a:tcPr/>
                </a:tc>
                <a:tc>
                  <a:txBody>
                    <a:bodyPr/>
                    <a:lstStyle/>
                    <a:p>
                      <a:pPr algn="ctr"/>
                      <a:r>
                        <a:rPr lang="en-IN" sz="1400" dirty="0" smtClean="0">
                          <a:latin typeface="Calibri" pitchFamily="34" charset="0"/>
                        </a:rPr>
                        <a:t>10</a:t>
                      </a:r>
                      <a:endParaRPr lang="en-US" sz="1400" dirty="0">
                        <a:latin typeface="Calibri" pitchFamily="34" charset="0"/>
                      </a:endParaRPr>
                    </a:p>
                  </a:txBody>
                  <a:tcPr/>
                </a:tc>
                <a:extLst>
                  <a:ext uri="{0D108BD9-81ED-4DB2-BD59-A6C34878D82A}">
                    <a16:rowId xmlns:a16="http://schemas.microsoft.com/office/drawing/2014/main" xmlns="" val="2652090765"/>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Software Installation in Server</a:t>
                      </a:r>
                    </a:p>
                  </a:txBody>
                  <a:tcPr/>
                </a:tc>
                <a:tc>
                  <a:txBody>
                    <a:bodyPr/>
                    <a:lstStyle/>
                    <a:p>
                      <a:pPr algn="ctr"/>
                      <a:r>
                        <a:rPr lang="en-IN" sz="1400" dirty="0" smtClean="0">
                          <a:latin typeface="Calibri" pitchFamily="34" charset="0"/>
                        </a:rPr>
                        <a:t>23</a:t>
                      </a:r>
                      <a:endParaRPr lang="en-US" sz="1400" dirty="0">
                        <a:latin typeface="Calibri" pitchFamily="34" charset="0"/>
                      </a:endParaRPr>
                    </a:p>
                  </a:txBody>
                  <a:tcPr/>
                </a:tc>
                <a:extLst>
                  <a:ext uri="{0D108BD9-81ED-4DB2-BD59-A6C34878D82A}">
                    <a16:rowId xmlns:a16="http://schemas.microsoft.com/office/drawing/2014/main" xmlns="" val="150479697"/>
                  </a:ext>
                </a:extLst>
              </a:tr>
              <a:tr h="3717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itchFamily="34" charset="0"/>
                        </a:rPr>
                        <a:t>Running the system</a:t>
                      </a:r>
                    </a:p>
                  </a:txBody>
                  <a:tcPr/>
                </a:tc>
                <a:tc>
                  <a:txBody>
                    <a:bodyPr/>
                    <a:lstStyle/>
                    <a:p>
                      <a:pPr algn="ctr"/>
                      <a:r>
                        <a:rPr lang="en-IN" sz="1400" dirty="0" smtClean="0">
                          <a:latin typeface="Calibri" pitchFamily="34" charset="0"/>
                        </a:rPr>
                        <a:t>24</a:t>
                      </a:r>
                      <a:endParaRPr lang="en-US" sz="1400" dirty="0">
                        <a:latin typeface="Calibri" pitchFamily="34" charset="0"/>
                      </a:endParaRPr>
                    </a:p>
                  </a:txBody>
                  <a:tcPr/>
                </a:tc>
                <a:extLst>
                  <a:ext uri="{0D108BD9-81ED-4DB2-BD59-A6C34878D82A}">
                    <a16:rowId xmlns:a16="http://schemas.microsoft.com/office/drawing/2014/main" xmlns="" val="1347416819"/>
                  </a:ext>
                </a:extLst>
              </a:tr>
            </a:tbl>
          </a:graphicData>
        </a:graphic>
      </p:graphicFrame>
    </p:spTree>
    <p:extLst>
      <p:ext uri="{BB962C8B-B14F-4D97-AF65-F5344CB8AC3E}">
        <p14:creationId xmlns:p14="http://schemas.microsoft.com/office/powerpoint/2010/main" xmlns="" val="3033997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7" name="Content Placeholder 6"/>
          <p:cNvSpPr>
            <a:spLocks noGrp="1"/>
          </p:cNvSpPr>
          <p:nvPr>
            <p:ph sz="quarter" idx="1"/>
          </p:nvPr>
        </p:nvSpPr>
        <p:spPr>
          <a:xfrm>
            <a:off x="513594" y="938134"/>
            <a:ext cx="10550769" cy="4572000"/>
          </a:xfrm>
        </p:spPr>
        <p:txBody>
          <a:bodyPr/>
          <a:lstStyle/>
          <a:p>
            <a:pPr algn="just"/>
            <a:r>
              <a:rPr lang="en-US" sz="2400" dirty="0" smtClean="0"/>
              <a:t>Drag and Drop another Virtual Button and Device Command to the Workflow.</a:t>
            </a:r>
          </a:p>
          <a:p>
            <a:pPr algn="just"/>
            <a:r>
              <a:rPr lang="en-US" sz="2400" dirty="0" smtClean="0"/>
              <a:t>Connect Virtual Button and Device Command.</a:t>
            </a:r>
          </a:p>
          <a:p>
            <a:pPr algn="just"/>
            <a:r>
              <a:rPr lang="en-US" sz="2400" dirty="0" smtClean="0"/>
              <a:t>Set the name of device command to “toggle” and set the name of Virtual Button to Timer. Give your payload data to the “Timer” device command to send data to the device.</a:t>
            </a:r>
            <a:endParaRPr lang="en-US" sz="2400" dirty="0"/>
          </a:p>
        </p:txBody>
      </p:sp>
      <p:pic>
        <p:nvPicPr>
          <p:cNvPr id="16386" name="Picture 2"/>
          <p:cNvPicPr>
            <a:picLocks noChangeAspect="1" noChangeArrowheads="1"/>
          </p:cNvPicPr>
          <p:nvPr/>
        </p:nvPicPr>
        <p:blipFill>
          <a:blip r:embed="rId2"/>
          <a:srcRect/>
          <a:stretch>
            <a:fillRect/>
          </a:stretch>
        </p:blipFill>
        <p:spPr bwMode="auto">
          <a:xfrm>
            <a:off x="2548329" y="2743200"/>
            <a:ext cx="7270228" cy="3858989"/>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smtClean="0"/>
              <a:t>Generate Access Key for you application.</a:t>
            </a:r>
          </a:p>
          <a:p>
            <a:pPr fontAlgn="ctr"/>
            <a:r>
              <a:rPr lang="en-IN" dirty="0" smtClean="0"/>
              <a:t>Click on “Security” in </a:t>
            </a:r>
            <a:r>
              <a:rPr lang="en-IN" dirty="0" err="1" smtClean="0"/>
              <a:t>Navbar</a:t>
            </a:r>
            <a:r>
              <a:rPr lang="en-IN" dirty="0" smtClean="0"/>
              <a:t>.</a:t>
            </a:r>
          </a:p>
          <a:p>
            <a:pPr fontAlgn="ctr"/>
            <a:r>
              <a:rPr lang="en-IN" dirty="0" smtClean="0"/>
              <a:t>Click on “Add Access Key”.</a:t>
            </a:r>
          </a:p>
        </p:txBody>
      </p:sp>
      <p:pic>
        <p:nvPicPr>
          <p:cNvPr id="12290" name="Picture 2"/>
          <p:cNvPicPr>
            <a:picLocks noChangeAspect="1" noChangeArrowheads="1"/>
          </p:cNvPicPr>
          <p:nvPr/>
        </p:nvPicPr>
        <p:blipFill>
          <a:blip r:embed="rId2"/>
          <a:srcRect/>
          <a:stretch>
            <a:fillRect/>
          </a:stretch>
        </p:blipFill>
        <p:spPr bwMode="auto">
          <a:xfrm>
            <a:off x="2005780" y="2639962"/>
            <a:ext cx="8406581" cy="3752308"/>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smtClean="0"/>
              <a:t>Set Up </a:t>
            </a:r>
            <a:r>
              <a:rPr lang="en-US" dirty="0" err="1" smtClean="0"/>
              <a:t>Losant</a:t>
            </a:r>
            <a:endParaRPr lang="en-US" dirty="0"/>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smtClean="0"/>
              <a:t>Enter Description,</a:t>
            </a:r>
            <a:r>
              <a:rPr lang="en-IN" dirty="0" smtClean="0"/>
              <a:t> </a:t>
            </a:r>
            <a:r>
              <a:rPr lang="en-IN" dirty="0" smtClean="0"/>
              <a:t>then Click on “Create Access Key”. You’ll get an screen from which you can copy/download you access key.</a:t>
            </a:r>
          </a:p>
          <a:p>
            <a:pPr fontAlgn="ctr"/>
            <a:r>
              <a:rPr lang="en-IN" dirty="0" smtClean="0"/>
              <a:t>Replace the “XXXXX” with your access key in the code.</a:t>
            </a:r>
          </a:p>
        </p:txBody>
      </p:sp>
      <p:pic>
        <p:nvPicPr>
          <p:cNvPr id="13314" name="Picture 2"/>
          <p:cNvPicPr>
            <a:picLocks noChangeAspect="1" noChangeArrowheads="1"/>
          </p:cNvPicPr>
          <p:nvPr/>
        </p:nvPicPr>
        <p:blipFill>
          <a:blip r:embed="rId2"/>
          <a:srcRect/>
          <a:stretch>
            <a:fillRect/>
          </a:stretch>
        </p:blipFill>
        <p:spPr bwMode="auto">
          <a:xfrm>
            <a:off x="1961535" y="2518348"/>
            <a:ext cx="8893278" cy="4017475"/>
          </a:xfrm>
          <a:prstGeom prst="rect">
            <a:avLst/>
          </a:prstGeom>
          <a:noFill/>
          <a:ln w="9525">
            <a:noFill/>
            <a:miter lim="800000"/>
            <a:headEnd/>
            <a:tailEnd/>
          </a:ln>
          <a:effectLst/>
        </p:spPr>
      </p:pic>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a:t>Software installations in Server/Your system</a:t>
            </a:r>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13594" y="838200"/>
            <a:ext cx="10824966" cy="5745162"/>
          </a:xfrm>
        </p:spPr>
        <p:txBody>
          <a:bodyPr/>
          <a:lstStyle/>
          <a:p>
            <a:pPr marL="0" indent="0">
              <a:buNone/>
            </a:pPr>
            <a:r>
              <a:rPr lang="en-IN" sz="2400" b="1" dirty="0"/>
              <a:t>**C</a:t>
            </a:r>
            <a:r>
              <a:rPr lang="en-US" sz="2400" b="1" dirty="0" err="1"/>
              <a:t>urrently</a:t>
            </a:r>
            <a:r>
              <a:rPr lang="en-US" sz="2400" b="1" dirty="0"/>
              <a:t>, we are creating our system as a Server. We can also host this server file over cloud service providers like AWS (that supports python and web socket).**</a:t>
            </a:r>
          </a:p>
          <a:p>
            <a:endParaRPr lang="en-IN" sz="2400" dirty="0"/>
          </a:p>
          <a:p>
            <a:r>
              <a:rPr lang="en-IN" sz="2400" dirty="0"/>
              <a:t>Install Python3 on your system - </a:t>
            </a:r>
            <a:r>
              <a:rPr lang="en-US" sz="2000" dirty="0">
                <a:hlinkClick r:id="rId3"/>
              </a:rPr>
              <a:t>https://www.python.org/downloads/</a:t>
            </a:r>
            <a:r>
              <a:rPr lang="en-US" sz="2000" dirty="0"/>
              <a:t> </a:t>
            </a:r>
            <a:r>
              <a:rPr lang="en-US" sz="1800" dirty="0"/>
              <a:t>(Make sure you have set environment variable for python.)</a:t>
            </a:r>
          </a:p>
          <a:p>
            <a:r>
              <a:rPr lang="en-IN" sz="2400" dirty="0"/>
              <a:t>C</a:t>
            </a:r>
            <a:r>
              <a:rPr lang="en-US" sz="2400" dirty="0" err="1"/>
              <a:t>reate</a:t>
            </a:r>
            <a:r>
              <a:rPr lang="en-US" sz="2400" dirty="0"/>
              <a:t> a folder </a:t>
            </a:r>
            <a:r>
              <a:rPr lang="en-US" sz="2400" dirty="0" smtClean="0"/>
              <a:t>‘home-automation’ </a:t>
            </a:r>
            <a:r>
              <a:rPr lang="en-US" sz="2400" dirty="0"/>
              <a:t>and access it using CMD.</a:t>
            </a:r>
          </a:p>
          <a:p>
            <a:r>
              <a:rPr lang="en-IN" sz="2400" dirty="0"/>
              <a:t>Run command –</a:t>
            </a:r>
          </a:p>
          <a:p>
            <a:pPr lvl="2"/>
            <a:r>
              <a:rPr lang="en-IN" dirty="0"/>
              <a:t>pip install flask flask-</a:t>
            </a:r>
            <a:r>
              <a:rPr lang="en-IN" dirty="0" err="1"/>
              <a:t>mqtt</a:t>
            </a:r>
            <a:r>
              <a:rPr lang="en-IN" dirty="0"/>
              <a:t> flask-</a:t>
            </a:r>
            <a:r>
              <a:rPr lang="en-IN" dirty="0" err="1"/>
              <a:t>socketio</a:t>
            </a:r>
            <a:r>
              <a:rPr lang="en-IN" dirty="0"/>
              <a:t> </a:t>
            </a:r>
            <a:r>
              <a:rPr lang="en-IN" dirty="0" err="1"/>
              <a:t>eventlet</a:t>
            </a:r>
            <a:endParaRPr lang="en-IN" dirty="0"/>
          </a:p>
          <a:p>
            <a:r>
              <a:rPr lang="en-IN" sz="2400" dirty="0"/>
              <a:t>Clone the required files from </a:t>
            </a:r>
            <a:r>
              <a:rPr lang="en-IN" sz="2400" dirty="0" err="1"/>
              <a:t>github</a:t>
            </a:r>
            <a:r>
              <a:rPr lang="en-IN" sz="2400" dirty="0"/>
              <a:t> </a:t>
            </a:r>
            <a:r>
              <a:rPr lang="en-IN" sz="1800" dirty="0"/>
              <a:t>- </a:t>
            </a:r>
            <a:r>
              <a:rPr lang="en-IN" sz="1800" dirty="0">
                <a:hlinkClick r:id="rId4"/>
              </a:rPr>
              <a:t>https://</a:t>
            </a:r>
            <a:r>
              <a:rPr lang="en-IN" sz="1800" dirty="0" smtClean="0">
                <a:hlinkClick r:id="rId4"/>
              </a:rPr>
              <a:t>github.com/anantkaushik/IoT-MQTT.git</a:t>
            </a:r>
            <a:endParaRPr lang="en-IN" sz="1800" dirty="0"/>
          </a:p>
          <a:p>
            <a:r>
              <a:rPr lang="en-IN" sz="2400" dirty="0"/>
              <a:t>Open the cloned folder, copy all its files to your </a:t>
            </a:r>
            <a:r>
              <a:rPr lang="en-IN" sz="2400" dirty="0" smtClean="0"/>
              <a:t>‘</a:t>
            </a:r>
            <a:r>
              <a:rPr lang="en-US" sz="2400" dirty="0" smtClean="0"/>
              <a:t>home-automation</a:t>
            </a:r>
            <a:r>
              <a:rPr lang="en-IN" sz="2400" dirty="0" smtClean="0"/>
              <a:t>’ </a:t>
            </a:r>
            <a:r>
              <a:rPr lang="en-IN" sz="2400" dirty="0"/>
              <a:t>folder. You can access the database file using ‘</a:t>
            </a:r>
            <a:r>
              <a:rPr lang="en-IN" sz="2400" dirty="0" err="1">
                <a:hlinkClick r:id="rId5"/>
              </a:rPr>
              <a:t>sqlite</a:t>
            </a:r>
            <a:r>
              <a:rPr lang="en-IN" sz="2400" dirty="0">
                <a:hlinkClick r:id="rId5"/>
              </a:rPr>
              <a:t> browser</a:t>
            </a:r>
            <a:r>
              <a:rPr lang="en-IN" sz="2400" dirty="0"/>
              <a:t>’.</a:t>
            </a:r>
          </a:p>
          <a:p>
            <a:endParaRPr lang="en-IN" sz="2000" dirty="0"/>
          </a:p>
          <a:p>
            <a:endParaRPr lang="en-IN" sz="2400" dirty="0"/>
          </a:p>
          <a:p>
            <a:endParaRPr lang="en-US" sz="2800" dirty="0"/>
          </a:p>
        </p:txBody>
      </p:sp>
    </p:spTree>
    <p:extLst>
      <p:ext uri="{BB962C8B-B14F-4D97-AF65-F5344CB8AC3E}">
        <p14:creationId xmlns:p14="http://schemas.microsoft.com/office/powerpoint/2010/main" xmlns="" val="6269932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a:t>Running Complete system</a:t>
            </a:r>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13594" y="838200"/>
            <a:ext cx="10824966" cy="5745162"/>
          </a:xfrm>
        </p:spPr>
        <p:txBody>
          <a:bodyPr/>
          <a:lstStyle/>
          <a:p>
            <a:pPr marL="0" indent="0" algn="just"/>
            <a:r>
              <a:rPr lang="en-IN" sz="2000" dirty="0" smtClean="0">
                <a:solidFill>
                  <a:schemeClr val="tx1">
                    <a:lumMod val="95000"/>
                    <a:lumOff val="5000"/>
                  </a:schemeClr>
                </a:solidFill>
              </a:rPr>
              <a:t>Once you are ready with the </a:t>
            </a:r>
            <a:r>
              <a:rPr lang="en-IN" sz="2000" dirty="0" err="1" smtClean="0">
                <a:solidFill>
                  <a:schemeClr val="tx1">
                    <a:lumMod val="95000"/>
                    <a:lumOff val="5000"/>
                  </a:schemeClr>
                </a:solidFill>
              </a:rPr>
              <a:t>Losant</a:t>
            </a:r>
            <a:r>
              <a:rPr lang="en-IN" sz="2000" dirty="0" smtClean="0">
                <a:solidFill>
                  <a:schemeClr val="tx1">
                    <a:lumMod val="95000"/>
                    <a:lumOff val="5000"/>
                  </a:schemeClr>
                </a:solidFill>
              </a:rPr>
              <a:t> setup and workflow and you have your program in the omega 2+, then run the file in omega.</a:t>
            </a:r>
          </a:p>
          <a:p>
            <a:pPr marL="0" indent="0" algn="just"/>
            <a:r>
              <a:rPr lang="en-IN" sz="2000" dirty="0" smtClean="0">
                <a:solidFill>
                  <a:schemeClr val="tx1">
                    <a:lumMod val="95000"/>
                    <a:lumOff val="5000"/>
                  </a:schemeClr>
                </a:solidFill>
              </a:rPr>
              <a:t>Wait for a couple of seconds and you can see the “Device connected” message on </a:t>
            </a:r>
            <a:r>
              <a:rPr lang="en-IN" sz="2000" dirty="0" err="1" smtClean="0">
                <a:solidFill>
                  <a:schemeClr val="tx1">
                    <a:lumMod val="95000"/>
                    <a:lumOff val="5000"/>
                  </a:schemeClr>
                </a:solidFill>
              </a:rPr>
              <a:t>Losant</a:t>
            </a:r>
            <a:r>
              <a:rPr lang="en-IN" sz="2000" dirty="0" smtClean="0">
                <a:solidFill>
                  <a:schemeClr val="tx1">
                    <a:lumMod val="95000"/>
                    <a:lumOff val="5000"/>
                  </a:schemeClr>
                </a:solidFill>
              </a:rPr>
              <a:t> in listener panel.</a:t>
            </a:r>
          </a:p>
          <a:p>
            <a:pPr marL="0" indent="0" algn="just"/>
            <a:r>
              <a:rPr lang="en-IN" sz="2000" dirty="0" smtClean="0">
                <a:solidFill>
                  <a:schemeClr val="tx1">
                    <a:lumMod val="95000"/>
                    <a:lumOff val="5000"/>
                  </a:schemeClr>
                </a:solidFill>
              </a:rPr>
              <a:t>Once the omega program and </a:t>
            </a:r>
            <a:r>
              <a:rPr lang="en-IN" sz="2000" dirty="0" err="1" smtClean="0">
                <a:solidFill>
                  <a:schemeClr val="tx1">
                    <a:lumMod val="95000"/>
                    <a:lumOff val="5000"/>
                  </a:schemeClr>
                </a:solidFill>
              </a:rPr>
              <a:t>Losant</a:t>
            </a:r>
            <a:r>
              <a:rPr lang="en-IN" sz="2000" dirty="0" smtClean="0">
                <a:solidFill>
                  <a:schemeClr val="tx1">
                    <a:lumMod val="95000"/>
                    <a:lumOff val="5000"/>
                  </a:schemeClr>
                </a:solidFill>
              </a:rPr>
              <a:t> are successfully connected, You can sent command from the </a:t>
            </a:r>
            <a:r>
              <a:rPr lang="en-IN" sz="2000" dirty="0" err="1" smtClean="0">
                <a:solidFill>
                  <a:schemeClr val="tx1">
                    <a:lumMod val="95000"/>
                    <a:lumOff val="5000"/>
                  </a:schemeClr>
                </a:solidFill>
              </a:rPr>
              <a:t>losant</a:t>
            </a:r>
            <a:r>
              <a:rPr lang="en-IN" sz="2000" dirty="0" smtClean="0">
                <a:solidFill>
                  <a:schemeClr val="tx1">
                    <a:lumMod val="95000"/>
                    <a:lumOff val="5000"/>
                  </a:schemeClr>
                </a:solidFill>
              </a:rPr>
              <a:t> workflow. </a:t>
            </a:r>
            <a:r>
              <a:rPr lang="en-IN" sz="2000" dirty="0" err="1" smtClean="0">
                <a:solidFill>
                  <a:schemeClr val="tx1">
                    <a:lumMod val="95000"/>
                    <a:lumOff val="5000"/>
                  </a:schemeClr>
                </a:solidFill>
              </a:rPr>
              <a:t>Losant</a:t>
            </a:r>
            <a:r>
              <a:rPr lang="en-IN" sz="2000" dirty="0" smtClean="0">
                <a:solidFill>
                  <a:schemeClr val="tx1">
                    <a:lumMod val="95000"/>
                    <a:lumOff val="5000"/>
                  </a:schemeClr>
                </a:solidFill>
              </a:rPr>
              <a:t> can automatically handle the sending of commands and receiving them over omega when they are connected to each other.</a:t>
            </a:r>
          </a:p>
          <a:p>
            <a:pPr marL="0" indent="0" algn="just"/>
            <a:r>
              <a:rPr lang="en-IN" sz="2000" dirty="0" smtClean="0">
                <a:solidFill>
                  <a:schemeClr val="tx1">
                    <a:lumMod val="95000"/>
                    <a:lumOff val="5000"/>
                  </a:schemeClr>
                </a:solidFill>
              </a:rPr>
              <a:t>Use “Toggle button” to switch on or off.</a:t>
            </a:r>
          </a:p>
          <a:p>
            <a:pPr marL="0" indent="0" algn="just"/>
            <a:r>
              <a:rPr lang="en-IN" sz="2000" dirty="0" smtClean="0">
                <a:solidFill>
                  <a:schemeClr val="tx1">
                    <a:lumMod val="95000"/>
                    <a:lumOff val="5000"/>
                  </a:schemeClr>
                </a:solidFill>
              </a:rPr>
              <a:t>Give parameters in device button payload of Timer button </a:t>
            </a:r>
            <a:r>
              <a:rPr lang="en-IN" sz="2000" dirty="0" smtClean="0">
                <a:solidFill>
                  <a:schemeClr val="tx1">
                    <a:lumMod val="95000"/>
                    <a:lumOff val="5000"/>
                  </a:schemeClr>
                </a:solidFill>
              </a:rPr>
              <a:t>in </a:t>
            </a:r>
            <a:endParaRPr lang="en-IN" sz="2000" dirty="0" smtClean="0">
              <a:solidFill>
                <a:schemeClr val="tx1">
                  <a:lumMod val="95000"/>
                  <a:lumOff val="5000"/>
                </a:schemeClr>
              </a:solidFill>
            </a:endParaRPr>
          </a:p>
          <a:p>
            <a:pPr marL="0" indent="0" algn="just">
              <a:buNone/>
            </a:pPr>
            <a:r>
              <a:rPr lang="en-IN" sz="2000" dirty="0" smtClean="0">
                <a:solidFill>
                  <a:schemeClr val="tx1">
                    <a:lumMod val="95000"/>
                    <a:lumOff val="5000"/>
                  </a:schemeClr>
                </a:solidFill>
              </a:rPr>
              <a:t>{</a:t>
            </a:r>
            <a:endParaRPr lang="en-IN" sz="2000" dirty="0" smtClean="0">
              <a:solidFill>
                <a:schemeClr val="tx1">
                  <a:lumMod val="95000"/>
                  <a:lumOff val="5000"/>
                </a:schemeClr>
              </a:solidFill>
            </a:endParaRPr>
          </a:p>
          <a:p>
            <a:pPr marL="0" indent="0" algn="just">
              <a:buNone/>
            </a:pPr>
            <a:r>
              <a:rPr lang="en-IN" sz="2000" dirty="0" smtClean="0">
                <a:solidFill>
                  <a:schemeClr val="tx1">
                    <a:lumMod val="95000"/>
                    <a:lumOff val="5000"/>
                  </a:schemeClr>
                </a:solidFill>
              </a:rPr>
              <a:t>  "</a:t>
            </a:r>
            <a:r>
              <a:rPr lang="en-IN" sz="2000" dirty="0" err="1" smtClean="0">
                <a:solidFill>
                  <a:schemeClr val="tx1">
                    <a:lumMod val="95000"/>
                    <a:lumOff val="5000"/>
                  </a:schemeClr>
                </a:solidFill>
              </a:rPr>
              <a:t>st</a:t>
            </a:r>
            <a:r>
              <a:rPr lang="en-IN" sz="2000" dirty="0" smtClean="0">
                <a:solidFill>
                  <a:schemeClr val="tx1">
                    <a:lumMod val="95000"/>
                    <a:lumOff val="5000"/>
                  </a:schemeClr>
                </a:solidFill>
              </a:rPr>
              <a:t>":“hr mm </a:t>
            </a:r>
            <a:r>
              <a:rPr lang="en-IN" sz="2000" dirty="0" err="1" smtClean="0">
                <a:solidFill>
                  <a:schemeClr val="tx1">
                    <a:lumMod val="95000"/>
                    <a:lumOff val="5000"/>
                  </a:schemeClr>
                </a:solidFill>
              </a:rPr>
              <a:t>ss</a:t>
            </a:r>
            <a:r>
              <a:rPr lang="en-IN" sz="2000" dirty="0" smtClean="0">
                <a:solidFill>
                  <a:schemeClr val="tx1">
                    <a:lumMod val="95000"/>
                    <a:lumOff val="5000"/>
                  </a:schemeClr>
                </a:solidFill>
              </a:rPr>
              <a:t>",</a:t>
            </a:r>
            <a:endParaRPr lang="en-IN" sz="2000" dirty="0" smtClean="0">
              <a:solidFill>
                <a:schemeClr val="tx1">
                  <a:lumMod val="95000"/>
                  <a:lumOff val="5000"/>
                </a:schemeClr>
              </a:solidFill>
            </a:endParaRPr>
          </a:p>
          <a:p>
            <a:pPr marL="0" indent="0" algn="just">
              <a:buNone/>
            </a:pPr>
            <a:r>
              <a:rPr lang="en-IN" sz="2000" dirty="0" smtClean="0">
                <a:solidFill>
                  <a:schemeClr val="tx1">
                    <a:lumMod val="95000"/>
                    <a:lumOff val="5000"/>
                  </a:schemeClr>
                </a:solidFill>
              </a:rPr>
              <a:t>  "et</a:t>
            </a:r>
            <a:r>
              <a:rPr lang="en-IN" sz="2000" dirty="0" smtClean="0">
                <a:solidFill>
                  <a:schemeClr val="tx1">
                    <a:lumMod val="95000"/>
                    <a:lumOff val="5000"/>
                  </a:schemeClr>
                </a:solidFill>
              </a:rPr>
              <a:t>":“hr mm </a:t>
            </a:r>
            <a:r>
              <a:rPr lang="en-IN" sz="2000" dirty="0" err="1" smtClean="0">
                <a:solidFill>
                  <a:schemeClr val="tx1">
                    <a:lumMod val="95000"/>
                    <a:lumOff val="5000"/>
                  </a:schemeClr>
                </a:solidFill>
              </a:rPr>
              <a:t>ss</a:t>
            </a:r>
            <a:r>
              <a:rPr lang="en-IN" sz="2000" dirty="0" smtClean="0">
                <a:solidFill>
                  <a:schemeClr val="tx1">
                    <a:lumMod val="95000"/>
                    <a:lumOff val="5000"/>
                  </a:schemeClr>
                </a:solidFill>
              </a:rPr>
              <a:t>"</a:t>
            </a:r>
            <a:endParaRPr lang="en-IN" sz="2000" dirty="0" smtClean="0">
              <a:solidFill>
                <a:schemeClr val="tx1">
                  <a:lumMod val="95000"/>
                  <a:lumOff val="5000"/>
                </a:schemeClr>
              </a:solidFill>
            </a:endParaRPr>
          </a:p>
          <a:p>
            <a:pPr marL="0" indent="0" algn="just">
              <a:buNone/>
            </a:pPr>
            <a:r>
              <a:rPr lang="en-IN" sz="2000" dirty="0" smtClean="0">
                <a:solidFill>
                  <a:schemeClr val="tx1">
                    <a:lumMod val="95000"/>
                    <a:lumOff val="5000"/>
                  </a:schemeClr>
                </a:solidFill>
              </a:rPr>
              <a:t>}</a:t>
            </a:r>
          </a:p>
          <a:p>
            <a:pPr marL="0" indent="0" algn="just">
              <a:buNone/>
            </a:pPr>
            <a:r>
              <a:rPr lang="en-IN" sz="2000" dirty="0" smtClean="0">
                <a:solidFill>
                  <a:schemeClr val="tx1">
                    <a:lumMod val="95000"/>
                    <a:lumOff val="5000"/>
                  </a:schemeClr>
                </a:solidFill>
              </a:rPr>
              <a:t>format to turn on and off with a timer. </a:t>
            </a:r>
            <a:endParaRPr lang="en-IN" sz="2000" dirty="0">
              <a:solidFill>
                <a:schemeClr val="tx1">
                  <a:lumMod val="95000"/>
                  <a:lumOff val="5000"/>
                </a:schemeClr>
              </a:solidFill>
            </a:endParaRPr>
          </a:p>
        </p:txBody>
      </p:sp>
      <p:pic>
        <p:nvPicPr>
          <p:cNvPr id="17410" name="Picture 2"/>
          <p:cNvPicPr>
            <a:picLocks noChangeAspect="1" noChangeArrowheads="1"/>
          </p:cNvPicPr>
          <p:nvPr/>
        </p:nvPicPr>
        <p:blipFill>
          <a:blip r:embed="rId3"/>
          <a:srcRect l="53227" t="31762" r="27187" b="34426"/>
          <a:stretch>
            <a:fillRect/>
          </a:stretch>
        </p:blipFill>
        <p:spPr bwMode="auto">
          <a:xfrm>
            <a:off x="7914805" y="3155430"/>
            <a:ext cx="3814769" cy="3020518"/>
          </a:xfrm>
          <a:prstGeom prst="rect">
            <a:avLst/>
          </a:prstGeom>
          <a:noFill/>
          <a:ln w="9525">
            <a:noFill/>
            <a:miter lim="800000"/>
            <a:headEnd/>
            <a:tailEnd/>
          </a:ln>
          <a:effectLst/>
        </p:spPr>
      </p:pic>
    </p:spTree>
    <p:extLst>
      <p:ext uri="{BB962C8B-B14F-4D97-AF65-F5344CB8AC3E}">
        <p14:creationId xmlns:p14="http://schemas.microsoft.com/office/powerpoint/2010/main" xmlns="" val="3258058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25638" y="952501"/>
            <a:ext cx="8420100" cy="1362075"/>
          </a:xfrm>
        </p:spPr>
        <p:txBody>
          <a:bodyPr/>
          <a:lstStyle/>
          <a:p>
            <a:pPr eaLnBrk="1" hangingPunct="1"/>
            <a:r>
              <a:rPr lang="en-US" altLang="en-US"/>
              <a:t>Thank You !</a:t>
            </a:r>
          </a:p>
        </p:txBody>
      </p:sp>
      <p:sp>
        <p:nvSpPr>
          <p:cNvPr id="3" name="Text Placeholder 2"/>
          <p:cNvSpPr>
            <a:spLocks noGrp="1"/>
          </p:cNvSpPr>
          <p:nvPr>
            <p:ph type="body" idx="1"/>
          </p:nvPr>
        </p:nvSpPr>
        <p:spPr>
          <a:xfrm>
            <a:off x="1925638" y="3031414"/>
            <a:ext cx="8420100" cy="3232752"/>
          </a:xfrm>
        </p:spPr>
        <p:txBody>
          <a:bodyPr numCol="2">
            <a:normAutofit/>
          </a:bodyPr>
          <a:lstStyle/>
          <a:p>
            <a:pPr eaLnBrk="1" hangingPunct="1">
              <a:defRPr/>
            </a:pPr>
            <a:r>
              <a:rPr lang="en-US" sz="1800" dirty="0">
                <a:solidFill>
                  <a:srgbClr val="002060"/>
                </a:solidFill>
              </a:rPr>
              <a:t>Nitin Sinha </a:t>
            </a:r>
          </a:p>
          <a:p>
            <a:pPr eaLnBrk="1" hangingPunct="1">
              <a:defRPr/>
            </a:pPr>
            <a:r>
              <a:rPr lang="en-US" sz="1800" dirty="0">
                <a:solidFill>
                  <a:schemeClr val="tx2"/>
                </a:solidFill>
              </a:rPr>
              <a:t>nitin.sinha@goSigmaWay.com</a:t>
            </a:r>
          </a:p>
          <a:p>
            <a:pPr eaLnBrk="1" hangingPunct="1">
              <a:defRPr/>
            </a:pPr>
            <a:r>
              <a:rPr lang="en-US" sz="1800" dirty="0">
                <a:solidFill>
                  <a:srgbClr val="002060"/>
                </a:solidFill>
              </a:rPr>
              <a:t>+1 727-394-4375</a:t>
            </a:r>
          </a:p>
          <a:p>
            <a:pPr eaLnBrk="1" hangingPunct="1">
              <a:defRPr/>
            </a:pPr>
            <a:r>
              <a:rPr lang="en-US" sz="1800" dirty="0">
                <a:solidFill>
                  <a:srgbClr val="002060"/>
                </a:solidFill>
              </a:rPr>
              <a:t>+91 7838188809</a:t>
            </a:r>
          </a:p>
          <a:p>
            <a:pPr eaLnBrk="1" hangingPunct="1">
              <a:defRPr/>
            </a:pPr>
            <a:endParaRPr lang="en-US" sz="1800" dirty="0">
              <a:solidFill>
                <a:srgbClr val="002060"/>
              </a:solidFill>
            </a:endParaRPr>
          </a:p>
          <a:p>
            <a:pPr eaLnBrk="1" hangingPunct="1">
              <a:defRPr/>
            </a:pPr>
            <a:r>
              <a:rPr lang="en-US" sz="1800" dirty="0">
                <a:solidFill>
                  <a:srgbClr val="002060"/>
                </a:solidFill>
              </a:rPr>
              <a:t>Debjani Mitra</a:t>
            </a:r>
          </a:p>
          <a:p>
            <a:pPr eaLnBrk="1" hangingPunct="1">
              <a:defRPr/>
            </a:pPr>
            <a:r>
              <a:rPr lang="en-US" sz="1800" dirty="0">
                <a:solidFill>
                  <a:schemeClr val="tx2"/>
                </a:solidFill>
              </a:rPr>
              <a:t>debjani.mitra@goSigmaWay.com</a:t>
            </a:r>
            <a:r>
              <a:rPr lang="en-US" sz="1800" dirty="0">
                <a:solidFill>
                  <a:srgbClr val="002060"/>
                </a:solidFill>
              </a:rPr>
              <a:t> </a:t>
            </a:r>
          </a:p>
          <a:p>
            <a:pPr eaLnBrk="1" hangingPunct="1">
              <a:defRPr/>
            </a:pPr>
            <a:r>
              <a:rPr lang="en-US" sz="1800" dirty="0">
                <a:solidFill>
                  <a:srgbClr val="002060"/>
                </a:solidFill>
              </a:rPr>
              <a:t>+1 952-583-3449</a:t>
            </a:r>
          </a:p>
          <a:p>
            <a:pPr eaLnBrk="1" hangingPunct="1">
              <a:defRPr/>
            </a:pPr>
            <a:r>
              <a:rPr lang="en-US" sz="1800" dirty="0">
                <a:solidFill>
                  <a:srgbClr val="002060"/>
                </a:solidFill>
              </a:rPr>
              <a:t>+91 9339555636</a:t>
            </a:r>
          </a:p>
          <a:p>
            <a:pPr eaLnBrk="1" hangingPunct="1">
              <a:defRPr/>
            </a:pPr>
            <a:r>
              <a:rPr lang="en-US" sz="1800" dirty="0" smtClean="0">
                <a:solidFill>
                  <a:srgbClr val="002060"/>
                </a:solidFill>
              </a:rPr>
              <a:t>Anant Kaushik</a:t>
            </a:r>
            <a:endParaRPr lang="en-US" sz="1800" dirty="0">
              <a:solidFill>
                <a:srgbClr val="002060"/>
              </a:solidFill>
            </a:endParaRPr>
          </a:p>
          <a:p>
            <a:pPr eaLnBrk="1" hangingPunct="1">
              <a:defRPr/>
            </a:pPr>
            <a:r>
              <a:rPr lang="en-US" sz="1800" dirty="0" smtClean="0">
                <a:solidFill>
                  <a:srgbClr val="002060"/>
                </a:solidFill>
              </a:rPr>
              <a:t>anant.kaushik2@gmail.com</a:t>
            </a:r>
            <a:endParaRPr lang="en-US" sz="1800" dirty="0">
              <a:solidFill>
                <a:srgbClr val="002060"/>
              </a:solidFill>
            </a:endParaRPr>
          </a:p>
          <a:p>
            <a:pPr eaLnBrk="1" hangingPunct="1">
              <a:defRPr/>
            </a:pPr>
            <a:r>
              <a:rPr lang="en-US" sz="1800" dirty="0">
                <a:solidFill>
                  <a:srgbClr val="002060"/>
                </a:solidFill>
              </a:rPr>
              <a:t>+91 </a:t>
            </a:r>
            <a:r>
              <a:rPr lang="en-US" sz="1800" dirty="0" smtClean="0">
                <a:solidFill>
                  <a:srgbClr val="002060"/>
                </a:solidFill>
              </a:rPr>
              <a:t>8791262398</a:t>
            </a:r>
            <a:endParaRPr lang="en-US" sz="1800" dirty="0">
              <a:solidFill>
                <a:srgbClr val="002060"/>
              </a:solidFill>
            </a:endParaRPr>
          </a:p>
          <a:p>
            <a:pPr eaLnBrk="1" hangingPunct="1">
              <a:defRPr/>
            </a:pPr>
            <a:endParaRPr lang="en-US" sz="1800" dirty="0">
              <a:solidFill>
                <a:srgbClr val="002060"/>
              </a:solidFill>
            </a:endParaRPr>
          </a:p>
        </p:txBody>
      </p:sp>
      <p:sp>
        <p:nvSpPr>
          <p:cNvPr id="30725" name="Footer Placeholder 16"/>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Perpetua" panose="02020502060401020303" pitchFamily="18" charset="0"/>
              </a:defRPr>
            </a:lvl1pPr>
            <a:lvl2pPr marL="742950" indent="-285750">
              <a:defRPr>
                <a:solidFill>
                  <a:schemeClr val="tx1"/>
                </a:solidFill>
                <a:latin typeface="Perpetua" panose="02020502060401020303" pitchFamily="18" charset="0"/>
              </a:defRPr>
            </a:lvl2pPr>
            <a:lvl3pPr marL="1143000" indent="-228600">
              <a:defRPr>
                <a:solidFill>
                  <a:schemeClr val="tx1"/>
                </a:solidFill>
                <a:latin typeface="Perpetua" panose="02020502060401020303" pitchFamily="18" charset="0"/>
              </a:defRPr>
            </a:lvl3pPr>
            <a:lvl4pPr marL="1600200" indent="-228600">
              <a:defRPr>
                <a:solidFill>
                  <a:schemeClr val="tx1"/>
                </a:solidFill>
                <a:latin typeface="Perpetua" panose="02020502060401020303" pitchFamily="18" charset="0"/>
              </a:defRPr>
            </a:lvl4pPr>
            <a:lvl5pPr marL="2057400" indent="-228600">
              <a:defRPr>
                <a:solidFill>
                  <a:schemeClr val="tx1"/>
                </a:solidFill>
                <a:latin typeface="Perpetua" panose="02020502060401020303" pitchFamily="18" charset="0"/>
              </a:defRPr>
            </a:lvl5pPr>
            <a:lvl6pPr marL="2514600" indent="-228600" eaLnBrk="0" fontAlgn="base" hangingPunct="0">
              <a:spcBef>
                <a:spcPct val="0"/>
              </a:spcBef>
              <a:spcAft>
                <a:spcPct val="0"/>
              </a:spcAft>
              <a:defRPr>
                <a:solidFill>
                  <a:schemeClr val="tx1"/>
                </a:solidFill>
                <a:latin typeface="Perpetua" panose="02020502060401020303" pitchFamily="18" charset="0"/>
              </a:defRPr>
            </a:lvl6pPr>
            <a:lvl7pPr marL="2971800" indent="-228600" eaLnBrk="0" fontAlgn="base" hangingPunct="0">
              <a:spcBef>
                <a:spcPct val="0"/>
              </a:spcBef>
              <a:spcAft>
                <a:spcPct val="0"/>
              </a:spcAft>
              <a:defRPr>
                <a:solidFill>
                  <a:schemeClr val="tx1"/>
                </a:solidFill>
                <a:latin typeface="Perpetua" panose="02020502060401020303" pitchFamily="18" charset="0"/>
              </a:defRPr>
            </a:lvl7pPr>
            <a:lvl8pPr marL="3429000" indent="-228600" eaLnBrk="0" fontAlgn="base" hangingPunct="0">
              <a:spcBef>
                <a:spcPct val="0"/>
              </a:spcBef>
              <a:spcAft>
                <a:spcPct val="0"/>
              </a:spcAft>
              <a:defRPr>
                <a:solidFill>
                  <a:schemeClr val="tx1"/>
                </a:solidFill>
                <a:latin typeface="Perpetua" panose="02020502060401020303" pitchFamily="18" charset="0"/>
              </a:defRPr>
            </a:lvl8pPr>
            <a:lvl9pPr marL="3886200" indent="-228600" eaLnBrk="0" fontAlgn="base" hangingPunct="0">
              <a:spcBef>
                <a:spcPct val="0"/>
              </a:spcBef>
              <a:spcAft>
                <a:spcPct val="0"/>
              </a:spcAft>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 SigmaWay LLC, 2018</a:t>
            </a:r>
          </a:p>
        </p:txBody>
      </p:sp>
      <p:sp>
        <p:nvSpPr>
          <p:cNvPr id="6" name="Text Placeholder 2"/>
          <p:cNvSpPr txBox="1">
            <a:spLocks/>
          </p:cNvSpPr>
          <p:nvPr/>
        </p:nvSpPr>
        <p:spPr bwMode="auto">
          <a:xfrm>
            <a:off x="1839309" y="2540721"/>
            <a:ext cx="4969697" cy="410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0" indent="0" algn="l" rtl="0" eaLnBrk="1" fontAlgn="base" hangingPunct="1">
              <a:spcBef>
                <a:spcPts val="575"/>
              </a:spcBef>
              <a:spcAft>
                <a:spcPct val="0"/>
              </a:spcAft>
              <a:buClr>
                <a:schemeClr val="accent1"/>
              </a:buClr>
              <a:buSzPct val="85000"/>
              <a:buFont typeface="Wingdings 2" panose="05020102010507070707" pitchFamily="18" charset="2"/>
              <a:buNone/>
              <a:defRPr sz="2400" kern="1200">
                <a:solidFill>
                  <a:schemeClr val="tx1">
                    <a:tint val="75000"/>
                  </a:schemeClr>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2" panose="05020102010507070707" pitchFamily="18" charset="2"/>
              <a:buNone/>
              <a:defRPr sz="1800" kern="1200">
                <a:solidFill>
                  <a:schemeClr val="tx1">
                    <a:tint val="75000"/>
                  </a:schemeClr>
                </a:solidFill>
                <a:latin typeface="+mn-lt"/>
                <a:ea typeface="+mn-ea"/>
                <a:cs typeface="+mn-cs"/>
              </a:defRPr>
            </a:lvl2pPr>
            <a:lvl3pPr marL="822325" indent="-228600" algn="l" rtl="0" eaLnBrk="1" fontAlgn="base" hangingPunct="1">
              <a:spcBef>
                <a:spcPts val="375"/>
              </a:spcBef>
              <a:spcAft>
                <a:spcPct val="0"/>
              </a:spcAft>
              <a:buClr>
                <a:srgbClr val="AABBDF"/>
              </a:buClr>
              <a:buSzPct val="85000"/>
              <a:buFont typeface="Wingdings 2" panose="05020102010507070707" pitchFamily="18" charset="2"/>
              <a:buNone/>
              <a:defRPr sz="1600" kern="1200">
                <a:solidFill>
                  <a:schemeClr val="tx1">
                    <a:tint val="75000"/>
                  </a:schemeClr>
                </a:solidFill>
                <a:latin typeface="+mn-lt"/>
                <a:ea typeface="+mn-ea"/>
                <a:cs typeface="+mn-cs"/>
              </a:defRPr>
            </a:lvl3pPr>
            <a:lvl4pPr marL="1096963" indent="-228600" algn="l" rtl="0" eaLnBrk="1" fontAlgn="base" hangingPunct="1">
              <a:spcBef>
                <a:spcPts val="375"/>
              </a:spcBef>
              <a:spcAft>
                <a:spcPct val="0"/>
              </a:spcAft>
              <a:buClr>
                <a:srgbClr val="0BD0D9"/>
              </a:buClr>
              <a:buSzPct val="80000"/>
              <a:buFont typeface="Wingdings 2" panose="05020102010507070707" pitchFamily="18" charset="2"/>
              <a:buNone/>
              <a:defRPr sz="1400" kern="1200">
                <a:solidFill>
                  <a:schemeClr val="tx1">
                    <a:tint val="75000"/>
                  </a:schemeClr>
                </a:solidFill>
                <a:latin typeface="+mn-lt"/>
                <a:ea typeface="+mn-ea"/>
                <a:cs typeface="+mn-cs"/>
              </a:defRPr>
            </a:lvl4pPr>
            <a:lvl5pPr marL="1371600" indent="-228600" algn="l" rtl="0" eaLnBrk="1" fontAlgn="base" hangingPunct="1">
              <a:spcBef>
                <a:spcPts val="375"/>
              </a:spcBef>
              <a:spcAft>
                <a:spcPct val="0"/>
              </a:spcAft>
              <a:buClr>
                <a:srgbClr val="0BD0D9"/>
              </a:buClr>
              <a:buNone/>
              <a:defRPr sz="1400" kern="1200">
                <a:solidFill>
                  <a:schemeClr val="tx1">
                    <a:tint val="75000"/>
                  </a:schemeClr>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575"/>
              </a:spcBef>
              <a:spcAft>
                <a:spcPct val="0"/>
              </a:spcAft>
              <a:buClr>
                <a:srgbClr val="0F6FC6"/>
              </a:buClr>
              <a:buSzPct val="85000"/>
              <a:buFont typeface="Wingdings 2" panose="05020102010507070707" pitchFamily="18" charset="2"/>
              <a:buNone/>
              <a:tabLst/>
              <a:defRPr/>
            </a:pPr>
            <a:r>
              <a:rPr kumimoji="0" lang="en-US" sz="2400" b="0" i="0" u="none" strike="noStrike" kern="1200" cap="none" spc="0" normalizeH="0" baseline="0" noProof="0" dirty="0">
                <a:ln>
                  <a:noFill/>
                </a:ln>
                <a:solidFill>
                  <a:srgbClr val="002060"/>
                </a:solidFill>
                <a:effectLst/>
                <a:uLnTx/>
                <a:uFillTx/>
                <a:latin typeface="Calibri" panose="020F0502020204030204"/>
                <a:ea typeface="+mn-ea"/>
                <a:cs typeface="+mn-cs"/>
              </a:rPr>
              <a:t>Contact US</a:t>
            </a:r>
          </a:p>
        </p:txBody>
      </p:sp>
    </p:spTree>
    <p:extLst>
      <p:ext uri="{BB962C8B-B14F-4D97-AF65-F5344CB8AC3E}">
        <p14:creationId xmlns:p14="http://schemas.microsoft.com/office/powerpoint/2010/main" xmlns="" val="3267654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7E2EB-5B44-42F0-BCCA-1D309F867D6E}"/>
              </a:ext>
            </a:extLst>
          </p:cNvPr>
          <p:cNvSpPr>
            <a:spLocks noGrp="1"/>
          </p:cNvSpPr>
          <p:nvPr>
            <p:ph type="title"/>
          </p:nvPr>
        </p:nvSpPr>
        <p:spPr>
          <a:xfrm>
            <a:off x="549422" y="476344"/>
            <a:ext cx="10363200" cy="563562"/>
          </a:xfrm>
        </p:spPr>
        <p:txBody>
          <a:bodyPr/>
          <a:lstStyle/>
          <a:p>
            <a:r>
              <a:rPr lang="en-US" sz="4400" b="1" dirty="0" smtClean="0"/>
              <a:t>Home Automation</a:t>
            </a:r>
            <a:endParaRPr lang="en-US" b="1" dirty="0"/>
          </a:p>
        </p:txBody>
      </p:sp>
      <p:sp>
        <p:nvSpPr>
          <p:cNvPr id="3" name="Content Placeholder 2">
            <a:extLst>
              <a:ext uri="{FF2B5EF4-FFF2-40B4-BE49-F238E27FC236}">
                <a16:creationId xmlns:a16="http://schemas.microsoft.com/office/drawing/2014/main" xmlns="" id="{9BCB1312-D182-4608-9F28-FF8FE716C17B}"/>
              </a:ext>
            </a:extLst>
          </p:cNvPr>
          <p:cNvSpPr>
            <a:spLocks noGrp="1"/>
          </p:cNvSpPr>
          <p:nvPr>
            <p:ph sz="quarter" idx="1"/>
          </p:nvPr>
        </p:nvSpPr>
        <p:spPr>
          <a:xfrm>
            <a:off x="513594" y="1595718"/>
            <a:ext cx="10550769" cy="4572000"/>
          </a:xfrm>
        </p:spPr>
        <p:txBody>
          <a:bodyPr/>
          <a:lstStyle/>
          <a:p>
            <a:pPr algn="just"/>
            <a:r>
              <a:rPr lang="en-US" dirty="0" smtClean="0"/>
              <a:t>Home automation is a wireless home appliance control system accessed by a remote device such as mobile phone or any web browser to allow a home owner to control, monitor and coordinate home appliances like lights, fans, or any other thing without changing any home infrastructure.</a:t>
            </a:r>
          </a:p>
          <a:p>
            <a:pPr algn="just">
              <a:buNone/>
            </a:pPr>
            <a:endParaRPr lang="en-US" dirty="0" smtClean="0"/>
          </a:p>
          <a:p>
            <a:pPr algn="just"/>
            <a:r>
              <a:rPr lang="en-US" dirty="0" smtClean="0"/>
              <a:t>We are also storing the data like time when the appliance is turned on or off, in the database so that further analysis can be done if required specially in the case of industrial appliances.</a:t>
            </a:r>
            <a:endParaRPr lang="en-US" dirty="0"/>
          </a:p>
        </p:txBody>
      </p:sp>
      <p:sp>
        <p:nvSpPr>
          <p:cNvPr id="6" name="Footer Placeholder 3">
            <a:extLst>
              <a:ext uri="{FF2B5EF4-FFF2-40B4-BE49-F238E27FC236}">
                <a16:creationId xmlns:a16="http://schemas.microsoft.com/office/drawing/2014/main" xmlns="" id="{B75A171F-3122-4119-A889-9322FAAC8147}"/>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xmlns="" val="2986680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12F13-E524-4A2E-9A11-7A150C666152}"/>
              </a:ext>
            </a:extLst>
          </p:cNvPr>
          <p:cNvSpPr>
            <a:spLocks noGrp="1"/>
          </p:cNvSpPr>
          <p:nvPr>
            <p:ph type="title"/>
          </p:nvPr>
        </p:nvSpPr>
        <p:spPr/>
        <p:txBody>
          <a:bodyPr/>
          <a:lstStyle/>
          <a:p>
            <a:r>
              <a:rPr lang="en-US" b="1" dirty="0"/>
              <a:t>Hardware requirements</a:t>
            </a:r>
            <a:endParaRPr lang="en-US" dirty="0"/>
          </a:p>
        </p:txBody>
      </p:sp>
      <p:sp>
        <p:nvSpPr>
          <p:cNvPr id="3" name="Content Placeholder 2">
            <a:extLst>
              <a:ext uri="{FF2B5EF4-FFF2-40B4-BE49-F238E27FC236}">
                <a16:creationId xmlns:a16="http://schemas.microsoft.com/office/drawing/2014/main" xmlns="" id="{7D52C75C-DC8A-48BE-AE4A-ABD3F274BD1F}"/>
              </a:ext>
            </a:extLst>
          </p:cNvPr>
          <p:cNvSpPr>
            <a:spLocks noGrp="1"/>
          </p:cNvSpPr>
          <p:nvPr>
            <p:ph sz="quarter" idx="1"/>
          </p:nvPr>
        </p:nvSpPr>
        <p:spPr/>
        <p:txBody>
          <a:bodyPr/>
          <a:lstStyle/>
          <a:p>
            <a:endParaRPr lang="en-US" dirty="0" smtClean="0"/>
          </a:p>
          <a:p>
            <a:r>
              <a:rPr lang="en-US" dirty="0" smtClean="0"/>
              <a:t>Onion Omega 2+</a:t>
            </a:r>
          </a:p>
          <a:p>
            <a:r>
              <a:rPr lang="en-US" dirty="0" smtClean="0"/>
              <a:t>Expansion Dock</a:t>
            </a:r>
          </a:p>
          <a:p>
            <a:r>
              <a:rPr lang="en-US" dirty="0" smtClean="0"/>
              <a:t>Relay</a:t>
            </a:r>
          </a:p>
          <a:p>
            <a:r>
              <a:rPr lang="en-US" dirty="0" smtClean="0"/>
              <a:t>Wires</a:t>
            </a:r>
          </a:p>
          <a:p>
            <a:r>
              <a:rPr lang="en-US" dirty="0" smtClean="0"/>
              <a:t>Led Bulb</a:t>
            </a:r>
          </a:p>
          <a:p>
            <a:r>
              <a:rPr lang="en-US" dirty="0" smtClean="0"/>
              <a:t>Power Supply</a:t>
            </a:r>
            <a:endParaRPr lang="en-US" dirty="0"/>
          </a:p>
        </p:txBody>
      </p:sp>
      <p:sp>
        <p:nvSpPr>
          <p:cNvPr id="4" name="Footer Placeholder 3">
            <a:extLst>
              <a:ext uri="{FF2B5EF4-FFF2-40B4-BE49-F238E27FC236}">
                <a16:creationId xmlns:a16="http://schemas.microsoft.com/office/drawing/2014/main" xmlns="" id="{F7589AB3-F911-462B-8672-534E4A192AF1}"/>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xmlns="" val="2252232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79C009-E48B-4450-A884-78688A2401AD}"/>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xmlns="" id="{311FE8E9-2867-4A8C-A1BA-EA48AC37CDB0}"/>
              </a:ext>
            </a:extLst>
          </p:cNvPr>
          <p:cNvSpPr>
            <a:spLocks noGrp="1"/>
          </p:cNvSpPr>
          <p:nvPr>
            <p:ph sz="quarter" idx="1"/>
          </p:nvPr>
        </p:nvSpPr>
        <p:spPr>
          <a:xfrm>
            <a:off x="522528" y="1142999"/>
            <a:ext cx="10550769" cy="4754217"/>
          </a:xfrm>
        </p:spPr>
        <p:txBody>
          <a:bodyPr/>
          <a:lstStyle/>
          <a:p>
            <a:pPr algn="just"/>
            <a:r>
              <a:rPr lang="en-US" dirty="0" smtClean="0"/>
              <a:t>Home automation gives you access to control devices in your home from a </a:t>
            </a:r>
            <a:r>
              <a:rPr lang="en-US" sz="2800" dirty="0" smtClean="0"/>
              <a:t>mobile device anywhere in the world. </a:t>
            </a:r>
            <a:endParaRPr lang="en-US" sz="2800" dirty="0" smtClean="0"/>
          </a:p>
          <a:p>
            <a:pPr algn="just">
              <a:spcBef>
                <a:spcPts val="1800"/>
              </a:spcBef>
            </a:pPr>
            <a:r>
              <a:rPr lang="en-US" sz="2800" dirty="0" smtClean="0"/>
              <a:t>Here </a:t>
            </a:r>
            <a:r>
              <a:rPr lang="en-US" sz="2800" dirty="0" smtClean="0"/>
              <a:t>we are going to implement Home Automation in which we can switch On/Off the Led Bulb from anywhere around the world. We can also set timer to switch On/Off the bulb</a:t>
            </a:r>
            <a:r>
              <a:rPr lang="en-US" sz="2800" dirty="0" smtClean="0"/>
              <a:t>.</a:t>
            </a:r>
          </a:p>
          <a:p>
            <a:pPr algn="just">
              <a:spcBef>
                <a:spcPts val="1800"/>
              </a:spcBef>
            </a:pPr>
            <a:r>
              <a:rPr lang="en-US" sz="2800" dirty="0" smtClean="0"/>
              <a:t>The microcontroller i.e. the omega 2+ receives commands/instructions from the cloud and then controls the appliance as per the instruction(on or </a:t>
            </a:r>
            <a:r>
              <a:rPr lang="en-US" dirty="0" smtClean="0"/>
              <a:t>off).</a:t>
            </a:r>
          </a:p>
          <a:p>
            <a:pPr algn="just"/>
            <a:endParaRPr lang="en-US" dirty="0" smtClean="0"/>
          </a:p>
        </p:txBody>
      </p:sp>
      <p:sp>
        <p:nvSpPr>
          <p:cNvPr id="4" name="Footer Placeholder 3">
            <a:extLst>
              <a:ext uri="{FF2B5EF4-FFF2-40B4-BE49-F238E27FC236}">
                <a16:creationId xmlns:a16="http://schemas.microsoft.com/office/drawing/2014/main" xmlns="" id="{53B545F0-39FB-473E-B7C6-260AA61A872F}"/>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xmlns="" val="1716393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flipH="1">
            <a:off x="78646" y="88550"/>
            <a:ext cx="6022539" cy="6680900"/>
            <a:chOff x="6001407" y="77252"/>
            <a:chExt cx="6085492" cy="6704548"/>
          </a:xfrm>
          <a:solidFill>
            <a:schemeClr val="accent2"/>
          </a:solidFill>
        </p:grpSpPr>
        <p:sp>
          <p:nvSpPr>
            <p:cNvPr id="7" name="Rectangle: Rounded Corners 6"/>
            <p:cNvSpPr/>
            <p:nvPr/>
          </p:nvSpPr>
          <p:spPr>
            <a:xfrm>
              <a:off x="6011918" y="84083"/>
              <a:ext cx="6074981"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6022428" y="1713187"/>
              <a:ext cx="606446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p:cNvSpPr/>
            <p:nvPr/>
          </p:nvSpPr>
          <p:spPr>
            <a:xfrm>
              <a:off x="6001407" y="4816366"/>
              <a:ext cx="6085490" cy="1965434"/>
            </a:xfrm>
            <a:prstGeom prst="round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p:cNvSpPr/>
            <p:nvPr/>
          </p:nvSpPr>
          <p:spPr>
            <a:xfrm>
              <a:off x="6001407" y="77252"/>
              <a:ext cx="3289739"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6001407" y="3229304"/>
              <a:ext cx="3280340" cy="3552496"/>
            </a:xfrm>
            <a:prstGeom prst="rect">
              <a:avLst/>
            </a:prstGeom>
            <a:grpFill/>
            <a:ln>
              <a:solidFill>
                <a:schemeClr val="accent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 name="Title 1"/>
          <p:cNvSpPr txBox="1">
            <a:spLocks/>
          </p:cNvSpPr>
          <p:nvPr/>
        </p:nvSpPr>
        <p:spPr bwMode="auto">
          <a:xfrm>
            <a:off x="704966" y="576596"/>
            <a:ext cx="4299626" cy="7949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1" fontAlgn="base" hangingPunct="1">
              <a:spcBef>
                <a:spcPct val="0"/>
              </a:spcBef>
              <a:spcAft>
                <a:spcPct val="0"/>
              </a:spcAft>
              <a:defRPr sz="4000" kern="1200">
                <a:solidFill>
                  <a:schemeClr val="accent1">
                    <a:lumMod val="75000"/>
                  </a:schemeClr>
                </a:solidFill>
                <a:latin typeface="+mj-lt"/>
                <a:ea typeface="+mj-ea"/>
                <a:cs typeface="+mj-cs"/>
              </a:defRPr>
            </a:lvl1pPr>
            <a:lvl2pPr algn="l" rtl="0" eaLnBrk="1" fontAlgn="base" hangingPunct="1">
              <a:spcBef>
                <a:spcPct val="0"/>
              </a:spcBef>
              <a:spcAft>
                <a:spcPct val="0"/>
              </a:spcAft>
              <a:defRPr sz="4000">
                <a:solidFill>
                  <a:schemeClr val="tx2"/>
                </a:solidFill>
                <a:latin typeface="Calibri Light" panose="020F0302020204030204" pitchFamily="34" charset="0"/>
              </a:defRPr>
            </a:lvl2pPr>
            <a:lvl3pPr algn="l" rtl="0" eaLnBrk="1" fontAlgn="base" hangingPunct="1">
              <a:spcBef>
                <a:spcPct val="0"/>
              </a:spcBef>
              <a:spcAft>
                <a:spcPct val="0"/>
              </a:spcAft>
              <a:defRPr sz="4000">
                <a:solidFill>
                  <a:schemeClr val="tx2"/>
                </a:solidFill>
                <a:latin typeface="Calibri Light" panose="020F0302020204030204" pitchFamily="34" charset="0"/>
              </a:defRPr>
            </a:lvl3pPr>
            <a:lvl4pPr algn="l" rtl="0" eaLnBrk="1" fontAlgn="base" hangingPunct="1">
              <a:spcBef>
                <a:spcPct val="0"/>
              </a:spcBef>
              <a:spcAft>
                <a:spcPct val="0"/>
              </a:spcAft>
              <a:defRPr sz="4000">
                <a:solidFill>
                  <a:schemeClr val="tx2"/>
                </a:solidFill>
                <a:latin typeface="Calibri Light" panose="020F0302020204030204" pitchFamily="34" charset="0"/>
              </a:defRPr>
            </a:lvl4pPr>
            <a:lvl5pPr algn="l" rtl="0" eaLnBrk="1" fontAlgn="base" hangingPunct="1">
              <a:spcBef>
                <a:spcPct val="0"/>
              </a:spcBef>
              <a:spcAft>
                <a:spcPct val="0"/>
              </a:spcAft>
              <a:defRPr sz="4000">
                <a:solidFill>
                  <a:schemeClr val="tx2"/>
                </a:solidFill>
                <a:latin typeface="Calibri Light" panose="020F0302020204030204" pitchFamily="34" charset="0"/>
              </a:defRPr>
            </a:lvl5pPr>
            <a:lvl6pPr marL="457200" algn="l" rtl="0" eaLnBrk="1" fontAlgn="base" hangingPunct="1">
              <a:spcBef>
                <a:spcPct val="0"/>
              </a:spcBef>
              <a:spcAft>
                <a:spcPct val="0"/>
              </a:spcAft>
              <a:defRPr sz="4000">
                <a:solidFill>
                  <a:schemeClr val="tx2"/>
                </a:solidFill>
                <a:latin typeface="Franklin Gothic Book" pitchFamily="34" charset="0"/>
              </a:defRPr>
            </a:lvl6pPr>
            <a:lvl7pPr marL="914400" algn="l" rtl="0" eaLnBrk="1" fontAlgn="base" hangingPunct="1">
              <a:spcBef>
                <a:spcPct val="0"/>
              </a:spcBef>
              <a:spcAft>
                <a:spcPct val="0"/>
              </a:spcAft>
              <a:defRPr sz="4000">
                <a:solidFill>
                  <a:schemeClr val="tx2"/>
                </a:solidFill>
                <a:latin typeface="Franklin Gothic Book" pitchFamily="34" charset="0"/>
              </a:defRPr>
            </a:lvl7pPr>
            <a:lvl8pPr marL="1371600" algn="l" rtl="0" eaLnBrk="1" fontAlgn="base" hangingPunct="1">
              <a:spcBef>
                <a:spcPct val="0"/>
              </a:spcBef>
              <a:spcAft>
                <a:spcPct val="0"/>
              </a:spcAft>
              <a:defRPr sz="4000">
                <a:solidFill>
                  <a:schemeClr val="tx2"/>
                </a:solidFill>
                <a:latin typeface="Franklin Gothic Book" pitchFamily="34" charset="0"/>
              </a:defRPr>
            </a:lvl8pPr>
            <a:lvl9pPr marL="1828800" algn="l" rtl="0" eaLnBrk="1" fontAlgn="base" hangingPunct="1">
              <a:spcBef>
                <a:spcPct val="0"/>
              </a:spcBef>
              <a:spcAft>
                <a:spcPct val="0"/>
              </a:spcAft>
              <a:defRPr sz="4000">
                <a:solidFill>
                  <a:schemeClr val="tx2"/>
                </a:solidFill>
                <a:latin typeface="Franklin Gothic Book"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4000" b="1" i="0" u="sng" strike="noStrike" kern="1200" cap="none" spc="0" normalizeH="0" baseline="0" noProof="0" dirty="0" smtClean="0">
                <a:ln>
                  <a:noFill/>
                </a:ln>
                <a:solidFill>
                  <a:prstClr val="white"/>
                </a:solidFill>
                <a:effectLst/>
                <a:uLnTx/>
                <a:uFillTx/>
                <a:latin typeface="Calibri Light" panose="020F0302020204030204"/>
                <a:ea typeface="+mj-ea"/>
                <a:cs typeface="+mj-cs"/>
              </a:rPr>
              <a:t>Relay</a:t>
            </a:r>
            <a:endParaRPr kumimoji="0" lang="en-IN" sz="4000" b="1" i="0" u="sng" strike="noStrike" kern="1200" cap="none" spc="0" normalizeH="0" baseline="0" noProof="0" dirty="0">
              <a:ln>
                <a:noFill/>
              </a:ln>
              <a:solidFill>
                <a:prstClr val="white"/>
              </a:solidFill>
              <a:effectLst/>
              <a:uLnTx/>
              <a:uFillTx/>
              <a:latin typeface="Calibri Light" panose="020F0302020204030204"/>
              <a:ea typeface="+mj-ea"/>
              <a:cs typeface="+mj-cs"/>
            </a:endParaRPr>
          </a:p>
        </p:txBody>
      </p:sp>
      <p:sp>
        <p:nvSpPr>
          <p:cNvPr id="16" name="Footer Placeholder 3"/>
          <p:cNvSpPr>
            <a:spLocks noGrp="1"/>
          </p:cNvSpPr>
          <p:nvPr>
            <p:ph type="ftr" sz="quarter" idx="10"/>
          </p:nvPr>
        </p:nvSpPr>
        <p:spPr>
          <a:xfrm>
            <a:off x="203878" y="6441113"/>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pitchFamily="34" charset="0"/>
                <a:ea typeface="+mn-ea"/>
                <a:cs typeface="+mn-cs"/>
              </a:rPr>
              <a:t>© SigmaWay LLC, 2018</a:t>
            </a:r>
          </a:p>
        </p:txBody>
      </p:sp>
      <p:sp>
        <p:nvSpPr>
          <p:cNvPr id="17" name="Content Placeholder 2"/>
          <p:cNvSpPr>
            <a:spLocks noGrp="1"/>
          </p:cNvSpPr>
          <p:nvPr>
            <p:ph sz="quarter" idx="1"/>
          </p:nvPr>
        </p:nvSpPr>
        <p:spPr>
          <a:xfrm>
            <a:off x="560792" y="1644223"/>
            <a:ext cx="5037444" cy="4625164"/>
          </a:xfrm>
        </p:spPr>
        <p:txBody>
          <a:bodyPr/>
          <a:lstStyle/>
          <a:p>
            <a:pPr marL="0" indent="0" algn="just">
              <a:buNone/>
            </a:pPr>
            <a:r>
              <a:rPr lang="en-US" sz="2400" dirty="0" smtClean="0"/>
              <a:t>This is a </a:t>
            </a:r>
            <a:r>
              <a:rPr lang="en-US" sz="2400" dirty="0" smtClean="0"/>
              <a:t>5V 4-channel relay interface board, and each channel needs a 15-20mA driver current. It can be used to control various appliances and equipment with large current. It is </a:t>
            </a:r>
            <a:r>
              <a:rPr lang="en-US" sz="2400" dirty="0" smtClean="0"/>
              <a:t>equipped </a:t>
            </a:r>
            <a:r>
              <a:rPr lang="en-US" sz="2400" dirty="0" smtClean="0"/>
              <a:t>with high-current relays that work under AC250V 10A or DC30V 10A. It has a standard interface that can be controlled directly by microcontroller.</a:t>
            </a:r>
            <a:endParaRPr lang="en-US" sz="2400" dirty="0">
              <a:solidFill>
                <a:schemeClr val="bg1"/>
              </a:solidFill>
            </a:endParaRPr>
          </a:p>
        </p:txBody>
      </p:sp>
      <p:sp>
        <p:nvSpPr>
          <p:cNvPr id="3" name="AutoShape 2" descr="Image result for hc-sr04">
            <a:extLst>
              <a:ext uri="{FF2B5EF4-FFF2-40B4-BE49-F238E27FC236}">
                <a16:creationId xmlns:a16="http://schemas.microsoft.com/office/drawing/2014/main" xmlns="" id="{88783F36-EAD0-4379-8FAA-BEB8C5FFC329}"/>
              </a:ext>
            </a:extLst>
          </p:cNvPr>
          <p:cNvSpPr>
            <a:spLocks noChangeAspect="1" noChangeArrowheads="1"/>
          </p:cNvSpPr>
          <p:nvPr/>
        </p:nvSpPr>
        <p:spPr bwMode="auto">
          <a:xfrm>
            <a:off x="5983356" y="4455487"/>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panose="02020502060401020303" pitchFamily="18" charset="0"/>
              <a:ea typeface="+mn-ea"/>
              <a:cs typeface="+mn-cs"/>
            </a:endParaRPr>
          </a:p>
        </p:txBody>
      </p:sp>
      <p:pic>
        <p:nvPicPr>
          <p:cNvPr id="1026" name="Picture 2" descr="C:\Users\Anant\Desktop\relay.jpg"/>
          <p:cNvPicPr>
            <a:picLocks noChangeAspect="1" noChangeArrowheads="1"/>
          </p:cNvPicPr>
          <p:nvPr/>
        </p:nvPicPr>
        <p:blipFill>
          <a:blip r:embed="rId2"/>
          <a:srcRect/>
          <a:stretch>
            <a:fillRect/>
          </a:stretch>
        </p:blipFill>
        <p:spPr bwMode="auto">
          <a:xfrm>
            <a:off x="6384208" y="1050208"/>
            <a:ext cx="5232605" cy="5232605"/>
          </a:xfrm>
          <a:prstGeom prst="rect">
            <a:avLst/>
          </a:prstGeom>
          <a:noFill/>
        </p:spPr>
      </p:pic>
    </p:spTree>
    <p:extLst>
      <p:ext uri="{BB962C8B-B14F-4D97-AF65-F5344CB8AC3E}">
        <p14:creationId xmlns:p14="http://schemas.microsoft.com/office/powerpoint/2010/main" xmlns="" val="266883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A73AF-5B1A-4BA4-B383-3AF9E12D429F}"/>
              </a:ext>
            </a:extLst>
          </p:cNvPr>
          <p:cNvSpPr>
            <a:spLocks noGrp="1"/>
          </p:cNvSpPr>
          <p:nvPr>
            <p:ph type="title"/>
          </p:nvPr>
        </p:nvSpPr>
        <p:spPr/>
        <p:txBody>
          <a:bodyPr/>
          <a:lstStyle/>
          <a:p>
            <a:r>
              <a:rPr lang="en-US" b="1" dirty="0"/>
              <a:t>Technical Details</a:t>
            </a:r>
            <a:endParaRPr lang="en-US" dirty="0"/>
          </a:p>
        </p:txBody>
      </p:sp>
      <p:graphicFrame>
        <p:nvGraphicFramePr>
          <p:cNvPr id="4" name="Table 3">
            <a:extLst>
              <a:ext uri="{FF2B5EF4-FFF2-40B4-BE49-F238E27FC236}">
                <a16:creationId xmlns:a16="http://schemas.microsoft.com/office/drawing/2014/main" xmlns="" id="{9910B086-4FA1-451A-BA0E-ED83E050765B}"/>
              </a:ext>
            </a:extLst>
          </p:cNvPr>
          <p:cNvGraphicFramePr>
            <a:graphicFrameLocks noGrp="1"/>
          </p:cNvGraphicFramePr>
          <p:nvPr>
            <p:extLst>
              <p:ext uri="{D42A27DB-BD31-4B8C-83A1-F6EECF244321}">
                <p14:modId xmlns:p14="http://schemas.microsoft.com/office/powerpoint/2010/main" xmlns="" val="2170831601"/>
              </p:ext>
            </p:extLst>
          </p:nvPr>
        </p:nvGraphicFramePr>
        <p:xfrm>
          <a:off x="1640128" y="1945640"/>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823583654"/>
                    </a:ext>
                  </a:extLst>
                </a:gridCol>
                <a:gridCol w="4064000">
                  <a:extLst>
                    <a:ext uri="{9D8B030D-6E8A-4147-A177-3AD203B41FA5}">
                      <a16:colId xmlns:a16="http://schemas.microsoft.com/office/drawing/2014/main" xmlns="" val="1530686356"/>
                    </a:ext>
                  </a:extLst>
                </a:gridCol>
              </a:tblGrid>
              <a:tr h="370840">
                <a:tc>
                  <a:txBody>
                    <a:bodyPr/>
                    <a:lstStyle/>
                    <a:p>
                      <a:r>
                        <a:rPr kumimoji="0" lang="en-US" sz="1800" b="0" i="0" u="none" strike="noStrike" kern="1200" baseline="0" dirty="0">
                          <a:solidFill>
                            <a:schemeClr val="lt1"/>
                          </a:solidFill>
                          <a:latin typeface="+mn-lt"/>
                          <a:ea typeface="+mn-ea"/>
                          <a:cs typeface="+mn-cs"/>
                        </a:rPr>
                        <a:t>Electrical Parameters</a:t>
                      </a:r>
                      <a:endParaRPr lang="en-US" dirty="0"/>
                    </a:p>
                  </a:txBody>
                  <a:tcPr/>
                </a:tc>
                <a:tc>
                  <a:txBody>
                    <a:bodyPr/>
                    <a:lstStyle/>
                    <a:p>
                      <a:r>
                        <a:rPr kumimoji="0" lang="en-US" sz="1800" b="0" i="0" u="none" strike="noStrike" kern="1200" baseline="0" dirty="0" smtClean="0">
                          <a:solidFill>
                            <a:schemeClr val="lt1"/>
                          </a:solidFill>
                          <a:latin typeface="+mn-lt"/>
                          <a:ea typeface="+mn-ea"/>
                          <a:cs typeface="+mn-cs"/>
                        </a:rPr>
                        <a:t>5V 4 channel relay</a:t>
                      </a:r>
                      <a:endParaRPr lang="en-US" dirty="0"/>
                    </a:p>
                  </a:txBody>
                  <a:tcPr/>
                </a:tc>
                <a:extLst>
                  <a:ext uri="{0D108BD9-81ED-4DB2-BD59-A6C34878D82A}">
                    <a16:rowId xmlns:a16="http://schemas.microsoft.com/office/drawing/2014/main" xmlns="" val="3225816700"/>
                  </a:ext>
                </a:extLst>
              </a:tr>
              <a:tr h="370840">
                <a:tc>
                  <a:txBody>
                    <a:bodyPr/>
                    <a:lstStyle/>
                    <a:p>
                      <a:r>
                        <a:rPr lang="en-US" dirty="0" smtClean="0"/>
                        <a:t> Trigger Voltage</a:t>
                      </a:r>
                      <a:endParaRPr lang="en-US" dirty="0"/>
                    </a:p>
                  </a:txBody>
                  <a:tcPr/>
                </a:tc>
                <a:tc>
                  <a:txBody>
                    <a:bodyPr/>
                    <a:lstStyle/>
                    <a:p>
                      <a:r>
                        <a:rPr lang="en-IN" dirty="0" smtClean="0"/>
                        <a:t>5V DC</a:t>
                      </a:r>
                      <a:endParaRPr lang="en-US" dirty="0"/>
                    </a:p>
                  </a:txBody>
                  <a:tcPr/>
                </a:tc>
                <a:extLst>
                  <a:ext uri="{0D108BD9-81ED-4DB2-BD59-A6C34878D82A}">
                    <a16:rowId xmlns:a16="http://schemas.microsoft.com/office/drawing/2014/main" xmlns="" val="336300882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latin typeface="+mn-lt"/>
                          <a:ea typeface="+mn-ea"/>
                          <a:cs typeface="+mn-cs"/>
                        </a:rPr>
                        <a:t>Trigger Current (Nominal current)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latin typeface="+mn-lt"/>
                          <a:ea typeface="+mn-ea"/>
                          <a:cs typeface="+mn-cs"/>
                        </a:rPr>
                        <a:t>70mA</a:t>
                      </a:r>
                    </a:p>
                  </a:txBody>
                  <a:tcPr/>
                </a:tc>
              </a:tr>
              <a:tr h="370840">
                <a:tc>
                  <a:txBody>
                    <a:bodyPr/>
                    <a:lstStyle/>
                    <a:p>
                      <a:r>
                        <a:rPr kumimoji="0" lang="en-US" b="0" i="0" kern="1200" dirty="0" smtClean="0">
                          <a:solidFill>
                            <a:schemeClr val="dk1"/>
                          </a:solidFill>
                          <a:latin typeface="+mn-lt"/>
                          <a:ea typeface="+mn-ea"/>
                          <a:cs typeface="+mn-cs"/>
                        </a:rPr>
                        <a:t>Maximum AC load current</a:t>
                      </a:r>
                      <a:endParaRPr kumimoji="0" lang="en-US" b="0" i="0" kern="1200" dirty="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10A @ 250/125V AC</a:t>
                      </a:r>
                      <a:endParaRPr lang="en-US" dirty="0"/>
                    </a:p>
                  </a:txBody>
                  <a:tcPr/>
                </a:tc>
                <a:extLst>
                  <a:ext uri="{0D108BD9-81ED-4DB2-BD59-A6C34878D82A}">
                    <a16:rowId xmlns:a16="http://schemas.microsoft.com/office/drawing/2014/main" xmlns="" val="2139725461"/>
                  </a:ext>
                </a:extLst>
              </a:tr>
              <a:tr h="370840">
                <a:tc>
                  <a:txBody>
                    <a:bodyPr/>
                    <a:lstStyle/>
                    <a:p>
                      <a:r>
                        <a:rPr kumimoji="0" lang="en-US" b="0" i="0" kern="1200" dirty="0" smtClean="0">
                          <a:solidFill>
                            <a:schemeClr val="dk1"/>
                          </a:solidFill>
                          <a:latin typeface="+mn-lt"/>
                          <a:ea typeface="+mn-ea"/>
                          <a:cs typeface="+mn-cs"/>
                        </a:rPr>
                        <a:t>Maximum DC load current</a:t>
                      </a:r>
                      <a:endParaRPr kumimoji="0" lang="en-US" b="0" i="0" kern="1200" dirty="0">
                        <a:solidFill>
                          <a:schemeClr val="dk1"/>
                        </a:solidFill>
                        <a:latin typeface="+mn-lt"/>
                        <a:ea typeface="+mn-ea"/>
                        <a:cs typeface="+mn-cs"/>
                      </a:endParaRPr>
                    </a:p>
                  </a:txBody>
                  <a:tcPr/>
                </a:tc>
                <a:tc>
                  <a:txBody>
                    <a:bodyPr/>
                    <a:lstStyle/>
                    <a:p>
                      <a:r>
                        <a:rPr kumimoji="0" lang="en-US" b="0" i="0" kern="1200" dirty="0" smtClean="0">
                          <a:solidFill>
                            <a:schemeClr val="dk1"/>
                          </a:solidFill>
                          <a:latin typeface="+mn-lt"/>
                          <a:ea typeface="+mn-ea"/>
                          <a:cs typeface="+mn-cs"/>
                        </a:rPr>
                        <a:t>10A @ 30/28V DC</a:t>
                      </a:r>
                      <a:endParaRPr lang="en-US" dirty="0"/>
                    </a:p>
                  </a:txBody>
                  <a:tcPr/>
                </a:tc>
                <a:extLst>
                  <a:ext uri="{0D108BD9-81ED-4DB2-BD59-A6C34878D82A}">
                    <a16:rowId xmlns:a16="http://schemas.microsoft.com/office/drawing/2014/main" xmlns="" val="435937359"/>
                  </a:ext>
                </a:extLst>
              </a:tr>
              <a:tr h="370840">
                <a:tc>
                  <a:txBody>
                    <a:bodyPr/>
                    <a:lstStyle/>
                    <a:p>
                      <a:r>
                        <a:rPr kumimoji="0" lang="en-US" b="0" i="0" kern="1200" dirty="0" smtClean="0">
                          <a:solidFill>
                            <a:schemeClr val="dk1"/>
                          </a:solidFill>
                          <a:latin typeface="+mn-lt"/>
                          <a:ea typeface="+mn-ea"/>
                          <a:cs typeface="+mn-cs"/>
                        </a:rPr>
                        <a:t>Operating time</a:t>
                      </a:r>
                      <a:endParaRPr lang="en-US" dirty="0"/>
                    </a:p>
                  </a:txBody>
                  <a:tcPr/>
                </a:tc>
                <a:tc>
                  <a:txBody>
                    <a:bodyPr/>
                    <a:lstStyle/>
                    <a:p>
                      <a:r>
                        <a:rPr kumimoji="0" lang="en-US" b="0" i="0" kern="1200" dirty="0" smtClean="0">
                          <a:solidFill>
                            <a:schemeClr val="dk1"/>
                          </a:solidFill>
                          <a:latin typeface="+mn-lt"/>
                          <a:ea typeface="+mn-ea"/>
                          <a:cs typeface="+mn-cs"/>
                        </a:rPr>
                        <a:t>10msec</a:t>
                      </a:r>
                      <a:endParaRPr lang="en-US" dirty="0"/>
                    </a:p>
                  </a:txBody>
                  <a:tcPr/>
                </a:tc>
                <a:extLst>
                  <a:ext uri="{0D108BD9-81ED-4DB2-BD59-A6C34878D82A}">
                    <a16:rowId xmlns:a16="http://schemas.microsoft.com/office/drawing/2014/main" xmlns="" val="1019339545"/>
                  </a:ext>
                </a:extLst>
              </a:tr>
              <a:tr h="370840">
                <a:tc>
                  <a:txBody>
                    <a:bodyPr/>
                    <a:lstStyle/>
                    <a:p>
                      <a:r>
                        <a:rPr kumimoji="0" lang="en-US" b="0" i="0" kern="1200" dirty="0" smtClean="0">
                          <a:solidFill>
                            <a:schemeClr val="dk1"/>
                          </a:solidFill>
                          <a:latin typeface="+mn-lt"/>
                          <a:ea typeface="+mn-ea"/>
                          <a:cs typeface="+mn-cs"/>
                        </a:rPr>
                        <a:t>Release time</a:t>
                      </a:r>
                      <a:endParaRPr lang="en-US" dirty="0"/>
                    </a:p>
                  </a:txBody>
                  <a:tcPr/>
                </a:tc>
                <a:tc>
                  <a:txBody>
                    <a:bodyPr/>
                    <a:lstStyle/>
                    <a:p>
                      <a:r>
                        <a:rPr kumimoji="0" lang="en-US" b="0" i="0" kern="1200" dirty="0" smtClean="0">
                          <a:solidFill>
                            <a:schemeClr val="dk1"/>
                          </a:solidFill>
                          <a:latin typeface="+mn-lt"/>
                          <a:ea typeface="+mn-ea"/>
                          <a:cs typeface="+mn-cs"/>
                        </a:rPr>
                        <a:t>5msec</a:t>
                      </a:r>
                      <a:endParaRPr lang="en-US" dirty="0"/>
                    </a:p>
                  </a:txBody>
                  <a:tcPr/>
                </a:tc>
                <a:extLst>
                  <a:ext uri="{0D108BD9-81ED-4DB2-BD59-A6C34878D82A}">
                    <a16:rowId xmlns:a16="http://schemas.microsoft.com/office/drawing/2014/main" xmlns="" val="1018448568"/>
                  </a:ext>
                </a:extLst>
              </a:tr>
              <a:tr h="370840">
                <a:tc>
                  <a:txBody>
                    <a:bodyPr/>
                    <a:lstStyle/>
                    <a:p>
                      <a:r>
                        <a:rPr kumimoji="0" lang="en-US" b="0" i="0" kern="1200" dirty="0" smtClean="0">
                          <a:solidFill>
                            <a:schemeClr val="dk1"/>
                          </a:solidFill>
                          <a:latin typeface="+mn-lt"/>
                          <a:ea typeface="+mn-ea"/>
                          <a:cs typeface="+mn-cs"/>
                        </a:rPr>
                        <a:t>Maximum switching</a:t>
                      </a:r>
                      <a:endParaRPr lang="en-US" dirty="0"/>
                    </a:p>
                  </a:txBody>
                  <a:tcPr/>
                </a:tc>
                <a:tc>
                  <a:txBody>
                    <a:bodyPr/>
                    <a:lstStyle/>
                    <a:p>
                      <a:r>
                        <a:rPr kumimoji="0" lang="en-US" b="0" i="0" kern="1200" dirty="0" smtClean="0">
                          <a:solidFill>
                            <a:schemeClr val="dk1"/>
                          </a:solidFill>
                          <a:latin typeface="+mn-lt"/>
                          <a:ea typeface="+mn-ea"/>
                          <a:cs typeface="+mn-cs"/>
                        </a:rPr>
                        <a:t>300 operating/minute </a:t>
                      </a:r>
                      <a:endParaRPr lang="en-US" dirty="0"/>
                    </a:p>
                  </a:txBody>
                  <a:tcPr/>
                </a:tc>
              </a:tr>
            </a:tbl>
          </a:graphicData>
        </a:graphic>
      </p:graphicFrame>
      <p:sp>
        <p:nvSpPr>
          <p:cNvPr id="5" name="Footer Placeholder 3">
            <a:extLst>
              <a:ext uri="{FF2B5EF4-FFF2-40B4-BE49-F238E27FC236}">
                <a16:creationId xmlns:a16="http://schemas.microsoft.com/office/drawing/2014/main" xmlns="" id="{91E5EAC1-EB1F-4086-8C9F-AFAF4B5FCBE5}"/>
              </a:ext>
            </a:extLst>
          </p:cNvPr>
          <p:cNvSpPr>
            <a:spLocks noGrp="1"/>
          </p:cNvSpPr>
          <p:nvPr>
            <p:ph type="ftr" sz="quarter" idx="10"/>
          </p:nvPr>
        </p:nvSpPr>
        <p:spPr>
          <a:xfrm>
            <a:off x="156308" y="6400800"/>
            <a:ext cx="5283200" cy="457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itchFamily="34" charset="0"/>
                <a:ea typeface="+mn-ea"/>
                <a:cs typeface="+mn-cs"/>
              </a:rPr>
              <a:t>© SigmaWay LLC, 2018</a:t>
            </a:r>
          </a:p>
        </p:txBody>
      </p:sp>
    </p:spTree>
    <p:extLst>
      <p:ext uri="{BB962C8B-B14F-4D97-AF65-F5344CB8AC3E}">
        <p14:creationId xmlns:p14="http://schemas.microsoft.com/office/powerpoint/2010/main" xmlns="" val="2916901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EAF05099-FD48-4A55-B6BE-202E469BF45C}"/>
              </a:ext>
            </a:extLst>
          </p:cNvPr>
          <p:cNvSpPr>
            <a:spLocks noGrp="1"/>
          </p:cNvSpPr>
          <p:nvPr>
            <p:ph type="title"/>
          </p:nvPr>
        </p:nvSpPr>
        <p:spPr>
          <a:xfrm>
            <a:off x="522528" y="274638"/>
            <a:ext cx="10363200" cy="563562"/>
          </a:xfrm>
        </p:spPr>
        <p:txBody>
          <a:bodyPr/>
          <a:lstStyle/>
          <a:p>
            <a:r>
              <a:rPr lang="en-US" dirty="0"/>
              <a:t>Circuit Diagram</a:t>
            </a:r>
          </a:p>
        </p:txBody>
      </p:sp>
      <p:pic>
        <p:nvPicPr>
          <p:cNvPr id="2050" name="Picture 2" descr="C:\Users\Anant\Desktop\xyz_bb.jpg"/>
          <p:cNvPicPr>
            <a:picLocks noChangeAspect="1" noChangeArrowheads="1"/>
          </p:cNvPicPr>
          <p:nvPr/>
        </p:nvPicPr>
        <p:blipFill>
          <a:blip r:embed="rId2" cstate="print"/>
          <a:srcRect r="547" b="3406"/>
          <a:stretch>
            <a:fillRect/>
          </a:stretch>
        </p:blipFill>
        <p:spPr bwMode="auto">
          <a:xfrm>
            <a:off x="1958094" y="988141"/>
            <a:ext cx="8699913" cy="5142836"/>
          </a:xfrm>
          <a:prstGeom prst="rect">
            <a:avLst/>
          </a:prstGeom>
          <a:noFill/>
        </p:spPr>
      </p:pic>
    </p:spTree>
    <p:extLst>
      <p:ext uri="{BB962C8B-B14F-4D97-AF65-F5344CB8AC3E}">
        <p14:creationId xmlns:p14="http://schemas.microsoft.com/office/powerpoint/2010/main" xmlns="" val="1042144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9F6C-AA9A-4903-BFCE-962294E9BEC6}"/>
              </a:ext>
            </a:extLst>
          </p:cNvPr>
          <p:cNvSpPr>
            <a:spLocks noGrp="1"/>
          </p:cNvSpPr>
          <p:nvPr>
            <p:ph type="title"/>
          </p:nvPr>
        </p:nvSpPr>
        <p:spPr/>
        <p:txBody>
          <a:bodyPr/>
          <a:lstStyle/>
          <a:p>
            <a:r>
              <a:rPr lang="en-US" dirty="0"/>
              <a:t>Software installations in Omega</a:t>
            </a:r>
          </a:p>
        </p:txBody>
      </p:sp>
      <p:sp>
        <p:nvSpPr>
          <p:cNvPr id="3" name="Content Placeholder 2">
            <a:extLst>
              <a:ext uri="{FF2B5EF4-FFF2-40B4-BE49-F238E27FC236}">
                <a16:creationId xmlns:a16="http://schemas.microsoft.com/office/drawing/2014/main" xmlns="" id="{1DF6481E-71D2-45FA-BBC2-CC0D1694FD83}"/>
              </a:ext>
            </a:extLst>
          </p:cNvPr>
          <p:cNvSpPr>
            <a:spLocks noGrp="1"/>
          </p:cNvSpPr>
          <p:nvPr>
            <p:ph sz="quarter" idx="1"/>
          </p:nvPr>
        </p:nvSpPr>
        <p:spPr>
          <a:xfrm>
            <a:off x="522528" y="1137994"/>
            <a:ext cx="10937508" cy="5445368"/>
          </a:xfrm>
        </p:spPr>
        <p:txBody>
          <a:bodyPr/>
          <a:lstStyle/>
          <a:p>
            <a:pPr fontAlgn="ctr"/>
            <a:r>
              <a:rPr lang="en-IN" dirty="0"/>
              <a:t>Follow this link for first time setup of Omega - </a:t>
            </a:r>
            <a:r>
              <a:rPr lang="en-US" dirty="0">
                <a:hlinkClick r:id="rId2"/>
              </a:rPr>
              <a:t>https://docs.onion.io/omega2-docs/first-time-setup.html</a:t>
            </a:r>
            <a:endParaRPr lang="en-US" dirty="0"/>
          </a:p>
          <a:p>
            <a:r>
              <a:rPr lang="en-US" dirty="0"/>
              <a:t>Once you are ready, type the following commands :-</a:t>
            </a:r>
          </a:p>
          <a:p>
            <a:pPr lvl="2">
              <a:buFont typeface="Wingdings" panose="05000000000000000000" pitchFamily="2" charset="2"/>
              <a:buChar char="Ø"/>
            </a:pPr>
            <a:r>
              <a:rPr lang="en-US" dirty="0" err="1"/>
              <a:t>opkg</a:t>
            </a:r>
            <a:r>
              <a:rPr lang="en-US" dirty="0"/>
              <a:t> update</a:t>
            </a:r>
          </a:p>
          <a:p>
            <a:pPr lvl="2">
              <a:buFont typeface="Wingdings" panose="05000000000000000000" pitchFamily="2" charset="2"/>
              <a:buChar char="Ø"/>
            </a:pPr>
            <a:r>
              <a:rPr lang="en-US" dirty="0" err="1"/>
              <a:t>opkg</a:t>
            </a:r>
            <a:r>
              <a:rPr lang="en-US" dirty="0"/>
              <a:t> install python </a:t>
            </a:r>
            <a:r>
              <a:rPr lang="en-US" dirty="0" err="1"/>
              <a:t>pyOnionGpio</a:t>
            </a:r>
            <a:endParaRPr lang="en-US" dirty="0"/>
          </a:p>
          <a:p>
            <a:pPr lvl="2">
              <a:buFont typeface="Wingdings" panose="05000000000000000000" pitchFamily="2" charset="2"/>
              <a:buChar char="Ø"/>
            </a:pPr>
            <a:r>
              <a:rPr lang="en-US" dirty="0" err="1"/>
              <a:t>opkg</a:t>
            </a:r>
            <a:r>
              <a:rPr lang="en-US" dirty="0"/>
              <a:t> install python-pip</a:t>
            </a:r>
          </a:p>
          <a:p>
            <a:pPr lvl="2">
              <a:buFont typeface="Wingdings" panose="05000000000000000000" pitchFamily="2" charset="2"/>
              <a:buChar char="Ø"/>
            </a:pPr>
            <a:r>
              <a:rPr lang="en-US" dirty="0"/>
              <a:t>pip install </a:t>
            </a:r>
            <a:r>
              <a:rPr lang="en-US" dirty="0" err="1" smtClean="0"/>
              <a:t>paho-mqtt</a:t>
            </a:r>
            <a:endParaRPr lang="en-US" dirty="0" smtClean="0"/>
          </a:p>
          <a:p>
            <a:pPr lvl="2">
              <a:buFont typeface="Wingdings" panose="05000000000000000000" pitchFamily="2" charset="2"/>
              <a:buChar char="Ø"/>
            </a:pPr>
            <a:r>
              <a:rPr lang="en-US" dirty="0" err="1" smtClean="0"/>
              <a:t>git</a:t>
            </a:r>
            <a:r>
              <a:rPr lang="en-US" dirty="0" smtClean="0"/>
              <a:t> clone </a:t>
            </a:r>
            <a:r>
              <a:rPr lang="en-US" dirty="0" smtClean="0">
                <a:hlinkClick r:id="rId3"/>
              </a:rPr>
              <a:t>https://</a:t>
            </a:r>
            <a:r>
              <a:rPr lang="en-US" dirty="0" smtClean="0">
                <a:hlinkClick r:id="rId3"/>
              </a:rPr>
              <a:t>github.com/Losant/losant-mqtt-python.git</a:t>
            </a:r>
            <a:r>
              <a:rPr lang="en-US" dirty="0" smtClean="0"/>
              <a:t> 	</a:t>
            </a:r>
            <a:endParaRPr lang="en-US" dirty="0" smtClean="0"/>
          </a:p>
          <a:p>
            <a:r>
              <a:rPr lang="en-IN" dirty="0" smtClean="0"/>
              <a:t>D</a:t>
            </a:r>
            <a:r>
              <a:rPr lang="en-US" dirty="0" err="1"/>
              <a:t>ownload</a:t>
            </a:r>
            <a:r>
              <a:rPr lang="en-US" dirty="0"/>
              <a:t> the sender.py file from </a:t>
            </a:r>
            <a:r>
              <a:rPr lang="en-IN" sz="2000" dirty="0">
                <a:hlinkClick r:id="rId4"/>
              </a:rPr>
              <a:t>https://</a:t>
            </a:r>
            <a:r>
              <a:rPr lang="en-IN" sz="2000" dirty="0" smtClean="0">
                <a:hlinkClick r:id="rId4"/>
              </a:rPr>
              <a:t>github.com/anantkaushik/IoT-MQTT.git</a:t>
            </a:r>
            <a:endParaRPr lang="en-IN" sz="2000" dirty="0"/>
          </a:p>
          <a:p>
            <a:pPr marL="0" indent="0">
              <a:buNone/>
            </a:pPr>
            <a:endParaRPr lang="en-IN" sz="2400" dirty="0"/>
          </a:p>
        </p:txBody>
      </p:sp>
    </p:spTree>
    <p:extLst>
      <p:ext uri="{BB962C8B-B14F-4D97-AF65-F5344CB8AC3E}">
        <p14:creationId xmlns:p14="http://schemas.microsoft.com/office/powerpoint/2010/main" xmlns="" val="230078139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Equity">
  <a:themeElements>
    <a:clrScheme name="Custom 16">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9DD9"/>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xmlns="" name="Sigmaway Template" id="{2B7B21A5-3D2C-4E2D-9B4B-9F7D4D0D376D}" vid="{40C35F41-401F-47CD-B733-167DD98371C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2609</TotalTime>
  <Words>1008</Words>
  <Application>Microsoft Office PowerPoint</Application>
  <PresentationFormat>Custom</PresentationFormat>
  <Paragraphs>168</Paragraphs>
  <Slides>25</Slides>
  <Notes>3</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1_Equity</vt:lpstr>
      <vt:lpstr>Home Automation</vt:lpstr>
      <vt:lpstr>Contents</vt:lpstr>
      <vt:lpstr>Home Automation</vt:lpstr>
      <vt:lpstr>Hardware requirements</vt:lpstr>
      <vt:lpstr>Description</vt:lpstr>
      <vt:lpstr>Slide 6</vt:lpstr>
      <vt:lpstr>Technical Details</vt:lpstr>
      <vt:lpstr>Circuit Diagram</vt:lpstr>
      <vt:lpstr>Software installations in Omega</vt:lpstr>
      <vt:lpstr>Set Up Losant</vt:lpstr>
      <vt:lpstr>Set Up Losant</vt:lpstr>
      <vt:lpstr>Set Up Losant</vt:lpstr>
      <vt:lpstr>Set Up Losant</vt:lpstr>
      <vt:lpstr>Set Up Losant</vt:lpstr>
      <vt:lpstr>Set Up Losant</vt:lpstr>
      <vt:lpstr>Set Up Losant</vt:lpstr>
      <vt:lpstr>Set Up Losant</vt:lpstr>
      <vt:lpstr>Set Up Losant</vt:lpstr>
      <vt:lpstr>Set Up Losant</vt:lpstr>
      <vt:lpstr>Set Up Losant</vt:lpstr>
      <vt:lpstr>Set Up Losant</vt:lpstr>
      <vt:lpstr>Set Up Losant</vt:lpstr>
      <vt:lpstr>Software installations in Server/Your system</vt:lpstr>
      <vt:lpstr>Running Complete system</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enabled Obstacle Avoiding Robot</dc:title>
  <dc:creator>Rohit Kumar</dc:creator>
  <cp:lastModifiedBy>Anant</cp:lastModifiedBy>
  <cp:revision>72</cp:revision>
  <dcterms:created xsi:type="dcterms:W3CDTF">2018-06-07T09:16:06Z</dcterms:created>
  <dcterms:modified xsi:type="dcterms:W3CDTF">2018-07-10T06:31:30Z</dcterms:modified>
</cp:coreProperties>
</file>