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77" r:id="rId4"/>
    <p:sldId id="284" r:id="rId5"/>
    <p:sldId id="286" r:id="rId6"/>
    <p:sldId id="291" r:id="rId7"/>
    <p:sldId id="301" r:id="rId8"/>
    <p:sldId id="302" r:id="rId9"/>
    <p:sldId id="304" r:id="rId10"/>
    <p:sldId id="305" r:id="rId11"/>
    <p:sldId id="278" r:id="rId12"/>
    <p:sldId id="292" r:id="rId13"/>
    <p:sldId id="303" r:id="rId14"/>
    <p:sldId id="306" r:id="rId15"/>
    <p:sldId id="2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66CDD-56B7-448D-BFB3-9A95828A6CB1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B345A-FBBE-4DC1-AAB6-B6AE04CB0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03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https://www.itead.cc/wiki/DHT11_Humidity_Temperature_Sensor_Brick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345A-FBBE-4DC1-AAB6-B6AE04CB0F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69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https://www.itead.cc/wiki/DHT11_Humidity_Temperature_Sensor_Brick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345A-FBBE-4DC1-AAB6-B6AE04CB0F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50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345A-FBBE-4DC1-AAB6-B6AE04CB0F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5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345A-FBBE-4DC1-AAB6-B6AE04CB0F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41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C0FE-23C4-44EE-880E-9DF3FF3E9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3E97F-CEFE-41BA-A874-D16C5D5B7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410D9-EBDC-48E9-99EB-4C2E583A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E96-EE85-4796-91CF-7B59F1CA4BB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803F7-634F-4385-8A7C-65723991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CAD48-42FF-4F8F-BB15-8ECF1007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012B-84E7-4678-B02E-9E88D75495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3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230A-7562-41A2-BD23-8CB5ED0E0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08DC9-B8DA-4E07-BF9C-094656C19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469FF-B51C-49CD-A091-7D5574A2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E96-EE85-4796-91CF-7B59F1CA4BB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9B9F0-B82B-4E56-BA8E-029DABFF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7B506-2BBF-4BD2-BE0F-5E7ED03B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012B-84E7-4678-B02E-9E88D75495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7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C0ADAD-CAF5-48A2-A2E3-7CA3557655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DA69C-0325-4C3C-BA11-561E90A40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C95DA-04C7-44E0-A22E-E3387364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E96-EE85-4796-91CF-7B59F1CA4BB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CFFDE-8839-412F-8565-D6B5AB37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265D5-311D-4067-9B53-931D5E35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012B-84E7-4678-B02E-9E88D75495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97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5" name="Rounded Rectangle 12"/>
          <p:cNvSpPr/>
          <p:nvPr/>
        </p:nvSpPr>
        <p:spPr>
          <a:xfrm>
            <a:off x="87924" y="69850"/>
            <a:ext cx="12016154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6"/>
          <p:cNvSpPr/>
          <p:nvPr/>
        </p:nvSpPr>
        <p:spPr>
          <a:xfrm>
            <a:off x="84016" y="1449389"/>
            <a:ext cx="12027877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84016" y="1397000"/>
            <a:ext cx="12027877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10"/>
          <p:cNvSpPr/>
          <p:nvPr/>
        </p:nvSpPr>
        <p:spPr>
          <a:xfrm>
            <a:off x="84016" y="2976564"/>
            <a:ext cx="12027877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831" y="139701"/>
            <a:ext cx="131298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4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BBF3B-230C-49E6-B719-16F36918CEE4}" type="datetimeFigureOut">
              <a:rPr lang="en-IN" smtClean="0"/>
              <a:pPr/>
              <a:t>09-07-2018</a:t>
            </a:fld>
            <a:endParaRPr lang="en-IN"/>
          </a:p>
        </p:txBody>
      </p:sp>
      <p:sp>
        <p:nvSpPr>
          <p:cNvPr id="13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128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BC6C7815-5993-468E-ACAE-273E5D0DC170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528" y="274638"/>
            <a:ext cx="10363200" cy="563562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13594" y="1447800"/>
            <a:ext cx="10550769" cy="457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78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5" name="Rounded Rectangle 9"/>
          <p:cNvSpPr/>
          <p:nvPr/>
        </p:nvSpPr>
        <p:spPr>
          <a:xfrm>
            <a:off x="87084" y="69759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6"/>
          <p:cNvSpPr/>
          <p:nvPr/>
        </p:nvSpPr>
        <p:spPr>
          <a:xfrm flipV="1">
            <a:off x="91831" y="2376489"/>
            <a:ext cx="12018107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7"/>
          <p:cNvSpPr/>
          <p:nvPr/>
        </p:nvSpPr>
        <p:spPr>
          <a:xfrm>
            <a:off x="91831" y="2341564"/>
            <a:ext cx="12018107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8"/>
          <p:cNvSpPr/>
          <p:nvPr/>
        </p:nvSpPr>
        <p:spPr>
          <a:xfrm>
            <a:off x="91831" y="2468564"/>
            <a:ext cx="12018107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10C88CE5-65FD-4F52-A2A0-10AB2D6D3CAA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831" y="130176"/>
            <a:ext cx="131298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4"/>
            <a:ext cx="103632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BBF3B-230C-49E6-B719-16F36918CEE4}" type="datetimeFigureOut">
              <a:rPr lang="en-IN" smtClean="0"/>
              <a:pPr/>
              <a:t>09-07-2018</a:t>
            </a:fld>
            <a:endParaRPr lang="en-IN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703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3C96B9F6-7DF8-4956-8D47-CE415CCF0E3C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1" y="1447800"/>
            <a:ext cx="4998720" cy="457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1074" y="274638"/>
            <a:ext cx="10363200" cy="563562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BBF3B-230C-49E6-B719-16F36918CEE4}" type="datetimeFigureOut">
              <a:rPr lang="en-IN" smtClean="0"/>
              <a:pPr/>
              <a:t>09-07-2018</a:t>
            </a:fld>
            <a:endParaRPr lang="en-IN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920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451339" y="274638"/>
            <a:ext cx="1036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eaLnBrk="1" hangingPunct="1">
              <a:defRPr/>
            </a:pPr>
            <a:r>
              <a:rPr lang="en-US" sz="4000" dirty="0"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7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D0A1E622-F621-4169-9C00-9F5E409EEAB8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BBF3B-230C-49E6-B719-16F36918CEE4}" type="datetimeFigureOut">
              <a:rPr lang="en-IN" smtClean="0"/>
              <a:pPr/>
              <a:t>09-07-2018</a:t>
            </a:fld>
            <a:endParaRPr lang="en-IN"/>
          </a:p>
        </p:txBody>
      </p:sp>
      <p:sp>
        <p:nvSpPr>
          <p:cNvPr id="9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980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1255E1D3-AF80-471B-8099-E73584F44DB9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923" y="76200"/>
            <a:ext cx="10363200" cy="7159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BBF3B-230C-49E6-B719-16F36918CEE4}" type="datetimeFigureOut">
              <a:rPr lang="en-IN" smtClean="0"/>
              <a:pPr/>
              <a:t>09-07-2018</a:t>
            </a:fld>
            <a:endParaRPr lang="en-IN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7233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BF0B9825-1787-4FE5-8BB2-39E8A5A1D6AD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BBF3B-230C-49E6-B719-16F36918CEE4}" type="datetimeFigureOut">
              <a:rPr lang="en-IN" smtClean="0"/>
              <a:pPr/>
              <a:t>09-07-2018</a:t>
            </a:fld>
            <a:endParaRPr lang="en-IN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0058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6" name="Rounded Rectangle 8"/>
          <p:cNvSpPr/>
          <p:nvPr/>
        </p:nvSpPr>
        <p:spPr>
          <a:xfrm>
            <a:off x="85970" y="69850"/>
            <a:ext cx="12018108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A7BF3028-05AB-4493-92D5-8228FA5FE86D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384" y="120651"/>
            <a:ext cx="131298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074" y="76200"/>
            <a:ext cx="10363200" cy="71755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BBF3B-230C-49E6-B719-16F36918CEE4}" type="datetimeFigureOut">
              <a:rPr lang="en-IN" smtClean="0"/>
              <a:pPr/>
              <a:t>09-07-2018</a:t>
            </a:fld>
            <a:endParaRPr lang="en-IN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91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C182-1E9C-4634-8E74-71E1FD6A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C125A-C66C-421B-8B87-0CF16E862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0C5D8-65F3-4828-89EC-3A697286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E96-EE85-4796-91CF-7B59F1CA4BB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DA597-D815-43C4-96F6-F6FF4384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74C4A-F877-4A78-8F39-CDF3170D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012B-84E7-4678-B02E-9E88D75495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706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 flipV="1">
            <a:off x="91832" y="4683126"/>
            <a:ext cx="12008338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832" y="4649789"/>
            <a:ext cx="12008338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832" y="4773613"/>
            <a:ext cx="12008338" cy="4921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6DA69549-777D-4A00-B024-FF079182F0F1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831" y="139701"/>
            <a:ext cx="131298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80" y="66679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BBF3B-230C-49E6-B719-16F36918CEE4}" type="datetimeFigureOut">
              <a:rPr lang="en-IN" smtClean="0"/>
              <a:pPr/>
              <a:t>09-07-2018</a:t>
            </a:fld>
            <a:endParaRPr lang="en-IN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283200" cy="45720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2034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B55FAC9A-A197-4288-8639-82F7D9A64B0A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BBF3B-230C-49E6-B719-16F36918CEE4}" type="datetimeFigureOut">
              <a:rPr lang="en-IN" smtClean="0"/>
              <a:pPr/>
              <a:t>09-07-2018</a:t>
            </a:fld>
            <a:endParaRPr lang="en-IN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7527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68224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4"/>
            <a:ext cx="7416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BBF3B-230C-49E6-B719-16F36918CEE4}" type="datetimeFigureOut">
              <a:rPr lang="en-IN" smtClean="0"/>
              <a:pPr/>
              <a:t>09-07-2018</a:t>
            </a:fld>
            <a:endParaRPr lang="en-IN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96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A2C1-2CC4-4B77-B4D7-CCDB8D116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D3165-1284-43D2-BCD7-2A74EA3B8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0B48A-89E0-47A6-A68F-D8A9BD6F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E96-EE85-4796-91CF-7B59F1CA4BB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B6F9-C3E1-4331-B6C9-34EF409F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E5612-57AF-49E3-A057-8444B474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012B-84E7-4678-B02E-9E88D75495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3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6E66-84AC-4147-AA3F-4FE7DFFE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9D4E-7381-4810-97EF-59B8BD1DC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BF10-8C49-4F0D-94A6-091684C9A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8960A-C17B-467D-AC76-17F8BD8F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E96-EE85-4796-91CF-7B59F1CA4BB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0AB3F-53AA-4769-B0E7-96DCC49E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C2ED6-D253-43E7-B7CF-70B72A32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012B-84E7-4678-B02E-9E88D75495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9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6572-ED62-44E2-92CF-766B45049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0E8CD-4999-4E57-AF7B-45393BD31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3387D-BCE1-46DD-A651-48A5844AF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EB1F3-90D9-409B-AD7E-ECF9BF44C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6FAD97-D253-4F3E-BC83-6911E1DEB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C3E8D-8BB7-481F-8D1D-0E94CCB2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E96-EE85-4796-91CF-7B59F1CA4BB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D3CECD-C4A0-4115-9F22-5EDADDA5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FEDD01-A9B0-41F1-970D-9F1F8B58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012B-84E7-4678-B02E-9E88D75495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9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F1C3-D7C6-4841-A03F-AA91CCA60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754644-3DAE-4185-9E72-D7FFFD25E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E96-EE85-4796-91CF-7B59F1CA4BB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14DCE-8956-4477-82ED-C6593BB7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F3507-F650-4AFC-AD0A-033BD838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012B-84E7-4678-B02E-9E88D75495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4E43E-58ED-413B-85A7-2E4678D2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E96-EE85-4796-91CF-7B59F1CA4BB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F53AB4-93A6-4EB2-AA79-FFC73AAC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D878D-35C3-463D-B3E5-F5F421E8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012B-84E7-4678-B02E-9E88D75495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8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3943E-E4DC-4DC8-A412-FDBF6F397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CE5AC-C361-4262-83CB-2510EA978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0D97A-575A-4BB3-9BB5-5E0AD305C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64130-B532-4C4F-A506-ACB361CE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E96-EE85-4796-91CF-7B59F1CA4BB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B3FB3-8E6D-45F5-9E2B-65DE9D4C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3C704-C4F0-4C1B-A76C-402BD3CD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012B-84E7-4678-B02E-9E88D75495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2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F7CEA-A769-4E43-A237-5276AEEB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E38FFF-6382-4CC4-9676-CCBAC70DC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C47E5-99DC-4D50-A398-538146B48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89A9A-1C22-4610-AE44-3A5B2009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E96-EE85-4796-91CF-7B59F1CA4BB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BD600-345E-4DFF-91EF-D1B579F9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A8796-7246-4861-98D4-E8565812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012B-84E7-4678-B02E-9E88D75495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1908B-6666-447E-8B35-15959F69D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177E8-5422-4489-99B0-DB493B09E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8B520-5022-4347-8444-4D624EAF7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6DE96-EE85-4796-91CF-7B59F1CA4BB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E61BF-4E0E-474A-B135-1CD69B870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A774A-548B-44A2-B175-8DE481E1D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4012B-84E7-4678-B02E-9E88D75495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970" y="76200"/>
            <a:ext cx="12018108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2" name="Title Placeholder 21"/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1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fld id="{E6DBBF3B-230C-49E6-B719-16F36918CEE4}" type="datetimeFigureOut">
              <a:rPr lang="en-IN" smtClean="0"/>
              <a:pPr/>
              <a:t>09-07-2018</a:t>
            </a:fld>
            <a:endParaRPr lang="en-IN"/>
          </a:p>
        </p:txBody>
      </p:sp>
      <p:sp>
        <p:nvSpPr>
          <p:cNvPr id="2055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8F814726-D194-4967-A03D-90EF3CA34C2A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pic>
        <p:nvPicPr>
          <p:cNvPr id="205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384" y="120651"/>
            <a:ext cx="131298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156308" y="6553200"/>
            <a:ext cx="52832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Calibri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65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 Light" panose="020F03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 Light" panose="020F03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 Light" panose="020F03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 Light" panose="020F03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AABBDF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0BD0D9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0BD0D9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najoy-dutta/IoT-MQTT.git" TargetMode="External"/><Relationship Id="rId2" Type="http://schemas.openxmlformats.org/officeDocument/2006/relationships/hyperlink" Target="https://docs.onion.io/omega2-docs/first-time-setup.html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sqlitebrowser.org/" TargetMode="External"/><Relationship Id="rId4" Type="http://schemas.openxmlformats.org/officeDocument/2006/relationships/hyperlink" Target="https://github.com/ranajoy-dutta/IoT-MQTT.git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Weather Station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7000" y="6443663"/>
            <a:ext cx="1473200" cy="4572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SigmaWay LLC, 2018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70" y="3453054"/>
            <a:ext cx="4965614" cy="1171953"/>
          </a:xfrm>
          <a:prstGeom prst="rect">
            <a:avLst/>
          </a:prstGeom>
        </p:spPr>
      </p:pic>
      <p:sp>
        <p:nvSpPr>
          <p:cNvPr id="6" name="Subtitle 4"/>
          <p:cNvSpPr>
            <a:spLocks noGrp="1"/>
          </p:cNvSpPr>
          <p:nvPr>
            <p:ph type="subTitle" idx="1"/>
          </p:nvPr>
        </p:nvSpPr>
        <p:spPr>
          <a:xfrm>
            <a:off x="2628900" y="4939317"/>
            <a:ext cx="6934200" cy="16002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latin typeface="+mj-lt"/>
              </a:rPr>
              <a:t>Module</a:t>
            </a:r>
          </a:p>
          <a:p>
            <a:pPr eaLnBrk="1" hangingPunct="1">
              <a:defRPr/>
            </a:pPr>
            <a:r>
              <a:rPr lang="en-US" sz="2400" dirty="0"/>
              <a:t>Ranajoy Dutta</a:t>
            </a:r>
          </a:p>
          <a:p>
            <a:pPr eaLnBrk="1" hangingPunct="1">
              <a:defRPr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0671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AF05099-FD48-4A55-B6BE-202E469BF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28" y="274638"/>
            <a:ext cx="10363200" cy="563562"/>
          </a:xfrm>
        </p:spPr>
        <p:txBody>
          <a:bodyPr/>
          <a:lstStyle/>
          <a:p>
            <a:r>
              <a:rPr lang="en-US" dirty="0"/>
              <a:t>Circuit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6E8496-781A-4E38-8F6F-948601C5119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09052" y="1447800"/>
            <a:ext cx="896112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44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99F6C-AA9A-4903-BFCE-962294E9B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installations in Omega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6481E-71D2-45FA-BBC2-CC0D1694FD8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22528" y="1137994"/>
            <a:ext cx="10937508" cy="5445368"/>
          </a:xfrm>
        </p:spPr>
        <p:txBody>
          <a:bodyPr/>
          <a:lstStyle/>
          <a:p>
            <a:pPr fontAlgn="ctr"/>
            <a:r>
              <a:rPr lang="en-IN" dirty="0"/>
              <a:t>Follow this link for first time setup of Omega - </a:t>
            </a:r>
            <a:r>
              <a:rPr lang="en-US" dirty="0">
                <a:hlinkClick r:id="rId2"/>
              </a:rPr>
              <a:t>https://docs.onion.io/omega2-docs/first-time-setup.html</a:t>
            </a:r>
            <a:endParaRPr lang="en-US" dirty="0"/>
          </a:p>
          <a:p>
            <a:r>
              <a:rPr lang="en-US" dirty="0"/>
              <a:t>Once you are ready, type the following commands :-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opkg</a:t>
            </a:r>
            <a:r>
              <a:rPr lang="en-US" dirty="0"/>
              <a:t> update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opkg</a:t>
            </a:r>
            <a:r>
              <a:rPr lang="en-US" dirty="0"/>
              <a:t> install python </a:t>
            </a:r>
            <a:r>
              <a:rPr lang="en-US" dirty="0" err="1"/>
              <a:t>pyOnionGpio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opkg</a:t>
            </a:r>
            <a:r>
              <a:rPr lang="en-US" dirty="0"/>
              <a:t> install python-pip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pip install </a:t>
            </a:r>
            <a:r>
              <a:rPr lang="en-US" dirty="0" err="1"/>
              <a:t>paho-mqtt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Opkg</a:t>
            </a:r>
            <a:r>
              <a:rPr lang="en-US" dirty="0"/>
              <a:t> install </a:t>
            </a:r>
            <a:r>
              <a:rPr lang="en-US" dirty="0" err="1"/>
              <a:t>dht</a:t>
            </a:r>
            <a:r>
              <a:rPr lang="en-US" dirty="0"/>
              <a:t>-sensor</a:t>
            </a:r>
          </a:p>
          <a:p>
            <a:r>
              <a:rPr lang="en-IN" dirty="0"/>
              <a:t>D</a:t>
            </a:r>
            <a:r>
              <a:rPr lang="en-US" dirty="0" err="1"/>
              <a:t>ownload</a:t>
            </a:r>
            <a:r>
              <a:rPr lang="en-US" dirty="0"/>
              <a:t> the sender.py file from </a:t>
            </a:r>
            <a:r>
              <a:rPr lang="en-IN" sz="2000" dirty="0">
                <a:hlinkClick r:id="rId3"/>
              </a:rPr>
              <a:t>https://github.com/ranajoy-dutta/IoT-MQTT.git</a:t>
            </a:r>
            <a:endParaRPr lang="en-IN" sz="20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00781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99F6C-AA9A-4903-BFCE-962294E9B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installations in Server/Your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6481E-71D2-45FA-BBC2-CC0D1694FD8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13594" y="838200"/>
            <a:ext cx="10824966" cy="5745162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/>
              <a:t>**C</a:t>
            </a:r>
            <a:r>
              <a:rPr lang="en-US" sz="2400" b="1" dirty="0" err="1"/>
              <a:t>urrently</a:t>
            </a:r>
            <a:r>
              <a:rPr lang="en-US" sz="2400" b="1" dirty="0"/>
              <a:t>, we are creating our system as a Server. We can also host this server file over cloud service providers like AWS (that supports python and web socket).**</a:t>
            </a:r>
          </a:p>
          <a:p>
            <a:endParaRPr lang="en-IN" sz="2400" dirty="0"/>
          </a:p>
          <a:p>
            <a:r>
              <a:rPr lang="en-IN" sz="2400" dirty="0"/>
              <a:t>Install Python3 on your system - </a:t>
            </a:r>
            <a:r>
              <a:rPr lang="en-US" sz="2000" dirty="0">
                <a:hlinkClick r:id="rId3"/>
              </a:rPr>
              <a:t>https://www.python.org/downloads/</a:t>
            </a:r>
            <a:r>
              <a:rPr lang="en-US" sz="2000" dirty="0"/>
              <a:t> </a:t>
            </a:r>
            <a:r>
              <a:rPr lang="en-US" sz="1800" dirty="0"/>
              <a:t>(Make sure you have set environment variable for python.)</a:t>
            </a:r>
          </a:p>
          <a:p>
            <a:r>
              <a:rPr lang="en-IN" sz="2400" dirty="0"/>
              <a:t>C</a:t>
            </a:r>
            <a:r>
              <a:rPr lang="en-US" sz="2400" dirty="0" err="1"/>
              <a:t>reate</a:t>
            </a:r>
            <a:r>
              <a:rPr lang="en-US" sz="2400" dirty="0"/>
              <a:t> a folder ‘</a:t>
            </a:r>
            <a:r>
              <a:rPr lang="en-US" sz="2400" dirty="0" err="1"/>
              <a:t>weather_station</a:t>
            </a:r>
            <a:r>
              <a:rPr lang="en-US" sz="2400" dirty="0"/>
              <a:t>’ and access it using CMD.</a:t>
            </a:r>
          </a:p>
          <a:p>
            <a:r>
              <a:rPr lang="en-IN" sz="2400" dirty="0"/>
              <a:t>Run command –</a:t>
            </a:r>
          </a:p>
          <a:p>
            <a:pPr lvl="2"/>
            <a:r>
              <a:rPr lang="en-IN" dirty="0"/>
              <a:t>pip install flask flask-</a:t>
            </a:r>
            <a:r>
              <a:rPr lang="en-IN" dirty="0" err="1"/>
              <a:t>mqtt</a:t>
            </a:r>
            <a:r>
              <a:rPr lang="en-IN" dirty="0"/>
              <a:t> flask-</a:t>
            </a:r>
            <a:r>
              <a:rPr lang="en-IN" dirty="0" err="1"/>
              <a:t>socketio</a:t>
            </a:r>
            <a:r>
              <a:rPr lang="en-IN" dirty="0"/>
              <a:t> </a:t>
            </a:r>
            <a:r>
              <a:rPr lang="en-IN" dirty="0" err="1"/>
              <a:t>eventlet</a:t>
            </a:r>
            <a:endParaRPr lang="en-IN" dirty="0"/>
          </a:p>
          <a:p>
            <a:r>
              <a:rPr lang="en-IN" sz="2400" dirty="0"/>
              <a:t>Clone the required files from </a:t>
            </a:r>
            <a:r>
              <a:rPr lang="en-IN" sz="2400" dirty="0" err="1"/>
              <a:t>github</a:t>
            </a:r>
            <a:r>
              <a:rPr lang="en-IN" sz="2400" dirty="0"/>
              <a:t> </a:t>
            </a:r>
            <a:r>
              <a:rPr lang="en-IN" sz="1800" dirty="0"/>
              <a:t>- </a:t>
            </a:r>
            <a:r>
              <a:rPr lang="en-IN" sz="1800" dirty="0">
                <a:hlinkClick r:id="rId4"/>
              </a:rPr>
              <a:t>https://github.com/ranajoy-dutta/IoT-MQTT.git</a:t>
            </a:r>
            <a:endParaRPr lang="en-IN" sz="1800" dirty="0"/>
          </a:p>
          <a:p>
            <a:r>
              <a:rPr lang="en-IN" sz="2400" dirty="0"/>
              <a:t>Open the cloned folder, copy all its files to your ‘</a:t>
            </a:r>
            <a:r>
              <a:rPr lang="en-IN" sz="2400" dirty="0" err="1"/>
              <a:t>weather_station</a:t>
            </a:r>
            <a:r>
              <a:rPr lang="en-IN" sz="2400" dirty="0"/>
              <a:t>’ folder. You can access the database file using ‘</a:t>
            </a:r>
            <a:r>
              <a:rPr lang="en-IN" sz="2400" dirty="0" err="1">
                <a:hlinkClick r:id="rId5"/>
              </a:rPr>
              <a:t>sqlite</a:t>
            </a:r>
            <a:r>
              <a:rPr lang="en-IN" sz="2400" dirty="0">
                <a:hlinkClick r:id="rId5"/>
              </a:rPr>
              <a:t> browser</a:t>
            </a:r>
            <a:r>
              <a:rPr lang="en-IN" sz="2400" dirty="0"/>
              <a:t>’.</a:t>
            </a:r>
          </a:p>
          <a:p>
            <a:endParaRPr lang="en-IN" sz="2000" dirty="0"/>
          </a:p>
          <a:p>
            <a:endParaRPr lang="en-IN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6993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99F6C-AA9A-4903-BFCE-962294E9B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Complete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6481E-71D2-45FA-BBC2-CC0D1694FD8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13594" y="838200"/>
            <a:ext cx="10824966" cy="5745162"/>
          </a:xfrm>
        </p:spPr>
        <p:txBody>
          <a:bodyPr/>
          <a:lstStyle/>
          <a:p>
            <a:pPr marL="0" indent="0" algn="just">
              <a:buNone/>
            </a:pPr>
            <a:r>
              <a:rPr lang="en-IN" sz="1800" dirty="0"/>
              <a:t>**Note :- Before running the sender file, You may need to wait for few minutes till the GPS creates a stable connection with the satellite. You can check if it has made a successful connection with satellite by using – </a:t>
            </a:r>
            <a:r>
              <a:rPr lang="en-IN" sz="1600" dirty="0" err="1">
                <a:solidFill>
                  <a:schemeClr val="bg1">
                    <a:lumMod val="50000"/>
                  </a:schemeClr>
                </a:solidFill>
              </a:rPr>
              <a:t>ubus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</a:rPr>
              <a:t> call </a:t>
            </a:r>
            <a:r>
              <a:rPr lang="en-IN" sz="1600" dirty="0" err="1">
                <a:solidFill>
                  <a:schemeClr val="bg1">
                    <a:lumMod val="50000"/>
                  </a:schemeClr>
                </a:solidFill>
              </a:rPr>
              <a:t>gps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</a:rPr>
              <a:t> info 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the terminal. Also, you may need to place the </a:t>
            </a:r>
            <a:r>
              <a:rPr lang="en-IN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gps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sensor on some open space like near to a window for a better connection. Once the connection has been established with the satellite, You may bring it inside.</a:t>
            </a:r>
          </a:p>
          <a:p>
            <a:pPr marL="0" indent="0" algn="just">
              <a:buNone/>
            </a:pPr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Once the GPS is fixed with satellite, run the sender.py file in Omega using terminal.</a:t>
            </a:r>
          </a:p>
          <a:p>
            <a:pPr algn="just"/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 the other side, run the reciever.py file on the system from ‘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weather_station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’ folder in your system.</a:t>
            </a:r>
          </a:p>
          <a:p>
            <a:pPr algn="just"/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Make sure both omega and your system have active internet connection. Open ‘localhost:5000’ in your browser. Now you should see the new values coming from the hardware module to your web browser.</a:t>
            </a:r>
          </a:p>
        </p:txBody>
      </p:sp>
    </p:spTree>
    <p:extLst>
      <p:ext uri="{BB962C8B-B14F-4D97-AF65-F5344CB8AC3E}">
        <p14:creationId xmlns:p14="http://schemas.microsoft.com/office/powerpoint/2010/main" val="3258058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925638" y="952501"/>
            <a:ext cx="8420100" cy="1362075"/>
          </a:xfrm>
        </p:spPr>
        <p:txBody>
          <a:bodyPr/>
          <a:lstStyle/>
          <a:p>
            <a:pPr eaLnBrk="1" hangingPunct="1"/>
            <a:r>
              <a:rPr lang="en-US" altLang="en-US"/>
              <a:t>Thank You 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3031414"/>
            <a:ext cx="8420100" cy="3232752"/>
          </a:xfrm>
        </p:spPr>
        <p:txBody>
          <a:bodyPr numCol="2">
            <a:normAutofit/>
          </a:bodyPr>
          <a:lstStyle/>
          <a:p>
            <a:pPr eaLnBrk="1" hangingPunct="1">
              <a:defRPr/>
            </a:pPr>
            <a:r>
              <a:rPr lang="en-US" sz="1800" dirty="0">
                <a:solidFill>
                  <a:srgbClr val="002060"/>
                </a:solidFill>
              </a:rPr>
              <a:t>Nitin Sinha 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chemeClr val="tx2"/>
                </a:solidFill>
              </a:rPr>
              <a:t>nitin.sinha@goSigmaWay.com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002060"/>
                </a:solidFill>
              </a:rPr>
              <a:t>+1 727-394-4375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002060"/>
                </a:solidFill>
              </a:rPr>
              <a:t>+91 7838188809</a:t>
            </a:r>
          </a:p>
          <a:p>
            <a:pPr eaLnBrk="1" hangingPunct="1">
              <a:defRPr/>
            </a:pPr>
            <a:endParaRPr lang="en-US" sz="1800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en-US" sz="1800" dirty="0">
                <a:solidFill>
                  <a:srgbClr val="002060"/>
                </a:solidFill>
              </a:rPr>
              <a:t>Debjani Mitra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chemeClr val="tx2"/>
                </a:solidFill>
              </a:rPr>
              <a:t>debjani.mitra@goSigmaWay.com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002060"/>
                </a:solidFill>
              </a:rPr>
              <a:t>+1 952-583-3449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002060"/>
                </a:solidFill>
              </a:rPr>
              <a:t>+91 9339555636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002060"/>
                </a:solidFill>
              </a:rPr>
              <a:t>Ranajoy Dutta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002060"/>
                </a:solidFill>
              </a:rPr>
              <a:t>ranajoydutta7@gmail.com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002060"/>
                </a:solidFill>
              </a:rPr>
              <a:t>+91 9971807197</a:t>
            </a:r>
          </a:p>
          <a:p>
            <a:pPr eaLnBrk="1" hangingPunct="1">
              <a:defRPr/>
            </a:pP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30725" name="Footer Placeholder 1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© SigmaWay LLC, 2018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1839309" y="2540721"/>
            <a:ext cx="4969697" cy="410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0" indent="0" algn="l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ABBDF"/>
              </a:buClr>
              <a:buSzPct val="85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0BD0D9"/>
              </a:buClr>
              <a:buSzPct val="80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0BD0D9"/>
              </a:buClr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rgbClr val="0F6FC6"/>
              </a:buClr>
              <a:buSzPct val="85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326765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flipH="1">
            <a:off x="74935" y="77252"/>
            <a:ext cx="6022539" cy="6680900"/>
            <a:chOff x="6001407" y="77252"/>
            <a:chExt cx="6085492" cy="6704548"/>
          </a:xfrm>
          <a:solidFill>
            <a:schemeClr val="accent2"/>
          </a:solidFill>
        </p:grpSpPr>
        <p:sp>
          <p:nvSpPr>
            <p:cNvPr id="3" name="Rectangle: Rounded Corners 2"/>
            <p:cNvSpPr/>
            <p:nvPr/>
          </p:nvSpPr>
          <p:spPr>
            <a:xfrm>
              <a:off x="6011918" y="84083"/>
              <a:ext cx="6074981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022428" y="1713187"/>
              <a:ext cx="606446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6001407" y="4816366"/>
              <a:ext cx="6085490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01407" y="77252"/>
              <a:ext cx="328973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01407" y="3229304"/>
              <a:ext cx="3280340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504" y="3007100"/>
            <a:ext cx="2683127" cy="563562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6308" y="6400800"/>
            <a:ext cx="5283200" cy="4572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SigmaWay LLC, 2018</a:t>
            </a:r>
          </a:p>
        </p:txBody>
      </p:sp>
      <p:graphicFrame>
        <p:nvGraphicFramePr>
          <p:cNvPr id="15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82698872"/>
              </p:ext>
            </p:extLst>
          </p:nvPr>
        </p:nvGraphicFramePr>
        <p:xfrm>
          <a:off x="6585186" y="1018813"/>
          <a:ext cx="4782804" cy="439874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971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77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itchFamily="34" charset="0"/>
                        </a:rPr>
                        <a:t>Title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</a:rPr>
                        <a:t>Page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725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itchFamily="34" charset="0"/>
                        </a:rPr>
                        <a:t>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libri" pitchFamily="34" charset="0"/>
                        </a:rPr>
                        <a:t>3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7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itchFamily="34" charset="0"/>
                        </a:rPr>
                        <a:t>Hardware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libri" pitchFamily="34" charset="0"/>
                        </a:rPr>
                        <a:t>4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7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itchFamily="34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libri" pitchFamily="34" charset="0"/>
                        </a:rPr>
                        <a:t>5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765774"/>
                  </a:ext>
                </a:extLst>
              </a:tr>
              <a:tr h="3717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itchFamily="34" charset="0"/>
                        </a:rPr>
                        <a:t>DHT-11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libri" pitchFamily="34" charset="0"/>
                        </a:rPr>
                        <a:t>6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701563"/>
                  </a:ext>
                </a:extLst>
              </a:tr>
              <a:tr h="3717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Calibri" pitchFamily="34" charset="0"/>
                        </a:rPr>
                        <a:t>Technical Parameters of DHT-11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libri" pitchFamily="34" charset="0"/>
                        </a:rPr>
                        <a:t>7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00509"/>
                  </a:ext>
                </a:extLst>
              </a:tr>
              <a:tr h="3717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Calibri" pitchFamily="34" charset="0"/>
                        </a:rPr>
                        <a:t>GPS Expansion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libri" pitchFamily="34" charset="0"/>
                        </a:rPr>
                        <a:t>8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673879"/>
                  </a:ext>
                </a:extLst>
              </a:tr>
              <a:tr h="3717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Calibri" pitchFamily="34" charset="0"/>
                        </a:rPr>
                        <a:t>Technical parameters of GPS Expansion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libri" pitchFamily="34" charset="0"/>
                        </a:rPr>
                        <a:t>9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558605"/>
                  </a:ext>
                </a:extLst>
              </a:tr>
              <a:tr h="3717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itchFamily="34" charset="0"/>
                        </a:rPr>
                        <a:t>Circuit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libri" pitchFamily="34" charset="0"/>
                        </a:rPr>
                        <a:t>10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83699"/>
                  </a:ext>
                </a:extLst>
              </a:tr>
              <a:tr h="3717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itchFamily="34" charset="0"/>
                        </a:rPr>
                        <a:t>Software Installation in Omega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libri" pitchFamily="34" charset="0"/>
                        </a:rPr>
                        <a:t>11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090765"/>
                  </a:ext>
                </a:extLst>
              </a:tr>
              <a:tr h="3717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itchFamily="34" charset="0"/>
                        </a:rPr>
                        <a:t>Software Installation in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libri" pitchFamily="34" charset="0"/>
                        </a:rPr>
                        <a:t>12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79697"/>
                  </a:ext>
                </a:extLst>
              </a:tr>
              <a:tr h="3717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itchFamily="34" charset="0"/>
                        </a:rPr>
                        <a:t>Running the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libri" pitchFamily="34" charset="0"/>
                        </a:rPr>
                        <a:t>13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416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99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7E2EB-5B44-42F0-BCCA-1D309F867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422" y="476344"/>
            <a:ext cx="10363200" cy="563562"/>
          </a:xfrm>
        </p:spPr>
        <p:txBody>
          <a:bodyPr/>
          <a:lstStyle/>
          <a:p>
            <a:r>
              <a:rPr lang="en-US" sz="4400" b="1" dirty="0"/>
              <a:t>Weather Station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1312-D182-4608-9F28-FF8FE716C17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13594" y="1595718"/>
            <a:ext cx="10550769" cy="4572000"/>
          </a:xfrm>
        </p:spPr>
        <p:txBody>
          <a:bodyPr/>
          <a:lstStyle/>
          <a:p>
            <a:pPr algn="just"/>
            <a:r>
              <a:rPr lang="en-IN" dirty="0"/>
              <a:t>Automated Weather station is an wireless and automated module which will provide the humidity and temperature around the module. </a:t>
            </a:r>
          </a:p>
          <a:p>
            <a:pPr algn="just"/>
            <a:r>
              <a:rPr lang="en-IN" dirty="0"/>
              <a:t>The module also provides the geolocation, i.e. the Latitude and the Longitude of the location where the system is installed.</a:t>
            </a:r>
            <a:endParaRPr lang="en-US" dirty="0"/>
          </a:p>
          <a:p>
            <a:pPr algn="just"/>
            <a:r>
              <a:rPr lang="en-IN" dirty="0"/>
              <a:t>A</a:t>
            </a:r>
            <a:r>
              <a:rPr lang="en-US" dirty="0" err="1"/>
              <a:t>ll</a:t>
            </a:r>
            <a:r>
              <a:rPr lang="en-US" dirty="0"/>
              <a:t> these data are sent over cloud to the database and stored there for further analysis, if required.</a:t>
            </a:r>
          </a:p>
          <a:p>
            <a:pPr algn="just"/>
            <a:r>
              <a:rPr lang="en-IN" dirty="0"/>
              <a:t>T</a:t>
            </a:r>
            <a:r>
              <a:rPr lang="en-US" dirty="0"/>
              <a:t>his system can be scaled if we use multiple such modules over many places so that we can get the weather data from various locations for better analysis.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75A171F-3122-4119-A889-9322FAAC81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6308" y="6400800"/>
            <a:ext cx="5283200" cy="4572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SigmaWay LLC, 2018</a:t>
            </a:r>
          </a:p>
        </p:txBody>
      </p:sp>
    </p:spTree>
    <p:extLst>
      <p:ext uri="{BB962C8B-B14F-4D97-AF65-F5344CB8AC3E}">
        <p14:creationId xmlns:p14="http://schemas.microsoft.com/office/powerpoint/2010/main" val="298668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2F13-E524-4A2E-9A11-7A150C666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Hardware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2C75C-DC8A-48BE-AE4A-ABD3F274BD1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Onion Omega 2+</a:t>
            </a:r>
          </a:p>
          <a:p>
            <a:r>
              <a:rPr lang="en-US" dirty="0"/>
              <a:t>Expansion Dock</a:t>
            </a:r>
          </a:p>
          <a:p>
            <a:r>
              <a:rPr lang="en-US" dirty="0"/>
              <a:t>Wires</a:t>
            </a:r>
          </a:p>
          <a:p>
            <a:r>
              <a:rPr lang="en-IN" dirty="0"/>
              <a:t>GPS Expansion</a:t>
            </a:r>
          </a:p>
          <a:p>
            <a:r>
              <a:rPr lang="en-IN" dirty="0"/>
              <a:t>DHT-11 sensor (3-pin)</a:t>
            </a:r>
            <a:endParaRPr lang="en-US" dirty="0"/>
          </a:p>
          <a:p>
            <a:r>
              <a:rPr lang="en-US" dirty="0"/>
              <a:t>Power Supply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89AB3-F911-462B-8672-534E4A192A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6308" y="6400800"/>
            <a:ext cx="5283200" cy="4572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SigmaWay LLC, 2018</a:t>
            </a:r>
          </a:p>
        </p:txBody>
      </p:sp>
    </p:spTree>
    <p:extLst>
      <p:ext uri="{BB962C8B-B14F-4D97-AF65-F5344CB8AC3E}">
        <p14:creationId xmlns:p14="http://schemas.microsoft.com/office/powerpoint/2010/main" val="2252232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C009-E48B-4450-A884-78688A24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FE8E9-2867-4A8C-A1BA-EA48AC37CDB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22528" y="1142999"/>
            <a:ext cx="10550769" cy="4754217"/>
          </a:xfrm>
        </p:spPr>
        <p:txBody>
          <a:bodyPr/>
          <a:lstStyle/>
          <a:p>
            <a:r>
              <a:rPr lang="en-IN" dirty="0"/>
              <a:t>We are going to build a system that uses sensor to detect the temperature and humidity.</a:t>
            </a:r>
            <a:endParaRPr lang="en-US" dirty="0"/>
          </a:p>
          <a:p>
            <a:r>
              <a:rPr lang="en-IN" dirty="0"/>
              <a:t>A</a:t>
            </a:r>
            <a:r>
              <a:rPr lang="en-US" dirty="0" err="1"/>
              <a:t>nother</a:t>
            </a:r>
            <a:r>
              <a:rPr lang="en-US" dirty="0"/>
              <a:t> hardware is being used to get the Location(Lat &amp; </a:t>
            </a:r>
            <a:r>
              <a:rPr lang="en-US" dirty="0" err="1"/>
              <a:t>Lng</a:t>
            </a:r>
            <a:r>
              <a:rPr lang="en-US" dirty="0"/>
              <a:t>) of the system(sensor).</a:t>
            </a:r>
          </a:p>
          <a:p>
            <a:r>
              <a:rPr lang="en-US" dirty="0"/>
              <a:t>The data received by Micro-controller from these sensors will be then sent over cloud to the database in regular intervals.</a:t>
            </a:r>
          </a:p>
          <a:p>
            <a:r>
              <a:rPr lang="en-IN" dirty="0"/>
              <a:t>O</a:t>
            </a:r>
            <a:r>
              <a:rPr lang="en-US" dirty="0"/>
              <a:t>n the other side, a system/server/listener will be ready to receive this data from cloud, save it to database and show to the client when requested over any web browser.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545F0-39FB-473E-B7C6-260AA61A87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6308" y="6400800"/>
            <a:ext cx="5283200" cy="4572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SigmaWay LLC, 2018</a:t>
            </a:r>
          </a:p>
        </p:txBody>
      </p:sp>
    </p:spTree>
    <p:extLst>
      <p:ext uri="{BB962C8B-B14F-4D97-AF65-F5344CB8AC3E}">
        <p14:creationId xmlns:p14="http://schemas.microsoft.com/office/powerpoint/2010/main" val="171639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flipH="1">
            <a:off x="78646" y="88550"/>
            <a:ext cx="6022539" cy="6680900"/>
            <a:chOff x="6001407" y="77252"/>
            <a:chExt cx="6085492" cy="6704548"/>
          </a:xfrm>
          <a:solidFill>
            <a:schemeClr val="accent2"/>
          </a:solidFill>
        </p:grpSpPr>
        <p:sp>
          <p:nvSpPr>
            <p:cNvPr id="7" name="Rectangle: Rounded Corners 6"/>
            <p:cNvSpPr/>
            <p:nvPr/>
          </p:nvSpPr>
          <p:spPr>
            <a:xfrm>
              <a:off x="6011918" y="84083"/>
              <a:ext cx="6074981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2428" y="1713187"/>
              <a:ext cx="606446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6001407" y="4816366"/>
              <a:ext cx="6085490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01407" y="77252"/>
              <a:ext cx="328973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01407" y="3229304"/>
              <a:ext cx="3280340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 bwMode="auto">
          <a:xfrm>
            <a:off x="704966" y="576596"/>
            <a:ext cx="4299626" cy="794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DHT-11 Sensor</a:t>
            </a: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03878" y="6441113"/>
            <a:ext cx="5283200" cy="4572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SigmaWay LLC, 2018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"/>
          </p:nvPr>
        </p:nvSpPr>
        <p:spPr>
          <a:xfrm>
            <a:off x="560792" y="1644223"/>
            <a:ext cx="5037444" cy="462516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/>
              <a:t>The DHT11 is a basic, ultra low-cost digital temperature and humidity sensor. It uses a capacitive humidity sensor and a thermistor to measure the surrounding air, and spits out a digital signal on the data pin. It generates calibrated digital output. Its fairly simple to use, but requires careful timing to grab data. It may take </a:t>
            </a:r>
            <a:r>
              <a:rPr lang="en-US" sz="2400" dirty="0" err="1"/>
              <a:t>upto</a:t>
            </a:r>
            <a:r>
              <a:rPr lang="en-US" sz="2400" dirty="0"/>
              <a:t> 2 minutes to provide the output.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AutoShape 2" descr="Image result for hc-sr04">
            <a:extLst>
              <a:ext uri="{FF2B5EF4-FFF2-40B4-BE49-F238E27FC236}">
                <a16:creationId xmlns:a16="http://schemas.microsoft.com/office/drawing/2014/main" id="{88783F36-EAD0-4379-8FAA-BEB8C5FFC3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83356" y="44554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 panose="02020502060401020303" pitchFamily="18" charset="0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973231-43D1-41E5-8062-9EAC184E62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8"/>
          <a:stretch/>
        </p:blipFill>
        <p:spPr>
          <a:xfrm>
            <a:off x="6419038" y="1999684"/>
            <a:ext cx="5305489" cy="276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73AF-5B1A-4BA4-B383-3AF9E12D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Technical Details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10B086-4FA1-451A-BA0E-ED83E0507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314264"/>
              </p:ext>
            </p:extLst>
          </p:nvPr>
        </p:nvGraphicFramePr>
        <p:xfrm>
          <a:off x="1640128" y="1945640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2358365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30686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Electrical 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HC-SR04 Ultrasonic Module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816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Operating Voltage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DC-3.3V or 5V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85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Operating 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0.5-2.5 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34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Sampling interval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Sec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008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Measurement 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20-95%RH；0-50℃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725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Accuracy(Humidity)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 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37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Accuracy(Temperature)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 2°C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339545"/>
                  </a:ext>
                </a:extLst>
              </a:tr>
            </a:tbl>
          </a:graphicData>
        </a:graphic>
      </p:graphicFrame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1E5EAC1-EB1F-4086-8C9F-AFAF4B5FCB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6308" y="6400800"/>
            <a:ext cx="5283200" cy="4572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SigmaWay LLC, 2018</a:t>
            </a:r>
          </a:p>
        </p:txBody>
      </p:sp>
    </p:spTree>
    <p:extLst>
      <p:ext uri="{BB962C8B-B14F-4D97-AF65-F5344CB8AC3E}">
        <p14:creationId xmlns:p14="http://schemas.microsoft.com/office/powerpoint/2010/main" val="372290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flipH="1">
            <a:off x="78646" y="88550"/>
            <a:ext cx="6022539" cy="6680900"/>
            <a:chOff x="6001407" y="77252"/>
            <a:chExt cx="6085492" cy="6704548"/>
          </a:xfrm>
          <a:solidFill>
            <a:schemeClr val="accent2"/>
          </a:solidFill>
        </p:grpSpPr>
        <p:sp>
          <p:nvSpPr>
            <p:cNvPr id="7" name="Rectangle: Rounded Corners 6"/>
            <p:cNvSpPr/>
            <p:nvPr/>
          </p:nvSpPr>
          <p:spPr>
            <a:xfrm>
              <a:off x="6011918" y="84083"/>
              <a:ext cx="6074981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2428" y="1713187"/>
              <a:ext cx="606446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6001407" y="4816366"/>
              <a:ext cx="6085490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01407" y="77252"/>
              <a:ext cx="328973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01407" y="3229304"/>
              <a:ext cx="3280340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 bwMode="auto">
          <a:xfrm>
            <a:off x="704966" y="576596"/>
            <a:ext cx="4299626" cy="794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GPS Expansion</a:t>
            </a: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03878" y="6441113"/>
            <a:ext cx="5283200" cy="4572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SigmaWay LLC, 2018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"/>
          </p:nvPr>
        </p:nvSpPr>
        <p:spPr>
          <a:xfrm>
            <a:off x="560792" y="1644223"/>
            <a:ext cx="5037444" cy="462516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/>
              <a:t>The GPS Expansion for the Onion Omega is a USB-based expansion that allows your Omega to pinpoint its location using both GPS as well as China’s </a:t>
            </a:r>
            <a:r>
              <a:rPr lang="en-US" sz="2400" dirty="0" err="1"/>
              <a:t>Beidou</a:t>
            </a:r>
            <a:r>
              <a:rPr lang="en-US" sz="2400" dirty="0"/>
              <a:t> satellite positioning systems. It comes with an on-board GPS antenna as well as a built-in </a:t>
            </a:r>
            <a:r>
              <a:rPr lang="en-US" sz="2400" dirty="0" err="1"/>
              <a:t>u.FL</a:t>
            </a:r>
            <a:r>
              <a:rPr lang="en-US" sz="2400" dirty="0"/>
              <a:t> connector to attach your own antenna. Provides up to 1.8m accuracy, 66 search channels, 22 tracking channels, and -165 </a:t>
            </a:r>
            <a:r>
              <a:rPr lang="en-US" sz="2400" dirty="0" err="1"/>
              <a:t>dBM</a:t>
            </a:r>
            <a:r>
              <a:rPr lang="en-US" sz="2400" dirty="0"/>
              <a:t> sensitivity. Up to 10Hz update rate.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Image result for hc-sr04">
            <a:extLst>
              <a:ext uri="{FF2B5EF4-FFF2-40B4-BE49-F238E27FC236}">
                <a16:creationId xmlns:a16="http://schemas.microsoft.com/office/drawing/2014/main" id="{88783F36-EAD0-4379-8FAA-BEB8C5FFC3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83356" y="44554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 panose="02020502060401020303" pitchFamily="18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2C9BE5-3630-4B87-AB54-2D67D2966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556" y="631198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93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73AF-5B1A-4BA4-B383-3AF9E12D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Technical Details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10B086-4FA1-451A-BA0E-ED83E0507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831601"/>
              </p:ext>
            </p:extLst>
          </p:nvPr>
        </p:nvGraphicFramePr>
        <p:xfrm>
          <a:off x="1640128" y="194564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2358365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30686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Electrical 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HC-SR04 Ultrasonic Module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816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1.8 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008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Channels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725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racking Channels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37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Hz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33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Sensitivity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-165dBM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448568"/>
                  </a:ext>
                </a:extLst>
              </a:tr>
            </a:tbl>
          </a:graphicData>
        </a:graphic>
      </p:graphicFrame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1E5EAC1-EB1F-4086-8C9F-AFAF4B5FCB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6308" y="6400800"/>
            <a:ext cx="5283200" cy="4572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SigmaWay LLC, 2018</a:t>
            </a:r>
          </a:p>
        </p:txBody>
      </p:sp>
    </p:spTree>
    <p:extLst>
      <p:ext uri="{BB962C8B-B14F-4D97-AF65-F5344CB8AC3E}">
        <p14:creationId xmlns:p14="http://schemas.microsoft.com/office/powerpoint/2010/main" val="291690170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Equity">
  <a:themeElements>
    <a:clrScheme name="Custom 16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9DD9"/>
      </a:hlink>
      <a:folHlink>
        <a:srgbClr val="85DFD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gmaway Template" id="{2B7B21A5-3D2C-4E2D-9B4B-9F7D4D0D376D}" vid="{40C35F41-401F-47CD-B733-167DD98371C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985</Words>
  <Application>Microsoft Office PowerPoint</Application>
  <PresentationFormat>Widescreen</PresentationFormat>
  <Paragraphs>134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Perpetua</vt:lpstr>
      <vt:lpstr>Wingdings</vt:lpstr>
      <vt:lpstr>Wingdings 2</vt:lpstr>
      <vt:lpstr>Office Theme</vt:lpstr>
      <vt:lpstr>1_Equity</vt:lpstr>
      <vt:lpstr>Weather Station</vt:lpstr>
      <vt:lpstr>Contents</vt:lpstr>
      <vt:lpstr>Weather Station</vt:lpstr>
      <vt:lpstr>Hardware requirements</vt:lpstr>
      <vt:lpstr>Description</vt:lpstr>
      <vt:lpstr>PowerPoint Presentation</vt:lpstr>
      <vt:lpstr>Technical Details</vt:lpstr>
      <vt:lpstr>PowerPoint Presentation</vt:lpstr>
      <vt:lpstr>Technical Details</vt:lpstr>
      <vt:lpstr>Circuit Diagram</vt:lpstr>
      <vt:lpstr>Software installations in Omega</vt:lpstr>
      <vt:lpstr>Software installations in Server/Your system</vt:lpstr>
      <vt:lpstr>Running Complete system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 enabled Obstacle Avoiding Robot</dc:title>
  <dc:creator>Rohit Kumar</dc:creator>
  <cp:lastModifiedBy>Ranajoy Dutta</cp:lastModifiedBy>
  <cp:revision>43</cp:revision>
  <dcterms:created xsi:type="dcterms:W3CDTF">2018-06-07T09:16:06Z</dcterms:created>
  <dcterms:modified xsi:type="dcterms:W3CDTF">2018-07-09T08:24:11Z</dcterms:modified>
</cp:coreProperties>
</file>