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77" r:id="rId4"/>
    <p:sldId id="284" r:id="rId5"/>
    <p:sldId id="286" r:id="rId6"/>
    <p:sldId id="291" r:id="rId7"/>
    <p:sldId id="301" r:id="rId8"/>
    <p:sldId id="302" r:id="rId9"/>
    <p:sldId id="278" r:id="rId10"/>
    <p:sldId id="292" r:id="rId11"/>
    <p:sldId id="303"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8" d="100"/>
          <a:sy n="68" d="100"/>
        </p:scale>
        <p:origin x="73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66CDD-56B7-448D-BFB3-9A95828A6CB1}" type="datetimeFigureOut">
              <a:rPr lang="en-US" smtClean="0"/>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B345A-FBBE-4DC1-AAB6-B6AE04CB0F11}" type="slidenum">
              <a:rPr lang="en-US" smtClean="0"/>
              <a:t>‹#›</a:t>
            </a:fld>
            <a:endParaRPr lang="en-US"/>
          </a:p>
        </p:txBody>
      </p:sp>
    </p:spTree>
    <p:extLst>
      <p:ext uri="{BB962C8B-B14F-4D97-AF65-F5344CB8AC3E}">
        <p14:creationId xmlns:p14="http://schemas.microsoft.com/office/powerpoint/2010/main" val="13393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https://www.itead.cc/wiki/DHT11_Humidity_Temperature_Sensor_Brick</a:t>
            </a:r>
          </a:p>
        </p:txBody>
      </p:sp>
      <p:sp>
        <p:nvSpPr>
          <p:cNvPr id="4" name="Slide Number Placeholder 3"/>
          <p:cNvSpPr>
            <a:spLocks noGrp="1"/>
          </p:cNvSpPr>
          <p:nvPr>
            <p:ph type="sldNum" sz="quarter" idx="10"/>
          </p:nvPr>
        </p:nvSpPr>
        <p:spPr/>
        <p:txBody>
          <a:bodyPr/>
          <a:lstStyle/>
          <a:p>
            <a:fld id="{FFFB345A-FBBE-4DC1-AAB6-B6AE04CB0F11}" type="slidenum">
              <a:rPr lang="en-US" smtClean="0"/>
              <a:t>7</a:t>
            </a:fld>
            <a:endParaRPr lang="en-US"/>
          </a:p>
        </p:txBody>
      </p:sp>
    </p:spTree>
    <p:extLst>
      <p:ext uri="{BB962C8B-B14F-4D97-AF65-F5344CB8AC3E}">
        <p14:creationId xmlns:p14="http://schemas.microsoft.com/office/powerpoint/2010/main" val="343626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B345A-FBBE-4DC1-AAB6-B6AE04CB0F11}" type="slidenum">
              <a:rPr lang="en-US" smtClean="0"/>
              <a:t>10</a:t>
            </a:fld>
            <a:endParaRPr lang="en-US"/>
          </a:p>
        </p:txBody>
      </p:sp>
    </p:spTree>
    <p:extLst>
      <p:ext uri="{BB962C8B-B14F-4D97-AF65-F5344CB8AC3E}">
        <p14:creationId xmlns:p14="http://schemas.microsoft.com/office/powerpoint/2010/main" val="35066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C0FE-23C4-44EE-880E-9DF3FF3E9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F3E97F-CEFE-41BA-A874-D16C5D5B7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410D9-EBDC-48E9-99EB-4C2E583A4AF2}"/>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C53803F7-634F-4385-8A7C-657239919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CAD48-42FF-4F8F-BB15-8ECF100797E3}"/>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377683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230A-7562-41A2-BD23-8CB5ED0E0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A08DC9-B8DA-4E07-BF9C-094656C19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469FF-B51C-49CD-A091-7D5574A2B147}"/>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F439B9F0-B82B-4E56-BA8E-029DABFF1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7B506-2BBF-4BD2-BE0F-5E7ED03B887C}"/>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224087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C0ADAD-CAF5-48A2-A2E3-7CA355765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DA69C-0325-4C3C-BA11-561E90A406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C95DA-04C7-44E0-A22E-E3387364A8E2}"/>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404CFFDE-8839-412F-8565-D6B5AB37B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265D5-311D-4067-9B53-931D5E35E6D0}"/>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128299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92012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9387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19970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122920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96898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3029723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850005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78791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C182-1E9C-4634-8E74-71E1FD6A1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C125A-C66C-421B-8B87-0CF16E862E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0C5D8-65F3-4828-89EC-3A6972869A2E}"/>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26CDA597-D815-43C4-96F6-F6FF43848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74C4A-F877-4A78-8F39-CDF3170D7C94}"/>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3230470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val="680203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543752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pPr/>
              <a:t>09-07-2018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236796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A2C1-2CC4-4B77-B4D7-CCDB8D116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D3165-1284-43D2-BCD7-2A74EA3B8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B0B48A-89E0-47A6-A68F-D8A9BD6F2982}"/>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1264B6F9-C3E1-4331-B6C9-34EF409FB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E5612-57AF-49E3-A057-8444B474CFF4}"/>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168053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6E66-84AC-4147-AA3F-4FE7DFFE7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89D4E-7381-4810-97EF-59B8BD1DC9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7BBF10-8C49-4F0D-94A6-091684C9AC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8960A-C17B-467D-AC76-17F8BD8FDCA5}"/>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6" name="Footer Placeholder 5">
            <a:extLst>
              <a:ext uri="{FF2B5EF4-FFF2-40B4-BE49-F238E27FC236}">
                <a16:creationId xmlns:a16="http://schemas.microsoft.com/office/drawing/2014/main" id="{6170AB3F-53AA-4769-B0E7-96DCC49EA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C2ED6-D253-43E7-B7CF-70B72A32BDD5}"/>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13366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6572-ED62-44E2-92CF-766B45049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E8CD-4999-4E57-AF7B-45393BD31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B3387D-BCE1-46DD-A651-48A5844AF9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EB1F3-90D9-409B-AD7E-ECF9BF44C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6FAD97-D253-4F3E-BC83-6911E1DEB9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C3E8D-8BB7-481F-8D1D-0E94CCB2FE83}"/>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8" name="Footer Placeholder 7">
            <a:extLst>
              <a:ext uri="{FF2B5EF4-FFF2-40B4-BE49-F238E27FC236}">
                <a16:creationId xmlns:a16="http://schemas.microsoft.com/office/drawing/2014/main" id="{88D3CECD-C4A0-4115-9F22-5EDADDA5E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EDD01-A9B0-41F1-970D-9F1F8B58EC5A}"/>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357899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F1C3-D7C6-4841-A03F-AA91CCA60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754644-3DAE-4185-9E72-D7FFFD25E804}"/>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4" name="Footer Placeholder 3">
            <a:extLst>
              <a:ext uri="{FF2B5EF4-FFF2-40B4-BE49-F238E27FC236}">
                <a16:creationId xmlns:a16="http://schemas.microsoft.com/office/drawing/2014/main" id="{E2014DCE-8956-4477-82ED-C6593BB77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F3507-F650-4AFC-AD0A-033BD838AB27}"/>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7456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4E43E-58ED-413B-85A7-2E4678D22AEB}"/>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3" name="Footer Placeholder 2">
            <a:extLst>
              <a:ext uri="{FF2B5EF4-FFF2-40B4-BE49-F238E27FC236}">
                <a16:creationId xmlns:a16="http://schemas.microsoft.com/office/drawing/2014/main" id="{69F53AB4-93A6-4EB2-AA79-FFC73AAC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D878D-35C3-463D-B3E5-F5F421E84508}"/>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47388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943E-E4DC-4DC8-A412-FDBF6F397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CE5AC-C361-4262-83CB-2510EA978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E0D97A-575A-4BB3-9BB5-5E0AD305C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064130-B532-4C4F-A506-ACB361CE8125}"/>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6" name="Footer Placeholder 5">
            <a:extLst>
              <a:ext uri="{FF2B5EF4-FFF2-40B4-BE49-F238E27FC236}">
                <a16:creationId xmlns:a16="http://schemas.microsoft.com/office/drawing/2014/main" id="{D6DB3FB3-8E6D-45F5-9E2B-65DE9D4C6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3C704-C4F0-4C1B-A76C-402BD3CD6365}"/>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257182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7CEA-A769-4E43-A237-5276AEEB0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38FFF-6382-4CC4-9676-CCBAC70DC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1C47E5-99DC-4D50-A398-538146B48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089A9A-1C22-4610-AE44-3A5B2009EF5F}"/>
              </a:ext>
            </a:extLst>
          </p:cNvPr>
          <p:cNvSpPr>
            <a:spLocks noGrp="1"/>
          </p:cNvSpPr>
          <p:nvPr>
            <p:ph type="dt" sz="half" idx="10"/>
          </p:nvPr>
        </p:nvSpPr>
        <p:spPr/>
        <p:txBody>
          <a:bodyPr/>
          <a:lstStyle/>
          <a:p>
            <a:fld id="{4176DE96-EE85-4796-91CF-7B59F1CA4BB9}" type="datetimeFigureOut">
              <a:rPr lang="en-US" smtClean="0"/>
              <a:pPr/>
              <a:t>7/9/2018</a:t>
            </a:fld>
            <a:endParaRPr lang="en-US"/>
          </a:p>
        </p:txBody>
      </p:sp>
      <p:sp>
        <p:nvSpPr>
          <p:cNvPr id="6" name="Footer Placeholder 5">
            <a:extLst>
              <a:ext uri="{FF2B5EF4-FFF2-40B4-BE49-F238E27FC236}">
                <a16:creationId xmlns:a16="http://schemas.microsoft.com/office/drawing/2014/main" id="{2CABD600-345E-4DFF-91EF-D1B579F93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A8796-7246-4861-98D4-E8565812E47B}"/>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val="22909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1908B-6666-447E-8B35-15959F69D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177E8-5422-4489-99B0-DB493B0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8B520-5022-4347-8444-4D624EAF7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6DE96-EE85-4796-91CF-7B59F1CA4BB9}" type="datetimeFigureOut">
              <a:rPr lang="en-US" smtClean="0"/>
              <a:pPr/>
              <a:t>7/9/2018</a:t>
            </a:fld>
            <a:endParaRPr lang="en-US"/>
          </a:p>
        </p:txBody>
      </p:sp>
      <p:sp>
        <p:nvSpPr>
          <p:cNvPr id="5" name="Footer Placeholder 4">
            <a:extLst>
              <a:ext uri="{FF2B5EF4-FFF2-40B4-BE49-F238E27FC236}">
                <a16:creationId xmlns:a16="http://schemas.microsoft.com/office/drawing/2014/main" id="{341E61BF-4E0E-474A-B135-1CD69B870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0A774A-548B-44A2-B175-8DE481E1D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4012B-84E7-4678-B02E-9E88D7549509}" type="slidenum">
              <a:rPr lang="en-US" smtClean="0"/>
              <a:pPr/>
              <a:t>‹#›</a:t>
            </a:fld>
            <a:endParaRPr lang="en-US"/>
          </a:p>
        </p:txBody>
      </p:sp>
    </p:spTree>
    <p:extLst>
      <p:ext uri="{BB962C8B-B14F-4D97-AF65-F5344CB8AC3E}">
        <p14:creationId xmlns:p14="http://schemas.microsoft.com/office/powerpoint/2010/main" val="326140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pPr/>
              <a:t>09-07-2018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val="2583658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sqlitebrowser.org/" TargetMode="External"/><Relationship Id="rId4" Type="http://schemas.openxmlformats.org/officeDocument/2006/relationships/hyperlink" Target="https://github.com/ranajoy-dutta/IoT-MQTT.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najoy-dutta/IoT-MQTT.git" TargetMode="External"/><Relationship Id="rId2" Type="http://schemas.openxmlformats.org/officeDocument/2006/relationships/hyperlink" Target="https://docs.onion.io/omega2-docs/first-time-setup.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Smart Plant</a:t>
            </a:r>
          </a:p>
        </p:txBody>
      </p:sp>
      <p:sp>
        <p:nvSpPr>
          <p:cNvPr id="4"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Ranajoy Dutta</a:t>
            </a:r>
          </a:p>
          <a:p>
            <a:pPr eaLnBrk="1" hangingPunct="1">
              <a:defRPr/>
            </a:pPr>
            <a:endParaRPr lang="en-US" dirty="0">
              <a:latin typeface="+mj-lt"/>
            </a:endParaRPr>
          </a:p>
        </p:txBody>
      </p:sp>
    </p:spTree>
    <p:extLst>
      <p:ext uri="{BB962C8B-B14F-4D97-AF65-F5344CB8AC3E}">
        <p14:creationId xmlns:p14="http://schemas.microsoft.com/office/powerpoint/2010/main" val="230067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F6C-AA9A-4903-BFCE-962294E9BEC6}"/>
              </a:ext>
            </a:extLst>
          </p:cNvPr>
          <p:cNvSpPr>
            <a:spLocks noGrp="1"/>
          </p:cNvSpPr>
          <p:nvPr>
            <p:ph type="title"/>
          </p:nvPr>
        </p:nvSpPr>
        <p:spPr/>
        <p:txBody>
          <a:bodyPr/>
          <a:lstStyle/>
          <a:p>
            <a:r>
              <a:rPr lang="en-US" dirty="0"/>
              <a:t>Software installations in Server/Your system</a:t>
            </a:r>
          </a:p>
        </p:txBody>
      </p:sp>
      <p:sp>
        <p:nvSpPr>
          <p:cNvPr id="3" name="Content Placeholder 2">
            <a:extLst>
              <a:ext uri="{FF2B5EF4-FFF2-40B4-BE49-F238E27FC236}">
                <a16:creationId xmlns:a16="http://schemas.microsoft.com/office/drawing/2014/main" id="{1DF6481E-71D2-45FA-BBC2-CC0D1694FD83}"/>
              </a:ext>
            </a:extLst>
          </p:cNvPr>
          <p:cNvSpPr>
            <a:spLocks noGrp="1"/>
          </p:cNvSpPr>
          <p:nvPr>
            <p:ph sz="quarter" idx="1"/>
          </p:nvPr>
        </p:nvSpPr>
        <p:spPr>
          <a:xfrm>
            <a:off x="513594" y="838200"/>
            <a:ext cx="10824966" cy="5745162"/>
          </a:xfrm>
        </p:spPr>
        <p:txBody>
          <a:bodyPr/>
          <a:lstStyle/>
          <a:p>
            <a:pPr marL="0" indent="0">
              <a:buNone/>
            </a:pPr>
            <a:r>
              <a:rPr lang="en-IN" sz="2400" b="1" dirty="0"/>
              <a:t>**C</a:t>
            </a:r>
            <a:r>
              <a:rPr lang="en-US" sz="2400" b="1" dirty="0" err="1"/>
              <a:t>urrently</a:t>
            </a:r>
            <a:r>
              <a:rPr lang="en-US" sz="2400" b="1" dirty="0"/>
              <a:t>, we are creating our system as a Server. We can also host this server file over cloud service providers like AWS (that supports python and web socket).**</a:t>
            </a:r>
          </a:p>
          <a:p>
            <a:endParaRPr lang="en-IN" sz="2400" dirty="0"/>
          </a:p>
          <a:p>
            <a:r>
              <a:rPr lang="en-IN" sz="2400" dirty="0"/>
              <a:t>Install Python3 on your system - </a:t>
            </a:r>
            <a:r>
              <a:rPr lang="en-US" sz="2000" dirty="0">
                <a:hlinkClick r:id="rId3"/>
              </a:rPr>
              <a:t>https://www.python.org/downloads/</a:t>
            </a:r>
            <a:r>
              <a:rPr lang="en-US" sz="2000" dirty="0"/>
              <a:t> </a:t>
            </a:r>
            <a:r>
              <a:rPr lang="en-US" sz="1800" dirty="0"/>
              <a:t>(Make sure you have set environment variable for python.)</a:t>
            </a:r>
          </a:p>
          <a:p>
            <a:r>
              <a:rPr lang="en-IN" sz="2400" dirty="0"/>
              <a:t>C</a:t>
            </a:r>
            <a:r>
              <a:rPr lang="en-US" sz="2400" dirty="0" err="1"/>
              <a:t>reate</a:t>
            </a:r>
            <a:r>
              <a:rPr lang="en-US" sz="2400" dirty="0"/>
              <a:t> a folder ‘</a:t>
            </a:r>
            <a:r>
              <a:rPr lang="en-US" sz="2400" dirty="0" err="1"/>
              <a:t>weather_station</a:t>
            </a:r>
            <a:r>
              <a:rPr lang="en-US" sz="2400" dirty="0"/>
              <a:t>’ and access it using CMD.</a:t>
            </a:r>
          </a:p>
          <a:p>
            <a:r>
              <a:rPr lang="en-IN" sz="2400" dirty="0"/>
              <a:t>Run command –</a:t>
            </a:r>
          </a:p>
          <a:p>
            <a:pPr lvl="2"/>
            <a:r>
              <a:rPr lang="en-IN" dirty="0"/>
              <a:t>pip install flask flask-</a:t>
            </a:r>
            <a:r>
              <a:rPr lang="en-IN" dirty="0" err="1"/>
              <a:t>mqtt</a:t>
            </a:r>
            <a:r>
              <a:rPr lang="en-IN" dirty="0"/>
              <a:t> flask-</a:t>
            </a:r>
            <a:r>
              <a:rPr lang="en-IN" dirty="0" err="1"/>
              <a:t>socketio</a:t>
            </a:r>
            <a:r>
              <a:rPr lang="en-IN" dirty="0"/>
              <a:t> </a:t>
            </a:r>
            <a:r>
              <a:rPr lang="en-IN" dirty="0" err="1"/>
              <a:t>eventlet</a:t>
            </a:r>
            <a:endParaRPr lang="en-IN" dirty="0"/>
          </a:p>
          <a:p>
            <a:r>
              <a:rPr lang="en-IN" sz="2400" dirty="0"/>
              <a:t>Clone the required files from </a:t>
            </a:r>
            <a:r>
              <a:rPr lang="en-IN" sz="2400" dirty="0" err="1"/>
              <a:t>github</a:t>
            </a:r>
            <a:r>
              <a:rPr lang="en-IN" sz="2400" dirty="0"/>
              <a:t> </a:t>
            </a:r>
            <a:r>
              <a:rPr lang="en-IN" sz="1800" dirty="0"/>
              <a:t>- </a:t>
            </a:r>
            <a:r>
              <a:rPr lang="en-IN" sz="1800" dirty="0">
                <a:hlinkClick r:id="rId4"/>
              </a:rPr>
              <a:t>https://github.com/ranajoy-dutta/IoT-MQTT.git</a:t>
            </a:r>
            <a:endParaRPr lang="en-IN" sz="1800" dirty="0"/>
          </a:p>
          <a:p>
            <a:r>
              <a:rPr lang="en-IN" sz="2400" dirty="0"/>
              <a:t>Open the cloned folder, copy all its files to your ‘</a:t>
            </a:r>
            <a:r>
              <a:rPr lang="en-IN" sz="2400" dirty="0" err="1"/>
              <a:t>weather_station</a:t>
            </a:r>
            <a:r>
              <a:rPr lang="en-IN" sz="2400" dirty="0"/>
              <a:t>’ folder. You can access the database file using ‘</a:t>
            </a:r>
            <a:r>
              <a:rPr lang="en-IN" sz="2400" dirty="0" err="1">
                <a:hlinkClick r:id="rId5"/>
              </a:rPr>
              <a:t>sqlite</a:t>
            </a:r>
            <a:r>
              <a:rPr lang="en-IN" sz="2400" dirty="0">
                <a:hlinkClick r:id="rId5"/>
              </a:rPr>
              <a:t> browser</a:t>
            </a:r>
            <a:r>
              <a:rPr lang="en-IN" sz="2400" dirty="0"/>
              <a:t>’.</a:t>
            </a:r>
          </a:p>
          <a:p>
            <a:endParaRPr lang="en-IN" sz="2000" dirty="0"/>
          </a:p>
          <a:p>
            <a:endParaRPr lang="en-IN" sz="2400" dirty="0"/>
          </a:p>
          <a:p>
            <a:endParaRPr lang="en-US" sz="2800" dirty="0"/>
          </a:p>
        </p:txBody>
      </p:sp>
    </p:spTree>
    <p:extLst>
      <p:ext uri="{BB962C8B-B14F-4D97-AF65-F5344CB8AC3E}">
        <p14:creationId xmlns:p14="http://schemas.microsoft.com/office/powerpoint/2010/main" val="6269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Ranajoy Dutta</a:t>
            </a:r>
          </a:p>
          <a:p>
            <a:pPr eaLnBrk="1" hangingPunct="1">
              <a:defRPr/>
            </a:pPr>
            <a:r>
              <a:rPr lang="en-US" sz="1800" dirty="0">
                <a:solidFill>
                  <a:srgbClr val="002060"/>
                </a:solidFill>
              </a:rPr>
              <a:t>ranajoydutta7@gmail.com</a:t>
            </a:r>
          </a:p>
          <a:p>
            <a:pPr eaLnBrk="1" hangingPunct="1">
              <a:defRPr/>
            </a:pPr>
            <a:r>
              <a:rPr lang="en-US" sz="1800" dirty="0">
                <a:solidFill>
                  <a:srgbClr val="002060"/>
                </a:solidFill>
              </a:rPr>
              <a:t>+91 9971807197</a:t>
            </a:r>
          </a:p>
          <a:p>
            <a:pPr eaLnBrk="1" hangingPunct="1">
              <a:defRPr/>
            </a:pPr>
            <a:endParaRPr lang="en-US" sz="1800" dirty="0">
              <a:solidFill>
                <a:srgbClr val="002060"/>
              </a:solidFill>
            </a:endParaRP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0F6FC6"/>
              </a:buClr>
              <a:buSzPct val="85000"/>
              <a:buFont typeface="Wingdings 2" panose="05020102010507070707" pitchFamily="18" charset="2"/>
              <a:buNone/>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Contact US</a:t>
            </a:r>
          </a:p>
        </p:txBody>
      </p:sp>
    </p:spTree>
    <p:extLst>
      <p:ext uri="{BB962C8B-B14F-4D97-AF65-F5344CB8AC3E}">
        <p14:creationId xmlns:p14="http://schemas.microsoft.com/office/powerpoint/2010/main" val="32676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782698872"/>
              </p:ext>
            </p:extLst>
          </p:nvPr>
        </p:nvGraphicFramePr>
        <p:xfrm>
          <a:off x="6585186" y="1018813"/>
          <a:ext cx="4782804" cy="4398746"/>
        </p:xfrm>
        <a:graphic>
          <a:graphicData uri="http://schemas.openxmlformats.org/drawingml/2006/table">
            <a:tbl>
              <a:tblPr firstRow="1" bandRow="1">
                <a:tableStyleId>{7E9639D4-E3E2-4D34-9284-5A2195B3D0D7}</a:tableStyleId>
              </a:tblPr>
              <a:tblGrid>
                <a:gridCol w="3971989">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309771">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371725">
                <a:tc>
                  <a:txBody>
                    <a:bodyPr/>
                    <a:lstStyle/>
                    <a:p>
                      <a:r>
                        <a:rPr lang="en-US" sz="1800" dirty="0">
                          <a:latin typeface="Calibri" pitchFamily="34" charset="0"/>
                        </a:rPr>
                        <a:t>Introduction</a:t>
                      </a:r>
                    </a:p>
                  </a:txBody>
                  <a:tcPr/>
                </a:tc>
                <a:tc>
                  <a:txBody>
                    <a:bodyPr/>
                    <a:lstStyle/>
                    <a:p>
                      <a:pPr algn="ctr"/>
                      <a:r>
                        <a:rPr lang="en-IN" sz="1400" dirty="0">
                          <a:latin typeface="Calibri" pitchFamily="34" charset="0"/>
                        </a:rPr>
                        <a:t>3</a:t>
                      </a:r>
                      <a:endParaRPr lang="en-US" sz="1400" dirty="0">
                        <a:latin typeface="Calibri" pitchFamily="34" charset="0"/>
                      </a:endParaRPr>
                    </a:p>
                  </a:txBody>
                  <a:tcPr/>
                </a:tc>
                <a:extLst>
                  <a:ext uri="{0D108BD9-81ED-4DB2-BD59-A6C34878D82A}">
                    <a16:rowId xmlns:a16="http://schemas.microsoft.com/office/drawing/2014/main" val="10001"/>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Hardware Required</a:t>
                      </a:r>
                    </a:p>
                  </a:txBody>
                  <a:tcPr/>
                </a:tc>
                <a:tc>
                  <a:txBody>
                    <a:bodyPr/>
                    <a:lstStyle/>
                    <a:p>
                      <a:pPr algn="ctr"/>
                      <a:r>
                        <a:rPr lang="en-IN" sz="1400" dirty="0">
                          <a:latin typeface="Calibri" pitchFamily="34" charset="0"/>
                        </a:rPr>
                        <a:t>4</a:t>
                      </a:r>
                      <a:endParaRPr lang="en-US" sz="1400" dirty="0">
                        <a:latin typeface="Calibri" pitchFamily="34" charset="0"/>
                      </a:endParaRPr>
                    </a:p>
                  </a:txBody>
                  <a:tcPr/>
                </a:tc>
                <a:extLst>
                  <a:ext uri="{0D108BD9-81ED-4DB2-BD59-A6C34878D82A}">
                    <a16:rowId xmlns:a16="http://schemas.microsoft.com/office/drawing/2014/main" val="10002"/>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Description</a:t>
                      </a:r>
                    </a:p>
                  </a:txBody>
                  <a:tcPr/>
                </a:tc>
                <a:tc>
                  <a:txBody>
                    <a:bodyPr/>
                    <a:lstStyle/>
                    <a:p>
                      <a:pPr algn="ctr"/>
                      <a:r>
                        <a:rPr lang="en-IN" sz="1400" dirty="0">
                          <a:latin typeface="Calibri" pitchFamily="34" charset="0"/>
                        </a:rPr>
                        <a:t>5</a:t>
                      </a:r>
                      <a:endParaRPr lang="en-US" sz="1400" dirty="0">
                        <a:latin typeface="Calibri" pitchFamily="34" charset="0"/>
                      </a:endParaRPr>
                    </a:p>
                  </a:txBody>
                  <a:tcPr/>
                </a:tc>
                <a:extLst>
                  <a:ext uri="{0D108BD9-81ED-4DB2-BD59-A6C34878D82A}">
                    <a16:rowId xmlns:a16="http://schemas.microsoft.com/office/drawing/2014/main" val="2119765774"/>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DHT-11 Sensor</a:t>
                      </a:r>
                    </a:p>
                  </a:txBody>
                  <a:tcPr/>
                </a:tc>
                <a:tc>
                  <a:txBody>
                    <a:bodyPr/>
                    <a:lstStyle/>
                    <a:p>
                      <a:pPr algn="ctr"/>
                      <a:r>
                        <a:rPr lang="en-IN" sz="1400" dirty="0">
                          <a:latin typeface="Calibri" pitchFamily="34" charset="0"/>
                        </a:rPr>
                        <a:t>6</a:t>
                      </a:r>
                      <a:endParaRPr lang="en-US" sz="1400" dirty="0">
                        <a:latin typeface="Calibri" pitchFamily="34" charset="0"/>
                      </a:endParaRPr>
                    </a:p>
                  </a:txBody>
                  <a:tcPr/>
                </a:tc>
                <a:extLst>
                  <a:ext uri="{0D108BD9-81ED-4DB2-BD59-A6C34878D82A}">
                    <a16:rowId xmlns:a16="http://schemas.microsoft.com/office/drawing/2014/main" val="1532701563"/>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rPr>
                        <a:t>Technical Parameters of DHT-11</a:t>
                      </a:r>
                      <a:endParaRPr lang="en-US" sz="1800" dirty="0">
                        <a:latin typeface="Calibri" pitchFamily="34" charset="0"/>
                      </a:endParaRPr>
                    </a:p>
                  </a:txBody>
                  <a:tcPr/>
                </a:tc>
                <a:tc>
                  <a:txBody>
                    <a:bodyPr/>
                    <a:lstStyle/>
                    <a:p>
                      <a:pPr algn="ctr"/>
                      <a:r>
                        <a:rPr lang="en-IN" sz="1400" dirty="0">
                          <a:latin typeface="Calibri" pitchFamily="34" charset="0"/>
                        </a:rPr>
                        <a:t>7</a:t>
                      </a:r>
                      <a:endParaRPr lang="en-US" sz="1400" dirty="0">
                        <a:latin typeface="Calibri" pitchFamily="34" charset="0"/>
                      </a:endParaRPr>
                    </a:p>
                  </a:txBody>
                  <a:tcPr/>
                </a:tc>
                <a:extLst>
                  <a:ext uri="{0D108BD9-81ED-4DB2-BD59-A6C34878D82A}">
                    <a16:rowId xmlns:a16="http://schemas.microsoft.com/office/drawing/2014/main" val="401520050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rPr>
                        <a:t>GPS Expansion</a:t>
                      </a:r>
                      <a:endParaRPr lang="en-US" sz="1800" dirty="0">
                        <a:latin typeface="Calibri" pitchFamily="34" charset="0"/>
                      </a:endParaRPr>
                    </a:p>
                  </a:txBody>
                  <a:tcPr/>
                </a:tc>
                <a:tc>
                  <a:txBody>
                    <a:bodyPr/>
                    <a:lstStyle/>
                    <a:p>
                      <a:pPr algn="ctr"/>
                      <a:r>
                        <a:rPr lang="en-IN" sz="1400" dirty="0">
                          <a:latin typeface="Calibri" pitchFamily="34" charset="0"/>
                        </a:rPr>
                        <a:t>8</a:t>
                      </a:r>
                      <a:endParaRPr lang="en-US" sz="1400" dirty="0">
                        <a:latin typeface="Calibri" pitchFamily="34" charset="0"/>
                      </a:endParaRPr>
                    </a:p>
                  </a:txBody>
                  <a:tcPr/>
                </a:tc>
                <a:extLst>
                  <a:ext uri="{0D108BD9-81ED-4DB2-BD59-A6C34878D82A}">
                    <a16:rowId xmlns:a16="http://schemas.microsoft.com/office/drawing/2014/main" val="49567387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rPr>
                        <a:t>Technical parameters of GPS Expansion</a:t>
                      </a:r>
                      <a:endParaRPr lang="en-US" sz="1800" dirty="0">
                        <a:latin typeface="Calibri" pitchFamily="34" charset="0"/>
                      </a:endParaRPr>
                    </a:p>
                  </a:txBody>
                  <a:tcPr/>
                </a:tc>
                <a:tc>
                  <a:txBody>
                    <a:bodyPr/>
                    <a:lstStyle/>
                    <a:p>
                      <a:pPr algn="ctr"/>
                      <a:r>
                        <a:rPr lang="en-IN" sz="1400" dirty="0">
                          <a:latin typeface="Calibri" pitchFamily="34" charset="0"/>
                        </a:rPr>
                        <a:t>9</a:t>
                      </a:r>
                      <a:endParaRPr lang="en-US" sz="1400" dirty="0">
                        <a:latin typeface="Calibri" pitchFamily="34" charset="0"/>
                      </a:endParaRPr>
                    </a:p>
                  </a:txBody>
                  <a:tcPr/>
                </a:tc>
                <a:extLst>
                  <a:ext uri="{0D108BD9-81ED-4DB2-BD59-A6C34878D82A}">
                    <a16:rowId xmlns:a16="http://schemas.microsoft.com/office/drawing/2014/main" val="1674558605"/>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Circuit Diagram</a:t>
                      </a:r>
                    </a:p>
                  </a:txBody>
                  <a:tcPr/>
                </a:tc>
                <a:tc>
                  <a:txBody>
                    <a:bodyPr/>
                    <a:lstStyle/>
                    <a:p>
                      <a:pPr algn="ctr"/>
                      <a:r>
                        <a:rPr lang="en-IN" sz="1400" dirty="0">
                          <a:latin typeface="Calibri" pitchFamily="34" charset="0"/>
                        </a:rPr>
                        <a:t>10</a:t>
                      </a:r>
                      <a:endParaRPr lang="en-US" sz="1400" dirty="0">
                        <a:latin typeface="Calibri" pitchFamily="34" charset="0"/>
                      </a:endParaRPr>
                    </a:p>
                  </a:txBody>
                  <a:tcPr/>
                </a:tc>
                <a:extLst>
                  <a:ext uri="{0D108BD9-81ED-4DB2-BD59-A6C34878D82A}">
                    <a16:rowId xmlns:a16="http://schemas.microsoft.com/office/drawing/2014/main" val="271558369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Software Installation in Omega</a:t>
                      </a:r>
                    </a:p>
                  </a:txBody>
                  <a:tcPr/>
                </a:tc>
                <a:tc>
                  <a:txBody>
                    <a:bodyPr/>
                    <a:lstStyle/>
                    <a:p>
                      <a:pPr algn="ctr"/>
                      <a:r>
                        <a:rPr lang="en-IN" sz="1400" dirty="0">
                          <a:latin typeface="Calibri" pitchFamily="34" charset="0"/>
                        </a:rPr>
                        <a:t>11</a:t>
                      </a:r>
                      <a:endParaRPr lang="en-US" sz="1400" dirty="0">
                        <a:latin typeface="Calibri" pitchFamily="34" charset="0"/>
                      </a:endParaRPr>
                    </a:p>
                  </a:txBody>
                  <a:tcPr/>
                </a:tc>
                <a:extLst>
                  <a:ext uri="{0D108BD9-81ED-4DB2-BD59-A6C34878D82A}">
                    <a16:rowId xmlns:a16="http://schemas.microsoft.com/office/drawing/2014/main" val="2652090765"/>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Software Installation in Server</a:t>
                      </a:r>
                    </a:p>
                  </a:txBody>
                  <a:tcPr/>
                </a:tc>
                <a:tc>
                  <a:txBody>
                    <a:bodyPr/>
                    <a:lstStyle/>
                    <a:p>
                      <a:pPr algn="ctr"/>
                      <a:r>
                        <a:rPr lang="en-IN" sz="1400" dirty="0">
                          <a:latin typeface="Calibri" pitchFamily="34" charset="0"/>
                        </a:rPr>
                        <a:t>12</a:t>
                      </a:r>
                      <a:endParaRPr lang="en-US" sz="1400" dirty="0">
                        <a:latin typeface="Calibri" pitchFamily="34" charset="0"/>
                      </a:endParaRPr>
                    </a:p>
                  </a:txBody>
                  <a:tcPr/>
                </a:tc>
                <a:extLst>
                  <a:ext uri="{0D108BD9-81ED-4DB2-BD59-A6C34878D82A}">
                    <a16:rowId xmlns:a16="http://schemas.microsoft.com/office/drawing/2014/main" val="150479697"/>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Running the system</a:t>
                      </a:r>
                    </a:p>
                  </a:txBody>
                  <a:tcPr/>
                </a:tc>
                <a:tc>
                  <a:txBody>
                    <a:bodyPr/>
                    <a:lstStyle/>
                    <a:p>
                      <a:pPr algn="ctr"/>
                      <a:r>
                        <a:rPr lang="en-IN" sz="1400" dirty="0">
                          <a:latin typeface="Calibri" pitchFamily="34" charset="0"/>
                        </a:rPr>
                        <a:t>13</a:t>
                      </a:r>
                      <a:endParaRPr lang="en-US" sz="1400" dirty="0">
                        <a:latin typeface="Calibri" pitchFamily="34" charset="0"/>
                      </a:endParaRPr>
                    </a:p>
                  </a:txBody>
                  <a:tcPr/>
                </a:tc>
                <a:extLst>
                  <a:ext uri="{0D108BD9-81ED-4DB2-BD59-A6C34878D82A}">
                    <a16:rowId xmlns:a16="http://schemas.microsoft.com/office/drawing/2014/main" val="1347416819"/>
                  </a:ext>
                </a:extLst>
              </a:tr>
            </a:tbl>
          </a:graphicData>
        </a:graphic>
      </p:graphicFrame>
    </p:spTree>
    <p:extLst>
      <p:ext uri="{BB962C8B-B14F-4D97-AF65-F5344CB8AC3E}">
        <p14:creationId xmlns:p14="http://schemas.microsoft.com/office/powerpoint/2010/main" val="30339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E2EB-5B44-42F0-BCCA-1D309F867D6E}"/>
              </a:ext>
            </a:extLst>
          </p:cNvPr>
          <p:cNvSpPr>
            <a:spLocks noGrp="1"/>
          </p:cNvSpPr>
          <p:nvPr>
            <p:ph type="title"/>
          </p:nvPr>
        </p:nvSpPr>
        <p:spPr>
          <a:xfrm>
            <a:off x="549422" y="476344"/>
            <a:ext cx="10363200" cy="563562"/>
          </a:xfrm>
        </p:spPr>
        <p:txBody>
          <a:bodyPr/>
          <a:lstStyle/>
          <a:p>
            <a:r>
              <a:rPr lang="en-US" sz="4400" b="1" dirty="0"/>
              <a:t>Smart Plant</a:t>
            </a:r>
            <a:endParaRPr lang="en-US" b="1" dirty="0"/>
          </a:p>
        </p:txBody>
      </p:sp>
      <p:sp>
        <p:nvSpPr>
          <p:cNvPr id="3" name="Content Placeholder 2">
            <a:extLst>
              <a:ext uri="{FF2B5EF4-FFF2-40B4-BE49-F238E27FC236}">
                <a16:creationId xmlns:a16="http://schemas.microsoft.com/office/drawing/2014/main" id="{9BCB1312-D182-4608-9F28-FF8FE716C17B}"/>
              </a:ext>
            </a:extLst>
          </p:cNvPr>
          <p:cNvSpPr>
            <a:spLocks noGrp="1"/>
          </p:cNvSpPr>
          <p:nvPr>
            <p:ph sz="quarter" idx="1"/>
          </p:nvPr>
        </p:nvSpPr>
        <p:spPr>
          <a:xfrm>
            <a:off x="513594" y="1595718"/>
            <a:ext cx="10550769" cy="4572000"/>
          </a:xfrm>
        </p:spPr>
        <p:txBody>
          <a:bodyPr/>
          <a:lstStyle/>
          <a:p>
            <a:pPr algn="just"/>
            <a:r>
              <a:rPr lang="en-IN" dirty="0"/>
              <a:t>Smart Plant is an automated system to monitor the moisture level of soil.</a:t>
            </a:r>
          </a:p>
          <a:p>
            <a:pPr algn="just"/>
            <a:r>
              <a:rPr lang="en-IN" dirty="0"/>
              <a:t>The system provides the moisture level of soil in percentage. This data can be further used for various purposes like automated irrigation system, study of soil and plant, plant monitoring at home to irrigate them automatically.</a:t>
            </a:r>
          </a:p>
          <a:p>
            <a:pPr algn="just"/>
            <a:r>
              <a:rPr lang="en-IN" dirty="0"/>
              <a:t>The moisture level is displayed on the OLED expansion screen and in terminal as well.</a:t>
            </a:r>
          </a:p>
        </p:txBody>
      </p:sp>
      <p:sp>
        <p:nvSpPr>
          <p:cNvPr id="6" name="Footer Placeholder 3">
            <a:extLst>
              <a:ext uri="{FF2B5EF4-FFF2-40B4-BE49-F238E27FC236}">
                <a16:creationId xmlns:a16="http://schemas.microsoft.com/office/drawing/2014/main" id="{B75A171F-3122-4119-A889-9322FAAC8147}"/>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298668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2F13-E524-4A2E-9A11-7A150C666152}"/>
              </a:ext>
            </a:extLst>
          </p:cNvPr>
          <p:cNvSpPr>
            <a:spLocks noGrp="1"/>
          </p:cNvSpPr>
          <p:nvPr>
            <p:ph type="title"/>
          </p:nvPr>
        </p:nvSpPr>
        <p:spPr/>
        <p:txBody>
          <a:bodyPr/>
          <a:lstStyle/>
          <a:p>
            <a:r>
              <a:rPr lang="en-US" b="1" dirty="0"/>
              <a:t>Hardware requirements</a:t>
            </a:r>
            <a:endParaRPr lang="en-US" dirty="0"/>
          </a:p>
        </p:txBody>
      </p:sp>
      <p:sp>
        <p:nvSpPr>
          <p:cNvPr id="3" name="Content Placeholder 2">
            <a:extLst>
              <a:ext uri="{FF2B5EF4-FFF2-40B4-BE49-F238E27FC236}">
                <a16:creationId xmlns:a16="http://schemas.microsoft.com/office/drawing/2014/main" id="{7D52C75C-DC8A-48BE-AE4A-ABD3F274BD1F}"/>
              </a:ext>
            </a:extLst>
          </p:cNvPr>
          <p:cNvSpPr>
            <a:spLocks noGrp="1"/>
          </p:cNvSpPr>
          <p:nvPr>
            <p:ph sz="quarter" idx="1"/>
          </p:nvPr>
        </p:nvSpPr>
        <p:spPr/>
        <p:txBody>
          <a:bodyPr/>
          <a:lstStyle/>
          <a:p>
            <a:endParaRPr lang="en-US" dirty="0"/>
          </a:p>
          <a:p>
            <a:r>
              <a:rPr lang="en-US" dirty="0"/>
              <a:t>Onion Omega 2+</a:t>
            </a:r>
          </a:p>
          <a:p>
            <a:r>
              <a:rPr lang="en-US" dirty="0"/>
              <a:t>Expansion Dock</a:t>
            </a:r>
          </a:p>
          <a:p>
            <a:r>
              <a:rPr lang="en-US" dirty="0"/>
              <a:t>Wires</a:t>
            </a:r>
          </a:p>
          <a:p>
            <a:r>
              <a:rPr lang="en-IN" dirty="0"/>
              <a:t>Soil Moisture Sensor</a:t>
            </a:r>
          </a:p>
          <a:p>
            <a:r>
              <a:rPr lang="en-IN" dirty="0"/>
              <a:t>OLED expansion (not compulsory)</a:t>
            </a:r>
            <a:endParaRPr lang="en-US" dirty="0"/>
          </a:p>
          <a:p>
            <a:r>
              <a:rPr lang="en-US" dirty="0"/>
              <a:t>Power Supply</a:t>
            </a:r>
          </a:p>
        </p:txBody>
      </p:sp>
      <p:sp>
        <p:nvSpPr>
          <p:cNvPr id="4" name="Footer Placeholder 3">
            <a:extLst>
              <a:ext uri="{FF2B5EF4-FFF2-40B4-BE49-F238E27FC236}">
                <a16:creationId xmlns:a16="http://schemas.microsoft.com/office/drawing/2014/main" id="{F7589AB3-F911-462B-8672-534E4A192AF1}"/>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225223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C009-E48B-4450-A884-78688A2401A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11FE8E9-2867-4A8C-A1BA-EA48AC37CDB0}"/>
              </a:ext>
            </a:extLst>
          </p:cNvPr>
          <p:cNvSpPr>
            <a:spLocks noGrp="1"/>
          </p:cNvSpPr>
          <p:nvPr>
            <p:ph sz="quarter" idx="1"/>
          </p:nvPr>
        </p:nvSpPr>
        <p:spPr>
          <a:xfrm>
            <a:off x="522528" y="1142999"/>
            <a:ext cx="10550769" cy="4754217"/>
          </a:xfrm>
        </p:spPr>
        <p:txBody>
          <a:bodyPr/>
          <a:lstStyle/>
          <a:p>
            <a:r>
              <a:rPr lang="en-IN" dirty="0"/>
              <a:t>We are going to build a system that uses sensor to measure the moisture level of soil.</a:t>
            </a:r>
            <a:endParaRPr lang="en-US" dirty="0"/>
          </a:p>
          <a:p>
            <a:r>
              <a:rPr lang="en-IN" dirty="0"/>
              <a:t>The moisture level is measured using soil moisture sensor which returns the approximate moisture levels</a:t>
            </a:r>
            <a:r>
              <a:rPr lang="en-US" dirty="0"/>
              <a:t>.</a:t>
            </a:r>
          </a:p>
          <a:p>
            <a:endParaRPr lang="en-US" dirty="0"/>
          </a:p>
          <a:p>
            <a:pPr marL="0" indent="0">
              <a:buNone/>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53B545F0-39FB-473E-B7C6-260AA61A872F}"/>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17163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704966" y="57659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sng" strike="noStrike" kern="1200" cap="none" spc="0" normalizeH="0" baseline="0" noProof="0" dirty="0">
                <a:ln>
                  <a:noFill/>
                </a:ln>
                <a:solidFill>
                  <a:prstClr val="white"/>
                </a:solidFill>
                <a:effectLst/>
                <a:uLnTx/>
                <a:uFillTx/>
                <a:latin typeface="Calibri Light" panose="020F0302020204030204"/>
                <a:ea typeface="+mj-ea"/>
                <a:cs typeface="+mj-cs"/>
              </a:rPr>
              <a:t>DHT-11 Sensor</a:t>
            </a:r>
          </a:p>
        </p:txBody>
      </p:sp>
      <p:sp>
        <p:nvSpPr>
          <p:cNvPr id="16" name="Footer Placeholder 3"/>
          <p:cNvSpPr>
            <a:spLocks noGrp="1"/>
          </p:cNvSpPr>
          <p:nvPr>
            <p:ph type="ftr" sz="quarter" idx="10"/>
          </p:nvPr>
        </p:nvSpPr>
        <p:spPr>
          <a:xfrm>
            <a:off x="203878" y="6441113"/>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7" name="Content Placeholder 2"/>
          <p:cNvSpPr>
            <a:spLocks noGrp="1"/>
          </p:cNvSpPr>
          <p:nvPr>
            <p:ph sz="quarter" idx="1"/>
          </p:nvPr>
        </p:nvSpPr>
        <p:spPr>
          <a:xfrm>
            <a:off x="560792" y="1644223"/>
            <a:ext cx="5037444" cy="4625164"/>
          </a:xfrm>
        </p:spPr>
        <p:txBody>
          <a:bodyPr/>
          <a:lstStyle/>
          <a:p>
            <a:pPr marL="0" indent="0" algn="just">
              <a:buNone/>
            </a:pPr>
            <a:r>
              <a:rPr lang="en-US" sz="2400" dirty="0"/>
              <a:t>The DHT11 is a basic, ultra low-cost digital temperature and humidity sensor. It uses a capacitive humidity sensor and a thermistor to measure the surrounding air, and spits out a digital signal on the data pin. It generates calibrated digital output. Its fairly simple to use, but requires careful timing to grab data. It may take </a:t>
            </a:r>
            <a:r>
              <a:rPr lang="en-US" sz="2400" dirty="0" err="1"/>
              <a:t>upto</a:t>
            </a:r>
            <a:r>
              <a:rPr lang="en-US" sz="2400" dirty="0"/>
              <a:t> 2 minutes to provide the output.</a:t>
            </a:r>
            <a:endParaRPr lang="en-US" sz="2400" dirty="0">
              <a:solidFill>
                <a:schemeClr val="bg1"/>
              </a:solidFill>
            </a:endParaRPr>
          </a:p>
        </p:txBody>
      </p:sp>
      <p:sp>
        <p:nvSpPr>
          <p:cNvPr id="3" name="AutoShape 2" descr="Image result for hc-sr04">
            <a:extLst>
              <a:ext uri="{FF2B5EF4-FFF2-40B4-BE49-F238E27FC236}">
                <a16:creationId xmlns:a16="http://schemas.microsoft.com/office/drawing/2014/main"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panose="02020502060401020303" pitchFamily="18" charset="0"/>
              <a:ea typeface="+mn-ea"/>
              <a:cs typeface="+mn-cs"/>
            </a:endParaRPr>
          </a:p>
        </p:txBody>
      </p:sp>
      <p:pic>
        <p:nvPicPr>
          <p:cNvPr id="4" name="Picture 3">
            <a:extLst>
              <a:ext uri="{FF2B5EF4-FFF2-40B4-BE49-F238E27FC236}">
                <a16:creationId xmlns:a16="http://schemas.microsoft.com/office/drawing/2014/main" id="{B5973231-43D1-41E5-8062-9EAC184E625F}"/>
              </a:ext>
            </a:extLst>
          </p:cNvPr>
          <p:cNvPicPr>
            <a:picLocks noChangeAspect="1"/>
          </p:cNvPicPr>
          <p:nvPr/>
        </p:nvPicPr>
        <p:blipFill rotWithShape="1">
          <a:blip r:embed="rId2">
            <a:extLst>
              <a:ext uri="{28A0092B-C50C-407E-A947-70E740481C1C}">
                <a14:useLocalDpi xmlns:a14="http://schemas.microsoft.com/office/drawing/2010/main" val="0"/>
              </a:ext>
            </a:extLst>
          </a:blip>
          <a:srcRect l="18458"/>
          <a:stretch/>
        </p:blipFill>
        <p:spPr>
          <a:xfrm>
            <a:off x="6419038" y="1999684"/>
            <a:ext cx="5305489" cy="2760603"/>
          </a:xfrm>
          <a:prstGeom prst="rect">
            <a:avLst/>
          </a:prstGeom>
        </p:spPr>
      </p:pic>
    </p:spTree>
    <p:extLst>
      <p:ext uri="{BB962C8B-B14F-4D97-AF65-F5344CB8AC3E}">
        <p14:creationId xmlns:p14="http://schemas.microsoft.com/office/powerpoint/2010/main" val="26688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73AF-5B1A-4BA4-B383-3AF9E12D429F}"/>
              </a:ext>
            </a:extLst>
          </p:cNvPr>
          <p:cNvSpPr>
            <a:spLocks noGrp="1"/>
          </p:cNvSpPr>
          <p:nvPr>
            <p:ph type="title"/>
          </p:nvPr>
        </p:nvSpPr>
        <p:spPr/>
        <p:txBody>
          <a:bodyPr/>
          <a:lstStyle/>
          <a:p>
            <a:r>
              <a:rPr lang="en-US" b="1" dirty="0"/>
              <a:t>Technical Details</a:t>
            </a:r>
            <a:endParaRPr lang="en-US" dirty="0"/>
          </a:p>
        </p:txBody>
      </p:sp>
      <p:graphicFrame>
        <p:nvGraphicFramePr>
          <p:cNvPr id="4" name="Table 3">
            <a:extLst>
              <a:ext uri="{FF2B5EF4-FFF2-40B4-BE49-F238E27FC236}">
                <a16:creationId xmlns:a16="http://schemas.microsoft.com/office/drawing/2014/main" id="{9910B086-4FA1-451A-BA0E-ED83E050765B}"/>
              </a:ext>
            </a:extLst>
          </p:cNvPr>
          <p:cNvGraphicFramePr>
            <a:graphicFrameLocks noGrp="1"/>
          </p:cNvGraphicFramePr>
          <p:nvPr>
            <p:extLst>
              <p:ext uri="{D42A27DB-BD31-4B8C-83A1-F6EECF244321}">
                <p14:modId xmlns:p14="http://schemas.microsoft.com/office/powerpoint/2010/main" val="510314264"/>
              </p:ext>
            </p:extLst>
          </p:nvPr>
        </p:nvGraphicFramePr>
        <p:xfrm>
          <a:off x="1640128" y="194564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23583654"/>
                    </a:ext>
                  </a:extLst>
                </a:gridCol>
                <a:gridCol w="4064000">
                  <a:extLst>
                    <a:ext uri="{9D8B030D-6E8A-4147-A177-3AD203B41FA5}">
                      <a16:colId xmlns:a16="http://schemas.microsoft.com/office/drawing/2014/main" val="1530686356"/>
                    </a:ext>
                  </a:extLst>
                </a:gridCol>
              </a:tblGrid>
              <a:tr h="370840">
                <a:tc>
                  <a:txBody>
                    <a:bodyPr/>
                    <a:lstStyle/>
                    <a:p>
                      <a:r>
                        <a:rPr kumimoji="0" lang="en-US" sz="1800" b="0" i="0" u="none" strike="noStrike" kern="1200" baseline="0" dirty="0">
                          <a:solidFill>
                            <a:schemeClr val="lt1"/>
                          </a:solidFill>
                          <a:latin typeface="+mn-lt"/>
                          <a:ea typeface="+mn-ea"/>
                          <a:cs typeface="+mn-cs"/>
                        </a:rPr>
                        <a:t>Electrical Parameters</a:t>
                      </a:r>
                      <a:endParaRPr lang="en-US" dirty="0"/>
                    </a:p>
                  </a:txBody>
                  <a:tcPr/>
                </a:tc>
                <a:tc>
                  <a:txBody>
                    <a:bodyPr/>
                    <a:lstStyle/>
                    <a:p>
                      <a:r>
                        <a:rPr kumimoji="0" lang="en-US" sz="1800" b="0" i="0" u="none" strike="noStrike" kern="1200" baseline="0" dirty="0">
                          <a:solidFill>
                            <a:schemeClr val="lt1"/>
                          </a:solidFill>
                          <a:latin typeface="+mn-lt"/>
                          <a:ea typeface="+mn-ea"/>
                          <a:cs typeface="+mn-cs"/>
                        </a:rPr>
                        <a:t>HC-SR04 Ultrasonic Module</a:t>
                      </a:r>
                      <a:endParaRPr lang="en-US" dirty="0"/>
                    </a:p>
                  </a:txBody>
                  <a:tcPr/>
                </a:tc>
                <a:extLst>
                  <a:ext uri="{0D108BD9-81ED-4DB2-BD59-A6C34878D82A}">
                    <a16:rowId xmlns:a16="http://schemas.microsoft.com/office/drawing/2014/main" val="3225816700"/>
                  </a:ext>
                </a:extLst>
              </a:tr>
              <a:tr h="370840">
                <a:tc>
                  <a:txBody>
                    <a:bodyPr/>
                    <a:lstStyle/>
                    <a:p>
                      <a:r>
                        <a:rPr kumimoji="0" lang="en-US" sz="1800" b="0" i="0" u="none" strike="noStrike" kern="1200" baseline="0" dirty="0">
                          <a:solidFill>
                            <a:schemeClr val="dk1"/>
                          </a:solidFill>
                          <a:latin typeface="+mn-lt"/>
                          <a:ea typeface="+mn-ea"/>
                          <a:cs typeface="+mn-cs"/>
                        </a:rPr>
                        <a:t>Operating Voltage</a:t>
                      </a:r>
                      <a:endParaRPr lang="en-US" dirty="0"/>
                    </a:p>
                  </a:txBody>
                  <a:tcPr/>
                </a:tc>
                <a:tc>
                  <a:txBody>
                    <a:bodyPr/>
                    <a:lstStyle/>
                    <a:p>
                      <a:r>
                        <a:rPr kumimoji="0" lang="en-US" sz="1800" b="0" i="0" u="none" strike="noStrike" kern="1200" baseline="0" dirty="0">
                          <a:solidFill>
                            <a:schemeClr val="dk1"/>
                          </a:solidFill>
                          <a:latin typeface="+mn-lt"/>
                          <a:ea typeface="+mn-ea"/>
                          <a:cs typeface="+mn-cs"/>
                        </a:rPr>
                        <a:t>DC-3.3V or 5V</a:t>
                      </a:r>
                      <a:endParaRPr lang="en-US" dirty="0"/>
                    </a:p>
                  </a:txBody>
                  <a:tcPr/>
                </a:tc>
                <a:extLst>
                  <a:ext uri="{0D108BD9-81ED-4DB2-BD59-A6C34878D82A}">
                    <a16:rowId xmlns:a16="http://schemas.microsoft.com/office/drawing/2014/main" val="2647850133"/>
                  </a:ext>
                </a:extLst>
              </a:tr>
              <a:tr h="370840">
                <a:tc>
                  <a:txBody>
                    <a:bodyPr/>
                    <a:lstStyle/>
                    <a:p>
                      <a:r>
                        <a:rPr kumimoji="0" lang="en-US" sz="1800" b="0" i="0" u="none" strike="noStrike" kern="1200" baseline="0" dirty="0">
                          <a:solidFill>
                            <a:schemeClr val="dk1"/>
                          </a:solidFill>
                          <a:latin typeface="+mn-lt"/>
                          <a:ea typeface="+mn-ea"/>
                          <a:cs typeface="+mn-cs"/>
                        </a:rPr>
                        <a:t>Operating Current</a:t>
                      </a:r>
                      <a:endParaRPr lang="en-US" dirty="0"/>
                    </a:p>
                  </a:txBody>
                  <a:tcPr/>
                </a:tc>
                <a:tc>
                  <a:txBody>
                    <a:bodyPr/>
                    <a:lstStyle/>
                    <a:p>
                      <a:r>
                        <a:rPr kumimoji="0" lang="en-US" sz="1800" b="0" i="0" u="none" strike="noStrike" kern="1200" baseline="0" dirty="0">
                          <a:solidFill>
                            <a:schemeClr val="dk1"/>
                          </a:solidFill>
                          <a:latin typeface="+mn-lt"/>
                          <a:ea typeface="+mn-ea"/>
                          <a:cs typeface="+mn-cs"/>
                        </a:rPr>
                        <a:t>0.5-2.5 mA</a:t>
                      </a:r>
                      <a:endParaRPr lang="en-US" dirty="0"/>
                    </a:p>
                  </a:txBody>
                  <a:tcPr/>
                </a:tc>
                <a:extLst>
                  <a:ext uri="{0D108BD9-81ED-4DB2-BD59-A6C34878D82A}">
                    <a16:rowId xmlns:a16="http://schemas.microsoft.com/office/drawing/2014/main" val="1120349194"/>
                  </a:ext>
                </a:extLst>
              </a:tr>
              <a:tr h="370840">
                <a:tc>
                  <a:txBody>
                    <a:bodyPr/>
                    <a:lstStyle/>
                    <a:p>
                      <a:r>
                        <a:rPr kumimoji="0" lang="en-US" b="0" i="0" kern="1200" dirty="0">
                          <a:solidFill>
                            <a:schemeClr val="dk1"/>
                          </a:solidFill>
                          <a:effectLst/>
                          <a:latin typeface="+mn-lt"/>
                          <a:ea typeface="+mn-ea"/>
                          <a:cs typeface="+mn-cs"/>
                        </a:rPr>
                        <a:t>Sampling interval</a:t>
                      </a:r>
                      <a:endParaRPr lang="en-US" dirty="0"/>
                    </a:p>
                  </a:txBody>
                  <a:tcPr/>
                </a:tc>
                <a:tc>
                  <a:txBody>
                    <a:bodyPr/>
                    <a:lstStyle/>
                    <a:p>
                      <a:r>
                        <a:rPr lang="en-IN" dirty="0"/>
                        <a:t>1 Sec</a:t>
                      </a:r>
                      <a:endParaRPr lang="en-US" dirty="0"/>
                    </a:p>
                  </a:txBody>
                  <a:tcPr/>
                </a:tc>
                <a:extLst>
                  <a:ext uri="{0D108BD9-81ED-4DB2-BD59-A6C34878D82A}">
                    <a16:rowId xmlns:a16="http://schemas.microsoft.com/office/drawing/2014/main" val="3363008821"/>
                  </a:ext>
                </a:extLst>
              </a:tr>
              <a:tr h="370840">
                <a:tc>
                  <a:txBody>
                    <a:bodyPr/>
                    <a:lstStyle/>
                    <a:p>
                      <a:r>
                        <a:rPr kumimoji="0" lang="en-US" b="0" i="0" kern="1200" dirty="0">
                          <a:solidFill>
                            <a:schemeClr val="dk1"/>
                          </a:solidFill>
                          <a:effectLst/>
                          <a:latin typeface="+mn-lt"/>
                          <a:ea typeface="+mn-ea"/>
                          <a:cs typeface="+mn-cs"/>
                        </a:rPr>
                        <a:t>Measurement range</a:t>
                      </a:r>
                      <a:endParaRPr lang="en-US" dirty="0"/>
                    </a:p>
                  </a:txBody>
                  <a:tcPr/>
                </a:tc>
                <a:tc>
                  <a:txBody>
                    <a:bodyPr/>
                    <a:lstStyle/>
                    <a:p>
                      <a:r>
                        <a:rPr kumimoji="0" lang="en-US" b="0" i="0" kern="1200" dirty="0">
                          <a:solidFill>
                            <a:schemeClr val="dk1"/>
                          </a:solidFill>
                          <a:effectLst/>
                          <a:latin typeface="+mn-lt"/>
                          <a:ea typeface="+mn-ea"/>
                          <a:cs typeface="+mn-cs"/>
                        </a:rPr>
                        <a:t>20-95%RH；0-50℃</a:t>
                      </a:r>
                      <a:endParaRPr lang="en-US" dirty="0"/>
                    </a:p>
                  </a:txBody>
                  <a:tcPr/>
                </a:tc>
                <a:extLst>
                  <a:ext uri="{0D108BD9-81ED-4DB2-BD59-A6C34878D82A}">
                    <a16:rowId xmlns:a16="http://schemas.microsoft.com/office/drawing/2014/main" val="2139725461"/>
                  </a:ext>
                </a:extLst>
              </a:tr>
              <a:tr h="370840">
                <a:tc>
                  <a:txBody>
                    <a:bodyPr/>
                    <a:lstStyle/>
                    <a:p>
                      <a:r>
                        <a:rPr kumimoji="0" lang="en-US" sz="1800" b="0" i="0" u="none" strike="noStrike" kern="1200" baseline="0" dirty="0">
                          <a:solidFill>
                            <a:schemeClr val="dk1"/>
                          </a:solidFill>
                          <a:latin typeface="+mn-lt"/>
                          <a:ea typeface="+mn-ea"/>
                          <a:cs typeface="+mn-cs"/>
                        </a:rPr>
                        <a:t>Accuracy(Humidity)</a:t>
                      </a:r>
                      <a:endParaRPr lang="en-US" dirty="0"/>
                    </a:p>
                  </a:txBody>
                  <a:tcPr/>
                </a:tc>
                <a:tc>
                  <a:txBody>
                    <a:bodyPr/>
                    <a:lstStyle/>
                    <a:p>
                      <a:r>
                        <a:rPr kumimoji="0" lang="en-US" sz="1800" b="0" i="0" u="none" strike="noStrike" kern="1200" baseline="0" dirty="0">
                          <a:solidFill>
                            <a:schemeClr val="dk1"/>
                          </a:solidFill>
                          <a:latin typeface="+mn-lt"/>
                          <a:ea typeface="+mn-ea"/>
                          <a:cs typeface="+mn-cs"/>
                        </a:rPr>
                        <a:t>± 5%</a:t>
                      </a:r>
                      <a:endParaRPr lang="en-US" dirty="0"/>
                    </a:p>
                  </a:txBody>
                  <a:tcPr/>
                </a:tc>
                <a:extLst>
                  <a:ext uri="{0D108BD9-81ED-4DB2-BD59-A6C34878D82A}">
                    <a16:rowId xmlns:a16="http://schemas.microsoft.com/office/drawing/2014/main" val="435937359"/>
                  </a:ext>
                </a:extLst>
              </a:tr>
              <a:tr h="370840">
                <a:tc>
                  <a:txBody>
                    <a:bodyPr/>
                    <a:lstStyle/>
                    <a:p>
                      <a:r>
                        <a:rPr kumimoji="0" lang="en-US" sz="1800" b="0" i="0" u="none" strike="noStrike" kern="1200" baseline="0" dirty="0">
                          <a:solidFill>
                            <a:schemeClr val="dk1"/>
                          </a:solidFill>
                          <a:latin typeface="+mn-lt"/>
                          <a:ea typeface="+mn-ea"/>
                          <a:cs typeface="+mn-cs"/>
                        </a:rPr>
                        <a:t>Accuracy(Temperature)</a:t>
                      </a:r>
                      <a:endParaRPr lang="en-US" dirty="0"/>
                    </a:p>
                  </a:txBody>
                  <a:tcPr/>
                </a:tc>
                <a:tc>
                  <a:txBody>
                    <a:bodyPr/>
                    <a:lstStyle/>
                    <a:p>
                      <a:r>
                        <a:rPr kumimoji="0" lang="en-US" sz="1800" b="0" i="0" u="none" strike="noStrike" kern="1200" baseline="0" dirty="0">
                          <a:solidFill>
                            <a:schemeClr val="dk1"/>
                          </a:solidFill>
                          <a:latin typeface="+mn-lt"/>
                          <a:ea typeface="+mn-ea"/>
                          <a:cs typeface="+mn-cs"/>
                        </a:rPr>
                        <a:t>± 2°C</a:t>
                      </a:r>
                      <a:endParaRPr lang="en-US" dirty="0"/>
                    </a:p>
                  </a:txBody>
                  <a:tcPr/>
                </a:tc>
                <a:extLst>
                  <a:ext uri="{0D108BD9-81ED-4DB2-BD59-A6C34878D82A}">
                    <a16:rowId xmlns:a16="http://schemas.microsoft.com/office/drawing/2014/main" val="1019339545"/>
                  </a:ext>
                </a:extLst>
              </a:tr>
            </a:tbl>
          </a:graphicData>
        </a:graphic>
      </p:graphicFrame>
      <p:sp>
        <p:nvSpPr>
          <p:cNvPr id="5" name="Footer Placeholder 3">
            <a:extLst>
              <a:ext uri="{FF2B5EF4-FFF2-40B4-BE49-F238E27FC236}">
                <a16:creationId xmlns:a16="http://schemas.microsoft.com/office/drawing/2014/main" id="{91E5EAC1-EB1F-4086-8C9F-AFAF4B5FCBE5}"/>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372290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AF05099-FD48-4A55-B6BE-202E469BF45C}"/>
              </a:ext>
            </a:extLst>
          </p:cNvPr>
          <p:cNvSpPr>
            <a:spLocks noGrp="1"/>
          </p:cNvSpPr>
          <p:nvPr>
            <p:ph type="title"/>
          </p:nvPr>
        </p:nvSpPr>
        <p:spPr>
          <a:xfrm>
            <a:off x="522528" y="274638"/>
            <a:ext cx="10363200" cy="563562"/>
          </a:xfrm>
        </p:spPr>
        <p:txBody>
          <a:bodyPr/>
          <a:lstStyle/>
          <a:p>
            <a:r>
              <a:rPr lang="en-US" dirty="0"/>
              <a:t>Circuit Diagram</a:t>
            </a:r>
          </a:p>
        </p:txBody>
      </p:sp>
      <p:pic>
        <p:nvPicPr>
          <p:cNvPr id="4" name="Content Placeholder 3">
            <a:extLst>
              <a:ext uri="{FF2B5EF4-FFF2-40B4-BE49-F238E27FC236}">
                <a16:creationId xmlns:a16="http://schemas.microsoft.com/office/drawing/2014/main" id="{856E8496-781A-4E38-8F6F-948601C51193}"/>
              </a:ext>
            </a:extLst>
          </p:cNvPr>
          <p:cNvPicPr>
            <a:picLocks noGrp="1" noChangeAspect="1"/>
          </p:cNvPicPr>
          <p:nvPr>
            <p:ph sz="quarter" idx="1"/>
          </p:nvPr>
        </p:nvPicPr>
        <p:blipFill>
          <a:blip r:embed="rId2"/>
          <a:stretch>
            <a:fillRect/>
          </a:stretch>
        </p:blipFill>
        <p:spPr>
          <a:xfrm>
            <a:off x="1309052" y="1447800"/>
            <a:ext cx="8961120" cy="4572000"/>
          </a:xfrm>
          <a:prstGeom prst="rect">
            <a:avLst/>
          </a:prstGeom>
        </p:spPr>
      </p:pic>
    </p:spTree>
    <p:extLst>
      <p:ext uri="{BB962C8B-B14F-4D97-AF65-F5344CB8AC3E}">
        <p14:creationId xmlns:p14="http://schemas.microsoft.com/office/powerpoint/2010/main" val="104214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F6C-AA9A-4903-BFCE-962294E9BEC6}"/>
              </a:ext>
            </a:extLst>
          </p:cNvPr>
          <p:cNvSpPr>
            <a:spLocks noGrp="1"/>
          </p:cNvSpPr>
          <p:nvPr>
            <p:ph type="title"/>
          </p:nvPr>
        </p:nvSpPr>
        <p:spPr/>
        <p:txBody>
          <a:bodyPr/>
          <a:lstStyle/>
          <a:p>
            <a:r>
              <a:rPr lang="en-US" dirty="0"/>
              <a:t>Software installations in Omega</a:t>
            </a:r>
          </a:p>
        </p:txBody>
      </p:sp>
      <p:sp>
        <p:nvSpPr>
          <p:cNvPr id="3" name="Content Placeholder 2">
            <a:extLst>
              <a:ext uri="{FF2B5EF4-FFF2-40B4-BE49-F238E27FC236}">
                <a16:creationId xmlns:a16="http://schemas.microsoft.com/office/drawing/2014/main" id="{1DF6481E-71D2-45FA-BBC2-CC0D1694FD83}"/>
              </a:ext>
            </a:extLst>
          </p:cNvPr>
          <p:cNvSpPr>
            <a:spLocks noGrp="1"/>
          </p:cNvSpPr>
          <p:nvPr>
            <p:ph sz="quarter" idx="1"/>
          </p:nvPr>
        </p:nvSpPr>
        <p:spPr>
          <a:xfrm>
            <a:off x="522528" y="1137994"/>
            <a:ext cx="10937508" cy="5445368"/>
          </a:xfrm>
        </p:spPr>
        <p:txBody>
          <a:bodyPr/>
          <a:lstStyle/>
          <a:p>
            <a:pPr fontAlgn="ctr"/>
            <a:r>
              <a:rPr lang="en-IN" dirty="0"/>
              <a:t>Follow this link for first time setup of Omega - </a:t>
            </a:r>
            <a:r>
              <a:rPr lang="en-US" dirty="0">
                <a:hlinkClick r:id="rId2"/>
              </a:rPr>
              <a:t>https://docs.onion.io/omega2-docs/first-time-setup.html</a:t>
            </a:r>
            <a:endParaRPr lang="en-US" dirty="0"/>
          </a:p>
          <a:p>
            <a:r>
              <a:rPr lang="en-US" dirty="0"/>
              <a:t>Once you are ready, type the following commands :-</a:t>
            </a:r>
          </a:p>
          <a:p>
            <a:pPr lvl="2">
              <a:buFont typeface="Wingdings" panose="05000000000000000000" pitchFamily="2" charset="2"/>
              <a:buChar char="Ø"/>
            </a:pPr>
            <a:r>
              <a:rPr lang="en-US" dirty="0" err="1"/>
              <a:t>opkg</a:t>
            </a:r>
            <a:r>
              <a:rPr lang="en-US" dirty="0"/>
              <a:t> update</a:t>
            </a:r>
          </a:p>
          <a:p>
            <a:pPr lvl="2">
              <a:buFont typeface="Wingdings" panose="05000000000000000000" pitchFamily="2" charset="2"/>
              <a:buChar char="Ø"/>
            </a:pPr>
            <a:r>
              <a:rPr lang="en-US" dirty="0" err="1"/>
              <a:t>opkg</a:t>
            </a:r>
            <a:r>
              <a:rPr lang="en-US" dirty="0"/>
              <a:t> install python </a:t>
            </a:r>
            <a:r>
              <a:rPr lang="en-US" dirty="0" err="1"/>
              <a:t>pyOnionGpio</a:t>
            </a:r>
            <a:endParaRPr lang="en-US" dirty="0"/>
          </a:p>
          <a:p>
            <a:pPr lvl="2">
              <a:buFont typeface="Wingdings" panose="05000000000000000000" pitchFamily="2" charset="2"/>
              <a:buChar char="Ø"/>
            </a:pPr>
            <a:r>
              <a:rPr lang="en-US" dirty="0" err="1"/>
              <a:t>opkg</a:t>
            </a:r>
            <a:r>
              <a:rPr lang="en-US" dirty="0"/>
              <a:t> install python-pip</a:t>
            </a:r>
          </a:p>
          <a:p>
            <a:pPr lvl="2">
              <a:buFont typeface="Wingdings" panose="05000000000000000000" pitchFamily="2" charset="2"/>
              <a:buChar char="Ø"/>
            </a:pPr>
            <a:r>
              <a:rPr lang="en-US" dirty="0"/>
              <a:t>pip install </a:t>
            </a:r>
            <a:r>
              <a:rPr lang="en-US" dirty="0" err="1"/>
              <a:t>paho-mqtt</a:t>
            </a:r>
            <a:endParaRPr lang="en-US" dirty="0"/>
          </a:p>
          <a:p>
            <a:pPr lvl="2">
              <a:buFont typeface="Wingdings" panose="05000000000000000000" pitchFamily="2" charset="2"/>
              <a:buChar char="Ø"/>
            </a:pPr>
            <a:r>
              <a:rPr lang="en-US" dirty="0" err="1"/>
              <a:t>Opkg</a:t>
            </a:r>
            <a:r>
              <a:rPr lang="en-US" dirty="0"/>
              <a:t> install </a:t>
            </a:r>
            <a:r>
              <a:rPr lang="en-US" dirty="0" err="1"/>
              <a:t>dht</a:t>
            </a:r>
            <a:r>
              <a:rPr lang="en-US" dirty="0"/>
              <a:t>-sensor</a:t>
            </a:r>
          </a:p>
          <a:p>
            <a:r>
              <a:rPr lang="en-IN" dirty="0"/>
              <a:t>D</a:t>
            </a:r>
            <a:r>
              <a:rPr lang="en-US" dirty="0" err="1"/>
              <a:t>ownload</a:t>
            </a:r>
            <a:r>
              <a:rPr lang="en-US" dirty="0"/>
              <a:t> the sender.py file from </a:t>
            </a:r>
            <a:r>
              <a:rPr lang="en-IN" sz="2000" dirty="0">
                <a:hlinkClick r:id="rId3"/>
              </a:rPr>
              <a:t>https://github.com/ranajoy-dutta/IoT-MQTT.git</a:t>
            </a:r>
            <a:endParaRPr lang="en-IN" sz="2000" dirty="0"/>
          </a:p>
          <a:p>
            <a:pPr marL="0" indent="0">
              <a:buNone/>
            </a:pPr>
            <a:endParaRPr lang="en-IN" sz="2400" dirty="0"/>
          </a:p>
        </p:txBody>
      </p:sp>
    </p:spTree>
    <p:extLst>
      <p:ext uri="{BB962C8B-B14F-4D97-AF65-F5344CB8AC3E}">
        <p14:creationId xmlns:p14="http://schemas.microsoft.com/office/powerpoint/2010/main" val="23007813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610</Words>
  <Application>Microsoft Office PowerPoint</Application>
  <PresentationFormat>Widescreen</PresentationFormat>
  <Paragraphs>106</Paragraphs>
  <Slides>11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Franklin Gothic Book</vt:lpstr>
      <vt:lpstr>Perpetua</vt:lpstr>
      <vt:lpstr>Wingdings</vt:lpstr>
      <vt:lpstr>Wingdings 2</vt:lpstr>
      <vt:lpstr>Office Theme</vt:lpstr>
      <vt:lpstr>1_Equity</vt:lpstr>
      <vt:lpstr>Smart Plant</vt:lpstr>
      <vt:lpstr>Contents</vt:lpstr>
      <vt:lpstr>Smart Plant</vt:lpstr>
      <vt:lpstr>Hardware requirements</vt:lpstr>
      <vt:lpstr>Description</vt:lpstr>
      <vt:lpstr>PowerPoint Presentation</vt:lpstr>
      <vt:lpstr>Technical Details</vt:lpstr>
      <vt:lpstr>Circuit Diagram</vt:lpstr>
      <vt:lpstr>Software installations in Omega</vt:lpstr>
      <vt:lpstr>Software installations in Server/Your system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enabled Obstacle Avoiding Robot</dc:title>
  <dc:creator>Rohit Kumar</dc:creator>
  <cp:lastModifiedBy>Ranajoy Dutta</cp:lastModifiedBy>
  <cp:revision>44</cp:revision>
  <dcterms:created xsi:type="dcterms:W3CDTF">2018-06-07T09:16:06Z</dcterms:created>
  <dcterms:modified xsi:type="dcterms:W3CDTF">2018-07-09T15:17:39Z</dcterms:modified>
</cp:coreProperties>
</file>