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8" r:id="rId3"/>
    <p:sldId id="277" r:id="rId4"/>
    <p:sldId id="296" r:id="rId5"/>
    <p:sldId id="299" r:id="rId6"/>
    <p:sldId id="278" r:id="rId7"/>
    <p:sldId id="295" r:id="rId8"/>
    <p:sldId id="304" r:id="rId9"/>
    <p:sldId id="305" r:id="rId10"/>
    <p:sldId id="30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D2375-4CD8-48AB-A5E8-563F315216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C388BF3-0C39-4C9B-978C-73228D66FA04}">
      <dgm:prSet custT="1"/>
      <dgm:spPr>
        <a:solidFill>
          <a:schemeClr val="tx1"/>
        </a:solidFill>
      </dgm:spPr>
      <dgm:t>
        <a:bodyPr/>
        <a:lstStyle/>
        <a:p>
          <a:pPr algn="ctr"/>
          <a:r>
            <a:rPr lang="en-IN" sz="1800" dirty="0"/>
            <a:t>Temperature Sensor</a:t>
          </a:r>
        </a:p>
      </dgm:t>
    </dgm:pt>
    <dgm:pt modelId="{3A402E59-883D-4A64-851A-B5D2DF146272}" type="parTrans" cxnId="{0C8A9EEE-5B1D-4B42-A543-561B6AABB265}">
      <dgm:prSet/>
      <dgm:spPr/>
      <dgm:t>
        <a:bodyPr/>
        <a:lstStyle/>
        <a:p>
          <a:pPr algn="ctr"/>
          <a:endParaRPr lang="en-US"/>
        </a:p>
      </dgm:t>
    </dgm:pt>
    <dgm:pt modelId="{57D7163D-F249-47D1-B594-AC5CA19BDF3B}" type="sibTrans" cxnId="{0C8A9EEE-5B1D-4B42-A543-561B6AABB265}">
      <dgm:prSet/>
      <dgm:spPr/>
      <dgm:t>
        <a:bodyPr/>
        <a:lstStyle/>
        <a:p>
          <a:pPr algn="ctr"/>
          <a:endParaRPr lang="en-US"/>
        </a:p>
      </dgm:t>
    </dgm:pt>
    <dgm:pt modelId="{6E246647-FF0A-471B-B505-F94AF86DC843}">
      <dgm:prSet custT="1"/>
      <dgm:spPr>
        <a:solidFill>
          <a:schemeClr val="tx1"/>
        </a:solidFill>
      </dgm:spPr>
      <dgm:t>
        <a:bodyPr/>
        <a:lstStyle/>
        <a:p>
          <a:pPr algn="ctr"/>
          <a:r>
            <a:rPr lang="en-IN" sz="1800" dirty="0"/>
            <a:t>Light dependent Resistance</a:t>
          </a:r>
        </a:p>
      </dgm:t>
    </dgm:pt>
    <dgm:pt modelId="{60A21335-5634-4499-A272-03A2C15A8CBA}" type="parTrans" cxnId="{DAB03630-34C1-4139-A312-738F3E294AD4}">
      <dgm:prSet/>
      <dgm:spPr/>
      <dgm:t>
        <a:bodyPr/>
        <a:lstStyle/>
        <a:p>
          <a:pPr algn="ctr"/>
          <a:endParaRPr lang="en-US"/>
        </a:p>
      </dgm:t>
    </dgm:pt>
    <dgm:pt modelId="{6B91098E-82E6-4EE7-8195-8EBBB57687BA}" type="sibTrans" cxnId="{DAB03630-34C1-4139-A312-738F3E294AD4}">
      <dgm:prSet/>
      <dgm:spPr/>
      <dgm:t>
        <a:bodyPr/>
        <a:lstStyle/>
        <a:p>
          <a:pPr algn="ctr"/>
          <a:endParaRPr lang="en-US"/>
        </a:p>
      </dgm:t>
    </dgm:pt>
    <dgm:pt modelId="{D9A632A3-66DB-42A9-BA86-32506DF3FAE2}" type="pres">
      <dgm:prSet presAssocID="{B12D2375-4CD8-48AB-A5E8-563F315216BF}" presName="linear" presStyleCnt="0">
        <dgm:presLayoutVars>
          <dgm:animLvl val="lvl"/>
          <dgm:resizeHandles val="exact"/>
        </dgm:presLayoutVars>
      </dgm:prSet>
      <dgm:spPr/>
    </dgm:pt>
    <dgm:pt modelId="{AE1DD2E3-707E-4A23-AA0D-9DB7DE8B5D46}" type="pres">
      <dgm:prSet presAssocID="{6C388BF3-0C39-4C9B-978C-73228D66FA04}" presName="parentText" presStyleLbl="node1" presStyleIdx="0" presStyleCnt="2">
        <dgm:presLayoutVars>
          <dgm:chMax val="0"/>
          <dgm:bulletEnabled val="1"/>
        </dgm:presLayoutVars>
      </dgm:prSet>
      <dgm:spPr/>
    </dgm:pt>
    <dgm:pt modelId="{96323A4A-A7B6-4AB8-86B2-BF1230B410A3}" type="pres">
      <dgm:prSet presAssocID="{57D7163D-F249-47D1-B594-AC5CA19BDF3B}" presName="spacer" presStyleCnt="0"/>
      <dgm:spPr/>
    </dgm:pt>
    <dgm:pt modelId="{C4A596C0-392F-4B73-A2B5-F6725A3729DF}" type="pres">
      <dgm:prSet presAssocID="{6E246647-FF0A-471B-B505-F94AF86DC843}" presName="parentText" presStyleLbl="node1" presStyleIdx="1" presStyleCnt="2" custLinFactY="91506" custLinFactNeighborY="100000">
        <dgm:presLayoutVars>
          <dgm:chMax val="0"/>
          <dgm:bulletEnabled val="1"/>
        </dgm:presLayoutVars>
      </dgm:prSet>
      <dgm:spPr/>
    </dgm:pt>
  </dgm:ptLst>
  <dgm:cxnLst>
    <dgm:cxn modelId="{DAB03630-34C1-4139-A312-738F3E294AD4}" srcId="{B12D2375-4CD8-48AB-A5E8-563F315216BF}" destId="{6E246647-FF0A-471B-B505-F94AF86DC843}" srcOrd="1" destOrd="0" parTransId="{60A21335-5634-4499-A272-03A2C15A8CBA}" sibTransId="{6B91098E-82E6-4EE7-8195-8EBBB57687BA}"/>
    <dgm:cxn modelId="{301AC336-7F1F-44C5-97EB-8427DA65A26C}" type="presOf" srcId="{6E246647-FF0A-471B-B505-F94AF86DC843}" destId="{C4A596C0-392F-4B73-A2B5-F6725A3729DF}" srcOrd="0" destOrd="0" presId="urn:microsoft.com/office/officeart/2005/8/layout/vList2"/>
    <dgm:cxn modelId="{12E52363-28C4-4781-9EB9-195450A6AE69}" type="presOf" srcId="{B12D2375-4CD8-48AB-A5E8-563F315216BF}" destId="{D9A632A3-66DB-42A9-BA86-32506DF3FAE2}" srcOrd="0" destOrd="0" presId="urn:microsoft.com/office/officeart/2005/8/layout/vList2"/>
    <dgm:cxn modelId="{E7768EA1-45F7-48F4-8D50-C377DF57123E}" type="presOf" srcId="{6C388BF3-0C39-4C9B-978C-73228D66FA04}" destId="{AE1DD2E3-707E-4A23-AA0D-9DB7DE8B5D46}" srcOrd="0" destOrd="0" presId="urn:microsoft.com/office/officeart/2005/8/layout/vList2"/>
    <dgm:cxn modelId="{0C8A9EEE-5B1D-4B42-A543-561B6AABB265}" srcId="{B12D2375-4CD8-48AB-A5E8-563F315216BF}" destId="{6C388BF3-0C39-4C9B-978C-73228D66FA04}" srcOrd="0" destOrd="0" parTransId="{3A402E59-883D-4A64-851A-B5D2DF146272}" sibTransId="{57D7163D-F249-47D1-B594-AC5CA19BDF3B}"/>
    <dgm:cxn modelId="{BCA1C936-0E9C-474E-991D-9359837EBEC5}" type="presParOf" srcId="{D9A632A3-66DB-42A9-BA86-32506DF3FAE2}" destId="{AE1DD2E3-707E-4A23-AA0D-9DB7DE8B5D46}" srcOrd="0" destOrd="0" presId="urn:microsoft.com/office/officeart/2005/8/layout/vList2"/>
    <dgm:cxn modelId="{3C386BDB-5F1F-495D-BA5A-DFBC81435B39}" type="presParOf" srcId="{D9A632A3-66DB-42A9-BA86-32506DF3FAE2}" destId="{96323A4A-A7B6-4AB8-86B2-BF1230B410A3}" srcOrd="1" destOrd="0" presId="urn:microsoft.com/office/officeart/2005/8/layout/vList2"/>
    <dgm:cxn modelId="{22C6008A-75F5-48E4-A3AF-4497C9254791}" type="presParOf" srcId="{D9A632A3-66DB-42A9-BA86-32506DF3FAE2}" destId="{C4A596C0-392F-4B73-A2B5-F6725A3729D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DD2E3-707E-4A23-AA0D-9DB7DE8B5D46}">
      <dsp:nvSpPr>
        <dsp:cNvPr id="0" name=""/>
        <dsp:cNvSpPr/>
      </dsp:nvSpPr>
      <dsp:spPr>
        <a:xfrm>
          <a:off x="0" y="1402551"/>
          <a:ext cx="4714747" cy="1216800"/>
        </a:xfrm>
        <a:prstGeom prst="roundRect">
          <a:avLst/>
        </a:prstGeom>
        <a:solidFill>
          <a:schemeClr val="tx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Temperature Sensor</a:t>
          </a:r>
        </a:p>
      </dsp:txBody>
      <dsp:txXfrm>
        <a:off x="59399" y="1461950"/>
        <a:ext cx="4595949" cy="1098002"/>
      </dsp:txXfrm>
    </dsp:sp>
    <dsp:sp modelId="{C4A596C0-392F-4B73-A2B5-F6725A3729DF}">
      <dsp:nvSpPr>
        <dsp:cNvPr id="0" name=""/>
        <dsp:cNvSpPr/>
      </dsp:nvSpPr>
      <dsp:spPr>
        <a:xfrm>
          <a:off x="0" y="4107196"/>
          <a:ext cx="4714747" cy="1216800"/>
        </a:xfrm>
        <a:prstGeom prst="roundRect">
          <a:avLst/>
        </a:prstGeom>
        <a:solidFill>
          <a:schemeClr val="tx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Light dependent Resistance</a:t>
          </a:r>
        </a:p>
      </dsp:txBody>
      <dsp:txXfrm>
        <a:off x="59399" y="4166595"/>
        <a:ext cx="4595949"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5" name="Rounded Rectangle 12"/>
          <p:cNvSpPr/>
          <p:nvPr/>
        </p:nvSpPr>
        <p:spPr>
          <a:xfrm>
            <a:off x="87924" y="69850"/>
            <a:ext cx="12016154"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6"/>
          <p:cNvSpPr/>
          <p:nvPr/>
        </p:nvSpPr>
        <p:spPr>
          <a:xfrm>
            <a:off x="84016" y="1449389"/>
            <a:ext cx="1202787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9"/>
          <p:cNvSpPr/>
          <p:nvPr/>
        </p:nvSpPr>
        <p:spPr>
          <a:xfrm>
            <a:off x="84016" y="1397000"/>
            <a:ext cx="1202787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10"/>
          <p:cNvSpPr/>
          <p:nvPr/>
        </p:nvSpPr>
        <p:spPr>
          <a:xfrm>
            <a:off x="84016" y="2976564"/>
            <a:ext cx="1202787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970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4"/>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12" name="Date Placeholder 27"/>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13"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2522452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55FAC9A-A197-4288-8639-82F7D9A64B0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6"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206112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4"/>
            <a:ext cx="7416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5" name="Footer Placeholder 16"/>
          <p:cNvSpPr>
            <a:spLocks noGrp="1"/>
          </p:cNvSpPr>
          <p:nvPr>
            <p:ph type="ftr" sz="quarter" idx="11"/>
          </p:nvPr>
        </p:nvSpPr>
        <p:spPr/>
        <p:txBody>
          <a:bodyPr/>
          <a:lstStyle>
            <a:lvl1pPr>
              <a:defRPr/>
            </a:lvl1pPr>
          </a:lstStyle>
          <a:p>
            <a:endParaRPr lang="en-IN"/>
          </a:p>
        </p:txBody>
      </p:sp>
    </p:spTree>
    <p:extLst>
      <p:ext uri="{BB962C8B-B14F-4D97-AF65-F5344CB8AC3E}">
        <p14:creationId xmlns:p14="http://schemas.microsoft.com/office/powerpoint/2010/main" val="134260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C6C7815-5993-468E-ACAE-273E5D0DC170}"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a:xfrm>
            <a:off x="522528" y="274638"/>
            <a:ext cx="10363200" cy="563562"/>
          </a:xfrm>
        </p:spPr>
        <p:txBody>
          <a:bodyPr/>
          <a:lstStyle>
            <a:lvl1pPr>
              <a:defRPr>
                <a:solidFill>
                  <a:schemeClr val="accent1">
                    <a:lumMod val="75000"/>
                  </a:schemeClr>
                </a:solidFill>
              </a:defRPr>
            </a:lvl1pPr>
          </a:lstStyle>
          <a:p>
            <a:r>
              <a:rPr lang="en-US"/>
              <a:t>Click to edit Master title style</a:t>
            </a:r>
            <a:endParaRPr lang="en-US" dirty="0"/>
          </a:p>
        </p:txBody>
      </p:sp>
      <p:sp>
        <p:nvSpPr>
          <p:cNvPr id="8" name="Content Placeholder 7"/>
          <p:cNvSpPr>
            <a:spLocks noGrp="1"/>
          </p:cNvSpPr>
          <p:nvPr>
            <p:ph sz="quarter" idx="1"/>
          </p:nvPr>
        </p:nvSpPr>
        <p:spPr>
          <a:xfrm>
            <a:off x="513594" y="1447800"/>
            <a:ext cx="10550769"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16"/>
          <p:cNvSpPr>
            <a:spLocks noGrp="1"/>
          </p:cNvSpPr>
          <p:nvPr>
            <p:ph type="ftr" sz="quarter" idx="10"/>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152306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5" name="Rounded Rectangle 9"/>
          <p:cNvSpPr/>
          <p:nvPr/>
        </p:nvSpPr>
        <p:spPr>
          <a:xfrm>
            <a:off x="87084" y="69759"/>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6"/>
          <p:cNvSpPr/>
          <p:nvPr/>
        </p:nvSpPr>
        <p:spPr>
          <a:xfrm flipV="1">
            <a:off x="91831" y="2376489"/>
            <a:ext cx="1201810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7"/>
          <p:cNvSpPr/>
          <p:nvPr/>
        </p:nvSpPr>
        <p:spPr>
          <a:xfrm>
            <a:off x="91831" y="2341564"/>
            <a:ext cx="12018107"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8"/>
          <p:cNvSpPr/>
          <p:nvPr/>
        </p:nvSpPr>
        <p:spPr>
          <a:xfrm>
            <a:off x="91831" y="2468564"/>
            <a:ext cx="12018107"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10C88CE5-65FD-4F52-A2A0-10AB2D6D3CA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0176"/>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63084" y="952504"/>
            <a:ext cx="10363200" cy="1362075"/>
          </a:xfrm>
        </p:spPr>
        <p:txBody>
          <a:bodyPr/>
          <a:lstStyle>
            <a:lvl1pPr algn="l">
              <a:buNone/>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11" name="Date Placeholder 3"/>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12"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268879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3C96B9F6-7DF8-4956-8D47-CE415CCF0E3C}"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9" name="Content Placeholder 8"/>
          <p:cNvSpPr>
            <a:spLocks noGrp="1"/>
          </p:cNvSpPr>
          <p:nvPr>
            <p:ph sz="quarter" idx="1"/>
          </p:nvPr>
        </p:nvSpPr>
        <p:spPr>
          <a:xfrm>
            <a:off x="1219200" y="1447800"/>
            <a:ext cx="4998720"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6578601" y="1447800"/>
            <a:ext cx="4998720"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451074" y="274638"/>
            <a:ext cx="10363200" cy="563562"/>
          </a:xfrm>
        </p:spPr>
        <p:txBody>
          <a:bodyPr/>
          <a:lstStyle>
            <a:lvl1pPr>
              <a:defRPr>
                <a:solidFill>
                  <a:schemeClr val="accent1">
                    <a:lumMod val="75000"/>
                  </a:schemeClr>
                </a:solidFill>
              </a:defRPr>
            </a:lvl1pPr>
          </a:lstStyle>
          <a:p>
            <a:r>
              <a:rPr lang="en-US"/>
              <a:t>Click to edit Master title style</a:t>
            </a:r>
            <a:endParaRPr lang="en-US" dirty="0"/>
          </a:p>
        </p:txBody>
      </p:sp>
      <p:sp>
        <p:nvSpPr>
          <p:cNvPr id="6" name="Date Placeholder 4"/>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8"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260782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6" name="Title 1"/>
          <p:cNvSpPr txBox="1">
            <a:spLocks/>
          </p:cNvSpPr>
          <p:nvPr/>
        </p:nvSpPr>
        <p:spPr bwMode="auto">
          <a:xfrm>
            <a:off x="451339" y="274638"/>
            <a:ext cx="10363200" cy="563562"/>
          </a:xfrm>
          <a:prstGeom prst="rect">
            <a:avLst/>
          </a:prstGeom>
          <a:noFill/>
          <a:ln w="9525">
            <a:noFill/>
            <a:miter lim="800000"/>
            <a:headEnd/>
            <a:tailEnd/>
          </a:ln>
        </p:spPr>
        <p:txBody>
          <a:bodyPr bIns="91440" anchor="b"/>
          <a:lstStyle>
            <a:lvl1pPr>
              <a:defRPr>
                <a:solidFill>
                  <a:schemeClr val="accent1">
                    <a:lumMod val="75000"/>
                  </a:schemeClr>
                </a:solidFill>
              </a:defRPr>
            </a:lvl1pPr>
          </a:lstStyle>
          <a:p>
            <a:pPr eaLnBrk="1" hangingPunct="1">
              <a:defRPr/>
            </a:pPr>
            <a:r>
              <a:rPr lang="en-US" sz="4000" dirty="0">
                <a:latin typeface="+mj-lt"/>
                <a:ea typeface="+mj-ea"/>
                <a:cs typeface="+mj-cs"/>
              </a:rPr>
              <a:t>Click to edit Master title style</a:t>
            </a:r>
          </a:p>
        </p:txBody>
      </p:sp>
      <p:sp>
        <p:nvSpPr>
          <p:cNvPr id="7"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D0A1E622-F621-4169-9C00-9F5E409EEAB8}"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lumMod val="75000"/>
                  </a:schemeClr>
                </a:solidFill>
                <a:latin typeface="Calibri" pitchFamily="34" charset="0"/>
                <a:ea typeface="+mj-ea"/>
                <a:cs typeface="+mj-cs"/>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lumMod val="75000"/>
                  </a:schemeClr>
                </a:solidFill>
                <a:latin typeface="Calibri" pitchFamily="34" charset="0"/>
                <a:ea typeface="+mj-ea"/>
                <a:cs typeface="+mj-cs"/>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11" name="Content Placeholder 10"/>
          <p:cNvSpPr>
            <a:spLocks noGrp="1"/>
          </p:cNvSpPr>
          <p:nvPr>
            <p:ph sz="half" idx="2"/>
          </p:nvPr>
        </p:nvSpPr>
        <p:spPr>
          <a:xfrm>
            <a:off x="1219200" y="2247900"/>
            <a:ext cx="4978400" cy="38862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9"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73834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1255E1D3-AF80-471B-8099-E73584F44DB9}"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a:xfrm>
            <a:off x="468923" y="76200"/>
            <a:ext cx="10363200" cy="715962"/>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5"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17536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F0B9825-1787-4FE5-8BB2-39E8A5A1D6AD}"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3" name="Date Placeholder 1"/>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4"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3048458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6" name="Rounded Rectangle 8"/>
          <p:cNvSpPr/>
          <p:nvPr/>
        </p:nvSpPr>
        <p:spPr>
          <a:xfrm>
            <a:off x="85970" y="69850"/>
            <a:ext cx="12018108"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A7BF3028-05AB-4493-92D5-8228FA5FE86D}"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9384" y="12065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1074" y="76200"/>
            <a:ext cx="10363200" cy="717550"/>
          </a:xfrm>
        </p:spPr>
        <p:txBody>
          <a:bodyPr/>
          <a:lstStyle>
            <a:lvl1pPr algn="l">
              <a:buNone/>
              <a:defRPr sz="4000" b="0"/>
            </a:lvl1pPr>
          </a:lstStyle>
          <a:p>
            <a:r>
              <a:rPr lang="en-US"/>
              <a:t>Click to edit Master title style</a:t>
            </a:r>
            <a:endParaRPr lang="en-US" dirty="0"/>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4"/>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10"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424029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91832" y="4683126"/>
            <a:ext cx="12008338"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91832" y="4649789"/>
            <a:ext cx="12008338"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91832" y="4773613"/>
            <a:ext cx="12008338"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6DA69549-777D-4A00-B024-FF079182F0F1}"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970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Edit Master text styles</a:t>
            </a:r>
          </a:p>
        </p:txBody>
      </p:sp>
      <p:sp>
        <p:nvSpPr>
          <p:cNvPr id="3" name="Picture Placeholder 2"/>
          <p:cNvSpPr>
            <a:spLocks noGrp="1"/>
          </p:cNvSpPr>
          <p:nvPr>
            <p:ph type="pic" idx="1"/>
          </p:nvPr>
        </p:nvSpPr>
        <p:spPr>
          <a:xfrm>
            <a:off x="91080" y="66679"/>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10" name="Date Placeholder 4"/>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11" name="Footer Placeholder 2"/>
          <p:cNvSpPr>
            <a:spLocks noGrp="1"/>
          </p:cNvSpPr>
          <p:nvPr>
            <p:ph type="ftr" sz="quarter" idx="11"/>
          </p:nvPr>
        </p:nvSpPr>
        <p:spPr>
          <a:xfrm>
            <a:off x="1219200" y="6172200"/>
            <a:ext cx="5283200" cy="457200"/>
          </a:xfrm>
        </p:spPr>
        <p:txBody>
          <a:bodyPr/>
          <a:lstStyle>
            <a:lvl1pPr>
              <a:defRPr/>
            </a:lvl1pPr>
          </a:lstStyle>
          <a:p>
            <a:endParaRPr lang="en-IN"/>
          </a:p>
        </p:txBody>
      </p:sp>
    </p:spTree>
    <p:extLst>
      <p:ext uri="{BB962C8B-B14F-4D97-AF65-F5344CB8AC3E}">
        <p14:creationId xmlns:p14="http://schemas.microsoft.com/office/powerpoint/2010/main" val="546248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8" name="Rounded Rectangle 7"/>
          <p:cNvSpPr/>
          <p:nvPr/>
        </p:nvSpPr>
        <p:spPr>
          <a:xfrm>
            <a:off x="85970" y="76200"/>
            <a:ext cx="12018108"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52" name="Title Placeholder 21"/>
          <p:cNvSpPr>
            <a:spLocks noGrp="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2053" name="Text Placeholder 12"/>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8229601" y="6191250"/>
            <a:ext cx="33020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fld id="{E6DBBF3B-230C-49E6-B719-16F36918CEE4}" type="datetimeFigureOut">
              <a:rPr lang="en-IN" smtClean="0"/>
              <a:t>03-10-2018</a:t>
            </a:fld>
            <a:endParaRPr lang="en-IN"/>
          </a:p>
        </p:txBody>
      </p:sp>
      <p:sp>
        <p:nvSpPr>
          <p:cNvPr id="2055"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8F814726-D194-4967-A03D-90EF3CA34C2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205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09384" y="12065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6"/>
          <p:cNvSpPr>
            <a:spLocks noGrp="1"/>
          </p:cNvSpPr>
          <p:nvPr>
            <p:ph type="ftr" sz="quarter" idx="3"/>
          </p:nvPr>
        </p:nvSpPr>
        <p:spPr>
          <a:xfrm>
            <a:off x="156308" y="6553200"/>
            <a:ext cx="5283200" cy="457200"/>
          </a:xfrm>
          <a:prstGeom prst="rect">
            <a:avLst/>
          </a:prstGeom>
        </p:spPr>
        <p:txBody>
          <a:bodyPr/>
          <a:lstStyle>
            <a:lvl1pPr eaLnBrk="1" fontAlgn="auto" hangingPunct="1">
              <a:spcBef>
                <a:spcPts val="0"/>
              </a:spcBef>
              <a:spcAft>
                <a:spcPts val="0"/>
              </a:spcAft>
              <a:defRPr sz="1000">
                <a:latin typeface="Calibri" pitchFamily="34" charset="0"/>
              </a:defRPr>
            </a:lvl1pPr>
          </a:lstStyle>
          <a:p>
            <a:endParaRPr lang="en-IN"/>
          </a:p>
        </p:txBody>
      </p:sp>
    </p:spTree>
    <p:extLst>
      <p:ext uri="{BB962C8B-B14F-4D97-AF65-F5344CB8AC3E}">
        <p14:creationId xmlns:p14="http://schemas.microsoft.com/office/powerpoint/2010/main" val="3484297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p:titleStyle>
    <p:body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0BD0D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Sensors</a:t>
            </a:r>
          </a:p>
        </p:txBody>
      </p:sp>
      <p:sp>
        <p:nvSpPr>
          <p:cNvPr id="4" name="Footer Placeholder 4"/>
          <p:cNvSpPr>
            <a:spLocks noGrp="1"/>
          </p:cNvSpPr>
          <p:nvPr>
            <p:ph type="ftr" sz="quarter" idx="11"/>
          </p:nvPr>
        </p:nvSpPr>
        <p:spPr>
          <a:xfrm>
            <a:off x="127000" y="6443663"/>
            <a:ext cx="147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170" y="3453054"/>
            <a:ext cx="4965614" cy="1171953"/>
          </a:xfrm>
          <a:prstGeom prst="rect">
            <a:avLst/>
          </a:prstGeom>
        </p:spPr>
      </p:pic>
      <p:sp>
        <p:nvSpPr>
          <p:cNvPr id="6" name="Subtitle 4"/>
          <p:cNvSpPr>
            <a:spLocks noGrp="1"/>
          </p:cNvSpPr>
          <p:nvPr>
            <p:ph type="subTitle" idx="1"/>
          </p:nvPr>
        </p:nvSpPr>
        <p:spPr>
          <a:xfrm>
            <a:off x="2628900" y="4939317"/>
            <a:ext cx="6934200" cy="1600200"/>
          </a:xfrm>
        </p:spPr>
        <p:txBody>
          <a:bodyPr/>
          <a:lstStyle/>
          <a:p>
            <a:pPr eaLnBrk="1" hangingPunct="1">
              <a:defRPr/>
            </a:pPr>
            <a:r>
              <a:rPr lang="en-US" sz="2400" dirty="0">
                <a:latin typeface="+mj-lt"/>
              </a:rPr>
              <a:t>Module</a:t>
            </a:r>
          </a:p>
          <a:p>
            <a:pPr eaLnBrk="1" hangingPunct="1">
              <a:defRPr/>
            </a:pPr>
            <a:r>
              <a:rPr lang="en-US" sz="2400" dirty="0"/>
              <a:t>Rohit Kumar</a:t>
            </a:r>
          </a:p>
          <a:p>
            <a:pPr eaLnBrk="1" hangingPunct="1">
              <a:defRPr/>
            </a:pPr>
            <a:endParaRPr lang="en-US" dirty="0">
              <a:latin typeface="+mj-lt"/>
            </a:endParaRPr>
          </a:p>
        </p:txBody>
      </p:sp>
    </p:spTree>
    <p:extLst>
      <p:ext uri="{BB962C8B-B14F-4D97-AF65-F5344CB8AC3E}">
        <p14:creationId xmlns:p14="http://schemas.microsoft.com/office/powerpoint/2010/main" val="230067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25638" y="952501"/>
            <a:ext cx="8420100" cy="1362075"/>
          </a:xfrm>
        </p:spPr>
        <p:txBody>
          <a:bodyPr/>
          <a:lstStyle/>
          <a:p>
            <a:pPr eaLnBrk="1" hangingPunct="1"/>
            <a:r>
              <a:rPr lang="en-US" altLang="en-US"/>
              <a:t>Thank You !</a:t>
            </a:r>
          </a:p>
        </p:txBody>
      </p:sp>
      <p:sp>
        <p:nvSpPr>
          <p:cNvPr id="3" name="Text Placeholder 2"/>
          <p:cNvSpPr>
            <a:spLocks noGrp="1"/>
          </p:cNvSpPr>
          <p:nvPr>
            <p:ph type="body" idx="1"/>
          </p:nvPr>
        </p:nvSpPr>
        <p:spPr>
          <a:xfrm>
            <a:off x="1925638" y="3031414"/>
            <a:ext cx="8420100" cy="3232752"/>
          </a:xfrm>
        </p:spPr>
        <p:txBody>
          <a:bodyPr numCol="2">
            <a:normAutofit/>
          </a:bodyPr>
          <a:lstStyle/>
          <a:p>
            <a:pPr eaLnBrk="1" hangingPunct="1">
              <a:defRPr/>
            </a:pPr>
            <a:r>
              <a:rPr lang="en-US" sz="1800" dirty="0">
                <a:solidFill>
                  <a:srgbClr val="002060"/>
                </a:solidFill>
              </a:rPr>
              <a:t>Nitin Sinha </a:t>
            </a:r>
          </a:p>
          <a:p>
            <a:pPr eaLnBrk="1" hangingPunct="1">
              <a:defRPr/>
            </a:pPr>
            <a:r>
              <a:rPr lang="en-US" sz="1800" dirty="0">
                <a:solidFill>
                  <a:schemeClr val="tx2"/>
                </a:solidFill>
              </a:rPr>
              <a:t>nitin.sinha@goSigmaWay.com</a:t>
            </a:r>
          </a:p>
          <a:p>
            <a:pPr eaLnBrk="1" hangingPunct="1">
              <a:defRPr/>
            </a:pPr>
            <a:r>
              <a:rPr lang="en-US" sz="1800" dirty="0">
                <a:solidFill>
                  <a:srgbClr val="002060"/>
                </a:solidFill>
              </a:rPr>
              <a:t>+1 727-394-4375</a:t>
            </a:r>
          </a:p>
          <a:p>
            <a:pPr eaLnBrk="1" hangingPunct="1">
              <a:defRPr/>
            </a:pPr>
            <a:r>
              <a:rPr lang="en-US" sz="1800" dirty="0">
                <a:solidFill>
                  <a:srgbClr val="002060"/>
                </a:solidFill>
              </a:rPr>
              <a:t>+91 7838188809</a:t>
            </a:r>
          </a:p>
          <a:p>
            <a:pPr eaLnBrk="1" hangingPunct="1">
              <a:defRPr/>
            </a:pPr>
            <a:endParaRPr lang="en-US" sz="1800" dirty="0">
              <a:solidFill>
                <a:srgbClr val="002060"/>
              </a:solidFill>
            </a:endParaRPr>
          </a:p>
          <a:p>
            <a:pPr eaLnBrk="1" hangingPunct="1">
              <a:defRPr/>
            </a:pPr>
            <a:r>
              <a:rPr lang="en-US" sz="1800" dirty="0">
                <a:solidFill>
                  <a:srgbClr val="002060"/>
                </a:solidFill>
              </a:rPr>
              <a:t>Debjani Mitra</a:t>
            </a:r>
          </a:p>
          <a:p>
            <a:pPr eaLnBrk="1" hangingPunct="1">
              <a:defRPr/>
            </a:pPr>
            <a:r>
              <a:rPr lang="en-US" sz="1800" dirty="0">
                <a:solidFill>
                  <a:schemeClr val="tx2"/>
                </a:solidFill>
              </a:rPr>
              <a:t>debjani.mitra@goSigmaWay.com</a:t>
            </a:r>
            <a:r>
              <a:rPr lang="en-US" sz="1800" dirty="0">
                <a:solidFill>
                  <a:srgbClr val="002060"/>
                </a:solidFill>
              </a:rPr>
              <a:t> </a:t>
            </a:r>
          </a:p>
          <a:p>
            <a:pPr eaLnBrk="1" hangingPunct="1">
              <a:defRPr/>
            </a:pPr>
            <a:r>
              <a:rPr lang="en-US" sz="1800" dirty="0">
                <a:solidFill>
                  <a:srgbClr val="002060"/>
                </a:solidFill>
              </a:rPr>
              <a:t>+1 952-583-3449</a:t>
            </a:r>
          </a:p>
          <a:p>
            <a:pPr eaLnBrk="1" hangingPunct="1">
              <a:defRPr/>
            </a:pPr>
            <a:r>
              <a:rPr lang="en-US" sz="1800" dirty="0">
                <a:solidFill>
                  <a:srgbClr val="002060"/>
                </a:solidFill>
              </a:rPr>
              <a:t>+91 9339555636</a:t>
            </a:r>
          </a:p>
          <a:p>
            <a:pPr eaLnBrk="1" hangingPunct="1">
              <a:defRPr/>
            </a:pPr>
            <a:r>
              <a:rPr lang="en-US" sz="1800" dirty="0">
                <a:solidFill>
                  <a:srgbClr val="002060"/>
                </a:solidFill>
              </a:rPr>
              <a:t>Rohit Kumar</a:t>
            </a:r>
          </a:p>
          <a:p>
            <a:pPr eaLnBrk="1" hangingPunct="1">
              <a:defRPr/>
            </a:pPr>
            <a:r>
              <a:rPr lang="en-US" sz="1800" dirty="0">
                <a:solidFill>
                  <a:srgbClr val="002060"/>
                </a:solidFill>
              </a:rPr>
              <a:t>rohit.kumar@sigmaway.us</a:t>
            </a:r>
          </a:p>
          <a:p>
            <a:pPr eaLnBrk="1" hangingPunct="1">
              <a:defRPr/>
            </a:pPr>
            <a:r>
              <a:rPr lang="en-US" sz="1800" dirty="0">
                <a:solidFill>
                  <a:srgbClr val="002060"/>
                </a:solidFill>
              </a:rPr>
              <a:t>+91 7982577830</a:t>
            </a:r>
          </a:p>
          <a:p>
            <a:pPr eaLnBrk="1" hangingPunct="1">
              <a:defRPr/>
            </a:pPr>
            <a:r>
              <a:rPr lang="en-US" sz="1800" dirty="0">
                <a:solidFill>
                  <a:srgbClr val="002060"/>
                </a:solidFill>
              </a:rPr>
              <a:t>+91 7838021754</a:t>
            </a:r>
          </a:p>
        </p:txBody>
      </p:sp>
      <p:sp>
        <p:nvSpPr>
          <p:cNvPr id="30725" name="Footer Placeholder 1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eaLnBrk="0" fontAlgn="base" hangingPunct="0">
              <a:spcBef>
                <a:spcPct val="0"/>
              </a:spcBef>
              <a:spcAft>
                <a:spcPct val="0"/>
              </a:spcAft>
              <a:defRPr>
                <a:solidFill>
                  <a:schemeClr val="tx1"/>
                </a:solidFill>
                <a:latin typeface="Perpetua" panose="02020502060401020303" pitchFamily="18" charset="0"/>
              </a:defRPr>
            </a:lvl6pPr>
            <a:lvl7pPr marL="2971800" indent="-228600" eaLnBrk="0" fontAlgn="base" hangingPunct="0">
              <a:spcBef>
                <a:spcPct val="0"/>
              </a:spcBef>
              <a:spcAft>
                <a:spcPct val="0"/>
              </a:spcAft>
              <a:defRPr>
                <a:solidFill>
                  <a:schemeClr val="tx1"/>
                </a:solidFill>
                <a:latin typeface="Perpetua" panose="02020502060401020303" pitchFamily="18" charset="0"/>
              </a:defRPr>
            </a:lvl7pPr>
            <a:lvl8pPr marL="3429000" indent="-228600" eaLnBrk="0" fontAlgn="base" hangingPunct="0">
              <a:spcBef>
                <a:spcPct val="0"/>
              </a:spcBef>
              <a:spcAft>
                <a:spcPct val="0"/>
              </a:spcAft>
              <a:defRPr>
                <a:solidFill>
                  <a:schemeClr val="tx1"/>
                </a:solidFill>
                <a:latin typeface="Perpetua" panose="02020502060401020303" pitchFamily="18" charset="0"/>
              </a:defRPr>
            </a:lvl8pPr>
            <a:lvl9pPr marL="3886200" indent="-228600" eaLnBrk="0" fontAlgn="base" hangingPunct="0">
              <a:spcBef>
                <a:spcPct val="0"/>
              </a:spcBef>
              <a:spcAft>
                <a:spcPct val="0"/>
              </a:spcAft>
              <a:defRPr>
                <a:solidFill>
                  <a:schemeClr val="tx1"/>
                </a:solidFill>
                <a:latin typeface="Perpetua" panose="02020502060401020303" pitchFamily="18" charset="0"/>
              </a:defRPr>
            </a:lvl9pPr>
          </a:lstStyle>
          <a:p>
            <a:pPr fontAlgn="base">
              <a:spcBef>
                <a:spcPct val="0"/>
              </a:spcBef>
              <a:spcAft>
                <a:spcPct val="0"/>
              </a:spcAft>
            </a:pPr>
            <a:r>
              <a:rPr lang="en-US" altLang="en-US" dirty="0">
                <a:latin typeface="Calibri" panose="020F0502020204030204" pitchFamily="34" charset="0"/>
              </a:rPr>
              <a:t>© SigmaWay LLC, 2018</a:t>
            </a:r>
          </a:p>
        </p:txBody>
      </p:sp>
      <p:sp>
        <p:nvSpPr>
          <p:cNvPr id="6" name="Text Placeholder 2"/>
          <p:cNvSpPr txBox="1">
            <a:spLocks/>
          </p:cNvSpPr>
          <p:nvPr/>
        </p:nvSpPr>
        <p:spPr bwMode="auto">
          <a:xfrm>
            <a:off x="1839309" y="2540721"/>
            <a:ext cx="4969697" cy="41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spcBef>
                <a:spcPts val="575"/>
              </a:spcBef>
              <a:spcAft>
                <a:spcPct val="0"/>
              </a:spcAft>
              <a:buClr>
                <a:schemeClr val="accent1"/>
              </a:buClr>
              <a:buSzPct val="85000"/>
              <a:buFont typeface="Wingdings 2" panose="05020102010507070707" pitchFamily="18" charset="2"/>
              <a:buNone/>
              <a:defRPr sz="2400" kern="1200">
                <a:solidFill>
                  <a:schemeClr val="tx1">
                    <a:tint val="75000"/>
                  </a:schemeClr>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None/>
              <a:defRPr sz="1800" kern="1200">
                <a:solidFill>
                  <a:schemeClr val="tx1">
                    <a:tint val="75000"/>
                  </a:schemeClr>
                </a:solidFill>
                <a:latin typeface="+mn-lt"/>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None/>
              <a:defRPr sz="1600" kern="1200">
                <a:solidFill>
                  <a:schemeClr val="tx1">
                    <a:tint val="75000"/>
                  </a:schemeClr>
                </a:solidFill>
                <a:latin typeface="+mn-lt"/>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None/>
              <a:defRPr sz="1400" kern="1200">
                <a:solidFill>
                  <a:schemeClr val="tx1">
                    <a:tint val="75000"/>
                  </a:schemeClr>
                </a:solidFill>
                <a:latin typeface="+mn-lt"/>
                <a:ea typeface="+mn-ea"/>
                <a:cs typeface="+mn-cs"/>
              </a:defRPr>
            </a:lvl4pPr>
            <a:lvl5pPr marL="1371600" indent="-228600" algn="l" rtl="0" eaLnBrk="1" fontAlgn="base" hangingPunct="1">
              <a:spcBef>
                <a:spcPts val="375"/>
              </a:spcBef>
              <a:spcAft>
                <a:spcPct val="0"/>
              </a:spcAft>
              <a:buClr>
                <a:srgbClr val="0BD0D9"/>
              </a:buClr>
              <a:buNone/>
              <a:defRPr sz="1400" kern="1200">
                <a:solidFill>
                  <a:schemeClr val="tx1">
                    <a:tint val="75000"/>
                  </a:schemeClr>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defRPr/>
            </a:pPr>
            <a:r>
              <a:rPr lang="en-US" dirty="0">
                <a:solidFill>
                  <a:srgbClr val="002060"/>
                </a:solidFill>
              </a:rPr>
              <a:t>Contact US</a:t>
            </a:r>
          </a:p>
        </p:txBody>
      </p:sp>
    </p:spTree>
    <p:extLst>
      <p:ext uri="{BB962C8B-B14F-4D97-AF65-F5344CB8AC3E}">
        <p14:creationId xmlns:p14="http://schemas.microsoft.com/office/powerpoint/2010/main" val="23103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2" name="Title 1"/>
          <p:cNvSpPr>
            <a:spLocks noGrp="1"/>
          </p:cNvSpPr>
          <p:nvPr>
            <p:ph type="title"/>
          </p:nvPr>
        </p:nvSpPr>
        <p:spPr>
          <a:xfrm>
            <a:off x="1509504" y="3007100"/>
            <a:ext cx="2683127" cy="563562"/>
          </a:xfrm>
        </p:spPr>
        <p:txBody>
          <a:bodyPr/>
          <a:lstStyle/>
          <a:p>
            <a:pPr algn="ctr"/>
            <a:r>
              <a:rPr lang="en-IN" b="1" dirty="0">
                <a:solidFill>
                  <a:schemeClr val="bg1"/>
                </a:solidFill>
              </a:rPr>
              <a:t>Contents</a:t>
            </a:r>
          </a:p>
        </p:txBody>
      </p:sp>
      <p:sp>
        <p:nvSpPr>
          <p:cNvPr id="4" name="Footer Placeholder 3"/>
          <p:cNvSpPr>
            <a:spLocks noGrp="1"/>
          </p:cNvSpPr>
          <p:nvPr>
            <p:ph type="ftr" sz="quarter" idx="10"/>
          </p:nvPr>
        </p:nvSpPr>
        <p:spPr>
          <a:xfrm>
            <a:off x="156308" y="6400800"/>
            <a:ext cx="5283200" cy="457200"/>
          </a:xfrm>
        </p:spPr>
        <p:txBody>
          <a:bodyPr/>
          <a:lstStyle/>
          <a:p>
            <a:pPr>
              <a:defRPr/>
            </a:pPr>
            <a:r>
              <a:rPr lang="en-US" dirty="0">
                <a:solidFill>
                  <a:schemeClr val="bg1"/>
                </a:solidFill>
              </a:rPr>
              <a:t>© SigmaWay LLC, 2018</a:t>
            </a:r>
          </a:p>
        </p:txBody>
      </p:sp>
      <p:graphicFrame>
        <p:nvGraphicFramePr>
          <p:cNvPr id="15" name="Content Placeholder 3"/>
          <p:cNvGraphicFramePr>
            <a:graphicFrameLocks noGrp="1"/>
          </p:cNvGraphicFramePr>
          <p:nvPr>
            <p:ph sz="quarter" idx="1"/>
            <p:extLst>
              <p:ext uri="{D42A27DB-BD31-4B8C-83A1-F6EECF244321}">
                <p14:modId xmlns:p14="http://schemas.microsoft.com/office/powerpoint/2010/main" val="1437747019"/>
              </p:ext>
            </p:extLst>
          </p:nvPr>
        </p:nvGraphicFramePr>
        <p:xfrm>
          <a:off x="6548691" y="2227720"/>
          <a:ext cx="5212385" cy="2133600"/>
        </p:xfrm>
        <a:graphic>
          <a:graphicData uri="http://schemas.openxmlformats.org/drawingml/2006/table">
            <a:tbl>
              <a:tblPr firstRow="1" bandRow="1">
                <a:tableStyleId>{7E9639D4-E3E2-4D34-9284-5A2195B3D0D7}</a:tableStyleId>
              </a:tblPr>
              <a:tblGrid>
                <a:gridCol w="4401570">
                  <a:extLst>
                    <a:ext uri="{9D8B030D-6E8A-4147-A177-3AD203B41FA5}">
                      <a16:colId xmlns:a16="http://schemas.microsoft.com/office/drawing/2014/main" val="20000"/>
                    </a:ext>
                  </a:extLst>
                </a:gridCol>
                <a:gridCol w="810815">
                  <a:extLst>
                    <a:ext uri="{9D8B030D-6E8A-4147-A177-3AD203B41FA5}">
                      <a16:colId xmlns:a16="http://schemas.microsoft.com/office/drawing/2014/main" val="20001"/>
                    </a:ext>
                  </a:extLst>
                </a:gridCol>
              </a:tblGrid>
              <a:tr h="283029">
                <a:tc>
                  <a:txBody>
                    <a:bodyPr/>
                    <a:lstStyle/>
                    <a:p>
                      <a:r>
                        <a:rPr lang="en-US" sz="1400" dirty="0">
                          <a:latin typeface="Calibri" pitchFamily="34" charset="0"/>
                        </a:rPr>
                        <a:t>Title</a:t>
                      </a:r>
                    </a:p>
                  </a:txBody>
                  <a:tcPr>
                    <a:solidFill>
                      <a:schemeClr val="accent1">
                        <a:lumMod val="75000"/>
                      </a:schemeClr>
                    </a:solidFill>
                  </a:tcPr>
                </a:tc>
                <a:tc>
                  <a:txBody>
                    <a:bodyPr/>
                    <a:lstStyle/>
                    <a:p>
                      <a:pPr algn="ctr"/>
                      <a:r>
                        <a:rPr lang="en-US" sz="1400" dirty="0">
                          <a:latin typeface="Calibri" pitchFamily="34" charset="0"/>
                        </a:rPr>
                        <a:t>Page</a:t>
                      </a:r>
                    </a:p>
                  </a:txBody>
                  <a:tcPr>
                    <a:solidFill>
                      <a:schemeClr val="accent1">
                        <a:lumMod val="75000"/>
                      </a:schemeClr>
                    </a:solidFill>
                  </a:tcPr>
                </a:tc>
                <a:extLst>
                  <a:ext uri="{0D108BD9-81ED-4DB2-BD59-A6C34878D82A}">
                    <a16:rowId xmlns:a16="http://schemas.microsoft.com/office/drawing/2014/main" val="10000"/>
                  </a:ext>
                </a:extLst>
              </a:tr>
              <a:tr h="283029">
                <a:tc>
                  <a:txBody>
                    <a:bodyPr/>
                    <a:lstStyle/>
                    <a:p>
                      <a:r>
                        <a:rPr lang="en-US" sz="1800" dirty="0">
                          <a:latin typeface="Calibri" pitchFamily="34" charset="0"/>
                        </a:rPr>
                        <a:t>What is sensor?</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1"/>
                  </a:ext>
                </a:extLst>
              </a:tr>
              <a:tr h="28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Types of sensors</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2"/>
                  </a:ext>
                </a:extLst>
              </a:tr>
              <a:tr h="28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Temperature sensor</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3"/>
                  </a:ext>
                </a:extLst>
              </a:tr>
              <a:tr h="28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 PIR Sensor</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4"/>
                  </a:ext>
                </a:extLst>
              </a:tr>
              <a:tr h="28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Light dependent resistor</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2475204453"/>
                  </a:ext>
                </a:extLst>
              </a:tr>
            </a:tbl>
          </a:graphicData>
        </a:graphic>
      </p:graphicFrame>
    </p:spTree>
    <p:extLst>
      <p:ext uri="{BB962C8B-B14F-4D97-AF65-F5344CB8AC3E}">
        <p14:creationId xmlns:p14="http://schemas.microsoft.com/office/powerpoint/2010/main" val="4361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2" name="Title 1"/>
          <p:cNvSpPr>
            <a:spLocks noGrp="1"/>
          </p:cNvSpPr>
          <p:nvPr>
            <p:ph type="title"/>
          </p:nvPr>
        </p:nvSpPr>
        <p:spPr>
          <a:xfrm>
            <a:off x="1359729" y="3007100"/>
            <a:ext cx="3432147" cy="563562"/>
          </a:xfrm>
        </p:spPr>
        <p:txBody>
          <a:bodyPr/>
          <a:lstStyle/>
          <a:p>
            <a:pPr algn="ctr"/>
            <a:r>
              <a:rPr lang="en-IN" b="1" dirty="0">
                <a:solidFill>
                  <a:schemeClr val="bg1"/>
                </a:solidFill>
              </a:rPr>
              <a:t>What is Sensor?</a:t>
            </a:r>
          </a:p>
        </p:txBody>
      </p:sp>
      <p:sp>
        <p:nvSpPr>
          <p:cNvPr id="4" name="Footer Placeholder 3"/>
          <p:cNvSpPr>
            <a:spLocks noGrp="1"/>
          </p:cNvSpPr>
          <p:nvPr>
            <p:ph type="ftr" sz="quarter" idx="10"/>
          </p:nvPr>
        </p:nvSpPr>
        <p:spPr>
          <a:xfrm>
            <a:off x="156308" y="6400800"/>
            <a:ext cx="5283200" cy="457200"/>
          </a:xfrm>
        </p:spPr>
        <p:txBody>
          <a:bodyPr/>
          <a:lstStyle/>
          <a:p>
            <a:pPr>
              <a:defRPr/>
            </a:pPr>
            <a:r>
              <a:rPr lang="en-US" dirty="0">
                <a:solidFill>
                  <a:schemeClr val="bg1"/>
                </a:solidFill>
              </a:rPr>
              <a:t>© SigmaWay LLC, 2018</a:t>
            </a:r>
          </a:p>
        </p:txBody>
      </p:sp>
      <p:sp>
        <p:nvSpPr>
          <p:cNvPr id="14" name="Content Placeholder 2"/>
          <p:cNvSpPr>
            <a:spLocks noGrp="1"/>
          </p:cNvSpPr>
          <p:nvPr>
            <p:ph sz="quarter" idx="1"/>
          </p:nvPr>
        </p:nvSpPr>
        <p:spPr>
          <a:xfrm>
            <a:off x="6579176" y="2082214"/>
            <a:ext cx="5037444" cy="2717436"/>
          </a:xfrm>
        </p:spPr>
        <p:txBody>
          <a:bodyPr/>
          <a:lstStyle/>
          <a:p>
            <a:r>
              <a:rPr lang="en-IN" sz="1800" dirty="0"/>
              <a:t>A sensor is a device that measures a physical quantity and converts it into a signal which can be read by an observer or by an instrument.</a:t>
            </a:r>
          </a:p>
          <a:p>
            <a:r>
              <a:rPr lang="en-IN" sz="1800" dirty="0"/>
              <a:t>Sensors are used in everyday objects such as touch-sensitive elevator buttons (tactile sensor) and lamps which </a:t>
            </a:r>
            <a:r>
              <a:rPr lang="en-IN" sz="1800"/>
              <a:t>dim or </a:t>
            </a:r>
            <a:r>
              <a:rPr lang="en-IN" sz="1800" dirty="0"/>
              <a:t>brighten by touching the base.</a:t>
            </a:r>
          </a:p>
          <a:p>
            <a:r>
              <a:rPr lang="en-IN" sz="1800" dirty="0"/>
              <a:t>Applications include cars, machines, aerospace, medicine, manufacturing and robotics.</a:t>
            </a:r>
          </a:p>
        </p:txBody>
      </p:sp>
    </p:spTree>
    <p:extLst>
      <p:ext uri="{BB962C8B-B14F-4D97-AF65-F5344CB8AC3E}">
        <p14:creationId xmlns:p14="http://schemas.microsoft.com/office/powerpoint/2010/main" val="303399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graphicFrame>
        <p:nvGraphicFramePr>
          <p:cNvPr id="15" name="Content Placeholder 14"/>
          <p:cNvGraphicFramePr>
            <a:graphicFrameLocks noGrp="1"/>
          </p:cNvGraphicFramePr>
          <p:nvPr>
            <p:ph sz="quarter" idx="1"/>
            <p:extLst>
              <p:ext uri="{D42A27DB-BD31-4B8C-83A1-F6EECF244321}">
                <p14:modId xmlns:p14="http://schemas.microsoft.com/office/powerpoint/2010/main" val="3533748380"/>
              </p:ext>
            </p:extLst>
          </p:nvPr>
        </p:nvGraphicFramePr>
        <p:xfrm>
          <a:off x="6782727" y="84059"/>
          <a:ext cx="4714747" cy="5425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itle 1"/>
          <p:cNvSpPr txBox="1">
            <a:spLocks/>
          </p:cNvSpPr>
          <p:nvPr/>
        </p:nvSpPr>
        <p:spPr bwMode="auto">
          <a:xfrm>
            <a:off x="1285409" y="2861016"/>
            <a:ext cx="3580787"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algn="ctr"/>
            <a:r>
              <a:rPr lang="en-IN" b="1" dirty="0">
                <a:solidFill>
                  <a:schemeClr val="bg1"/>
                </a:solidFill>
              </a:rPr>
              <a:t>Types of Sensors</a:t>
            </a:r>
          </a:p>
        </p:txBody>
      </p:sp>
      <p:sp>
        <p:nvSpPr>
          <p:cNvPr id="16" name="Footer Placeholder 3"/>
          <p:cNvSpPr>
            <a:spLocks noGrp="1"/>
          </p:cNvSpPr>
          <p:nvPr>
            <p:ph type="ftr" sz="quarter" idx="10"/>
          </p:nvPr>
        </p:nvSpPr>
        <p:spPr>
          <a:xfrm>
            <a:off x="156308" y="6400800"/>
            <a:ext cx="5283200" cy="457200"/>
          </a:xfrm>
        </p:spPr>
        <p:txBody>
          <a:bodyPr/>
          <a:lstStyle/>
          <a:p>
            <a:pPr>
              <a:defRPr/>
            </a:pPr>
            <a:r>
              <a:rPr lang="en-US" dirty="0">
                <a:solidFill>
                  <a:schemeClr val="bg1"/>
                </a:solidFill>
              </a:rPr>
              <a:t>© SigmaWay LLC, 2018</a:t>
            </a:r>
          </a:p>
        </p:txBody>
      </p:sp>
      <p:pic>
        <p:nvPicPr>
          <p:cNvPr id="2" name="Picture 1">
            <a:extLst>
              <a:ext uri="{FF2B5EF4-FFF2-40B4-BE49-F238E27FC236}">
                <a16:creationId xmlns:a16="http://schemas.microsoft.com/office/drawing/2014/main" id="{D68795BB-A480-4580-BE26-0876A1302B66}"/>
              </a:ext>
            </a:extLst>
          </p:cNvPr>
          <p:cNvPicPr>
            <a:picLocks noChangeAspect="1"/>
          </p:cNvPicPr>
          <p:nvPr/>
        </p:nvPicPr>
        <p:blipFill>
          <a:blip r:embed="rId7"/>
          <a:stretch>
            <a:fillRect/>
          </a:stretch>
        </p:blipFill>
        <p:spPr>
          <a:xfrm>
            <a:off x="6778761" y="2819347"/>
            <a:ext cx="4718713" cy="1219306"/>
          </a:xfrm>
          <a:prstGeom prst="rect">
            <a:avLst/>
          </a:prstGeom>
        </p:spPr>
      </p:pic>
    </p:spTree>
    <p:extLst>
      <p:ext uri="{BB962C8B-B14F-4D97-AF65-F5344CB8AC3E}">
        <p14:creationId xmlns:p14="http://schemas.microsoft.com/office/powerpoint/2010/main" val="3391825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6022427"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13" name="Title 1"/>
          <p:cNvSpPr txBox="1">
            <a:spLocks/>
          </p:cNvSpPr>
          <p:nvPr/>
        </p:nvSpPr>
        <p:spPr bwMode="auto">
          <a:xfrm>
            <a:off x="304801" y="1194015"/>
            <a:ext cx="5605670" cy="5064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r>
              <a:rPr lang="en-US" sz="2000" dirty="0">
                <a:solidFill>
                  <a:schemeClr val="tx1"/>
                </a:solidFill>
              </a:rPr>
              <a:t>The DHT sensors can measure both temperature and humidity.</a:t>
            </a:r>
          </a:p>
          <a:p>
            <a:r>
              <a:rPr lang="en-US" sz="2000" dirty="0">
                <a:solidFill>
                  <a:schemeClr val="tx1"/>
                </a:solidFill>
              </a:rPr>
              <a:t>It consist of a humidity sensing component, a NTC temperature sensor (or thermistor) and an IC on the back side of the sensor.</a:t>
            </a:r>
          </a:p>
          <a:p>
            <a:r>
              <a:rPr lang="en-US" sz="2000" dirty="0">
                <a:solidFill>
                  <a:schemeClr val="tx1"/>
                </a:solidFill>
              </a:rPr>
              <a:t>For measuring humidity they use the humidity sensing component which has two electrodes with moisture holding substrate between them. So as the humidity changes, the conductivity of the substrate changes or the resistance between these electrodes changes. This change in resistance is measured and processed by the IC which makes it ready to be read by a microcontroller. </a:t>
            </a:r>
          </a:p>
          <a:p>
            <a:endParaRPr lang="en-US" sz="2000" dirty="0">
              <a:solidFill>
                <a:schemeClr val="tx1"/>
              </a:solidFill>
            </a:endParaRPr>
          </a:p>
        </p:txBody>
      </p:sp>
      <p:sp>
        <p:nvSpPr>
          <p:cNvPr id="16" name="Footer Placeholder 3"/>
          <p:cNvSpPr>
            <a:spLocks noGrp="1"/>
          </p:cNvSpPr>
          <p:nvPr>
            <p:ph type="ftr" sz="quarter" idx="10"/>
          </p:nvPr>
        </p:nvSpPr>
        <p:spPr>
          <a:xfrm>
            <a:off x="156308" y="6400800"/>
            <a:ext cx="5283200" cy="457200"/>
          </a:xfrm>
        </p:spPr>
        <p:txBody>
          <a:bodyPr/>
          <a:lstStyle/>
          <a:p>
            <a:pPr>
              <a:defRPr/>
            </a:pPr>
            <a:r>
              <a:rPr lang="en-US" dirty="0">
                <a:solidFill>
                  <a:schemeClr val="bg1"/>
                </a:solidFill>
              </a:rPr>
              <a:t>© SigmaWay LLC, 2018</a:t>
            </a:r>
          </a:p>
        </p:txBody>
      </p:sp>
      <p:sp>
        <p:nvSpPr>
          <p:cNvPr id="15" name="Title 1">
            <a:extLst>
              <a:ext uri="{FF2B5EF4-FFF2-40B4-BE49-F238E27FC236}">
                <a16:creationId xmlns:a16="http://schemas.microsoft.com/office/drawing/2014/main" id="{3E687BD6-39EE-412F-8E3D-FCA27170A8D1}"/>
              </a:ext>
            </a:extLst>
          </p:cNvPr>
          <p:cNvSpPr txBox="1">
            <a:spLocks/>
          </p:cNvSpPr>
          <p:nvPr/>
        </p:nvSpPr>
        <p:spPr bwMode="auto">
          <a:xfrm>
            <a:off x="1179390" y="1218008"/>
            <a:ext cx="3580787"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algn="ctr"/>
            <a:r>
              <a:rPr lang="en-IN" b="1" dirty="0">
                <a:solidFill>
                  <a:schemeClr val="bg1"/>
                </a:solidFill>
              </a:rPr>
              <a:t>Temperature Sensor</a:t>
            </a:r>
          </a:p>
        </p:txBody>
      </p:sp>
      <p:pic>
        <p:nvPicPr>
          <p:cNvPr id="5" name="Picture 4">
            <a:extLst>
              <a:ext uri="{FF2B5EF4-FFF2-40B4-BE49-F238E27FC236}">
                <a16:creationId xmlns:a16="http://schemas.microsoft.com/office/drawing/2014/main" id="{0E7AA252-11BB-4947-9D50-99821A501FC2}"/>
              </a:ext>
            </a:extLst>
          </p:cNvPr>
          <p:cNvPicPr>
            <a:picLocks noChangeAspect="1"/>
          </p:cNvPicPr>
          <p:nvPr/>
        </p:nvPicPr>
        <p:blipFill>
          <a:blip r:embed="rId2"/>
          <a:stretch>
            <a:fillRect/>
          </a:stretch>
        </p:blipFill>
        <p:spPr>
          <a:xfrm>
            <a:off x="6253896" y="1842053"/>
            <a:ext cx="5752574" cy="3127512"/>
          </a:xfrm>
          <a:prstGeom prst="rect">
            <a:avLst/>
          </a:prstGeom>
        </p:spPr>
      </p:pic>
    </p:spTree>
    <p:extLst>
      <p:ext uri="{BB962C8B-B14F-4D97-AF65-F5344CB8AC3E}">
        <p14:creationId xmlns:p14="http://schemas.microsoft.com/office/powerpoint/2010/main" val="3892983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16" name="Footer Placeholder 3"/>
          <p:cNvSpPr>
            <a:spLocks noGrp="1"/>
          </p:cNvSpPr>
          <p:nvPr>
            <p:ph type="ftr" sz="quarter" idx="10"/>
          </p:nvPr>
        </p:nvSpPr>
        <p:spPr>
          <a:xfrm>
            <a:off x="156308" y="6400800"/>
            <a:ext cx="5283200" cy="457200"/>
          </a:xfrm>
        </p:spPr>
        <p:txBody>
          <a:bodyPr/>
          <a:lstStyle/>
          <a:p>
            <a:pPr>
              <a:defRPr/>
            </a:pPr>
            <a:r>
              <a:rPr lang="en-US" dirty="0">
                <a:solidFill>
                  <a:schemeClr val="bg1"/>
                </a:solidFill>
              </a:rPr>
              <a:t>© SigmaWay LLC, 2018</a:t>
            </a:r>
          </a:p>
        </p:txBody>
      </p:sp>
      <p:sp>
        <p:nvSpPr>
          <p:cNvPr id="17" name="Content Placeholder 2"/>
          <p:cNvSpPr>
            <a:spLocks noGrp="1"/>
          </p:cNvSpPr>
          <p:nvPr>
            <p:ph sz="quarter" idx="1"/>
          </p:nvPr>
        </p:nvSpPr>
        <p:spPr>
          <a:xfrm>
            <a:off x="567483" y="1459433"/>
            <a:ext cx="5037444" cy="3787950"/>
          </a:xfrm>
        </p:spPr>
        <p:txBody>
          <a:bodyPr/>
          <a:lstStyle/>
          <a:p>
            <a:pPr algn="just"/>
            <a:r>
              <a:rPr lang="en-US" sz="1800" dirty="0"/>
              <a:t>On the other hand, for measuring temperature these sensors use a NTC temperature sensor or a thermistor.</a:t>
            </a:r>
          </a:p>
          <a:p>
            <a:pPr algn="just"/>
            <a:r>
              <a:rPr lang="en-US" sz="1800" dirty="0"/>
              <a:t>A thermistor is actually a variable resistor that changes its resistance with change of the temperature. These sensors are made by sintering of semi conductive materials such as ceramics or polymers in order to provide larger changes in the resistance with just small changes in temperature. The term “NTC” means “Negative Temperature Coefficient”, which means that the resistance decreases with increase of the temperature.</a:t>
            </a:r>
          </a:p>
          <a:p>
            <a:endParaRPr lang="en-IN" sz="1800" dirty="0">
              <a:solidFill>
                <a:schemeClr val="bg1"/>
              </a:solidFill>
            </a:endParaRPr>
          </a:p>
        </p:txBody>
      </p:sp>
      <p:pic>
        <p:nvPicPr>
          <p:cNvPr id="2" name="Picture 1">
            <a:extLst>
              <a:ext uri="{FF2B5EF4-FFF2-40B4-BE49-F238E27FC236}">
                <a16:creationId xmlns:a16="http://schemas.microsoft.com/office/drawing/2014/main" id="{133DE7DF-7F34-49DC-B9AC-E2B3FED13055}"/>
              </a:ext>
            </a:extLst>
          </p:cNvPr>
          <p:cNvPicPr>
            <a:picLocks noChangeAspect="1"/>
          </p:cNvPicPr>
          <p:nvPr/>
        </p:nvPicPr>
        <p:blipFill>
          <a:blip r:embed="rId2"/>
          <a:stretch>
            <a:fillRect/>
          </a:stretch>
        </p:blipFill>
        <p:spPr>
          <a:xfrm>
            <a:off x="6221350" y="1459433"/>
            <a:ext cx="5704571" cy="4120192"/>
          </a:xfrm>
          <a:prstGeom prst="rect">
            <a:avLst/>
          </a:prstGeom>
        </p:spPr>
      </p:pic>
    </p:spTree>
    <p:extLst>
      <p:ext uri="{BB962C8B-B14F-4D97-AF65-F5344CB8AC3E}">
        <p14:creationId xmlns:p14="http://schemas.microsoft.com/office/powerpoint/2010/main" val="115762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8646" y="88550"/>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13" name="Title 1"/>
          <p:cNvSpPr txBox="1">
            <a:spLocks/>
          </p:cNvSpPr>
          <p:nvPr/>
        </p:nvSpPr>
        <p:spPr bwMode="auto">
          <a:xfrm>
            <a:off x="797731" y="207946"/>
            <a:ext cx="4299626" cy="79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algn="ctr"/>
            <a:r>
              <a:rPr lang="en-IN" b="1" dirty="0">
                <a:solidFill>
                  <a:schemeClr val="bg1"/>
                </a:solidFill>
              </a:rPr>
              <a:t>PIR Sensor</a:t>
            </a:r>
          </a:p>
        </p:txBody>
      </p:sp>
      <p:sp>
        <p:nvSpPr>
          <p:cNvPr id="16" name="Footer Placeholder 3"/>
          <p:cNvSpPr>
            <a:spLocks noGrp="1"/>
          </p:cNvSpPr>
          <p:nvPr>
            <p:ph type="ftr" sz="quarter" idx="10"/>
          </p:nvPr>
        </p:nvSpPr>
        <p:spPr>
          <a:xfrm>
            <a:off x="203878" y="6441113"/>
            <a:ext cx="5283200" cy="457200"/>
          </a:xfrm>
        </p:spPr>
        <p:txBody>
          <a:bodyPr/>
          <a:lstStyle/>
          <a:p>
            <a:pPr>
              <a:defRPr/>
            </a:pPr>
            <a:endParaRPr lang="en-US" dirty="0">
              <a:solidFill>
                <a:schemeClr val="bg1"/>
              </a:solidFill>
            </a:endParaRPr>
          </a:p>
          <a:p>
            <a:pPr>
              <a:defRPr/>
            </a:pPr>
            <a:r>
              <a:rPr lang="en-US" dirty="0">
                <a:solidFill>
                  <a:schemeClr val="bg1"/>
                </a:solidFill>
              </a:rPr>
              <a:t>© SigmaWay LLC, 2018</a:t>
            </a:r>
          </a:p>
        </p:txBody>
      </p:sp>
      <p:sp>
        <p:nvSpPr>
          <p:cNvPr id="17" name="Content Placeholder 2"/>
          <p:cNvSpPr>
            <a:spLocks noGrp="1"/>
          </p:cNvSpPr>
          <p:nvPr>
            <p:ph sz="quarter" idx="1"/>
          </p:nvPr>
        </p:nvSpPr>
        <p:spPr>
          <a:xfrm>
            <a:off x="581596" y="821444"/>
            <a:ext cx="5037444" cy="5828610"/>
          </a:xfrm>
        </p:spPr>
        <p:txBody>
          <a:bodyPr/>
          <a:lstStyle/>
          <a:p>
            <a:pPr algn="just">
              <a:buClrTx/>
              <a:buFont typeface="Arial" panose="020B0604020202020204" pitchFamily="34" charset="0"/>
              <a:buChar char="•"/>
            </a:pPr>
            <a:r>
              <a:rPr lang="en-US" sz="1900" dirty="0"/>
              <a:t>A PIR or a Passive Infrared Sensor can be used to detect presence of human beings in its proximity. The output can be used to control the alarm.</a:t>
            </a:r>
          </a:p>
          <a:p>
            <a:pPr algn="just">
              <a:buClrTx/>
              <a:buFont typeface="Arial" panose="020B0604020202020204" pitchFamily="34" charset="0"/>
              <a:buChar char="•"/>
            </a:pPr>
            <a:r>
              <a:rPr lang="en-US" sz="1900" dirty="0"/>
              <a:t>Basically motion detection use light sensors to detect either the presence of infrared light emitted from a warm object or absence of infrared light when a object interrupts a beam emitted by another part of the device.</a:t>
            </a:r>
          </a:p>
          <a:p>
            <a:pPr algn="just">
              <a:buClrTx/>
              <a:buFont typeface="Arial" panose="020B0604020202020204" pitchFamily="34" charset="0"/>
              <a:buChar char="•"/>
            </a:pPr>
            <a:r>
              <a:rPr lang="en-US" sz="1900" dirty="0"/>
              <a:t>A PIR sensor detects the infrared light radiated by a warm object. It consists of pyro electric sensors which introduce changes in their temperature (due to incident infrared radiation) into electric signal. When infrared light strikes a crystal, it generates an electrical charge.</a:t>
            </a:r>
          </a:p>
          <a:p>
            <a:pPr algn="just">
              <a:buClrTx/>
              <a:buFont typeface="Arial" panose="020B0604020202020204" pitchFamily="34" charset="0"/>
              <a:buChar char="•"/>
            </a:pPr>
            <a:r>
              <a:rPr lang="en-US" sz="1900" dirty="0"/>
              <a:t>Thus a PIR sensor can be used to detect presence of human beings within a detection area of approximately 14 meters.</a:t>
            </a:r>
          </a:p>
        </p:txBody>
      </p:sp>
      <p:sp>
        <p:nvSpPr>
          <p:cNvPr id="3" name="AutoShape 2" descr="Image result for hc-sr04">
            <a:extLst>
              <a:ext uri="{FF2B5EF4-FFF2-40B4-BE49-F238E27FC236}">
                <a16:creationId xmlns:a16="http://schemas.microsoft.com/office/drawing/2014/main" id="{88783F36-EAD0-4379-8FAA-BEB8C5FFC329}"/>
              </a:ext>
            </a:extLst>
          </p:cNvPr>
          <p:cNvSpPr>
            <a:spLocks noChangeAspect="1" noChangeArrowheads="1"/>
          </p:cNvSpPr>
          <p:nvPr/>
        </p:nvSpPr>
        <p:spPr bwMode="auto">
          <a:xfrm>
            <a:off x="5983356" y="44554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58BC94F1-9D12-4C67-8CAB-941E506E4AD5}"/>
              </a:ext>
            </a:extLst>
          </p:cNvPr>
          <p:cNvPicPr>
            <a:picLocks noChangeAspect="1"/>
          </p:cNvPicPr>
          <p:nvPr/>
        </p:nvPicPr>
        <p:blipFill>
          <a:blip r:embed="rId2"/>
          <a:stretch>
            <a:fillRect/>
          </a:stretch>
        </p:blipFill>
        <p:spPr>
          <a:xfrm>
            <a:off x="6121988" y="1365737"/>
            <a:ext cx="5871230" cy="4306193"/>
          </a:xfrm>
          <a:prstGeom prst="rect">
            <a:avLst/>
          </a:prstGeom>
        </p:spPr>
      </p:pic>
    </p:spTree>
    <p:extLst>
      <p:ext uri="{BB962C8B-B14F-4D97-AF65-F5344CB8AC3E}">
        <p14:creationId xmlns:p14="http://schemas.microsoft.com/office/powerpoint/2010/main" val="26688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8646" y="88550"/>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6022427"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13" name="Title 1"/>
          <p:cNvSpPr txBox="1">
            <a:spLocks/>
          </p:cNvSpPr>
          <p:nvPr/>
        </p:nvSpPr>
        <p:spPr bwMode="auto">
          <a:xfrm>
            <a:off x="929702" y="727629"/>
            <a:ext cx="4299626" cy="1209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algn="ctr"/>
            <a:r>
              <a:rPr lang="en-IN" b="1" dirty="0">
                <a:solidFill>
                  <a:schemeClr val="bg1"/>
                </a:solidFill>
              </a:rPr>
              <a:t>Light Dependent Resistor</a:t>
            </a:r>
          </a:p>
        </p:txBody>
      </p:sp>
      <p:sp>
        <p:nvSpPr>
          <p:cNvPr id="16" name="Footer Placeholder 3"/>
          <p:cNvSpPr>
            <a:spLocks noGrp="1"/>
          </p:cNvSpPr>
          <p:nvPr>
            <p:ph type="ftr" sz="quarter" idx="10"/>
          </p:nvPr>
        </p:nvSpPr>
        <p:spPr>
          <a:xfrm>
            <a:off x="203878" y="6441113"/>
            <a:ext cx="5283200" cy="457200"/>
          </a:xfrm>
        </p:spPr>
        <p:txBody>
          <a:bodyPr/>
          <a:lstStyle/>
          <a:p>
            <a:pPr>
              <a:defRPr/>
            </a:pPr>
            <a:endParaRPr lang="en-US" dirty="0">
              <a:solidFill>
                <a:schemeClr val="bg1"/>
              </a:solidFill>
            </a:endParaRPr>
          </a:p>
          <a:p>
            <a:pPr>
              <a:defRPr/>
            </a:pPr>
            <a:r>
              <a:rPr lang="en-US" dirty="0">
                <a:solidFill>
                  <a:schemeClr val="bg1"/>
                </a:solidFill>
              </a:rPr>
              <a:t>© SigmaWay LLC, 2018</a:t>
            </a:r>
          </a:p>
        </p:txBody>
      </p:sp>
      <p:sp>
        <p:nvSpPr>
          <p:cNvPr id="17" name="Content Placeholder 2"/>
          <p:cNvSpPr>
            <a:spLocks noGrp="1"/>
          </p:cNvSpPr>
          <p:nvPr>
            <p:ph sz="quarter" idx="1"/>
          </p:nvPr>
        </p:nvSpPr>
        <p:spPr>
          <a:xfrm>
            <a:off x="571194" y="2243408"/>
            <a:ext cx="5037444" cy="5345565"/>
          </a:xfrm>
        </p:spPr>
        <p:txBody>
          <a:bodyPr/>
          <a:lstStyle/>
          <a:p>
            <a:pPr lvl="0" algn="just">
              <a:buClrTx/>
              <a:buFont typeface="Arial" panose="020B0604020202020204" pitchFamily="34" charset="0"/>
              <a:buChar char="•"/>
            </a:pPr>
            <a:endParaRPr lang="en-US" sz="2000" dirty="0">
              <a:solidFill>
                <a:prstClr val="black"/>
              </a:solidFill>
            </a:endParaRPr>
          </a:p>
          <a:p>
            <a:pPr lvl="0" algn="just">
              <a:buClrTx/>
              <a:buFont typeface="Arial" panose="020B0604020202020204" pitchFamily="34" charset="0"/>
              <a:buChar char="•"/>
            </a:pPr>
            <a:r>
              <a:rPr lang="en-US" sz="2000" dirty="0">
                <a:solidFill>
                  <a:prstClr val="black"/>
                </a:solidFill>
              </a:rPr>
              <a:t>A photoresistor or light dependent resistor is a component that is sensitive to light. When light falls upon it then the resistance changes. Values of the resistance of the LDR may change over many orders of magnitude the value of the resistance falling as the level of light increases.</a:t>
            </a:r>
          </a:p>
          <a:p>
            <a:pPr lvl="0" algn="just">
              <a:buClrTx/>
              <a:buFont typeface="Arial" panose="020B0604020202020204" pitchFamily="34" charset="0"/>
              <a:buChar char="•"/>
            </a:pPr>
            <a:endParaRPr lang="en-US" sz="2000" dirty="0">
              <a:solidFill>
                <a:prstClr val="black"/>
              </a:solidFill>
            </a:endParaRPr>
          </a:p>
          <a:p>
            <a:pPr lvl="0" algn="just">
              <a:buClrTx/>
              <a:buFont typeface="Arial" panose="020B0604020202020204" pitchFamily="34" charset="0"/>
              <a:buChar char="•"/>
            </a:pPr>
            <a:endParaRPr lang="en-US" sz="2000" dirty="0">
              <a:solidFill>
                <a:prstClr val="black"/>
              </a:solidFill>
            </a:endParaRPr>
          </a:p>
        </p:txBody>
      </p:sp>
      <p:sp>
        <p:nvSpPr>
          <p:cNvPr id="3" name="AutoShape 2" descr="Image result for hc-sr04">
            <a:extLst>
              <a:ext uri="{FF2B5EF4-FFF2-40B4-BE49-F238E27FC236}">
                <a16:creationId xmlns:a16="http://schemas.microsoft.com/office/drawing/2014/main" id="{88783F36-EAD0-4379-8FAA-BEB8C5FFC329}"/>
              </a:ext>
            </a:extLst>
          </p:cNvPr>
          <p:cNvSpPr>
            <a:spLocks noChangeAspect="1" noChangeArrowheads="1"/>
          </p:cNvSpPr>
          <p:nvPr/>
        </p:nvSpPr>
        <p:spPr bwMode="auto">
          <a:xfrm>
            <a:off x="5983356" y="44554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A5EBDC3-7979-47E6-8FAB-F1AC28C01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283" y="2226637"/>
            <a:ext cx="3810000" cy="2381250"/>
          </a:xfrm>
          <a:prstGeom prst="rect">
            <a:avLst/>
          </a:prstGeom>
        </p:spPr>
      </p:pic>
    </p:spTree>
    <p:extLst>
      <p:ext uri="{BB962C8B-B14F-4D97-AF65-F5344CB8AC3E}">
        <p14:creationId xmlns:p14="http://schemas.microsoft.com/office/powerpoint/2010/main" val="1954920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8646" y="88550"/>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6022427"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16" name="Footer Placeholder 3"/>
          <p:cNvSpPr>
            <a:spLocks noGrp="1"/>
          </p:cNvSpPr>
          <p:nvPr>
            <p:ph type="ftr" sz="quarter" idx="10"/>
          </p:nvPr>
        </p:nvSpPr>
        <p:spPr>
          <a:xfrm>
            <a:off x="203878" y="6441113"/>
            <a:ext cx="5283200" cy="457200"/>
          </a:xfrm>
        </p:spPr>
        <p:txBody>
          <a:bodyPr/>
          <a:lstStyle/>
          <a:p>
            <a:pPr>
              <a:defRPr/>
            </a:pPr>
            <a:endParaRPr lang="en-US" dirty="0">
              <a:solidFill>
                <a:schemeClr val="bg1"/>
              </a:solidFill>
            </a:endParaRPr>
          </a:p>
          <a:p>
            <a:pPr>
              <a:defRPr/>
            </a:pPr>
            <a:r>
              <a:rPr lang="en-US" dirty="0">
                <a:solidFill>
                  <a:schemeClr val="bg1"/>
                </a:solidFill>
              </a:rPr>
              <a:t>© SigmaWay LLC, 2018</a:t>
            </a:r>
          </a:p>
        </p:txBody>
      </p:sp>
      <p:sp>
        <p:nvSpPr>
          <p:cNvPr id="17" name="Content Placeholder 2"/>
          <p:cNvSpPr>
            <a:spLocks noGrp="1"/>
          </p:cNvSpPr>
          <p:nvPr>
            <p:ph sz="quarter" idx="1"/>
          </p:nvPr>
        </p:nvSpPr>
        <p:spPr>
          <a:xfrm>
            <a:off x="578165" y="168405"/>
            <a:ext cx="5037444" cy="6272708"/>
          </a:xfrm>
        </p:spPr>
        <p:txBody>
          <a:bodyPr/>
          <a:lstStyle/>
          <a:p>
            <a:r>
              <a:rPr lang="en-US" sz="1700" b="1" dirty="0"/>
              <a:t>Types of photoresistor</a:t>
            </a:r>
          </a:p>
          <a:p>
            <a:r>
              <a:rPr lang="en-US" sz="1700" dirty="0"/>
              <a:t>Light dependent resistors, LDRs or photoresistors fall into one of two types or categories: </a:t>
            </a:r>
          </a:p>
          <a:p>
            <a:r>
              <a:rPr lang="en-US" sz="1700" b="1" i="1" dirty="0"/>
              <a:t>Intrinsic photoresistors:</a:t>
            </a:r>
            <a:r>
              <a:rPr lang="en-US" sz="1700" dirty="0"/>
              <a:t>   Intrinsic photoresistors use un-doped semiconductor materials including silicon or germanium. Photons fall on the LDR excite electrons moving them from the valence band to the conduction band. As a result, these electrons are free to conduct electricity. The more light that falls on the device, the more electrons are liberated and the greater the level of conductivity, and this results in a lower level of resistance.</a:t>
            </a:r>
          </a:p>
          <a:p>
            <a:r>
              <a:rPr lang="en-US" sz="1700" b="1" i="1" dirty="0"/>
              <a:t>Extrinsic photoresistors:</a:t>
            </a:r>
            <a:r>
              <a:rPr lang="en-US" sz="1700" dirty="0"/>
              <a:t>  Extrinsic photoresistors are manufactured from semiconductor of materials doped with impurities. These impurities or dopants create a new energy band above the existing valence band. As a result, electrons need less energy to transfer to the conduction band because of the smaller energy gap.</a:t>
            </a:r>
          </a:p>
          <a:p>
            <a:r>
              <a:rPr lang="en-US" sz="1700" dirty="0"/>
              <a:t>Regardless of the type of light dependent resistor or photoresistor, both types exhibit an increase in conductivity or fall in resistance with increasing levels of incident light.</a:t>
            </a:r>
          </a:p>
        </p:txBody>
      </p:sp>
      <p:sp>
        <p:nvSpPr>
          <p:cNvPr id="3" name="AutoShape 2" descr="Image result for hc-sr04">
            <a:extLst>
              <a:ext uri="{FF2B5EF4-FFF2-40B4-BE49-F238E27FC236}">
                <a16:creationId xmlns:a16="http://schemas.microsoft.com/office/drawing/2014/main" id="{88783F36-EAD0-4379-8FAA-BEB8C5FFC329}"/>
              </a:ext>
            </a:extLst>
          </p:cNvPr>
          <p:cNvSpPr>
            <a:spLocks noChangeAspect="1" noChangeArrowheads="1"/>
          </p:cNvSpPr>
          <p:nvPr/>
        </p:nvSpPr>
        <p:spPr bwMode="auto">
          <a:xfrm>
            <a:off x="5983356" y="44554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3CAC06CF-C5C1-466D-BB28-FBDBA1E52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398" y="1858533"/>
            <a:ext cx="4174435" cy="3539965"/>
          </a:xfrm>
          <a:prstGeom prst="rect">
            <a:avLst/>
          </a:prstGeom>
        </p:spPr>
      </p:pic>
    </p:spTree>
    <p:extLst>
      <p:ext uri="{BB962C8B-B14F-4D97-AF65-F5344CB8AC3E}">
        <p14:creationId xmlns:p14="http://schemas.microsoft.com/office/powerpoint/2010/main" val="1550340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Equity">
  <a:themeElements>
    <a:clrScheme name="Custom 16">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9DD9"/>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Sigmaway Template" id="{2B7B21A5-3D2C-4E2D-9B4B-9F7D4D0D376D}" vid="{40C35F41-401F-47CD-B733-167DD98371C2}"/>
    </a:ext>
  </a:extLst>
</a:theme>
</file>

<file path=docProps/app.xml><?xml version="1.0" encoding="utf-8"?>
<Properties xmlns="http://schemas.openxmlformats.org/officeDocument/2006/extended-properties" xmlns:vt="http://schemas.openxmlformats.org/officeDocument/2006/docPropsVTypes">
  <TotalTime>136</TotalTime>
  <Words>611</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Franklin Gothic Book</vt:lpstr>
      <vt:lpstr>Wingdings 2</vt:lpstr>
      <vt:lpstr>1_Equity</vt:lpstr>
      <vt:lpstr>Sensors</vt:lpstr>
      <vt:lpstr>Contents</vt:lpstr>
      <vt:lpstr>What is Sensor?</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Sensors</dc:title>
  <dc:creator>Rohit Kumar</dc:creator>
  <cp:lastModifiedBy>Rohit Kumar</cp:lastModifiedBy>
  <cp:revision>12</cp:revision>
  <dcterms:created xsi:type="dcterms:W3CDTF">2018-09-28T08:35:38Z</dcterms:created>
  <dcterms:modified xsi:type="dcterms:W3CDTF">2018-10-03T07:39:54Z</dcterms:modified>
</cp:coreProperties>
</file>