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3" r:id="rId1"/>
  </p:sldMasterIdLst>
  <p:sldIdLst>
    <p:sldId id="280" r:id="rId2"/>
    <p:sldId id="256" r:id="rId3"/>
    <p:sldId id="258" r:id="rId4"/>
    <p:sldId id="259" r:id="rId5"/>
    <p:sldId id="260" r:id="rId6"/>
    <p:sldId id="261"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6" r:id="rId20"/>
    <p:sldId id="275" r:id="rId21"/>
    <p:sldId id="277" r:id="rId22"/>
    <p:sldId id="278" r:id="rId23"/>
    <p:sldId id="26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E5361491-081D-4F03-B6EE-4FC9618DA53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2982350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361491-081D-4F03-B6EE-4FC9618DA536}"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3953347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361491-081D-4F03-B6EE-4FC9618DA53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27656370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361491-081D-4F03-B6EE-4FC9618DA53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02583-1543-407C-8230-DAD1C996EB98}"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207466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361491-081D-4F03-B6EE-4FC9618DA53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34158551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361491-081D-4F03-B6EE-4FC9618DA536}" type="datetimeFigureOut">
              <a:rPr lang="en-IN" smtClean="0"/>
              <a:t>12-05-2025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32625655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E5361491-081D-4F03-B6EE-4FC9618DA536}" type="datetimeFigureOut">
              <a:rPr lang="en-IN" smtClean="0"/>
              <a:t>12-05-2025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18794363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361491-081D-4F03-B6EE-4FC9618DA53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33554751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E5361491-081D-4F03-B6EE-4FC9618DA53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8145731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E5361491-081D-4F03-B6EE-4FC9618DA53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2997620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5361491-081D-4F03-B6EE-4FC9618DA536}" type="datetimeFigureOut">
              <a:rPr lang="en-IN" smtClean="0"/>
              <a:t>12-05-2025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1332447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5361491-081D-4F03-B6EE-4FC9618DA536}"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1191756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E5361491-081D-4F03-B6EE-4FC9618DA536}" type="datetimeFigureOut">
              <a:rPr lang="en-IN" smtClean="0"/>
              <a:t>12-05-2025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3181990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E5361491-081D-4F03-B6EE-4FC9618DA536}" type="datetimeFigureOut">
              <a:rPr lang="en-IN" smtClean="0"/>
              <a:t>12-05-2025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3050808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E5361491-081D-4F03-B6EE-4FC9618DA536}" type="datetimeFigureOut">
              <a:rPr lang="en-IN" smtClean="0"/>
              <a:t>12-05-2025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236196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E5361491-081D-4F03-B6EE-4FC9618DA536}" type="datetimeFigureOut">
              <a:rPr lang="en-IN" smtClean="0"/>
              <a:t>12-05-2025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31298856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5361491-081D-4F03-B6EE-4FC9618DA536}" type="datetimeFigureOut">
              <a:rPr lang="en-IN" smtClean="0"/>
              <a:t>12-05-2025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5C02583-1543-407C-8230-DAD1C996EB98}" type="slidenum">
              <a:rPr lang="en-IN" smtClean="0"/>
              <a:t>‹#›</a:t>
            </a:fld>
            <a:endParaRPr lang="en-IN"/>
          </a:p>
        </p:txBody>
      </p:sp>
    </p:spTree>
    <p:extLst>
      <p:ext uri="{BB962C8B-B14F-4D97-AF65-F5344CB8AC3E}">
        <p14:creationId xmlns:p14="http://schemas.microsoft.com/office/powerpoint/2010/main" val="3007564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E5361491-081D-4F03-B6EE-4FC9618DA536}" type="datetimeFigureOut">
              <a:rPr lang="en-IN" smtClean="0"/>
              <a:t>12-05-2025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5C02583-1543-407C-8230-DAD1C996EB98}" type="slidenum">
              <a:rPr lang="en-IN" smtClean="0"/>
              <a:t>‹#›</a:t>
            </a:fld>
            <a:endParaRPr lang="en-IN"/>
          </a:p>
        </p:txBody>
      </p:sp>
    </p:spTree>
    <p:extLst>
      <p:ext uri="{BB962C8B-B14F-4D97-AF65-F5344CB8AC3E}">
        <p14:creationId xmlns:p14="http://schemas.microsoft.com/office/powerpoint/2010/main" val="1052642313"/>
      </p:ext>
    </p:extLst>
  </p:cSld>
  <p:clrMap bg1="dk1" tx1="lt1" bg2="dk2" tx2="lt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 id="2147483726" r:id="rId13"/>
    <p:sldLayoutId id="2147483727" r:id="rId14"/>
    <p:sldLayoutId id="2147483728" r:id="rId15"/>
    <p:sldLayoutId id="2147483729" r:id="rId16"/>
    <p:sldLayoutId id="2147483730"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 xmlns:a16="http://schemas.microsoft.com/office/drawing/2014/main" id="{D52D6DD0-0A31-B24F-B9DA-837ACFDACE71}"/>
              </a:ext>
            </a:extLst>
          </p:cNvPr>
          <p:cNvSpPr/>
          <p:nvPr/>
        </p:nvSpPr>
        <p:spPr>
          <a:xfrm>
            <a:off x="7666143" y="3943017"/>
            <a:ext cx="184731" cy="369332"/>
          </a:xfrm>
          <a:prstGeom prst="rect">
            <a:avLst/>
          </a:prstGeom>
        </p:spPr>
        <p:txBody>
          <a:bodyPr wrap="none">
            <a:spAutoFit/>
          </a:bodyPr>
          <a:lstStyle/>
          <a:p>
            <a:pPr algn="ctr"/>
            <a:endParaRPr lang="en-IN"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 xmlns:a16="http://schemas.microsoft.com/office/drawing/2014/main" id="{7966C3FB-63CC-1F6E-D2A0-64B7F64ADBF8}"/>
              </a:ext>
            </a:extLst>
          </p:cNvPr>
          <p:cNvPicPr>
            <a:picLocks noChangeAspect="1"/>
          </p:cNvPicPr>
          <p:nvPr/>
        </p:nvPicPr>
        <p:blipFill>
          <a:blip r:embed="rId2" cstate="print"/>
          <a:stretch>
            <a:fillRect/>
          </a:stretch>
        </p:blipFill>
        <p:spPr>
          <a:xfrm>
            <a:off x="344152" y="343680"/>
            <a:ext cx="1652287" cy="1037934"/>
          </a:xfrm>
          <a:prstGeom prst="rect">
            <a:avLst/>
          </a:prstGeom>
        </p:spPr>
      </p:pic>
      <p:pic>
        <p:nvPicPr>
          <p:cNvPr id="6" name="Picture 5">
            <a:extLst>
              <a:ext uri="{FF2B5EF4-FFF2-40B4-BE49-F238E27FC236}">
                <a16:creationId xmlns="" xmlns:a16="http://schemas.microsoft.com/office/drawing/2014/main" id="{63AEF65B-B8E4-A0AF-F753-F63C4EF4EEFD}"/>
              </a:ext>
            </a:extLst>
          </p:cNvPr>
          <p:cNvPicPr>
            <a:picLocks noChangeAspect="1"/>
          </p:cNvPicPr>
          <p:nvPr/>
        </p:nvPicPr>
        <p:blipFill>
          <a:blip r:embed="rId3" cstate="print"/>
          <a:stretch>
            <a:fillRect/>
          </a:stretch>
        </p:blipFill>
        <p:spPr>
          <a:xfrm>
            <a:off x="8026118" y="307101"/>
            <a:ext cx="951059" cy="1111092"/>
          </a:xfrm>
          <a:prstGeom prst="rect">
            <a:avLst/>
          </a:prstGeom>
        </p:spPr>
      </p:pic>
      <p:sp>
        <p:nvSpPr>
          <p:cNvPr id="7" name="TextBox 6">
            <a:extLst>
              <a:ext uri="{FF2B5EF4-FFF2-40B4-BE49-F238E27FC236}">
                <a16:creationId xmlns="" xmlns:a16="http://schemas.microsoft.com/office/drawing/2014/main" id="{61C70CB4-1280-178A-71F7-95839E1ED949}"/>
              </a:ext>
            </a:extLst>
          </p:cNvPr>
          <p:cNvSpPr txBox="1"/>
          <p:nvPr/>
        </p:nvSpPr>
        <p:spPr>
          <a:xfrm>
            <a:off x="1518854" y="622016"/>
            <a:ext cx="6645728" cy="4616648"/>
          </a:xfrm>
          <a:prstGeom prst="rect">
            <a:avLst/>
          </a:prstGeom>
          <a:noFill/>
        </p:spPr>
        <p:txBody>
          <a:bodyPr wrap="square">
            <a:spAutoFit/>
          </a:bodyPr>
          <a:lstStyle/>
          <a:p>
            <a:pPr algn="ctr"/>
            <a:r>
              <a:rPr lang="en-IN" sz="1600" b="1" dirty="0">
                <a:solidFill>
                  <a:srgbClr val="00B050"/>
                </a:solidFill>
                <a:effectLst/>
                <a:latin typeface="Times New Roman" panose="02020603050405020304" pitchFamily="18" charset="0"/>
                <a:ea typeface="Calibri" panose="020F0502020204030204" pitchFamily="34" charset="0"/>
                <a:cs typeface="Times New Roman" panose="02020603050405020304" pitchFamily="18" charset="0"/>
              </a:rPr>
              <a:t>MOTHER THERESA INSTITUTE OF COMPUTER APPLICATIONS</a:t>
            </a:r>
            <a:r>
              <a:rPr lang="en-IN"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
            </a:r>
            <a:br>
              <a:rPr lang="en-IN"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(Affiliated to S. V. University, Tirupati)</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a:r>
            <a:br>
              <a:rPr lang="en-IN" sz="1600"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SRI VENKATESHWARA UNIVERSITY-TIRUPATI</a:t>
            </a:r>
            <a:br>
              <a:rPr lang="en-IN" sz="16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b="1" dirty="0">
                <a:latin typeface="Calibri" panose="020F0502020204030204" pitchFamily="34" charset="0"/>
                <a:ea typeface="Calibri" panose="020F0502020204030204" pitchFamily="34" charset="0"/>
                <a:cs typeface="Times New Roman" panose="02020603050405020304" pitchFamily="18" charset="0"/>
              </a:rPr>
              <a:t/>
            </a:r>
            <a:br>
              <a:rPr lang="en-IN" sz="1600" b="1" dirty="0">
                <a:latin typeface="Calibri" panose="020F0502020204030204" pitchFamily="34" charset="0"/>
                <a:ea typeface="Calibri" panose="020F0502020204030204" pitchFamily="34" charset="0"/>
                <a:cs typeface="Times New Roman" panose="02020603050405020304" pitchFamily="18" charset="0"/>
              </a:rPr>
            </a:br>
            <a:r>
              <a:rPr lang="en-IN" sz="1600" b="1" dirty="0">
                <a:latin typeface="Calibri" panose="020F0502020204030204" pitchFamily="34"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 MAJOR PROJECT</a:t>
            </a:r>
            <a:br>
              <a:rPr lang="en-IN" sz="1600" b="1" dirty="0">
                <a:effectLst/>
                <a:latin typeface="Times New Roman" panose="02020603050405020304" pitchFamily="18"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US" dirty="0" smtClean="0">
                <a:solidFill>
                  <a:srgbClr val="00B0F0"/>
                </a:solidFill>
              </a:rPr>
              <a:t>Advanced Online </a:t>
            </a:r>
            <a:r>
              <a:rPr lang="en-US" dirty="0">
                <a:solidFill>
                  <a:srgbClr val="00B0F0"/>
                </a:solidFill>
              </a:rPr>
              <a:t>Learning Platform for Personalized Education and Enhanced Student Engagement</a:t>
            </a:r>
            <a:endParaRPr lang="en-IN" dirty="0">
              <a:solidFill>
                <a:srgbClr val="00B0F0"/>
              </a:solidFill>
              <a:latin typeface="Calibri" panose="020F0502020204030204" pitchFamily="34" charset="0"/>
              <a:ea typeface="Times New Roman" panose="02020603050405020304" pitchFamily="18" charset="0"/>
              <a:cs typeface="Times New Roman" panose="02020603050405020304" pitchFamily="18" charset="0"/>
            </a:endParaRPr>
          </a:p>
          <a:p>
            <a:r>
              <a:rPr lang="en-IN" dirty="0" smtClean="0">
                <a:effectLst/>
                <a:latin typeface="Calibri" panose="020F0502020204030204" pitchFamily="34"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BY</a:t>
            </a:r>
            <a:r>
              <a:rPr lang="en-IN" sz="1600" dirty="0">
                <a:effectLst/>
                <a:latin typeface="Calibri" panose="020F0502020204030204" pitchFamily="34" charset="0"/>
                <a:ea typeface="Calibri" panose="020F0502020204030204" pitchFamily="34" charset="0"/>
                <a:cs typeface="Times New Roman" panose="02020603050405020304" pitchFamily="18" charset="0"/>
              </a:rPr>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b="1" dirty="0" smtClean="0">
                <a:latin typeface="Times New Roman" panose="02020603050405020304" pitchFamily="18" charset="0"/>
                <a:ea typeface="Calibri" panose="020F0502020204030204" pitchFamily="34" charset="0"/>
                <a:cs typeface="Times New Roman" panose="02020603050405020304" pitchFamily="18" charset="0"/>
              </a:rPr>
              <a:t>K . ROHIT KUMAR</a:t>
            </a:r>
            <a:r>
              <a:rPr lang="en-IN" sz="16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Calibri" panose="020F0502020204030204" pitchFamily="34" charset="0"/>
                <a:ea typeface="Calibri" panose="020F0502020204030204" pitchFamily="34" charset="0"/>
                <a:cs typeface="Times New Roman" panose="02020603050405020304" pitchFamily="18" charset="0"/>
              </a:rPr>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Reg:</a:t>
            </a:r>
            <a:r>
              <a:rPr lang="en-IN" sz="1600" b="1" dirty="0">
                <a:solidFill>
                  <a:srgbClr val="FF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dirty="0" smtClean="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2723188</a:t>
            </a:r>
            <a: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r>
            <a:br>
              <a:rPr lang="en-IN" sz="16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br>
            <a:r>
              <a:rPr lang="en-IN" sz="16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t/>
            </a:r>
            <a:br>
              <a:rPr lang="en-IN" sz="1600" b="1" dirty="0">
                <a:solidFill>
                  <a:srgbClr val="000000"/>
                </a:solidFill>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UNDER THE VALUABLE GUIDANCE </a:t>
            </a:r>
          </a:p>
          <a:p>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OF</a:t>
            </a:r>
          </a:p>
          <a:p>
            <a:r>
              <a:rPr lang="en-IN" sz="1600" dirty="0">
                <a:latin typeface="Times New Roman" panose="02020603050405020304" pitchFamily="18"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MR.K. CHANDRA SEKHAR,MSC,M.PHIL(PHD)</a:t>
            </a:r>
            <a:r>
              <a:rPr lang="en-IN" sz="1600" dirty="0">
                <a:effectLst/>
                <a:latin typeface="Calibri" panose="020F0502020204030204" pitchFamily="34" charset="0"/>
                <a:ea typeface="Calibri" panose="020F0502020204030204" pitchFamily="34" charset="0"/>
                <a:cs typeface="Times New Roman" panose="02020603050405020304" pitchFamily="18" charset="0"/>
              </a:rPr>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r>
              <a:rPr lang="en-IN" sz="1600" dirty="0">
                <a:effectLst/>
                <a:latin typeface="Calibri" panose="020F0502020204030204" pitchFamily="34" charset="0"/>
                <a:ea typeface="Calibri" panose="020F0502020204030204" pitchFamily="34" charset="0"/>
                <a:cs typeface="Times New Roman" panose="02020603050405020304" pitchFamily="18" charset="0"/>
              </a:rPr>
              <a:t>                                     </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ASSOCIATE PROFESSOR</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1600" b="1" dirty="0">
                <a:effectLst/>
                <a:latin typeface="Times New Roman" panose="02020603050405020304" pitchFamily="18" charset="0"/>
                <a:ea typeface="Calibri" panose="020F0502020204030204" pitchFamily="34" charset="0"/>
                <a:cs typeface="Times New Roman" panose="02020603050405020304" pitchFamily="18" charset="0"/>
              </a:rPr>
              <a:t>MCA</a:t>
            </a:r>
            <a:r>
              <a:rPr lang="en-IN" sz="1600" dirty="0">
                <a:effectLst/>
                <a:latin typeface="Calibri" panose="020F0502020204030204" pitchFamily="34" charset="0"/>
                <a:ea typeface="Calibri" panose="020F0502020204030204" pitchFamily="34" charset="0"/>
                <a:cs typeface="Times New Roman" panose="02020603050405020304" pitchFamily="18" charset="0"/>
              </a:rPr>
              <a:t/>
            </a:r>
            <a:br>
              <a:rPr lang="en-IN" sz="1600" dirty="0">
                <a:effectLst/>
                <a:latin typeface="Calibri" panose="020F0502020204030204" pitchFamily="34" charset="0"/>
                <a:ea typeface="Calibri" panose="020F0502020204030204" pitchFamily="34" charset="0"/>
                <a:cs typeface="Times New Roman" panose="02020603050405020304" pitchFamily="18" charset="0"/>
              </a:rPr>
            </a:br>
            <a:endParaRPr lang="en-IN" sz="1600" dirty="0"/>
          </a:p>
        </p:txBody>
      </p:sp>
    </p:spTree>
    <p:extLst>
      <p:ext uri="{BB962C8B-B14F-4D97-AF65-F5344CB8AC3E}">
        <p14:creationId xmlns:p14="http://schemas.microsoft.com/office/powerpoint/2010/main" val="8362641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Use Case </a:t>
            </a:r>
            <a:r>
              <a:rPr lang="en-US" b="1" dirty="0" err="1">
                <a:latin typeface="Times New Roman" panose="02020603050405020304" pitchFamily="18" charset="0"/>
                <a:cs typeface="Times New Roman" panose="02020603050405020304" pitchFamily="18" charset="0"/>
              </a:rPr>
              <a:t>Digram</a:t>
            </a:r>
            <a:endParaRPr lang="en-IN" dirty="0"/>
          </a:p>
        </p:txBody>
      </p:sp>
      <p:sp>
        <p:nvSpPr>
          <p:cNvPr id="4" name="Rectangle 1"/>
          <p:cNvSpPr>
            <a:spLocks noGrp="1" noChangeArrowheads="1"/>
          </p:cNvSpPr>
          <p:nvPr>
            <p:ph idx="1"/>
          </p:nvPr>
        </p:nvSpPr>
        <p:spPr bwMode="auto">
          <a:xfrm>
            <a:off x="838200" y="2031524"/>
            <a:ext cx="5027023"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 can register, login, and browse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 can purchase and watch video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Admins can manage courses and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Feedback can be submitted by users and replied to by admins.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Chatbot</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helps users with instant queries.</a:t>
            </a:r>
          </a:p>
        </p:txBody>
      </p:sp>
    </p:spTree>
    <p:extLst>
      <p:ext uri="{BB962C8B-B14F-4D97-AF65-F5344CB8AC3E}">
        <p14:creationId xmlns:p14="http://schemas.microsoft.com/office/powerpoint/2010/main" val="29736338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Sequence </a:t>
            </a:r>
            <a:r>
              <a:rPr lang="en-US" b="1" dirty="0" err="1">
                <a:latin typeface="Times New Roman" panose="02020603050405020304" pitchFamily="18" charset="0"/>
                <a:cs typeface="Times New Roman" panose="02020603050405020304" pitchFamily="18" charset="0"/>
              </a:rPr>
              <a:t>Digram</a:t>
            </a:r>
            <a:endParaRPr lang="en-IN" dirty="0"/>
          </a:p>
        </p:txBody>
      </p:sp>
      <p:pic>
        <p:nvPicPr>
          <p:cNvPr id="4" name="Content Placeholder 3"/>
          <p:cNvPicPr>
            <a:picLocks noGrp="1"/>
          </p:cNvPicPr>
          <p:nvPr>
            <p:ph idx="1"/>
          </p:nvPr>
        </p:nvPicPr>
        <p:blipFill>
          <a:blip r:embed="rId2"/>
          <a:stretch>
            <a:fillRect/>
          </a:stretch>
        </p:blipFill>
        <p:spPr>
          <a:xfrm>
            <a:off x="1711234" y="1802674"/>
            <a:ext cx="6413591" cy="3636895"/>
          </a:xfrm>
          <a:prstGeom prst="rect">
            <a:avLst/>
          </a:prstGeom>
        </p:spPr>
      </p:pic>
    </p:spTree>
    <p:extLst>
      <p:ext uri="{BB962C8B-B14F-4D97-AF65-F5344CB8AC3E}">
        <p14:creationId xmlns:p14="http://schemas.microsoft.com/office/powerpoint/2010/main" val="1398248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Sequence </a:t>
            </a:r>
            <a:r>
              <a:rPr lang="en-US" b="1" dirty="0" err="1">
                <a:latin typeface="Times New Roman" panose="02020603050405020304" pitchFamily="18" charset="0"/>
                <a:cs typeface="Times New Roman" panose="02020603050405020304" pitchFamily="18" charset="0"/>
              </a:rPr>
              <a:t>Digram</a:t>
            </a:r>
            <a:endParaRPr lang="en-IN" dirty="0"/>
          </a:p>
        </p:txBody>
      </p:sp>
      <p:sp>
        <p:nvSpPr>
          <p:cNvPr id="4" name="Rectangle 1"/>
          <p:cNvSpPr>
            <a:spLocks noGrp="1" noChangeArrowheads="1"/>
          </p:cNvSpPr>
          <p:nvPr>
            <p:ph idx="1"/>
          </p:nvPr>
        </p:nvSpPr>
        <p:spPr bwMode="auto">
          <a:xfrm>
            <a:off x="838201" y="2223885"/>
            <a:ext cx="4125686"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logs in to the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views and selects a course.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adds course to cart and makes payment.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System verifies payment and grants access.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watches the course video.</a:t>
            </a:r>
          </a:p>
        </p:txBody>
      </p:sp>
    </p:spTree>
    <p:extLst>
      <p:ext uri="{BB962C8B-B14F-4D97-AF65-F5344CB8AC3E}">
        <p14:creationId xmlns:p14="http://schemas.microsoft.com/office/powerpoint/2010/main" val="1620362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Activity </a:t>
            </a:r>
            <a:r>
              <a:rPr lang="en-US" b="1" dirty="0" err="1">
                <a:latin typeface="Times New Roman" panose="02020603050405020304" pitchFamily="18" charset="0"/>
                <a:cs typeface="Times New Roman" panose="02020603050405020304" pitchFamily="18" charset="0"/>
              </a:rPr>
              <a:t>Digram</a:t>
            </a:r>
            <a:endParaRPr lang="en-IN" dirty="0"/>
          </a:p>
        </p:txBody>
      </p:sp>
      <p:pic>
        <p:nvPicPr>
          <p:cNvPr id="4" name="Content Placeholder 3"/>
          <p:cNvPicPr>
            <a:picLocks noGrp="1"/>
          </p:cNvPicPr>
          <p:nvPr>
            <p:ph idx="1"/>
          </p:nvPr>
        </p:nvPicPr>
        <p:blipFill>
          <a:blip r:embed="rId2"/>
          <a:stretch>
            <a:fillRect/>
          </a:stretch>
        </p:blipFill>
        <p:spPr>
          <a:xfrm>
            <a:off x="2795451" y="1825625"/>
            <a:ext cx="4477325" cy="4351338"/>
          </a:xfrm>
          <a:prstGeom prst="rect">
            <a:avLst/>
          </a:prstGeom>
        </p:spPr>
      </p:pic>
    </p:spTree>
    <p:extLst>
      <p:ext uri="{BB962C8B-B14F-4D97-AF65-F5344CB8AC3E}">
        <p14:creationId xmlns:p14="http://schemas.microsoft.com/office/powerpoint/2010/main" val="2772540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Activity </a:t>
            </a:r>
            <a:r>
              <a:rPr lang="en-US" b="1" dirty="0" err="1">
                <a:latin typeface="Times New Roman" panose="02020603050405020304" pitchFamily="18" charset="0"/>
                <a:cs typeface="Times New Roman" panose="02020603050405020304" pitchFamily="18" charset="0"/>
              </a:rPr>
              <a:t>Digram</a:t>
            </a:r>
            <a:endParaRPr lang="en-IN" dirty="0"/>
          </a:p>
        </p:txBody>
      </p:sp>
      <p:sp>
        <p:nvSpPr>
          <p:cNvPr id="4" name="Rectangle 1"/>
          <p:cNvSpPr>
            <a:spLocks noGrp="1" noChangeArrowheads="1"/>
          </p:cNvSpPr>
          <p:nvPr>
            <p:ph idx="1"/>
          </p:nvPr>
        </p:nvSpPr>
        <p:spPr bwMode="auto">
          <a:xfrm>
            <a:off x="838200" y="2031524"/>
            <a:ext cx="3759926"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logs into the platform.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browses and selects a course.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Course is added to cart and payment is made.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If payment is successful, video is unlocked.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If payment fails, an error is shown.</a:t>
            </a:r>
          </a:p>
        </p:txBody>
      </p:sp>
    </p:spTree>
    <p:extLst>
      <p:ext uri="{BB962C8B-B14F-4D97-AF65-F5344CB8AC3E}">
        <p14:creationId xmlns:p14="http://schemas.microsoft.com/office/powerpoint/2010/main" val="3543141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Class </a:t>
            </a:r>
            <a:r>
              <a:rPr lang="en-US" b="1" dirty="0" err="1">
                <a:latin typeface="Times New Roman" panose="02020603050405020304" pitchFamily="18" charset="0"/>
                <a:cs typeface="Times New Roman" panose="02020603050405020304" pitchFamily="18" charset="0"/>
              </a:rPr>
              <a:t>Digram</a:t>
            </a:r>
            <a:endParaRPr lang="en-IN" dirty="0"/>
          </a:p>
        </p:txBody>
      </p:sp>
      <p:pic>
        <p:nvPicPr>
          <p:cNvPr id="4" name="Content Placeholder 3"/>
          <p:cNvPicPr>
            <a:picLocks noGrp="1"/>
          </p:cNvPicPr>
          <p:nvPr>
            <p:ph idx="1"/>
          </p:nvPr>
        </p:nvPicPr>
        <p:blipFill>
          <a:blip r:embed="rId2"/>
          <a:stretch>
            <a:fillRect/>
          </a:stretch>
        </p:blipFill>
        <p:spPr>
          <a:xfrm>
            <a:off x="1528355" y="1825625"/>
            <a:ext cx="6582504" cy="4351338"/>
          </a:xfrm>
          <a:prstGeom prst="rect">
            <a:avLst/>
          </a:prstGeom>
        </p:spPr>
      </p:pic>
    </p:spTree>
    <p:extLst>
      <p:ext uri="{BB962C8B-B14F-4D97-AF65-F5344CB8AC3E}">
        <p14:creationId xmlns:p14="http://schemas.microsoft.com/office/powerpoint/2010/main" val="2883589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Class </a:t>
            </a:r>
            <a:r>
              <a:rPr lang="en-US" b="1" dirty="0" err="1">
                <a:latin typeface="Times New Roman" panose="02020603050405020304" pitchFamily="18" charset="0"/>
                <a:cs typeface="Times New Roman" panose="02020603050405020304" pitchFamily="18" charset="0"/>
              </a:rPr>
              <a:t>Digram</a:t>
            </a:r>
            <a:endParaRPr lang="en-IN" dirty="0"/>
          </a:p>
        </p:txBody>
      </p:sp>
      <p:sp>
        <p:nvSpPr>
          <p:cNvPr id="4" name="Rectangle 1"/>
          <p:cNvSpPr>
            <a:spLocks noGrp="1" noChangeArrowheads="1"/>
          </p:cNvSpPr>
          <p:nvPr>
            <p:ph idx="1"/>
          </p:nvPr>
        </p:nvSpPr>
        <p:spPr bwMode="auto">
          <a:xfrm>
            <a:off x="838200" y="2031524"/>
            <a:ext cx="4713514"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Course, Payment, Video, and Feedback are main classes.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Relationships exist between users and payments/feedback.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Each course has one or more videos.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Feedback contains optional admin response.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Classes define attributes relevant to each module.</a:t>
            </a:r>
          </a:p>
        </p:txBody>
      </p:sp>
    </p:spTree>
    <p:extLst>
      <p:ext uri="{BB962C8B-B14F-4D97-AF65-F5344CB8AC3E}">
        <p14:creationId xmlns:p14="http://schemas.microsoft.com/office/powerpoint/2010/main" val="4003168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DFD </a:t>
            </a:r>
            <a:r>
              <a:rPr lang="en-US" b="1" dirty="0" err="1">
                <a:latin typeface="Times New Roman" panose="02020603050405020304" pitchFamily="18" charset="0"/>
                <a:cs typeface="Times New Roman" panose="02020603050405020304" pitchFamily="18" charset="0"/>
              </a:rPr>
              <a:t>Digram</a:t>
            </a:r>
            <a:endParaRPr lang="en-IN" dirty="0"/>
          </a:p>
        </p:txBody>
      </p:sp>
      <p:pic>
        <p:nvPicPr>
          <p:cNvPr id="4" name="Content Placeholder 3"/>
          <p:cNvPicPr>
            <a:picLocks noGrp="1"/>
          </p:cNvPicPr>
          <p:nvPr>
            <p:ph idx="1"/>
          </p:nvPr>
        </p:nvPicPr>
        <p:blipFill>
          <a:blip r:embed="rId2"/>
          <a:stretch>
            <a:fillRect/>
          </a:stretch>
        </p:blipFill>
        <p:spPr>
          <a:xfrm>
            <a:off x="1384663" y="2343944"/>
            <a:ext cx="6740162" cy="3314700"/>
          </a:xfrm>
          <a:prstGeom prst="rect">
            <a:avLst/>
          </a:prstGeom>
        </p:spPr>
      </p:pic>
    </p:spTree>
    <p:extLst>
      <p:ext uri="{BB962C8B-B14F-4D97-AF65-F5344CB8AC3E}">
        <p14:creationId xmlns:p14="http://schemas.microsoft.com/office/powerpoint/2010/main" val="2066615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DFD </a:t>
            </a:r>
            <a:r>
              <a:rPr lang="en-US" b="1" dirty="0" err="1">
                <a:latin typeface="Times New Roman" panose="02020603050405020304" pitchFamily="18" charset="0"/>
                <a:cs typeface="Times New Roman" panose="02020603050405020304" pitchFamily="18" charset="0"/>
              </a:rPr>
              <a:t>Digram</a:t>
            </a:r>
            <a:endParaRPr lang="en-IN" dirty="0"/>
          </a:p>
        </p:txBody>
      </p:sp>
      <p:sp>
        <p:nvSpPr>
          <p:cNvPr id="4" name="Rectangle 1"/>
          <p:cNvSpPr>
            <a:spLocks noGrp="1" noChangeArrowheads="1"/>
          </p:cNvSpPr>
          <p:nvPr>
            <p:ph idx="1"/>
          </p:nvPr>
        </p:nvSpPr>
        <p:spPr bwMode="auto">
          <a:xfrm>
            <a:off x="838200" y="2031524"/>
            <a:ext cx="4713514"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 interacts with login and course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Admin manages users, courses, and feedback.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Course browsing and purchases are processed.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Feedback is submitted and managed.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System flows are centralized in the learning platform</a:t>
            </a:r>
            <a:r>
              <a:rPr kumimoji="0" lang="en-US" altLang="en-US" sz="1800" b="0" i="0" u="none" strike="noStrike" cap="none" normalizeH="0" baseline="0" dirty="0" smtClean="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2442794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ER </a:t>
            </a:r>
            <a:r>
              <a:rPr lang="en-US" b="1" dirty="0" err="1">
                <a:latin typeface="Times New Roman" panose="02020603050405020304" pitchFamily="18" charset="0"/>
                <a:cs typeface="Times New Roman" panose="02020603050405020304" pitchFamily="18" charset="0"/>
              </a:rPr>
              <a:t>Digram</a:t>
            </a:r>
            <a:endParaRPr lang="en-IN" dirty="0"/>
          </a:p>
        </p:txBody>
      </p:sp>
      <p:pic>
        <p:nvPicPr>
          <p:cNvPr id="4" name="Content Placeholder 3"/>
          <p:cNvPicPr>
            <a:picLocks noGrp="1"/>
          </p:cNvPicPr>
          <p:nvPr>
            <p:ph idx="1"/>
          </p:nvPr>
        </p:nvPicPr>
        <p:blipFill>
          <a:blip r:embed="rId2"/>
          <a:stretch>
            <a:fillRect/>
          </a:stretch>
        </p:blipFill>
        <p:spPr>
          <a:xfrm>
            <a:off x="2259875" y="1825625"/>
            <a:ext cx="4947648" cy="4351338"/>
          </a:xfrm>
          <a:prstGeom prst="rect">
            <a:avLst/>
          </a:prstGeom>
        </p:spPr>
      </p:pic>
    </p:spTree>
    <p:extLst>
      <p:ext uri="{BB962C8B-B14F-4D97-AF65-F5344CB8AC3E}">
        <p14:creationId xmlns:p14="http://schemas.microsoft.com/office/powerpoint/2010/main" val="1080103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835595"/>
            <a:ext cx="9144000" cy="2387600"/>
          </a:xfrm>
        </p:spPr>
        <p:txBody>
          <a:bodyPr>
            <a:normAutofit fontScale="90000"/>
          </a:bodyPr>
          <a:lstStyle/>
          <a:p>
            <a:r>
              <a:rPr lang="en-US" dirty="0" smtClean="0"/>
              <a:t>Advanced Online Learning Platform for Personalized Education and Enhanced Student Engagement</a:t>
            </a:r>
            <a:endParaRPr lang="en-IN" dirty="0"/>
          </a:p>
        </p:txBody>
      </p:sp>
      <p:sp>
        <p:nvSpPr>
          <p:cNvPr id="3" name="Subtitle 2"/>
          <p:cNvSpPr>
            <a:spLocks noGrp="1"/>
          </p:cNvSpPr>
          <p:nvPr>
            <p:ph type="subTitle" idx="1"/>
          </p:nvPr>
        </p:nvSpPr>
        <p:spPr>
          <a:xfrm>
            <a:off x="1524000" y="4489006"/>
            <a:ext cx="9144000" cy="1655762"/>
          </a:xfrm>
        </p:spPr>
        <p:txBody>
          <a:bodyPr/>
          <a:lstStyle/>
          <a:p>
            <a:r>
              <a:rPr lang="en-IN" dirty="0" smtClean="0"/>
              <a:t>2723188    -      </a:t>
            </a:r>
            <a:r>
              <a:rPr lang="en-IN" dirty="0" err="1" smtClean="0"/>
              <a:t>Kudumu</a:t>
            </a:r>
            <a:r>
              <a:rPr lang="en-IN" dirty="0" smtClean="0"/>
              <a:t> </a:t>
            </a:r>
            <a:r>
              <a:rPr lang="en-IN" dirty="0" err="1" smtClean="0"/>
              <a:t>Rohit</a:t>
            </a:r>
            <a:r>
              <a:rPr lang="en-IN" dirty="0" smtClean="0"/>
              <a:t> Kumar</a:t>
            </a:r>
            <a:endParaRPr lang="en-IN" dirty="0"/>
          </a:p>
        </p:txBody>
      </p:sp>
    </p:spTree>
    <p:extLst>
      <p:ext uri="{BB962C8B-B14F-4D97-AF65-F5344CB8AC3E}">
        <p14:creationId xmlns:p14="http://schemas.microsoft.com/office/powerpoint/2010/main" val="1729643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ER </a:t>
            </a:r>
            <a:r>
              <a:rPr lang="en-US" b="1" dirty="0" err="1">
                <a:latin typeface="Times New Roman" panose="02020603050405020304" pitchFamily="18" charset="0"/>
                <a:cs typeface="Times New Roman" panose="02020603050405020304" pitchFamily="18" charset="0"/>
              </a:rPr>
              <a:t>Digram</a:t>
            </a:r>
            <a:endParaRPr lang="en-IN" dirty="0"/>
          </a:p>
        </p:txBody>
      </p:sp>
      <p:sp>
        <p:nvSpPr>
          <p:cNvPr id="4" name="Rectangle 1"/>
          <p:cNvSpPr>
            <a:spLocks noGrp="1" noChangeArrowheads="1"/>
          </p:cNvSpPr>
          <p:nvPr>
            <p:ph idx="1"/>
          </p:nvPr>
        </p:nvSpPr>
        <p:spPr bwMode="auto">
          <a:xfrm>
            <a:off x="838199" y="2223885"/>
            <a:ext cx="4452257" cy="35548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 have unique IDs and credentials.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Courses have titles, prices, and descriptions.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Payments link users and purchased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Videos belong to courses.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Feedback links users to messages and responses.</a:t>
            </a:r>
          </a:p>
        </p:txBody>
      </p:sp>
    </p:spTree>
    <p:extLst>
      <p:ext uri="{BB962C8B-B14F-4D97-AF65-F5344CB8AC3E}">
        <p14:creationId xmlns:p14="http://schemas.microsoft.com/office/powerpoint/2010/main" val="35978512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Class Method </a:t>
            </a:r>
            <a:r>
              <a:rPr lang="en-US" b="1" dirty="0" err="1">
                <a:latin typeface="Times New Roman" panose="02020603050405020304" pitchFamily="18" charset="0"/>
                <a:cs typeface="Times New Roman" panose="02020603050405020304" pitchFamily="18" charset="0"/>
              </a:rPr>
              <a:t>Digram</a:t>
            </a:r>
            <a:endParaRPr lang="en-IN" dirty="0"/>
          </a:p>
        </p:txBody>
      </p:sp>
      <p:pic>
        <p:nvPicPr>
          <p:cNvPr id="4" name="Content Placeholder 3"/>
          <p:cNvPicPr>
            <a:picLocks noGrp="1"/>
          </p:cNvPicPr>
          <p:nvPr>
            <p:ph idx="1"/>
          </p:nvPr>
        </p:nvPicPr>
        <p:blipFill>
          <a:blip r:embed="rId2"/>
          <a:stretch>
            <a:fillRect/>
          </a:stretch>
        </p:blipFill>
        <p:spPr>
          <a:xfrm>
            <a:off x="1332411" y="1867989"/>
            <a:ext cx="6792414" cy="3082834"/>
          </a:xfrm>
          <a:prstGeom prst="rect">
            <a:avLst/>
          </a:prstGeom>
        </p:spPr>
      </p:pic>
    </p:spTree>
    <p:extLst>
      <p:ext uri="{BB962C8B-B14F-4D97-AF65-F5344CB8AC3E}">
        <p14:creationId xmlns:p14="http://schemas.microsoft.com/office/powerpoint/2010/main" val="29442579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Class Method </a:t>
            </a:r>
            <a:r>
              <a:rPr lang="en-US" b="1" dirty="0" err="1">
                <a:latin typeface="Times New Roman" panose="02020603050405020304" pitchFamily="18" charset="0"/>
                <a:cs typeface="Times New Roman" panose="02020603050405020304" pitchFamily="18" charset="0"/>
              </a:rPr>
              <a:t>Digram</a:t>
            </a:r>
            <a:endParaRPr lang="en-IN" dirty="0"/>
          </a:p>
        </p:txBody>
      </p:sp>
      <p:sp>
        <p:nvSpPr>
          <p:cNvPr id="4" name="Rectangle 1"/>
          <p:cNvSpPr>
            <a:spLocks noGrp="1" noChangeArrowheads="1"/>
          </p:cNvSpPr>
          <p:nvPr>
            <p:ph idx="1"/>
          </p:nvPr>
        </p:nvSpPr>
        <p:spPr bwMode="auto">
          <a:xfrm>
            <a:off x="838200" y="2031524"/>
            <a:ext cx="4948645"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UserService</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handles login and registration.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CourseService</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manages all course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PaymentService</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processes payments and shows history.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VideoService</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streams course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AdminService</a:t>
            </a:r>
            <a:r>
              <a:rPr kumimoji="0" lang="en-US" altLang="en-US" sz="25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manages users, courses, and feedback.</a:t>
            </a:r>
          </a:p>
        </p:txBody>
      </p:sp>
    </p:spTree>
    <p:extLst>
      <p:ext uri="{BB962C8B-B14F-4D97-AF65-F5344CB8AC3E}">
        <p14:creationId xmlns:p14="http://schemas.microsoft.com/office/powerpoint/2010/main" val="18652195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442754" y="2717073"/>
            <a:ext cx="11599382" cy="4346857"/>
          </a:xfrm>
        </p:spPr>
        <p:txBody>
          <a:bodyPr>
            <a:normAutofit/>
          </a:bodyPr>
          <a:lstStyle/>
          <a:p>
            <a:pPr marL="0" indent="0">
              <a:buNone/>
            </a:pPr>
            <a:r>
              <a:rPr lang="en-IN" sz="8800" b="1" dirty="0" smtClean="0">
                <a:solidFill>
                  <a:schemeClr val="tx1"/>
                </a:solidFill>
                <a:latin typeface="Times New Roman" panose="02020603050405020304" pitchFamily="18" charset="0"/>
                <a:cs typeface="Times New Roman" panose="02020603050405020304" pitchFamily="18" charset="0"/>
              </a:rPr>
              <a:t>Thank you</a:t>
            </a:r>
            <a:endParaRPr lang="en-IN" sz="8800" dirty="0" smtClean="0">
              <a:latin typeface="Times New Roman" panose="02020603050405020304" pitchFamily="18" charset="0"/>
              <a:cs typeface="Times New Roman" panose="02020603050405020304" pitchFamily="18" charset="0"/>
            </a:endParaRPr>
          </a:p>
          <a:p>
            <a:pPr marL="0" indent="0">
              <a:buNone/>
            </a:pPr>
            <a:endParaRPr lang="en-IN" sz="8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6002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latin typeface="Times New Roman" panose="02020603050405020304" pitchFamily="18" charset="0"/>
                <a:cs typeface="Times New Roman" panose="02020603050405020304" pitchFamily="18" charset="0"/>
              </a:rPr>
              <a:t>Abstract</a:t>
            </a:r>
            <a:endParaRPr lang="en-IN" dirty="0"/>
          </a:p>
        </p:txBody>
      </p:sp>
      <p:sp>
        <p:nvSpPr>
          <p:cNvPr id="3" name="Content Placeholder 2"/>
          <p:cNvSpPr>
            <a:spLocks noGrp="1"/>
          </p:cNvSpPr>
          <p:nvPr>
            <p:ph idx="1"/>
          </p:nvPr>
        </p:nvSpPr>
        <p:spPr/>
        <p:txBody>
          <a:bodyPr>
            <a:normAutofit lnSpcReduction="10000"/>
          </a:bodyPr>
          <a:lstStyle/>
          <a:p>
            <a:pPr>
              <a:lnSpc>
                <a:spcPct val="150000"/>
              </a:lnSpc>
            </a:pPr>
            <a:r>
              <a:rPr lang="en-US" sz="2400" dirty="0" smtClean="0">
                <a:latin typeface="Times New Roman" panose="02020603050405020304" pitchFamily="18" charset="0"/>
                <a:cs typeface="Times New Roman" panose="02020603050405020304" pitchFamily="18" charset="0"/>
              </a:rPr>
              <a:t>This project is an Online Learning Platform made with Django that helps users learn in a simple and fun way. Users can sign up, get their own account, and log in to view and buy courses. They can watch course videos, check their payment history, and get instant help from a </a:t>
            </a:r>
            <a:r>
              <a:rPr lang="en-US" sz="2400" dirty="0" err="1" smtClean="0">
                <a:latin typeface="Times New Roman" panose="02020603050405020304" pitchFamily="18" charset="0"/>
                <a:cs typeface="Times New Roman" panose="02020603050405020304" pitchFamily="18" charset="0"/>
              </a:rPr>
              <a:t>chatbot</a:t>
            </a:r>
            <a:r>
              <a:rPr lang="en-US" sz="2400" dirty="0" smtClean="0">
                <a:latin typeface="Times New Roman" panose="02020603050405020304" pitchFamily="18" charset="0"/>
                <a:cs typeface="Times New Roman" panose="02020603050405020304" pitchFamily="18" charset="0"/>
              </a:rPr>
              <a:t>. Users can also send feedback, and admins can reply, manage courses, and assign work. The platform uses AI to give smart learning support and make the experience better for everyone.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3166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593725"/>
            <a:ext cx="10515600" cy="1325563"/>
          </a:xfrm>
        </p:spPr>
        <p:txBody>
          <a:bodyPr/>
          <a:lstStyle/>
          <a:p>
            <a:r>
              <a:rPr lang="en-US" b="1" dirty="0" smtClean="0">
                <a:solidFill>
                  <a:srgbClr val="002060"/>
                </a:solidFill>
                <a:latin typeface="Times New Roman" panose="02020603050405020304" pitchFamily="18" charset="0"/>
                <a:cs typeface="Times New Roman" panose="02020603050405020304" pitchFamily="18" charset="0"/>
              </a:rPr>
              <a:t>Introduction</a:t>
            </a:r>
            <a:endParaRPr lang="en-IN" dirty="0"/>
          </a:p>
        </p:txBody>
      </p:sp>
      <p:sp>
        <p:nvSpPr>
          <p:cNvPr id="3" name="Content Placeholder 2"/>
          <p:cNvSpPr>
            <a:spLocks noGrp="1"/>
          </p:cNvSpPr>
          <p:nvPr>
            <p:ph idx="1"/>
          </p:nvPr>
        </p:nvSpPr>
        <p:spPr/>
        <p:txBody>
          <a:bodyPr>
            <a:normAutofit/>
          </a:bodyPr>
          <a:lstStyle/>
          <a:p>
            <a:pPr>
              <a:lnSpc>
                <a:spcPct val="150000"/>
              </a:lnSpc>
            </a:pPr>
            <a:r>
              <a:rPr lang="en-US" sz="2400" dirty="0" smtClean="0">
                <a:latin typeface="Times New Roman" panose="02020603050405020304" pitchFamily="18" charset="0"/>
                <a:cs typeface="Times New Roman" panose="02020603050405020304" pitchFamily="18" charset="0"/>
              </a:rPr>
              <a:t>This Online Learning Platform is built to help people learn from anywhere at any time. It allows users to create an account, explore different courses, and learn through videos. The system is easy to use and makes learning more interesting with helpful tools like a </a:t>
            </a:r>
            <a:r>
              <a:rPr lang="en-US" sz="2400" dirty="0" err="1" smtClean="0">
                <a:latin typeface="Times New Roman" panose="02020603050405020304" pitchFamily="18" charset="0"/>
                <a:cs typeface="Times New Roman" panose="02020603050405020304" pitchFamily="18" charset="0"/>
              </a:rPr>
              <a:t>chatbot</a:t>
            </a:r>
            <a:r>
              <a:rPr lang="en-US" sz="2400" dirty="0" smtClean="0">
                <a:latin typeface="Times New Roman" panose="02020603050405020304" pitchFamily="18" charset="0"/>
                <a:cs typeface="Times New Roman" panose="02020603050405020304" pitchFamily="18" charset="0"/>
              </a:rPr>
              <a:t>. Users can also give feedback and get replies from the admin. The main goal is to make learning simple, smart, and fun for everyone.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90327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39171"/>
            <a:ext cx="10515600" cy="1325563"/>
          </a:xfrm>
        </p:spPr>
        <p:txBody>
          <a:bodyPr/>
          <a:lstStyle/>
          <a:p>
            <a:r>
              <a:rPr lang="en-US" b="1" dirty="0" smtClean="0">
                <a:solidFill>
                  <a:srgbClr val="002060"/>
                </a:solidFill>
                <a:latin typeface="Times New Roman" panose="02020603050405020304" pitchFamily="18" charset="0"/>
                <a:cs typeface="Times New Roman" panose="02020603050405020304" pitchFamily="18" charset="0"/>
              </a:rPr>
              <a:t>Existing System</a:t>
            </a:r>
            <a:endParaRPr lang="en-IN" dirty="0"/>
          </a:p>
        </p:txBody>
      </p:sp>
      <p:sp>
        <p:nvSpPr>
          <p:cNvPr id="4" name="Rectangle 1"/>
          <p:cNvSpPr>
            <a:spLocks noGrp="1" noChangeArrowheads="1"/>
          </p:cNvSpPr>
          <p:nvPr>
            <p:ph idx="1"/>
          </p:nvPr>
        </p:nvSpPr>
        <p:spPr bwMode="auto">
          <a:xfrm>
            <a:off x="838200" y="2164734"/>
            <a:ext cx="9845196" cy="36731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Most learning platforms only offer basic video lessons without smart support.</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 can watch courses but don’t get personalized help or guidance.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Feedback options are limited, and responses from admins take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Course management is often manual and not flexible for updates.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There is no intelligent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chatbot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answer users' questions quickly.</a:t>
            </a:r>
          </a:p>
        </p:txBody>
      </p:sp>
    </p:spTree>
    <p:extLst>
      <p:ext uri="{BB962C8B-B14F-4D97-AF65-F5344CB8AC3E}">
        <p14:creationId xmlns:p14="http://schemas.microsoft.com/office/powerpoint/2010/main" val="4244724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91368"/>
            <a:ext cx="10515600" cy="1325563"/>
          </a:xfrm>
        </p:spPr>
        <p:txBody>
          <a:bodyPr/>
          <a:lstStyle/>
          <a:p>
            <a:r>
              <a:rPr lang="en-US" b="1" dirty="0" smtClean="0">
                <a:solidFill>
                  <a:srgbClr val="002060"/>
                </a:solidFill>
                <a:latin typeface="Times New Roman" panose="02020603050405020304" pitchFamily="18" charset="0"/>
                <a:cs typeface="Times New Roman" panose="02020603050405020304" pitchFamily="18" charset="0"/>
              </a:rPr>
              <a:t>Limitations</a:t>
            </a:r>
            <a:endParaRPr lang="en-IN" dirty="0"/>
          </a:p>
        </p:txBody>
      </p:sp>
      <p:sp>
        <p:nvSpPr>
          <p:cNvPr id="4" name="Rectangle 1"/>
          <p:cNvSpPr>
            <a:spLocks noGrp="1" noChangeArrowheads="1"/>
          </p:cNvSpPr>
          <p:nvPr>
            <p:ph idx="1"/>
          </p:nvPr>
        </p:nvSpPr>
        <p:spPr bwMode="auto">
          <a:xfrm>
            <a:off x="838200" y="1816931"/>
            <a:ext cx="8711039"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No smart tutor to guide users based on their learning needs.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 cannot get instant answers to their questions.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Admins have limited control over user feedback and course updates.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system may not track user progress or learning history well.</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Payment and course access may not be fully secure or user-friendly.</a:t>
            </a:r>
          </a:p>
        </p:txBody>
      </p:sp>
    </p:spTree>
    <p:extLst>
      <p:ext uri="{BB962C8B-B14F-4D97-AF65-F5344CB8AC3E}">
        <p14:creationId xmlns:p14="http://schemas.microsoft.com/office/powerpoint/2010/main" val="83610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42365"/>
            <a:ext cx="10515600" cy="1325563"/>
          </a:xfrm>
        </p:spPr>
        <p:txBody>
          <a:bodyPr/>
          <a:lstStyle/>
          <a:p>
            <a:r>
              <a:rPr lang="en-US" b="1" dirty="0" smtClean="0">
                <a:solidFill>
                  <a:srgbClr val="002060"/>
                </a:solidFill>
                <a:latin typeface="Times New Roman" panose="02020603050405020304" pitchFamily="18" charset="0"/>
                <a:cs typeface="Times New Roman" panose="02020603050405020304" pitchFamily="18" charset="0"/>
              </a:rPr>
              <a:t>Proposed</a:t>
            </a:r>
            <a:endParaRPr lang="en-IN" dirty="0"/>
          </a:p>
        </p:txBody>
      </p:sp>
      <p:sp>
        <p:nvSpPr>
          <p:cNvPr id="4" name="Rectangle 1"/>
          <p:cNvSpPr>
            <a:spLocks noGrp="1" noChangeArrowheads="1"/>
          </p:cNvSpPr>
          <p:nvPr>
            <p:ph idx="1"/>
          </p:nvPr>
        </p:nvSpPr>
        <p:spPr bwMode="auto">
          <a:xfrm>
            <a:off x="838200" y="2603315"/>
            <a:ext cx="9915984"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 smart tutoring with AI to give users helpful learning support.</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 a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chatbot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to answer user questions instantly.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Allow users to buy courses, watch videos, and track their payments easily.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Let admins manage users, courses, and feedback in a simple way.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Make the platform user-friendly, secure, and fun for both learners and admins.</a:t>
            </a:r>
          </a:p>
        </p:txBody>
      </p:sp>
    </p:spTree>
    <p:extLst>
      <p:ext uri="{BB962C8B-B14F-4D97-AF65-F5344CB8AC3E}">
        <p14:creationId xmlns:p14="http://schemas.microsoft.com/office/powerpoint/2010/main" val="18358278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23493"/>
            <a:ext cx="10515600" cy="1325563"/>
          </a:xfrm>
        </p:spPr>
        <p:txBody>
          <a:bodyPr>
            <a:normAutofit fontScale="90000"/>
          </a:bodyPr>
          <a:lstStyle/>
          <a:p>
            <a:r>
              <a:rPr lang="en-US" b="1" dirty="0" smtClean="0">
                <a:solidFill>
                  <a:srgbClr val="002060"/>
                </a:solidFill>
                <a:latin typeface="Times New Roman" panose="02020603050405020304" pitchFamily="18" charset="0"/>
                <a:cs typeface="Times New Roman" panose="02020603050405020304" pitchFamily="18" charset="0"/>
              </a:rPr>
              <a:t/>
            </a:r>
            <a:br>
              <a:rPr lang="en-US" b="1" dirty="0" smtClean="0">
                <a:solidFill>
                  <a:srgbClr val="002060"/>
                </a:solidFill>
                <a:latin typeface="Times New Roman" panose="02020603050405020304" pitchFamily="18" charset="0"/>
                <a:cs typeface="Times New Roman" panose="02020603050405020304" pitchFamily="18" charset="0"/>
              </a:rPr>
            </a:br>
            <a:r>
              <a:rPr lang="en-US" b="1" dirty="0" smtClean="0">
                <a:solidFill>
                  <a:srgbClr val="002060"/>
                </a:solidFill>
                <a:latin typeface="Times New Roman" panose="02020603050405020304" pitchFamily="18" charset="0"/>
                <a:cs typeface="Times New Roman" panose="02020603050405020304" pitchFamily="18" charset="0"/>
              </a:rPr>
              <a:t>Advantages</a:t>
            </a:r>
            <a:r>
              <a:rPr lang="en-IN" b="1" dirty="0" smtClean="0">
                <a:solidFill>
                  <a:srgbClr val="002060"/>
                </a:solidFill>
                <a:latin typeface="Times New Roman" panose="02020603050405020304" pitchFamily="18" charset="0"/>
                <a:cs typeface="Times New Roman" panose="02020603050405020304" pitchFamily="18" charset="0"/>
              </a:rPr>
              <a:t/>
            </a:r>
            <a:br>
              <a:rPr lang="en-IN" b="1" dirty="0" smtClean="0">
                <a:solidFill>
                  <a:srgbClr val="002060"/>
                </a:solidFill>
                <a:latin typeface="Times New Roman" panose="02020603050405020304" pitchFamily="18" charset="0"/>
                <a:cs typeface="Times New Roman" panose="02020603050405020304" pitchFamily="18" charset="0"/>
              </a:rPr>
            </a:br>
            <a:endParaRPr lang="en-IN" dirty="0"/>
          </a:p>
        </p:txBody>
      </p:sp>
      <p:sp>
        <p:nvSpPr>
          <p:cNvPr id="4" name="Rectangle 1"/>
          <p:cNvSpPr>
            <a:spLocks noGrp="1" noChangeArrowheads="1"/>
          </p:cNvSpPr>
          <p:nvPr>
            <p:ph idx="1"/>
          </p:nvPr>
        </p:nvSpPr>
        <p:spPr bwMode="auto">
          <a:xfrm>
            <a:off x="838200" y="2603315"/>
            <a:ext cx="8156400" cy="2795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Easy to use for both learners and admins.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Smart </a:t>
            </a:r>
            <a:r>
              <a:rPr kumimoji="0" lang="en-US" altLang="en-US" sz="24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chatbot</a:t>
            </a: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gives quick answers to user questions.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Users can watch videos and track their learning easily.</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Admins can manage courses, users, and feedback in one place.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AI helps provide better and more personalized learning support.</a:t>
            </a:r>
          </a:p>
        </p:txBody>
      </p:sp>
    </p:spTree>
    <p:extLst>
      <p:ext uri="{BB962C8B-B14F-4D97-AF65-F5344CB8AC3E}">
        <p14:creationId xmlns:p14="http://schemas.microsoft.com/office/powerpoint/2010/main" val="3098062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Use Case </a:t>
            </a:r>
            <a:r>
              <a:rPr lang="en-US" b="1" dirty="0" err="1" smtClean="0">
                <a:latin typeface="Times New Roman" panose="02020603050405020304" pitchFamily="18" charset="0"/>
                <a:cs typeface="Times New Roman" panose="02020603050405020304" pitchFamily="18" charset="0"/>
              </a:rPr>
              <a:t>Digram</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stretch>
            <a:fillRect/>
          </a:stretch>
        </p:blipFill>
        <p:spPr>
          <a:xfrm>
            <a:off x="1110343" y="1825625"/>
            <a:ext cx="5999699" cy="4351338"/>
          </a:xfrm>
          <a:prstGeom prst="rect">
            <a:avLst/>
          </a:prstGeom>
        </p:spPr>
      </p:pic>
    </p:spTree>
    <p:extLst>
      <p:ext uri="{BB962C8B-B14F-4D97-AF65-F5344CB8AC3E}">
        <p14:creationId xmlns:p14="http://schemas.microsoft.com/office/powerpoint/2010/main" val="1315921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57</TotalTime>
  <Words>738</Words>
  <Application>Microsoft Office PowerPoint</Application>
  <PresentationFormat>Widescreen</PresentationFormat>
  <Paragraphs>84</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Century Gothic</vt:lpstr>
      <vt:lpstr>Times New Roman</vt:lpstr>
      <vt:lpstr>Wingdings 3</vt:lpstr>
      <vt:lpstr>Ion</vt:lpstr>
      <vt:lpstr>PowerPoint Presentation</vt:lpstr>
      <vt:lpstr>Advanced Online Learning Platform for Personalized Education and Enhanced Student Engagement</vt:lpstr>
      <vt:lpstr>Abstract</vt:lpstr>
      <vt:lpstr>Introduction</vt:lpstr>
      <vt:lpstr>Existing System</vt:lpstr>
      <vt:lpstr>Limitations</vt:lpstr>
      <vt:lpstr>Proposed</vt:lpstr>
      <vt:lpstr> Advantages </vt:lpstr>
      <vt:lpstr>Use Case Digram</vt:lpstr>
      <vt:lpstr>Use Case Digram</vt:lpstr>
      <vt:lpstr>Sequence Digram</vt:lpstr>
      <vt:lpstr>Sequence Digram</vt:lpstr>
      <vt:lpstr>Activity Digram</vt:lpstr>
      <vt:lpstr>Activity Digram</vt:lpstr>
      <vt:lpstr>Class Digram</vt:lpstr>
      <vt:lpstr>Class Digram</vt:lpstr>
      <vt:lpstr>DFD Digram</vt:lpstr>
      <vt:lpstr>DFD Digram</vt:lpstr>
      <vt:lpstr>ER Digram</vt:lpstr>
      <vt:lpstr>ER Digram</vt:lpstr>
      <vt:lpstr>Class Method Digram</vt:lpstr>
      <vt:lpstr>Class Method Digram</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Learning Platform with Intelligent Tutoring modify</dc:title>
  <dc:creator>Saikrishna.Vadde</dc:creator>
  <cp:lastModifiedBy>kudumu Rahul</cp:lastModifiedBy>
  <cp:revision>11</cp:revision>
  <dcterms:created xsi:type="dcterms:W3CDTF">2025-04-10T10:10:36Z</dcterms:created>
  <dcterms:modified xsi:type="dcterms:W3CDTF">2025-05-12T13:58:52Z</dcterms:modified>
</cp:coreProperties>
</file>