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5" r:id="rId3"/>
    <p:sldId id="293" r:id="rId4"/>
    <p:sldId id="309" r:id="rId5"/>
    <p:sldId id="267" r:id="rId6"/>
    <p:sldId id="268" r:id="rId7"/>
    <p:sldId id="294" r:id="rId8"/>
    <p:sldId id="295" r:id="rId9"/>
    <p:sldId id="296" r:id="rId10"/>
    <p:sldId id="297" r:id="rId11"/>
    <p:sldId id="298" r:id="rId12"/>
    <p:sldId id="299" r:id="rId13"/>
    <p:sldId id="300" r:id="rId14"/>
    <p:sldId id="292" r:id="rId15"/>
    <p:sldId id="301" r:id="rId16"/>
    <p:sldId id="302" r:id="rId17"/>
    <p:sldId id="303" r:id="rId18"/>
    <p:sldId id="304" r:id="rId19"/>
    <p:sldId id="305" r:id="rId20"/>
    <p:sldId id="306" r:id="rId21"/>
    <p:sldId id="307" r:id="rId22"/>
    <p:sldId id="308" r:id="rId23"/>
    <p:sldId id="310" r:id="rId24"/>
    <p:sldId id="31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46AEB6-ABA9-4B15-A033-12D182C65D84}">
          <p14:sldIdLst>
            <p14:sldId id="262"/>
            <p14:sldId id="265"/>
            <p14:sldId id="293"/>
            <p14:sldId id="309"/>
            <p14:sldId id="267"/>
            <p14:sldId id="268"/>
            <p14:sldId id="294"/>
            <p14:sldId id="295"/>
            <p14:sldId id="296"/>
            <p14:sldId id="297"/>
            <p14:sldId id="298"/>
            <p14:sldId id="299"/>
            <p14:sldId id="300"/>
          </p14:sldIdLst>
        </p14:section>
        <p14:section name="ask" id="{FD765819-B168-4552-BEA9-5A9142FD2A19}">
          <p14:sldIdLst>
            <p14:sldId id="292"/>
            <p14:sldId id="301"/>
          </p14:sldIdLst>
        </p14:section>
        <p14:section name="prepare" id="{A46EE7D4-799A-4218-B467-00A95DDB36BB}">
          <p14:sldIdLst>
            <p14:sldId id="302"/>
          </p14:sldIdLst>
        </p14:section>
        <p14:section name="process" id="{3EC1FFCC-6E75-412C-BA9F-5EA3E4B9814D}">
          <p14:sldIdLst>
            <p14:sldId id="303"/>
          </p14:sldIdLst>
        </p14:section>
        <p14:section name="amalyse" id="{C5EE79DD-8A3A-4853-841D-082B7BEB2C55}">
          <p14:sldIdLst>
            <p14:sldId id="304"/>
            <p14:sldId id="305"/>
            <p14:sldId id="306"/>
          </p14:sldIdLst>
        </p14:section>
        <p14:section name="SHARE" id="{0CAC76FF-06CD-4F6E-85D6-ECD37E3205EF}">
          <p14:sldIdLst>
            <p14:sldId id="307"/>
          </p14:sldIdLst>
        </p14:section>
        <p14:section name="ACT" id="{BD4A3351-C570-40B8-B5E3-10AA639DC812}">
          <p14:sldIdLst>
            <p14:sldId id="308"/>
          </p14:sldIdLst>
        </p14:section>
        <p14:section name="COCNLUSION" id="{F2042717-D8C5-4B1E-8A34-78B16489DCB0}">
          <p14:sldIdLst>
            <p14:sldId id="310"/>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8" d="100"/>
          <a:sy n="88" d="100"/>
        </p:scale>
        <p:origin x="65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926476-56AD-41E9-9861-511DAED2B7B3}" type="doc">
      <dgm:prSet loTypeId="urn:microsoft.com/office/officeart/2011/layout/HexagonRadial" loCatId="cycle" qsTypeId="urn:microsoft.com/office/officeart/2005/8/quickstyle/3d2" qsCatId="3D" csTypeId="urn:microsoft.com/office/officeart/2005/8/colors/accent0_3" csCatId="mainScheme" phldr="1"/>
      <dgm:spPr/>
      <dgm:t>
        <a:bodyPr/>
        <a:lstStyle/>
        <a:p>
          <a:endParaRPr lang="en-IN"/>
        </a:p>
      </dgm:t>
    </dgm:pt>
    <dgm:pt modelId="{5D3C30A8-3989-4C5B-89B0-7C2724E1C582}">
      <dgm:prSet phldrT="[Text]" custT="1"/>
      <dgm:spPr/>
      <dgm:t>
        <a:bodyPr/>
        <a:lstStyle/>
        <a:p>
          <a:r>
            <a:rPr lang="en-IN" sz="1600" dirty="0">
              <a:solidFill>
                <a:srgbClr val="FFFF00"/>
              </a:solidFill>
            </a:rPr>
            <a:t>Drivers of Employee Turnover</a:t>
          </a:r>
        </a:p>
      </dgm:t>
    </dgm:pt>
    <dgm:pt modelId="{E7F28ADE-17D7-4A6A-8382-7444CE61B363}" type="parTrans" cxnId="{B4EC69F0-8759-4291-B6F9-D53DAB4DCBA4}">
      <dgm:prSet/>
      <dgm:spPr/>
      <dgm:t>
        <a:bodyPr/>
        <a:lstStyle/>
        <a:p>
          <a:endParaRPr lang="en-IN" sz="1600">
            <a:solidFill>
              <a:srgbClr val="FFFF00"/>
            </a:solidFill>
          </a:endParaRPr>
        </a:p>
      </dgm:t>
    </dgm:pt>
    <dgm:pt modelId="{08367BEB-BE0E-49E1-A997-9ACEDC5CEE17}" type="sibTrans" cxnId="{B4EC69F0-8759-4291-B6F9-D53DAB4DCBA4}">
      <dgm:prSet/>
      <dgm:spPr/>
      <dgm:t>
        <a:bodyPr/>
        <a:lstStyle/>
        <a:p>
          <a:endParaRPr lang="en-IN" sz="1600">
            <a:solidFill>
              <a:srgbClr val="FFFF00"/>
            </a:solidFill>
          </a:endParaRPr>
        </a:p>
      </dgm:t>
    </dgm:pt>
    <dgm:pt modelId="{BAC4B1D4-900B-4510-AA1E-EB9221E6E62D}">
      <dgm:prSet phldrT="[Text]" custT="1"/>
      <dgm:spPr/>
      <dgm:t>
        <a:bodyPr/>
        <a:lstStyle/>
        <a:p>
          <a:r>
            <a:rPr lang="en-IN" sz="1600" dirty="0">
              <a:solidFill>
                <a:srgbClr val="FFFF00"/>
              </a:solidFill>
            </a:rPr>
            <a:t>Work Satisfaction</a:t>
          </a:r>
        </a:p>
      </dgm:t>
    </dgm:pt>
    <dgm:pt modelId="{3419A156-3A94-4E1E-943B-55D81A757B71}" type="parTrans" cxnId="{01676209-13F7-4B8A-80A8-C08F0DF7465C}">
      <dgm:prSet/>
      <dgm:spPr/>
      <dgm:t>
        <a:bodyPr/>
        <a:lstStyle/>
        <a:p>
          <a:endParaRPr lang="en-IN" sz="1600">
            <a:solidFill>
              <a:srgbClr val="FFFF00"/>
            </a:solidFill>
          </a:endParaRPr>
        </a:p>
      </dgm:t>
    </dgm:pt>
    <dgm:pt modelId="{E6D69ADC-96F8-4675-92A0-3BB2D54E16AD}" type="sibTrans" cxnId="{01676209-13F7-4B8A-80A8-C08F0DF7465C}">
      <dgm:prSet/>
      <dgm:spPr/>
      <dgm:t>
        <a:bodyPr/>
        <a:lstStyle/>
        <a:p>
          <a:endParaRPr lang="en-IN" sz="1600">
            <a:solidFill>
              <a:srgbClr val="FFFF00"/>
            </a:solidFill>
          </a:endParaRPr>
        </a:p>
      </dgm:t>
    </dgm:pt>
    <dgm:pt modelId="{628E6022-EFB7-4AEE-8E11-0B40664197E5}">
      <dgm:prSet phldrT="[Text]" custT="1"/>
      <dgm:spPr/>
      <dgm:t>
        <a:bodyPr/>
        <a:lstStyle/>
        <a:p>
          <a:r>
            <a:rPr lang="en-IN" sz="1600" dirty="0">
              <a:solidFill>
                <a:srgbClr val="FFFF00"/>
              </a:solidFill>
            </a:rPr>
            <a:t>Recognition</a:t>
          </a:r>
        </a:p>
      </dgm:t>
    </dgm:pt>
    <dgm:pt modelId="{BDD7F02C-1317-41C9-B723-1D3A85F3CC68}" type="parTrans" cxnId="{908ED57A-CA87-4234-9814-26503E07C793}">
      <dgm:prSet/>
      <dgm:spPr/>
      <dgm:t>
        <a:bodyPr/>
        <a:lstStyle/>
        <a:p>
          <a:endParaRPr lang="en-IN" sz="1600">
            <a:solidFill>
              <a:srgbClr val="FFFF00"/>
            </a:solidFill>
          </a:endParaRPr>
        </a:p>
      </dgm:t>
    </dgm:pt>
    <dgm:pt modelId="{7BBD2B2B-5B87-4A90-B5A3-C63772F6E265}" type="sibTrans" cxnId="{908ED57A-CA87-4234-9814-26503E07C793}">
      <dgm:prSet/>
      <dgm:spPr/>
      <dgm:t>
        <a:bodyPr/>
        <a:lstStyle/>
        <a:p>
          <a:endParaRPr lang="en-IN" sz="1600">
            <a:solidFill>
              <a:srgbClr val="FFFF00"/>
            </a:solidFill>
          </a:endParaRPr>
        </a:p>
      </dgm:t>
    </dgm:pt>
    <dgm:pt modelId="{E60C2623-E1DA-4F77-86B1-AC7454091A78}">
      <dgm:prSet phldrT="[Text]" custT="1"/>
      <dgm:spPr/>
      <dgm:t>
        <a:bodyPr/>
        <a:lstStyle/>
        <a:p>
          <a:r>
            <a:rPr lang="en-IN" sz="1600" dirty="0">
              <a:solidFill>
                <a:srgbClr val="FFFF00"/>
              </a:solidFill>
            </a:rPr>
            <a:t>Stress</a:t>
          </a:r>
        </a:p>
      </dgm:t>
    </dgm:pt>
    <dgm:pt modelId="{158B2851-94A7-432B-9D4C-9729FFE95685}" type="parTrans" cxnId="{60907E26-C11C-4FA8-A125-6AB7A2451240}">
      <dgm:prSet/>
      <dgm:spPr/>
      <dgm:t>
        <a:bodyPr/>
        <a:lstStyle/>
        <a:p>
          <a:endParaRPr lang="en-IN" sz="1600">
            <a:solidFill>
              <a:srgbClr val="FFFF00"/>
            </a:solidFill>
          </a:endParaRPr>
        </a:p>
      </dgm:t>
    </dgm:pt>
    <dgm:pt modelId="{3CD4CE57-0061-464E-A1B8-BF83E5C7A8B5}" type="sibTrans" cxnId="{60907E26-C11C-4FA8-A125-6AB7A2451240}">
      <dgm:prSet/>
      <dgm:spPr/>
      <dgm:t>
        <a:bodyPr/>
        <a:lstStyle/>
        <a:p>
          <a:endParaRPr lang="en-IN" sz="1600">
            <a:solidFill>
              <a:srgbClr val="FFFF00"/>
            </a:solidFill>
          </a:endParaRPr>
        </a:p>
      </dgm:t>
    </dgm:pt>
    <dgm:pt modelId="{47575351-50A9-4BCC-9A87-9447F38DCF59}">
      <dgm:prSet phldrT="[Text]" custT="1"/>
      <dgm:spPr/>
      <dgm:t>
        <a:bodyPr/>
        <a:lstStyle/>
        <a:p>
          <a:r>
            <a:rPr lang="en-IN" sz="1600" dirty="0">
              <a:solidFill>
                <a:srgbClr val="FFFF00"/>
              </a:solidFill>
            </a:rPr>
            <a:t>Environment</a:t>
          </a:r>
        </a:p>
      </dgm:t>
    </dgm:pt>
    <dgm:pt modelId="{5D548ED9-07D9-47C9-A3D9-F81470B060B0}" type="parTrans" cxnId="{2DB05F8A-5E05-4E56-A8E5-471C434797A5}">
      <dgm:prSet/>
      <dgm:spPr/>
      <dgm:t>
        <a:bodyPr/>
        <a:lstStyle/>
        <a:p>
          <a:endParaRPr lang="en-IN" sz="1600">
            <a:solidFill>
              <a:srgbClr val="FFFF00"/>
            </a:solidFill>
          </a:endParaRPr>
        </a:p>
      </dgm:t>
    </dgm:pt>
    <dgm:pt modelId="{C6F0049F-6ABE-440F-847F-8E2C3731E827}" type="sibTrans" cxnId="{2DB05F8A-5E05-4E56-A8E5-471C434797A5}">
      <dgm:prSet/>
      <dgm:spPr/>
      <dgm:t>
        <a:bodyPr/>
        <a:lstStyle/>
        <a:p>
          <a:endParaRPr lang="en-IN" sz="1600">
            <a:solidFill>
              <a:srgbClr val="FFFF00"/>
            </a:solidFill>
          </a:endParaRPr>
        </a:p>
      </dgm:t>
    </dgm:pt>
    <dgm:pt modelId="{53F79813-5833-44EE-94EA-FE0E0D95CE36}">
      <dgm:prSet phldrT="[Text]" phldr="1"/>
      <dgm:spPr/>
      <dgm:t>
        <a:bodyPr/>
        <a:lstStyle/>
        <a:p>
          <a:endParaRPr lang="en-IN" sz="1600">
            <a:solidFill>
              <a:srgbClr val="FFFF00"/>
            </a:solidFill>
          </a:endParaRPr>
        </a:p>
      </dgm:t>
    </dgm:pt>
    <dgm:pt modelId="{80684655-A0D1-4D1F-934F-F33E242C993A}" type="parTrans" cxnId="{79956A6A-E0D3-4AC7-90E2-F501A5858590}">
      <dgm:prSet/>
      <dgm:spPr/>
      <dgm:t>
        <a:bodyPr/>
        <a:lstStyle/>
        <a:p>
          <a:endParaRPr lang="en-IN" sz="1600">
            <a:solidFill>
              <a:srgbClr val="FFFF00"/>
            </a:solidFill>
          </a:endParaRPr>
        </a:p>
      </dgm:t>
    </dgm:pt>
    <dgm:pt modelId="{E6FF75C6-1256-47EC-96C2-27D7CE5F7ACC}" type="sibTrans" cxnId="{79956A6A-E0D3-4AC7-90E2-F501A5858590}">
      <dgm:prSet/>
      <dgm:spPr/>
      <dgm:t>
        <a:bodyPr/>
        <a:lstStyle/>
        <a:p>
          <a:endParaRPr lang="en-IN" sz="1600">
            <a:solidFill>
              <a:srgbClr val="FFFF00"/>
            </a:solidFill>
          </a:endParaRPr>
        </a:p>
      </dgm:t>
    </dgm:pt>
    <dgm:pt modelId="{E6C77498-5C39-4959-965A-7FA21EEE184E}">
      <dgm:prSet phldrT="[Text]" phldr="1"/>
      <dgm:spPr/>
      <dgm:t>
        <a:bodyPr/>
        <a:lstStyle/>
        <a:p>
          <a:endParaRPr lang="en-IN" sz="1600">
            <a:solidFill>
              <a:srgbClr val="FFFF00"/>
            </a:solidFill>
          </a:endParaRPr>
        </a:p>
      </dgm:t>
    </dgm:pt>
    <dgm:pt modelId="{8B5677FD-6DEE-45DA-8508-4BC112B7B534}" type="parTrans" cxnId="{FCEC6E4E-5872-4C26-89A5-AD65DEA281F8}">
      <dgm:prSet/>
      <dgm:spPr/>
      <dgm:t>
        <a:bodyPr/>
        <a:lstStyle/>
        <a:p>
          <a:endParaRPr lang="en-IN" sz="1600">
            <a:solidFill>
              <a:srgbClr val="FFFF00"/>
            </a:solidFill>
          </a:endParaRPr>
        </a:p>
      </dgm:t>
    </dgm:pt>
    <dgm:pt modelId="{58C0ABAD-9BF7-42EA-A7AB-E4632784174C}" type="sibTrans" cxnId="{FCEC6E4E-5872-4C26-89A5-AD65DEA281F8}">
      <dgm:prSet/>
      <dgm:spPr/>
      <dgm:t>
        <a:bodyPr/>
        <a:lstStyle/>
        <a:p>
          <a:endParaRPr lang="en-IN" sz="1600">
            <a:solidFill>
              <a:srgbClr val="FFFF00"/>
            </a:solidFill>
          </a:endParaRPr>
        </a:p>
      </dgm:t>
    </dgm:pt>
    <dgm:pt modelId="{49EC5040-2F6F-4A36-97B0-F2FD940A16AA}">
      <dgm:prSet phldrT="[Text]" custT="1"/>
      <dgm:spPr/>
      <dgm:t>
        <a:bodyPr/>
        <a:lstStyle/>
        <a:p>
          <a:r>
            <a:rPr lang="en-IN" sz="1600" dirty="0">
              <a:solidFill>
                <a:srgbClr val="FFFF00"/>
              </a:solidFill>
            </a:rPr>
            <a:t>Demography</a:t>
          </a:r>
        </a:p>
      </dgm:t>
    </dgm:pt>
    <dgm:pt modelId="{A3863984-0FA7-4496-87EB-8ABECF719FDF}" type="parTrans" cxnId="{E15351E5-3251-4721-8BC5-9C246EA17566}">
      <dgm:prSet/>
      <dgm:spPr/>
      <dgm:t>
        <a:bodyPr/>
        <a:lstStyle/>
        <a:p>
          <a:endParaRPr lang="en-IN" sz="1600">
            <a:solidFill>
              <a:srgbClr val="FFFF00"/>
            </a:solidFill>
          </a:endParaRPr>
        </a:p>
      </dgm:t>
    </dgm:pt>
    <dgm:pt modelId="{6988D5C3-F75F-4FFB-94AD-B51A441A42D8}" type="sibTrans" cxnId="{E15351E5-3251-4721-8BC5-9C246EA17566}">
      <dgm:prSet/>
      <dgm:spPr/>
      <dgm:t>
        <a:bodyPr/>
        <a:lstStyle/>
        <a:p>
          <a:endParaRPr lang="en-IN" sz="1600">
            <a:solidFill>
              <a:srgbClr val="FFFF00"/>
            </a:solidFill>
          </a:endParaRPr>
        </a:p>
      </dgm:t>
    </dgm:pt>
    <dgm:pt modelId="{EF72570D-A550-4DED-B519-DF8C782222F5}">
      <dgm:prSet phldrT="[Text]" custT="1"/>
      <dgm:spPr/>
      <dgm:t>
        <a:bodyPr/>
        <a:lstStyle/>
        <a:p>
          <a:r>
            <a:rPr lang="en-IN" sz="1600" dirty="0">
              <a:solidFill>
                <a:srgbClr val="FFFF00"/>
              </a:solidFill>
            </a:rPr>
            <a:t>Leadership</a:t>
          </a:r>
        </a:p>
      </dgm:t>
    </dgm:pt>
    <dgm:pt modelId="{F7E0EAEA-0835-4C89-A462-024B0C1D521E}" type="parTrans" cxnId="{5D5B2197-FAAD-43B1-AE50-42D48D6E547A}">
      <dgm:prSet/>
      <dgm:spPr/>
      <dgm:t>
        <a:bodyPr/>
        <a:lstStyle/>
        <a:p>
          <a:endParaRPr lang="en-IN" sz="1600">
            <a:solidFill>
              <a:srgbClr val="FFFF00"/>
            </a:solidFill>
          </a:endParaRPr>
        </a:p>
      </dgm:t>
    </dgm:pt>
    <dgm:pt modelId="{CA0C8C8B-5BCE-498F-AC6F-D980EBDA1F28}" type="sibTrans" cxnId="{5D5B2197-FAAD-43B1-AE50-42D48D6E547A}">
      <dgm:prSet/>
      <dgm:spPr/>
      <dgm:t>
        <a:bodyPr/>
        <a:lstStyle/>
        <a:p>
          <a:endParaRPr lang="en-IN" sz="1600">
            <a:solidFill>
              <a:srgbClr val="FFFF00"/>
            </a:solidFill>
          </a:endParaRPr>
        </a:p>
      </dgm:t>
    </dgm:pt>
    <dgm:pt modelId="{90FBC38A-DC0F-4912-B8F8-27A4A5EA597A}" type="pres">
      <dgm:prSet presAssocID="{26926476-56AD-41E9-9861-511DAED2B7B3}" presName="Name0" presStyleCnt="0">
        <dgm:presLayoutVars>
          <dgm:chMax val="1"/>
          <dgm:chPref val="1"/>
          <dgm:dir/>
          <dgm:animOne val="branch"/>
          <dgm:animLvl val="lvl"/>
        </dgm:presLayoutVars>
      </dgm:prSet>
      <dgm:spPr/>
    </dgm:pt>
    <dgm:pt modelId="{0C5E62AE-8F8B-4217-8510-4A505604E9E9}" type="pres">
      <dgm:prSet presAssocID="{5D3C30A8-3989-4C5B-89B0-7C2724E1C582}" presName="Parent" presStyleLbl="node0" presStyleIdx="0" presStyleCnt="1">
        <dgm:presLayoutVars>
          <dgm:chMax val="6"/>
          <dgm:chPref val="6"/>
        </dgm:presLayoutVars>
      </dgm:prSet>
      <dgm:spPr/>
    </dgm:pt>
    <dgm:pt modelId="{8C9B2C40-8F93-49EE-9229-A724C48604D3}" type="pres">
      <dgm:prSet presAssocID="{BAC4B1D4-900B-4510-AA1E-EB9221E6E62D}" presName="Accent1" presStyleCnt="0"/>
      <dgm:spPr/>
    </dgm:pt>
    <dgm:pt modelId="{15C8AE6F-C11C-46C6-B3F2-F43BB9A2DE53}" type="pres">
      <dgm:prSet presAssocID="{BAC4B1D4-900B-4510-AA1E-EB9221E6E62D}" presName="Accent" presStyleLbl="bgShp" presStyleIdx="0" presStyleCnt="6"/>
      <dgm:spPr/>
    </dgm:pt>
    <dgm:pt modelId="{01F3EC84-13B1-47FB-BA85-A55D293ADD87}" type="pres">
      <dgm:prSet presAssocID="{BAC4B1D4-900B-4510-AA1E-EB9221E6E62D}" presName="Child1" presStyleLbl="node1" presStyleIdx="0" presStyleCnt="6">
        <dgm:presLayoutVars>
          <dgm:chMax val="0"/>
          <dgm:chPref val="0"/>
          <dgm:bulletEnabled val="1"/>
        </dgm:presLayoutVars>
      </dgm:prSet>
      <dgm:spPr/>
    </dgm:pt>
    <dgm:pt modelId="{D851BE4E-D1C0-497D-A78C-AF12643B2BAB}" type="pres">
      <dgm:prSet presAssocID="{49EC5040-2F6F-4A36-97B0-F2FD940A16AA}" presName="Accent2" presStyleCnt="0"/>
      <dgm:spPr/>
    </dgm:pt>
    <dgm:pt modelId="{B5C63D17-D9E5-433D-A353-9D4EC6B7DD0B}" type="pres">
      <dgm:prSet presAssocID="{49EC5040-2F6F-4A36-97B0-F2FD940A16AA}" presName="Accent" presStyleLbl="bgShp" presStyleIdx="1" presStyleCnt="6"/>
      <dgm:spPr/>
    </dgm:pt>
    <dgm:pt modelId="{2C8E1CE4-9876-4C35-89AD-4147CABEBFF2}" type="pres">
      <dgm:prSet presAssocID="{49EC5040-2F6F-4A36-97B0-F2FD940A16AA}" presName="Child2" presStyleLbl="node1" presStyleIdx="1" presStyleCnt="6" custScaleX="112453" custScaleY="106667">
        <dgm:presLayoutVars>
          <dgm:chMax val="0"/>
          <dgm:chPref val="0"/>
          <dgm:bulletEnabled val="1"/>
        </dgm:presLayoutVars>
      </dgm:prSet>
      <dgm:spPr/>
    </dgm:pt>
    <dgm:pt modelId="{735EB890-6761-4AED-ACB1-D361E277024A}" type="pres">
      <dgm:prSet presAssocID="{EF72570D-A550-4DED-B519-DF8C782222F5}" presName="Accent3" presStyleCnt="0"/>
      <dgm:spPr/>
    </dgm:pt>
    <dgm:pt modelId="{EFE1E4E1-8B33-461F-8965-ABDCE0643EAB}" type="pres">
      <dgm:prSet presAssocID="{EF72570D-A550-4DED-B519-DF8C782222F5}" presName="Accent" presStyleLbl="bgShp" presStyleIdx="2" presStyleCnt="6"/>
      <dgm:spPr/>
    </dgm:pt>
    <dgm:pt modelId="{6584078F-8E90-4D13-BB1D-EBB061230D01}" type="pres">
      <dgm:prSet presAssocID="{EF72570D-A550-4DED-B519-DF8C782222F5}" presName="Child3" presStyleLbl="node1" presStyleIdx="2" presStyleCnt="6">
        <dgm:presLayoutVars>
          <dgm:chMax val="0"/>
          <dgm:chPref val="0"/>
          <dgm:bulletEnabled val="1"/>
        </dgm:presLayoutVars>
      </dgm:prSet>
      <dgm:spPr/>
    </dgm:pt>
    <dgm:pt modelId="{6F7F9F84-15DE-43B3-B632-2197886DED23}" type="pres">
      <dgm:prSet presAssocID="{628E6022-EFB7-4AEE-8E11-0B40664197E5}" presName="Accent4" presStyleCnt="0"/>
      <dgm:spPr/>
    </dgm:pt>
    <dgm:pt modelId="{79FEA6ED-2648-4EAC-B5D4-AB7C710F72F5}" type="pres">
      <dgm:prSet presAssocID="{628E6022-EFB7-4AEE-8E11-0B40664197E5}" presName="Accent" presStyleLbl="bgShp" presStyleIdx="3" presStyleCnt="6"/>
      <dgm:spPr/>
    </dgm:pt>
    <dgm:pt modelId="{4A516F9C-8080-4C9D-9E44-A6EA90B149E9}" type="pres">
      <dgm:prSet presAssocID="{628E6022-EFB7-4AEE-8E11-0B40664197E5}" presName="Child4" presStyleLbl="node1" presStyleIdx="3" presStyleCnt="6" custScaleX="106352" custScaleY="105688">
        <dgm:presLayoutVars>
          <dgm:chMax val="0"/>
          <dgm:chPref val="0"/>
          <dgm:bulletEnabled val="1"/>
        </dgm:presLayoutVars>
      </dgm:prSet>
      <dgm:spPr/>
    </dgm:pt>
    <dgm:pt modelId="{87367F25-53D2-4799-A79F-7210861A5DE5}" type="pres">
      <dgm:prSet presAssocID="{E60C2623-E1DA-4F77-86B1-AC7454091A78}" presName="Accent5" presStyleCnt="0"/>
      <dgm:spPr/>
    </dgm:pt>
    <dgm:pt modelId="{AB081988-0F0F-4782-96EC-B72B64E06C3E}" type="pres">
      <dgm:prSet presAssocID="{E60C2623-E1DA-4F77-86B1-AC7454091A78}" presName="Accent" presStyleLbl="bgShp" presStyleIdx="4" presStyleCnt="6"/>
      <dgm:spPr/>
    </dgm:pt>
    <dgm:pt modelId="{5CB41FB8-536E-44E3-BDD4-9C424A9EFF9D}" type="pres">
      <dgm:prSet presAssocID="{E60C2623-E1DA-4F77-86B1-AC7454091A78}" presName="Child5" presStyleLbl="node1" presStyleIdx="4" presStyleCnt="6">
        <dgm:presLayoutVars>
          <dgm:chMax val="0"/>
          <dgm:chPref val="0"/>
          <dgm:bulletEnabled val="1"/>
        </dgm:presLayoutVars>
      </dgm:prSet>
      <dgm:spPr/>
    </dgm:pt>
    <dgm:pt modelId="{84D5E9B1-8877-4D4F-8759-BA44775C3698}" type="pres">
      <dgm:prSet presAssocID="{47575351-50A9-4BCC-9A87-9447F38DCF59}" presName="Accent6" presStyleCnt="0"/>
      <dgm:spPr/>
    </dgm:pt>
    <dgm:pt modelId="{D98AB8DB-1697-4E97-9174-17712914FC50}" type="pres">
      <dgm:prSet presAssocID="{47575351-50A9-4BCC-9A87-9447F38DCF59}" presName="Accent" presStyleLbl="bgShp" presStyleIdx="5" presStyleCnt="6"/>
      <dgm:spPr/>
    </dgm:pt>
    <dgm:pt modelId="{6F43BBED-3DAB-4CE0-A88E-33299FA1BCC4}" type="pres">
      <dgm:prSet presAssocID="{47575351-50A9-4BCC-9A87-9447F38DCF59}" presName="Child6" presStyleLbl="node1" presStyleIdx="5" presStyleCnt="6" custScaleX="112600" custScaleY="117802">
        <dgm:presLayoutVars>
          <dgm:chMax val="0"/>
          <dgm:chPref val="0"/>
          <dgm:bulletEnabled val="1"/>
        </dgm:presLayoutVars>
      </dgm:prSet>
      <dgm:spPr/>
    </dgm:pt>
  </dgm:ptLst>
  <dgm:cxnLst>
    <dgm:cxn modelId="{01676209-13F7-4B8A-80A8-C08F0DF7465C}" srcId="{5D3C30A8-3989-4C5B-89B0-7C2724E1C582}" destId="{BAC4B1D4-900B-4510-AA1E-EB9221E6E62D}" srcOrd="0" destOrd="0" parTransId="{3419A156-3A94-4E1E-943B-55D81A757B71}" sibTransId="{E6D69ADC-96F8-4675-92A0-3BB2D54E16AD}"/>
    <dgm:cxn modelId="{F7E0091F-29D6-4F29-BE8F-2904AD94BBCA}" type="presOf" srcId="{49EC5040-2F6F-4A36-97B0-F2FD940A16AA}" destId="{2C8E1CE4-9876-4C35-89AD-4147CABEBFF2}" srcOrd="0" destOrd="0" presId="urn:microsoft.com/office/officeart/2011/layout/HexagonRadial"/>
    <dgm:cxn modelId="{60907E26-C11C-4FA8-A125-6AB7A2451240}" srcId="{5D3C30A8-3989-4C5B-89B0-7C2724E1C582}" destId="{E60C2623-E1DA-4F77-86B1-AC7454091A78}" srcOrd="4" destOrd="0" parTransId="{158B2851-94A7-432B-9D4C-9729FFE95685}" sibTransId="{3CD4CE57-0061-464E-A1B8-BF83E5C7A8B5}"/>
    <dgm:cxn modelId="{F415CD32-0F56-4833-9A94-78932B6B589A}" type="presOf" srcId="{EF72570D-A550-4DED-B519-DF8C782222F5}" destId="{6584078F-8E90-4D13-BB1D-EBB061230D01}" srcOrd="0" destOrd="0" presId="urn:microsoft.com/office/officeart/2011/layout/HexagonRadial"/>
    <dgm:cxn modelId="{81E2BB38-004A-436A-97D7-B9B67DE3FCF5}" type="presOf" srcId="{E60C2623-E1DA-4F77-86B1-AC7454091A78}" destId="{5CB41FB8-536E-44E3-BDD4-9C424A9EFF9D}" srcOrd="0" destOrd="0" presId="urn:microsoft.com/office/officeart/2011/layout/HexagonRadial"/>
    <dgm:cxn modelId="{964F5768-9DA6-4245-BF7E-1BFA84CB936B}" type="presOf" srcId="{BAC4B1D4-900B-4510-AA1E-EB9221E6E62D}" destId="{01F3EC84-13B1-47FB-BA85-A55D293ADD87}" srcOrd="0" destOrd="0" presId="urn:microsoft.com/office/officeart/2011/layout/HexagonRadial"/>
    <dgm:cxn modelId="{79956A6A-E0D3-4AC7-90E2-F501A5858590}" srcId="{5D3C30A8-3989-4C5B-89B0-7C2724E1C582}" destId="{53F79813-5833-44EE-94EA-FE0E0D95CE36}" srcOrd="6" destOrd="0" parTransId="{80684655-A0D1-4D1F-934F-F33E242C993A}" sibTransId="{E6FF75C6-1256-47EC-96C2-27D7CE5F7ACC}"/>
    <dgm:cxn modelId="{FCEC6E4E-5872-4C26-89A5-AD65DEA281F8}" srcId="{5D3C30A8-3989-4C5B-89B0-7C2724E1C582}" destId="{E6C77498-5C39-4959-965A-7FA21EEE184E}" srcOrd="7" destOrd="0" parTransId="{8B5677FD-6DEE-45DA-8508-4BC112B7B534}" sibTransId="{58C0ABAD-9BF7-42EA-A7AB-E4632784174C}"/>
    <dgm:cxn modelId="{908ED57A-CA87-4234-9814-26503E07C793}" srcId="{5D3C30A8-3989-4C5B-89B0-7C2724E1C582}" destId="{628E6022-EFB7-4AEE-8E11-0B40664197E5}" srcOrd="3" destOrd="0" parTransId="{BDD7F02C-1317-41C9-B723-1D3A85F3CC68}" sibTransId="{7BBD2B2B-5B87-4A90-B5A3-C63772F6E265}"/>
    <dgm:cxn modelId="{2DB05F8A-5E05-4E56-A8E5-471C434797A5}" srcId="{5D3C30A8-3989-4C5B-89B0-7C2724E1C582}" destId="{47575351-50A9-4BCC-9A87-9447F38DCF59}" srcOrd="5" destOrd="0" parTransId="{5D548ED9-07D9-47C9-A3D9-F81470B060B0}" sibTransId="{C6F0049F-6ABE-440F-847F-8E2C3731E827}"/>
    <dgm:cxn modelId="{5D5B2197-FAAD-43B1-AE50-42D48D6E547A}" srcId="{5D3C30A8-3989-4C5B-89B0-7C2724E1C582}" destId="{EF72570D-A550-4DED-B519-DF8C782222F5}" srcOrd="2" destOrd="0" parTransId="{F7E0EAEA-0835-4C89-A462-024B0C1D521E}" sibTransId="{CA0C8C8B-5BCE-498F-AC6F-D980EBDA1F28}"/>
    <dgm:cxn modelId="{F8809D9E-5715-4730-9561-C93C9288A6B5}" type="presOf" srcId="{26926476-56AD-41E9-9861-511DAED2B7B3}" destId="{90FBC38A-DC0F-4912-B8F8-27A4A5EA597A}" srcOrd="0" destOrd="0" presId="urn:microsoft.com/office/officeart/2011/layout/HexagonRadial"/>
    <dgm:cxn modelId="{478F2CC4-9C5D-4995-92C3-0ABFEC936545}" type="presOf" srcId="{5D3C30A8-3989-4C5B-89B0-7C2724E1C582}" destId="{0C5E62AE-8F8B-4217-8510-4A505604E9E9}" srcOrd="0" destOrd="0" presId="urn:microsoft.com/office/officeart/2011/layout/HexagonRadial"/>
    <dgm:cxn modelId="{29893FE2-581A-4274-A796-FD828B23BBE6}" type="presOf" srcId="{628E6022-EFB7-4AEE-8E11-0B40664197E5}" destId="{4A516F9C-8080-4C9D-9E44-A6EA90B149E9}" srcOrd="0" destOrd="0" presId="urn:microsoft.com/office/officeart/2011/layout/HexagonRadial"/>
    <dgm:cxn modelId="{E15351E5-3251-4721-8BC5-9C246EA17566}" srcId="{5D3C30A8-3989-4C5B-89B0-7C2724E1C582}" destId="{49EC5040-2F6F-4A36-97B0-F2FD940A16AA}" srcOrd="1" destOrd="0" parTransId="{A3863984-0FA7-4496-87EB-8ABECF719FDF}" sibTransId="{6988D5C3-F75F-4FFB-94AD-B51A441A42D8}"/>
    <dgm:cxn modelId="{F00B4FEB-F62C-419B-8713-24A27769C27E}" type="presOf" srcId="{47575351-50A9-4BCC-9A87-9447F38DCF59}" destId="{6F43BBED-3DAB-4CE0-A88E-33299FA1BCC4}" srcOrd="0" destOrd="0" presId="urn:microsoft.com/office/officeart/2011/layout/HexagonRadial"/>
    <dgm:cxn modelId="{B4EC69F0-8759-4291-B6F9-D53DAB4DCBA4}" srcId="{26926476-56AD-41E9-9861-511DAED2B7B3}" destId="{5D3C30A8-3989-4C5B-89B0-7C2724E1C582}" srcOrd="0" destOrd="0" parTransId="{E7F28ADE-17D7-4A6A-8382-7444CE61B363}" sibTransId="{08367BEB-BE0E-49E1-A997-9ACEDC5CEE17}"/>
    <dgm:cxn modelId="{5BBD25B4-DE69-4640-A580-CAD18272F500}" type="presParOf" srcId="{90FBC38A-DC0F-4912-B8F8-27A4A5EA597A}" destId="{0C5E62AE-8F8B-4217-8510-4A505604E9E9}" srcOrd="0" destOrd="0" presId="urn:microsoft.com/office/officeart/2011/layout/HexagonRadial"/>
    <dgm:cxn modelId="{A4E1EC41-C5A2-4BCF-873C-8079DD22F70B}" type="presParOf" srcId="{90FBC38A-DC0F-4912-B8F8-27A4A5EA597A}" destId="{8C9B2C40-8F93-49EE-9229-A724C48604D3}" srcOrd="1" destOrd="0" presId="urn:microsoft.com/office/officeart/2011/layout/HexagonRadial"/>
    <dgm:cxn modelId="{08EB9CA6-4B37-4477-9430-276D9D8584A7}" type="presParOf" srcId="{8C9B2C40-8F93-49EE-9229-A724C48604D3}" destId="{15C8AE6F-C11C-46C6-B3F2-F43BB9A2DE53}" srcOrd="0" destOrd="0" presId="urn:microsoft.com/office/officeart/2011/layout/HexagonRadial"/>
    <dgm:cxn modelId="{983AC101-7705-4FA2-95F6-AA022BE057DA}" type="presParOf" srcId="{90FBC38A-DC0F-4912-B8F8-27A4A5EA597A}" destId="{01F3EC84-13B1-47FB-BA85-A55D293ADD87}" srcOrd="2" destOrd="0" presId="urn:microsoft.com/office/officeart/2011/layout/HexagonRadial"/>
    <dgm:cxn modelId="{03AAE6CA-CE42-47D4-A525-F7D9177522D1}" type="presParOf" srcId="{90FBC38A-DC0F-4912-B8F8-27A4A5EA597A}" destId="{D851BE4E-D1C0-497D-A78C-AF12643B2BAB}" srcOrd="3" destOrd="0" presId="urn:microsoft.com/office/officeart/2011/layout/HexagonRadial"/>
    <dgm:cxn modelId="{F8AB87AD-E95B-4F18-8160-9ABE7D42DCDB}" type="presParOf" srcId="{D851BE4E-D1C0-497D-A78C-AF12643B2BAB}" destId="{B5C63D17-D9E5-433D-A353-9D4EC6B7DD0B}" srcOrd="0" destOrd="0" presId="urn:microsoft.com/office/officeart/2011/layout/HexagonRadial"/>
    <dgm:cxn modelId="{84EA42B7-1F65-4FB5-8BB6-A35392A54EF8}" type="presParOf" srcId="{90FBC38A-DC0F-4912-B8F8-27A4A5EA597A}" destId="{2C8E1CE4-9876-4C35-89AD-4147CABEBFF2}" srcOrd="4" destOrd="0" presId="urn:microsoft.com/office/officeart/2011/layout/HexagonRadial"/>
    <dgm:cxn modelId="{C7F2C779-3B2F-45E4-A677-2397DD092B80}" type="presParOf" srcId="{90FBC38A-DC0F-4912-B8F8-27A4A5EA597A}" destId="{735EB890-6761-4AED-ACB1-D361E277024A}" srcOrd="5" destOrd="0" presId="urn:microsoft.com/office/officeart/2011/layout/HexagonRadial"/>
    <dgm:cxn modelId="{A05FFDE7-B45B-4226-8A11-DD7DBC9FB11C}" type="presParOf" srcId="{735EB890-6761-4AED-ACB1-D361E277024A}" destId="{EFE1E4E1-8B33-461F-8965-ABDCE0643EAB}" srcOrd="0" destOrd="0" presId="urn:microsoft.com/office/officeart/2011/layout/HexagonRadial"/>
    <dgm:cxn modelId="{ECB6ECB7-3DCA-4674-8743-34C9AB0BBC40}" type="presParOf" srcId="{90FBC38A-DC0F-4912-B8F8-27A4A5EA597A}" destId="{6584078F-8E90-4D13-BB1D-EBB061230D01}" srcOrd="6" destOrd="0" presId="urn:microsoft.com/office/officeart/2011/layout/HexagonRadial"/>
    <dgm:cxn modelId="{0981F5B0-73E6-4E0D-9ABC-24635655429A}" type="presParOf" srcId="{90FBC38A-DC0F-4912-B8F8-27A4A5EA597A}" destId="{6F7F9F84-15DE-43B3-B632-2197886DED23}" srcOrd="7" destOrd="0" presId="urn:microsoft.com/office/officeart/2011/layout/HexagonRadial"/>
    <dgm:cxn modelId="{26CB658C-3DEC-402E-81A4-C6CFBE786513}" type="presParOf" srcId="{6F7F9F84-15DE-43B3-B632-2197886DED23}" destId="{79FEA6ED-2648-4EAC-B5D4-AB7C710F72F5}" srcOrd="0" destOrd="0" presId="urn:microsoft.com/office/officeart/2011/layout/HexagonRadial"/>
    <dgm:cxn modelId="{1107C668-09A5-447F-A1C7-0258C0882157}" type="presParOf" srcId="{90FBC38A-DC0F-4912-B8F8-27A4A5EA597A}" destId="{4A516F9C-8080-4C9D-9E44-A6EA90B149E9}" srcOrd="8" destOrd="0" presId="urn:microsoft.com/office/officeart/2011/layout/HexagonRadial"/>
    <dgm:cxn modelId="{71988BDB-8D15-4157-B424-6B5DF92C4319}" type="presParOf" srcId="{90FBC38A-DC0F-4912-B8F8-27A4A5EA597A}" destId="{87367F25-53D2-4799-A79F-7210861A5DE5}" srcOrd="9" destOrd="0" presId="urn:microsoft.com/office/officeart/2011/layout/HexagonRadial"/>
    <dgm:cxn modelId="{74F84D4A-0F47-433C-B12A-C3FE5395653F}" type="presParOf" srcId="{87367F25-53D2-4799-A79F-7210861A5DE5}" destId="{AB081988-0F0F-4782-96EC-B72B64E06C3E}" srcOrd="0" destOrd="0" presId="urn:microsoft.com/office/officeart/2011/layout/HexagonRadial"/>
    <dgm:cxn modelId="{E2050F7E-5DCC-4F7C-B584-0910C96B910E}" type="presParOf" srcId="{90FBC38A-DC0F-4912-B8F8-27A4A5EA597A}" destId="{5CB41FB8-536E-44E3-BDD4-9C424A9EFF9D}" srcOrd="10" destOrd="0" presId="urn:microsoft.com/office/officeart/2011/layout/HexagonRadial"/>
    <dgm:cxn modelId="{EDA68F67-23EB-4B67-BC26-ED16AF6B7FA1}" type="presParOf" srcId="{90FBC38A-DC0F-4912-B8F8-27A4A5EA597A}" destId="{84D5E9B1-8877-4D4F-8759-BA44775C3698}" srcOrd="11" destOrd="0" presId="urn:microsoft.com/office/officeart/2011/layout/HexagonRadial"/>
    <dgm:cxn modelId="{5EC73E81-5932-4363-93A8-D9E9E16FCD3B}" type="presParOf" srcId="{84D5E9B1-8877-4D4F-8759-BA44775C3698}" destId="{D98AB8DB-1697-4E97-9174-17712914FC50}" srcOrd="0" destOrd="0" presId="urn:microsoft.com/office/officeart/2011/layout/HexagonRadial"/>
    <dgm:cxn modelId="{9F72DD0C-630A-4BCA-8120-7CD7DBF5FFE5}" type="presParOf" srcId="{90FBC38A-DC0F-4912-B8F8-27A4A5EA597A}" destId="{6F43BBED-3DAB-4CE0-A88E-33299FA1BCC4}"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AEE79B-B184-47D0-B686-92221AD9D236}" type="doc">
      <dgm:prSet loTypeId="urn:microsoft.com/office/officeart/2005/8/layout/arrow6" loCatId="relationship" qsTypeId="urn:microsoft.com/office/officeart/2005/8/quickstyle/3d9" qsCatId="3D" csTypeId="urn:microsoft.com/office/officeart/2005/8/colors/accent0_3" csCatId="mainScheme" phldr="1"/>
      <dgm:spPr/>
      <dgm:t>
        <a:bodyPr/>
        <a:lstStyle/>
        <a:p>
          <a:endParaRPr lang="en-IN"/>
        </a:p>
      </dgm:t>
    </dgm:pt>
    <dgm:pt modelId="{EE3860C3-5719-4B23-BE58-BE4424C34F52}">
      <dgm:prSet phldrT="[Text]" custT="1"/>
      <dgm:spPr/>
      <dgm:t>
        <a:bodyPr/>
        <a:lstStyle/>
        <a:p>
          <a:r>
            <a:rPr lang="en-IN" sz="3200">
              <a:solidFill>
                <a:srgbClr val="FFFF00"/>
              </a:solidFill>
              <a:latin typeface="Calibri" panose="020F0502020204030204" pitchFamily="34" charset="0"/>
              <a:cs typeface="Calibri" panose="020F0502020204030204" pitchFamily="34" charset="0"/>
            </a:rPr>
            <a:t>Train </a:t>
          </a:r>
        </a:p>
        <a:p>
          <a:r>
            <a:rPr lang="en-IN" sz="3200">
              <a:solidFill>
                <a:srgbClr val="FFFF00"/>
              </a:solidFill>
              <a:latin typeface="Calibri" panose="020F0502020204030204" pitchFamily="34" charset="0"/>
              <a:cs typeface="Calibri" panose="020F0502020204030204" pitchFamily="34" charset="0"/>
            </a:rPr>
            <a:t> 70%</a:t>
          </a:r>
          <a:endParaRPr lang="en-IN" sz="3200" dirty="0">
            <a:solidFill>
              <a:srgbClr val="FFFF00"/>
            </a:solidFill>
            <a:latin typeface="Calibri" panose="020F0502020204030204" pitchFamily="34" charset="0"/>
            <a:cs typeface="Calibri" panose="020F0502020204030204" pitchFamily="34" charset="0"/>
          </a:endParaRPr>
        </a:p>
      </dgm:t>
    </dgm:pt>
    <dgm:pt modelId="{3C0BD230-445F-485F-AA48-80865651C0B6}" type="parTrans" cxnId="{D94AC686-2447-44A3-A3EA-DE3353A0A9D2}">
      <dgm:prSet/>
      <dgm:spPr/>
      <dgm:t>
        <a:bodyPr/>
        <a:lstStyle/>
        <a:p>
          <a:endParaRPr lang="en-IN" sz="3200">
            <a:solidFill>
              <a:srgbClr val="FFFF00"/>
            </a:solidFill>
            <a:latin typeface="Calibri" panose="020F0502020204030204" pitchFamily="34" charset="0"/>
            <a:cs typeface="Calibri" panose="020F0502020204030204" pitchFamily="34" charset="0"/>
          </a:endParaRPr>
        </a:p>
      </dgm:t>
    </dgm:pt>
    <dgm:pt modelId="{EB16DB55-E0B6-4D00-96C9-F5DA9BBC7526}" type="sibTrans" cxnId="{D94AC686-2447-44A3-A3EA-DE3353A0A9D2}">
      <dgm:prSet/>
      <dgm:spPr/>
      <dgm:t>
        <a:bodyPr/>
        <a:lstStyle/>
        <a:p>
          <a:endParaRPr lang="en-IN" sz="3200">
            <a:solidFill>
              <a:srgbClr val="FFFF00"/>
            </a:solidFill>
            <a:latin typeface="Calibri" panose="020F0502020204030204" pitchFamily="34" charset="0"/>
            <a:cs typeface="Calibri" panose="020F0502020204030204" pitchFamily="34" charset="0"/>
          </a:endParaRPr>
        </a:p>
      </dgm:t>
    </dgm:pt>
    <dgm:pt modelId="{B7B43217-A669-49FE-8F37-B273D810078B}">
      <dgm:prSet phldrT="[Text]" custT="1"/>
      <dgm:spPr/>
      <dgm:t>
        <a:bodyPr/>
        <a:lstStyle/>
        <a:p>
          <a:r>
            <a:rPr lang="en-IN" sz="3200" dirty="0">
              <a:solidFill>
                <a:srgbClr val="FFFF00"/>
              </a:solidFill>
              <a:latin typeface="Calibri" panose="020F0502020204030204" pitchFamily="34" charset="0"/>
              <a:cs typeface="Calibri" panose="020F0502020204030204" pitchFamily="34" charset="0"/>
            </a:rPr>
            <a:t>Test</a:t>
          </a:r>
        </a:p>
        <a:p>
          <a:r>
            <a:rPr lang="en-IN" sz="3200" dirty="0">
              <a:solidFill>
                <a:srgbClr val="FFFF00"/>
              </a:solidFill>
              <a:latin typeface="Calibri" panose="020F0502020204030204" pitchFamily="34" charset="0"/>
              <a:cs typeface="Calibri" panose="020F0502020204030204" pitchFamily="34" charset="0"/>
            </a:rPr>
            <a:t>30%</a:t>
          </a:r>
        </a:p>
      </dgm:t>
    </dgm:pt>
    <dgm:pt modelId="{9C958070-39C6-4E75-84A9-D6C26318FE55}" type="parTrans" cxnId="{9FB92947-86FC-4D41-AA71-F349B1E8B53F}">
      <dgm:prSet/>
      <dgm:spPr/>
      <dgm:t>
        <a:bodyPr/>
        <a:lstStyle/>
        <a:p>
          <a:endParaRPr lang="en-IN" sz="3200">
            <a:solidFill>
              <a:srgbClr val="FFFF00"/>
            </a:solidFill>
            <a:latin typeface="Calibri" panose="020F0502020204030204" pitchFamily="34" charset="0"/>
            <a:cs typeface="Calibri" panose="020F0502020204030204" pitchFamily="34" charset="0"/>
          </a:endParaRPr>
        </a:p>
      </dgm:t>
    </dgm:pt>
    <dgm:pt modelId="{A88AFAAA-233D-4664-B435-43692FCBFD2A}" type="sibTrans" cxnId="{9FB92947-86FC-4D41-AA71-F349B1E8B53F}">
      <dgm:prSet/>
      <dgm:spPr/>
      <dgm:t>
        <a:bodyPr/>
        <a:lstStyle/>
        <a:p>
          <a:endParaRPr lang="en-IN" sz="3200">
            <a:solidFill>
              <a:srgbClr val="FFFF00"/>
            </a:solidFill>
            <a:latin typeface="Calibri" panose="020F0502020204030204" pitchFamily="34" charset="0"/>
            <a:cs typeface="Calibri" panose="020F0502020204030204" pitchFamily="34" charset="0"/>
          </a:endParaRPr>
        </a:p>
      </dgm:t>
    </dgm:pt>
    <dgm:pt modelId="{F31D5243-03CD-45C8-BDFC-52FE1228A789}" type="pres">
      <dgm:prSet presAssocID="{A5AEE79B-B184-47D0-B686-92221AD9D236}" presName="compositeShape" presStyleCnt="0">
        <dgm:presLayoutVars>
          <dgm:chMax val="2"/>
          <dgm:dir/>
          <dgm:resizeHandles val="exact"/>
        </dgm:presLayoutVars>
      </dgm:prSet>
      <dgm:spPr/>
    </dgm:pt>
    <dgm:pt modelId="{8EAD15F5-3DC8-4B09-B2B1-B6D201C5129D}" type="pres">
      <dgm:prSet presAssocID="{A5AEE79B-B184-47D0-B686-92221AD9D236}" presName="ribbon" presStyleLbl="node1" presStyleIdx="0" presStyleCnt="1"/>
      <dgm:spPr/>
    </dgm:pt>
    <dgm:pt modelId="{F1DC4BC4-DFC3-4161-AB3C-E4842E9962E0}" type="pres">
      <dgm:prSet presAssocID="{A5AEE79B-B184-47D0-B686-92221AD9D236}" presName="leftArrowText" presStyleLbl="node1" presStyleIdx="0" presStyleCnt="1">
        <dgm:presLayoutVars>
          <dgm:chMax val="0"/>
          <dgm:bulletEnabled val="1"/>
        </dgm:presLayoutVars>
      </dgm:prSet>
      <dgm:spPr/>
    </dgm:pt>
    <dgm:pt modelId="{6AED3E81-A735-410E-84C4-E3E63940D2EE}" type="pres">
      <dgm:prSet presAssocID="{A5AEE79B-B184-47D0-B686-92221AD9D236}" presName="rightArrowText" presStyleLbl="node1" presStyleIdx="0" presStyleCnt="1">
        <dgm:presLayoutVars>
          <dgm:chMax val="0"/>
          <dgm:bulletEnabled val="1"/>
        </dgm:presLayoutVars>
      </dgm:prSet>
      <dgm:spPr/>
    </dgm:pt>
  </dgm:ptLst>
  <dgm:cxnLst>
    <dgm:cxn modelId="{420EDC61-B15A-4591-A952-E53D6BB8FD75}" type="presOf" srcId="{EE3860C3-5719-4B23-BE58-BE4424C34F52}" destId="{F1DC4BC4-DFC3-4161-AB3C-E4842E9962E0}" srcOrd="0" destOrd="0" presId="urn:microsoft.com/office/officeart/2005/8/layout/arrow6"/>
    <dgm:cxn modelId="{9FB92947-86FC-4D41-AA71-F349B1E8B53F}" srcId="{A5AEE79B-B184-47D0-B686-92221AD9D236}" destId="{B7B43217-A669-49FE-8F37-B273D810078B}" srcOrd="1" destOrd="0" parTransId="{9C958070-39C6-4E75-84A9-D6C26318FE55}" sibTransId="{A88AFAAA-233D-4664-B435-43692FCBFD2A}"/>
    <dgm:cxn modelId="{D94AC686-2447-44A3-A3EA-DE3353A0A9D2}" srcId="{A5AEE79B-B184-47D0-B686-92221AD9D236}" destId="{EE3860C3-5719-4B23-BE58-BE4424C34F52}" srcOrd="0" destOrd="0" parTransId="{3C0BD230-445F-485F-AA48-80865651C0B6}" sibTransId="{EB16DB55-E0B6-4D00-96C9-F5DA9BBC7526}"/>
    <dgm:cxn modelId="{974E12AC-2DE4-4A9A-9DBF-FF980AF9B47A}" type="presOf" srcId="{B7B43217-A669-49FE-8F37-B273D810078B}" destId="{6AED3E81-A735-410E-84C4-E3E63940D2EE}" srcOrd="0" destOrd="0" presId="urn:microsoft.com/office/officeart/2005/8/layout/arrow6"/>
    <dgm:cxn modelId="{90C61CF8-C0C5-488E-92AA-AF42D6610DDF}" type="presOf" srcId="{A5AEE79B-B184-47D0-B686-92221AD9D236}" destId="{F31D5243-03CD-45C8-BDFC-52FE1228A789}" srcOrd="0" destOrd="0" presId="urn:microsoft.com/office/officeart/2005/8/layout/arrow6"/>
    <dgm:cxn modelId="{A1F04FBD-96ED-4EC6-BD4E-51E8A469E245}" type="presParOf" srcId="{F31D5243-03CD-45C8-BDFC-52FE1228A789}" destId="{8EAD15F5-3DC8-4B09-B2B1-B6D201C5129D}" srcOrd="0" destOrd="0" presId="urn:microsoft.com/office/officeart/2005/8/layout/arrow6"/>
    <dgm:cxn modelId="{DF019C80-34FD-4EC9-B743-A263FF44CDFA}" type="presParOf" srcId="{F31D5243-03CD-45C8-BDFC-52FE1228A789}" destId="{F1DC4BC4-DFC3-4161-AB3C-E4842E9962E0}" srcOrd="1" destOrd="0" presId="urn:microsoft.com/office/officeart/2005/8/layout/arrow6"/>
    <dgm:cxn modelId="{EE51286A-0188-4B60-BA13-45318B113CFB}" type="presParOf" srcId="{F31D5243-03CD-45C8-BDFC-52FE1228A789}" destId="{6AED3E81-A735-410E-84C4-E3E63940D2EE}" srcOrd="2" destOrd="0" presId="urn:microsoft.com/office/officeart/2005/8/layout/arrow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E62AE-8F8B-4217-8510-4A505604E9E9}">
      <dsp:nvSpPr>
        <dsp:cNvPr id="0" name=""/>
        <dsp:cNvSpPr/>
      </dsp:nvSpPr>
      <dsp:spPr>
        <a:xfrm>
          <a:off x="2729785" y="1586285"/>
          <a:ext cx="2042409" cy="1766766"/>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00"/>
              </a:solidFill>
            </a:rPr>
            <a:t>Drivers of Employee Turnover</a:t>
          </a:r>
        </a:p>
      </dsp:txBody>
      <dsp:txXfrm>
        <a:off x="3068241" y="1879063"/>
        <a:ext cx="1365497" cy="1181210"/>
      </dsp:txXfrm>
    </dsp:sp>
    <dsp:sp modelId="{B5C63D17-D9E5-433D-A353-9D4EC6B7DD0B}">
      <dsp:nvSpPr>
        <dsp:cNvPr id="0" name=""/>
        <dsp:cNvSpPr/>
      </dsp:nvSpPr>
      <dsp:spPr>
        <a:xfrm>
          <a:off x="4008726" y="741007"/>
          <a:ext cx="770595" cy="663969"/>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01F3EC84-13B1-47FB-BA85-A55D293ADD87}">
      <dsp:nvSpPr>
        <dsp:cNvPr id="0" name=""/>
        <dsp:cNvSpPr/>
      </dsp:nvSpPr>
      <dsp:spPr>
        <a:xfrm>
          <a:off x="2917921" y="-20590"/>
          <a:ext cx="1673739" cy="1447981"/>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00"/>
              </a:solidFill>
            </a:rPr>
            <a:t>Work Satisfaction</a:t>
          </a:r>
        </a:p>
      </dsp:txBody>
      <dsp:txXfrm>
        <a:off x="3195295" y="219371"/>
        <a:ext cx="1118991" cy="968059"/>
      </dsp:txXfrm>
    </dsp:sp>
    <dsp:sp modelId="{EFE1E4E1-8B33-461F-8965-ABDCE0643EAB}">
      <dsp:nvSpPr>
        <dsp:cNvPr id="0" name=""/>
        <dsp:cNvSpPr/>
      </dsp:nvSpPr>
      <dsp:spPr>
        <a:xfrm>
          <a:off x="4908070" y="1982276"/>
          <a:ext cx="770595" cy="663969"/>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2C8E1CE4-9876-4C35-89AD-4147CABEBFF2}">
      <dsp:nvSpPr>
        <dsp:cNvPr id="0" name=""/>
        <dsp:cNvSpPr/>
      </dsp:nvSpPr>
      <dsp:spPr>
        <a:xfrm>
          <a:off x="4348719" y="821747"/>
          <a:ext cx="1882170" cy="1544518"/>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00"/>
              </a:solidFill>
            </a:rPr>
            <a:t>Demography</a:t>
          </a:r>
        </a:p>
      </dsp:txBody>
      <dsp:txXfrm>
        <a:off x="4652656" y="1071159"/>
        <a:ext cx="1274296" cy="1045694"/>
      </dsp:txXfrm>
    </dsp:sp>
    <dsp:sp modelId="{79FEA6ED-2648-4EAC-B5D4-AB7C710F72F5}">
      <dsp:nvSpPr>
        <dsp:cNvPr id="0" name=""/>
        <dsp:cNvSpPr/>
      </dsp:nvSpPr>
      <dsp:spPr>
        <a:xfrm>
          <a:off x="4283328" y="3383436"/>
          <a:ext cx="770595" cy="663969"/>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6584078F-8E90-4D13-BB1D-EBB061230D01}">
      <dsp:nvSpPr>
        <dsp:cNvPr id="0" name=""/>
        <dsp:cNvSpPr/>
      </dsp:nvSpPr>
      <dsp:spPr>
        <a:xfrm>
          <a:off x="4452935" y="2620843"/>
          <a:ext cx="1673739" cy="1447981"/>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00"/>
              </a:solidFill>
            </a:rPr>
            <a:t>Leadership</a:t>
          </a:r>
        </a:p>
      </dsp:txBody>
      <dsp:txXfrm>
        <a:off x="4730309" y="2860804"/>
        <a:ext cx="1118991" cy="968059"/>
      </dsp:txXfrm>
    </dsp:sp>
    <dsp:sp modelId="{AB081988-0F0F-4782-96EC-B72B64E06C3E}">
      <dsp:nvSpPr>
        <dsp:cNvPr id="0" name=""/>
        <dsp:cNvSpPr/>
      </dsp:nvSpPr>
      <dsp:spPr>
        <a:xfrm>
          <a:off x="2733586" y="3528882"/>
          <a:ext cx="770595" cy="663969"/>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4A516F9C-8080-4C9D-9E44-A6EA90B149E9}">
      <dsp:nvSpPr>
        <dsp:cNvPr id="0" name=""/>
        <dsp:cNvSpPr/>
      </dsp:nvSpPr>
      <dsp:spPr>
        <a:xfrm>
          <a:off x="2864763" y="3471264"/>
          <a:ext cx="1780055" cy="1530342"/>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00"/>
              </a:solidFill>
            </a:rPr>
            <a:t>Recognition</a:t>
          </a:r>
        </a:p>
      </dsp:txBody>
      <dsp:txXfrm>
        <a:off x="3158840" y="3724087"/>
        <a:ext cx="1191901" cy="1024696"/>
      </dsp:txXfrm>
    </dsp:sp>
    <dsp:sp modelId="{D98AB8DB-1697-4E97-9174-17712914FC50}">
      <dsp:nvSpPr>
        <dsp:cNvPr id="0" name=""/>
        <dsp:cNvSpPr/>
      </dsp:nvSpPr>
      <dsp:spPr>
        <a:xfrm>
          <a:off x="1819514" y="2288111"/>
          <a:ext cx="770595" cy="663969"/>
        </a:xfrm>
        <a:prstGeom prst="hexagon">
          <a:avLst>
            <a:gd name="adj" fmla="val 28900"/>
            <a:gd name="vf" fmla="val 115470"/>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5CB41FB8-536E-44E3-BDD4-9C424A9EFF9D}">
      <dsp:nvSpPr>
        <dsp:cNvPr id="0" name=""/>
        <dsp:cNvSpPr/>
      </dsp:nvSpPr>
      <dsp:spPr>
        <a:xfrm>
          <a:off x="1375781" y="2621839"/>
          <a:ext cx="1673739" cy="1447981"/>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00"/>
              </a:solidFill>
            </a:rPr>
            <a:t>Stress</a:t>
          </a:r>
        </a:p>
      </dsp:txBody>
      <dsp:txXfrm>
        <a:off x="1653155" y="2861800"/>
        <a:ext cx="1118991" cy="968059"/>
      </dsp:txXfrm>
    </dsp:sp>
    <dsp:sp modelId="{6F43BBED-3DAB-4CE0-A88E-33299FA1BCC4}">
      <dsp:nvSpPr>
        <dsp:cNvPr id="0" name=""/>
        <dsp:cNvSpPr/>
      </dsp:nvSpPr>
      <dsp:spPr>
        <a:xfrm>
          <a:off x="1270335" y="739138"/>
          <a:ext cx="1884631" cy="1705751"/>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FFFF00"/>
              </a:solidFill>
            </a:rPr>
            <a:t>Environment</a:t>
          </a:r>
        </a:p>
      </dsp:txBody>
      <dsp:txXfrm>
        <a:off x="1592528" y="1030750"/>
        <a:ext cx="1240245" cy="11225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D15F5-3DC8-4B09-B2B1-B6D201C5129D}">
      <dsp:nvSpPr>
        <dsp:cNvPr id="0" name=""/>
        <dsp:cNvSpPr/>
      </dsp:nvSpPr>
      <dsp:spPr>
        <a:xfrm>
          <a:off x="0" y="856289"/>
          <a:ext cx="5824582" cy="2329832"/>
        </a:xfrm>
        <a:prstGeom prst="leftRightRibbon">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F1DC4BC4-DFC3-4161-AB3C-E4842E9962E0}">
      <dsp:nvSpPr>
        <dsp:cNvPr id="0" name=""/>
        <dsp:cNvSpPr/>
      </dsp:nvSpPr>
      <dsp:spPr>
        <a:xfrm>
          <a:off x="698949" y="1264009"/>
          <a:ext cx="1922112" cy="1141618"/>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113792" rIns="0" bIns="121920" numCol="1" spcCol="1270" anchor="ctr" anchorCtr="0">
          <a:noAutofit/>
          <a:sp3d extrusionH="28000" prstMaterial="matte"/>
        </a:bodyPr>
        <a:lstStyle/>
        <a:p>
          <a:pPr marL="0" lvl="0" indent="0" algn="ctr" defTabSz="1422400">
            <a:lnSpc>
              <a:spcPct val="90000"/>
            </a:lnSpc>
            <a:spcBef>
              <a:spcPct val="0"/>
            </a:spcBef>
            <a:spcAft>
              <a:spcPct val="35000"/>
            </a:spcAft>
            <a:buNone/>
          </a:pPr>
          <a:r>
            <a:rPr lang="en-IN" sz="3200" kern="1200">
              <a:solidFill>
                <a:srgbClr val="FFFF00"/>
              </a:solidFill>
              <a:latin typeface="Calibri" panose="020F0502020204030204" pitchFamily="34" charset="0"/>
              <a:cs typeface="Calibri" panose="020F0502020204030204" pitchFamily="34" charset="0"/>
            </a:rPr>
            <a:t>Train </a:t>
          </a:r>
        </a:p>
        <a:p>
          <a:pPr marL="0" lvl="0" indent="0" algn="ctr" defTabSz="1422400">
            <a:lnSpc>
              <a:spcPct val="90000"/>
            </a:lnSpc>
            <a:spcBef>
              <a:spcPct val="0"/>
            </a:spcBef>
            <a:spcAft>
              <a:spcPct val="35000"/>
            </a:spcAft>
            <a:buNone/>
          </a:pPr>
          <a:r>
            <a:rPr lang="en-IN" sz="3200" kern="1200">
              <a:solidFill>
                <a:srgbClr val="FFFF00"/>
              </a:solidFill>
              <a:latin typeface="Calibri" panose="020F0502020204030204" pitchFamily="34" charset="0"/>
              <a:cs typeface="Calibri" panose="020F0502020204030204" pitchFamily="34" charset="0"/>
            </a:rPr>
            <a:t> 70%</a:t>
          </a:r>
          <a:endParaRPr lang="en-IN" sz="3200" kern="1200" dirty="0">
            <a:solidFill>
              <a:srgbClr val="FFFF00"/>
            </a:solidFill>
            <a:latin typeface="Calibri" panose="020F0502020204030204" pitchFamily="34" charset="0"/>
            <a:cs typeface="Calibri" panose="020F0502020204030204" pitchFamily="34" charset="0"/>
          </a:endParaRPr>
        </a:p>
      </dsp:txBody>
      <dsp:txXfrm>
        <a:off x="698949" y="1264009"/>
        <a:ext cx="1922112" cy="1141618"/>
      </dsp:txXfrm>
    </dsp:sp>
    <dsp:sp modelId="{6AED3E81-A735-410E-84C4-E3E63940D2EE}">
      <dsp:nvSpPr>
        <dsp:cNvPr id="0" name=""/>
        <dsp:cNvSpPr/>
      </dsp:nvSpPr>
      <dsp:spPr>
        <a:xfrm>
          <a:off x="2912291" y="1636783"/>
          <a:ext cx="2271586" cy="1141618"/>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113792" rIns="0" bIns="121920" numCol="1" spcCol="1270" anchor="ctr" anchorCtr="0">
          <a:noAutofit/>
          <a:sp3d extrusionH="28000" prstMaterial="matte"/>
        </a:bodyPr>
        <a:lstStyle/>
        <a:p>
          <a:pPr marL="0" lvl="0" indent="0" algn="ctr" defTabSz="1422400">
            <a:lnSpc>
              <a:spcPct val="90000"/>
            </a:lnSpc>
            <a:spcBef>
              <a:spcPct val="0"/>
            </a:spcBef>
            <a:spcAft>
              <a:spcPct val="35000"/>
            </a:spcAft>
            <a:buNone/>
          </a:pPr>
          <a:r>
            <a:rPr lang="en-IN" sz="3200" kern="1200" dirty="0">
              <a:solidFill>
                <a:srgbClr val="FFFF00"/>
              </a:solidFill>
              <a:latin typeface="Calibri" panose="020F0502020204030204" pitchFamily="34" charset="0"/>
              <a:cs typeface="Calibri" panose="020F0502020204030204" pitchFamily="34" charset="0"/>
            </a:rPr>
            <a:t>Test</a:t>
          </a:r>
        </a:p>
        <a:p>
          <a:pPr marL="0" lvl="0" indent="0" algn="ctr" defTabSz="1422400">
            <a:lnSpc>
              <a:spcPct val="90000"/>
            </a:lnSpc>
            <a:spcBef>
              <a:spcPct val="0"/>
            </a:spcBef>
            <a:spcAft>
              <a:spcPct val="35000"/>
            </a:spcAft>
            <a:buNone/>
          </a:pPr>
          <a:r>
            <a:rPr lang="en-IN" sz="3200" kern="1200" dirty="0">
              <a:solidFill>
                <a:srgbClr val="FFFF00"/>
              </a:solidFill>
              <a:latin typeface="Calibri" panose="020F0502020204030204" pitchFamily="34" charset="0"/>
              <a:cs typeface="Calibri" panose="020F0502020204030204" pitchFamily="34" charset="0"/>
            </a:rPr>
            <a:t>30%</a:t>
          </a:r>
        </a:p>
      </dsp:txBody>
      <dsp:txXfrm>
        <a:off x="2912291" y="1636783"/>
        <a:ext cx="2271586" cy="1141618"/>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11/17/2022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4858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11/17/2022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68832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11/17/2022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1357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11/17/2022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5929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11/17/2022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6221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11/17/2022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3016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11/17/2022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5598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11/17/2022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50896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11/17/2022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7122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11/17/2022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5754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11/17/2022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0429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11/17/2022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51332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jp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7.png"/><Relationship Id="rId18" Type="http://schemas.openxmlformats.org/officeDocument/2006/relationships/slide" Target="slide14.xml"/><Relationship Id="rId3" Type="http://schemas.openxmlformats.org/officeDocument/2006/relationships/slide" Target="slide22.xml"/><Relationship Id="rId7" Type="http://schemas.openxmlformats.org/officeDocument/2006/relationships/image" Target="../media/image9.png"/><Relationship Id="rId12" Type="http://schemas.openxmlformats.org/officeDocument/2006/relationships/slide" Target="slide17.xml"/><Relationship Id="rId17" Type="http://schemas.openxmlformats.org/officeDocument/2006/relationships/image" Target="../media/image4.png"/><Relationship Id="rId2" Type="http://schemas.openxmlformats.org/officeDocument/2006/relationships/image" Target="../media/image10.png"/><Relationship Id="rId16" Type="http://schemas.openxmlformats.org/officeDocument/2006/relationships/image" Target="../media/image6.png"/><Relationship Id="rId20"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21.xml"/><Relationship Id="rId11" Type="http://schemas.openxmlformats.org/officeDocument/2006/relationships/image" Target="../media/image7.png"/><Relationship Id="rId5" Type="http://schemas.openxmlformats.org/officeDocument/2006/relationships/image" Target="../media/image9.png"/><Relationship Id="rId15" Type="http://schemas.openxmlformats.org/officeDocument/2006/relationships/slide" Target="slide16.xml"/><Relationship Id="rId10" Type="http://schemas.openxmlformats.org/officeDocument/2006/relationships/image" Target="../media/image8.png"/><Relationship Id="rId19"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slide" Target="slide18.xml"/><Relationship Id="rId1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 Target="slide17.xml"/><Relationship Id="rId7" Type="http://schemas.openxmlformats.org/officeDocument/2006/relationships/diagramQuickStyle" Target="../diagrams/quickStyle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7.png"/><Relationship Id="rId9" Type="http://schemas.microsoft.com/office/2007/relationships/diagramDrawing" Target="../diagrams/drawin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6bgfD0TbAb0_yFmSQNSZ2wPLMXqXLfrk/view?usp=sharing"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D71D19-B3B7-AE44-A1B4-A37599649CDC}"/>
              </a:ext>
            </a:extLst>
          </p:cNvPr>
          <p:cNvSpPr txBox="1"/>
          <p:nvPr/>
        </p:nvSpPr>
        <p:spPr>
          <a:xfrm>
            <a:off x="5191786" y="2520711"/>
            <a:ext cx="2925347" cy="3004807"/>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7C8EBD6E-CEE6-564F-BC4F-4B3382C2E5BB}"/>
              </a:ext>
            </a:extLst>
          </p:cNvPr>
          <p:cNvSpPr txBox="1"/>
          <p:nvPr/>
        </p:nvSpPr>
        <p:spPr>
          <a:xfrm>
            <a:off x="1346744" y="2397949"/>
            <a:ext cx="9498513" cy="252376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4400" b="1" dirty="0">
                <a:solidFill>
                  <a:srgbClr val="002060"/>
                </a:solidFill>
                <a:latin typeface="Algerian" panose="04020705040A02060702" pitchFamily="82" charset="0"/>
              </a:rPr>
              <a:t>ROHIT KUMAR SAH</a:t>
            </a:r>
          </a:p>
          <a:p>
            <a:pPr algn="ctr"/>
            <a:endParaRPr lang="en-GB" b="1" dirty="0">
              <a:solidFill>
                <a:srgbClr val="002060"/>
              </a:solidFill>
              <a:latin typeface="Algerian" panose="04020705040A02060702" pitchFamily="82" charset="0"/>
            </a:endParaRPr>
          </a:p>
          <a:p>
            <a:pPr algn="ctr"/>
            <a:r>
              <a:rPr lang="en-US" sz="3200" dirty="0">
                <a:solidFill>
                  <a:srgbClr val="002060"/>
                </a:solidFill>
                <a:latin typeface="Algerian" panose="04020705040A02060702" pitchFamily="82" charset="0"/>
              </a:rPr>
              <a:t>SUBJECT : ECONOMETRIC METHOD</a:t>
            </a:r>
          </a:p>
          <a:p>
            <a:pPr algn="ctr"/>
            <a:r>
              <a:rPr lang="en-US" sz="3200" dirty="0">
                <a:solidFill>
                  <a:srgbClr val="002060"/>
                </a:solidFill>
                <a:latin typeface="Algerian" panose="04020705040A02060702" pitchFamily="82" charset="0"/>
              </a:rPr>
              <a:t>SUBJECT CODE : AE 105</a:t>
            </a:r>
          </a:p>
          <a:p>
            <a:pPr algn="ctr"/>
            <a:r>
              <a:rPr lang="en-US" sz="3200" dirty="0">
                <a:solidFill>
                  <a:srgbClr val="002060"/>
                </a:solidFill>
                <a:latin typeface="Algerian" panose="04020705040A02060702" pitchFamily="82" charset="0"/>
              </a:rPr>
              <a:t>CENTRE FOR DEVELOPMENT STUDIES</a:t>
            </a:r>
          </a:p>
        </p:txBody>
      </p:sp>
    </p:spTree>
    <p:extLst>
      <p:ext uri="{BB962C8B-B14F-4D97-AF65-F5344CB8AC3E}">
        <p14:creationId xmlns:p14="http://schemas.microsoft.com/office/powerpoint/2010/main" val="3824783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CDE7D85B-A63B-B33C-DBA4-8650AC5BF75C}"/>
                  </a:ext>
                </a:extLst>
              </p:cNvPr>
              <p:cNvGraphicFramePr>
                <a:graphicFrameLocks noChangeAspect="1"/>
              </p:cNvGraphicFramePr>
              <p:nvPr/>
            </p:nvGraphicFramePr>
            <p:xfrm>
              <a:off x="9535829" y="-2620402"/>
              <a:ext cx="2906150" cy="2620402"/>
            </p:xfrm>
            <a:graphic>
              <a:graphicData uri="http://schemas.microsoft.com/office/powerpoint/2016/sectionzoom">
                <psez:sectionZm>
                  <psez:sectionZmObj sectionId="{916F9872-1430-4ABD-8ABE-00D18484F4C2}">
                    <psez:zmPr id="{F9A8A874-21EC-4861-95A6-DB2B0A1CCEC5}" imageType="cover" transitionDur="1000" showBg="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906150" cy="2620402"/>
                        </a:xfrm>
                        <a:prstGeom prst="rect">
                          <a:avLst/>
                        </a:prstGeom>
                      </p166:spPr>
                    </psez:zmPr>
                  </psez:sectionZmObj>
                </psez:sectionZm>
              </a:graphicData>
            </a:graphic>
          </p:graphicFrame>
        </mc:Choice>
        <mc:Fallback xmlns="">
          <p:pic>
            <p:nvPicPr>
              <p:cNvPr id="6" name="Section Zoom 5">
                <a:extLst>
                  <a:ext uri="{FF2B5EF4-FFF2-40B4-BE49-F238E27FC236}">
                    <a16:creationId xmlns:a16="http://schemas.microsoft.com/office/drawing/2014/main" id="{CDE7D85B-A63B-B33C-DBA4-8650AC5BF75C}"/>
                  </a:ext>
                </a:extLst>
              </p:cNvPr>
              <p:cNvPicPr>
                <a:picLocks noGrp="1" noRot="1" noChangeAspect="1" noMove="1" noResize="1" noEditPoints="1" noAdjustHandles="1" noChangeArrowheads="1" noChangeShapeType="1"/>
              </p:cNvPicPr>
              <p:nvPr/>
            </p:nvPicPr>
            <p:blipFill>
              <a:blip r:embed="rId3">
                <a:extLst>
                  <a:ext uri="{28A0092B-C50C-407E-A947-70E740481C1C}">
                    <a14:useLocalDpi xmlns:a14="http://schemas.microsoft.com/office/drawing/2010/main" val="0"/>
                  </a:ext>
                </a:extLst>
              </a:blip>
              <a:stretch>
                <a:fillRect/>
              </a:stretch>
            </p:blipFill>
            <p:spPr>
              <a:xfrm>
                <a:off x="9535829" y="-2620402"/>
                <a:ext cx="2906150" cy="2620402"/>
              </a:xfrm>
              <a:prstGeom prst="rect">
                <a:avLst/>
              </a:prstGeom>
            </p:spPr>
          </p:pic>
        </mc:Fallback>
      </mc:AlternateContent>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pic>
        <p:nvPicPr>
          <p:cNvPr id="4" name="Picture 3">
            <a:extLst>
              <a:ext uri="{FF2B5EF4-FFF2-40B4-BE49-F238E27FC236}">
                <a16:creationId xmlns:a16="http://schemas.microsoft.com/office/drawing/2014/main" id="{520C54E6-5914-1FA4-E850-5C611916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5161" y="5200121"/>
            <a:ext cx="1621677" cy="1908213"/>
          </a:xfrm>
          <a:prstGeom prst="rect">
            <a:avLst/>
          </a:prstGeom>
        </p:spPr>
      </p:pic>
      <p:pic>
        <p:nvPicPr>
          <p:cNvPr id="5" name="Picture 4">
            <a:extLst>
              <a:ext uri="{FF2B5EF4-FFF2-40B4-BE49-F238E27FC236}">
                <a16:creationId xmlns:a16="http://schemas.microsoft.com/office/drawing/2014/main" id="{F6FBB58C-1FD3-4C91-AB9A-7D430C5BD1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5413" y="3598830"/>
            <a:ext cx="3286029" cy="1975275"/>
          </a:xfrm>
          <a:prstGeom prst="rect">
            <a:avLst/>
          </a:prstGeom>
        </p:spPr>
      </p:pic>
      <p:pic>
        <p:nvPicPr>
          <p:cNvPr id="7" name="Picture 6">
            <a:extLst>
              <a:ext uri="{FF2B5EF4-FFF2-40B4-BE49-F238E27FC236}">
                <a16:creationId xmlns:a16="http://schemas.microsoft.com/office/drawing/2014/main" id="{04532C8A-EF8A-5603-4375-C06F293E07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421" y="988534"/>
            <a:ext cx="2956816" cy="1737511"/>
          </a:xfrm>
          <a:prstGeom prst="rect">
            <a:avLst/>
          </a:prstGeom>
        </p:spPr>
      </p:pic>
      <p:pic>
        <p:nvPicPr>
          <p:cNvPr id="8" name="Picture 7">
            <a:extLst>
              <a:ext uri="{FF2B5EF4-FFF2-40B4-BE49-F238E27FC236}">
                <a16:creationId xmlns:a16="http://schemas.microsoft.com/office/drawing/2014/main" id="{E23C1F2C-4200-2EB0-F5EF-15AD67BB90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41978" y="82069"/>
            <a:ext cx="2908044" cy="1670449"/>
          </a:xfrm>
          <a:prstGeom prst="rect">
            <a:avLst/>
          </a:prstGeom>
        </p:spPr>
      </p:pic>
      <p:pic>
        <p:nvPicPr>
          <p:cNvPr id="9" name="Picture 8">
            <a:extLst>
              <a:ext uri="{FF2B5EF4-FFF2-40B4-BE49-F238E27FC236}">
                <a16:creationId xmlns:a16="http://schemas.microsoft.com/office/drawing/2014/main" id="{1E57E38D-B597-CFCD-6502-86CEB58C9A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43756" y="-1500000"/>
            <a:ext cx="2304488" cy="1639966"/>
          </a:xfrm>
          <a:prstGeom prst="rect">
            <a:avLst/>
          </a:prstGeom>
        </p:spPr>
      </p:pic>
    </p:spTree>
    <p:extLst>
      <p:ext uri="{BB962C8B-B14F-4D97-AF65-F5344CB8AC3E}">
        <p14:creationId xmlns:p14="http://schemas.microsoft.com/office/powerpoint/2010/main" val="3029263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CDE7D85B-A63B-B33C-DBA4-8650AC5BF75C}"/>
                  </a:ext>
                </a:extLst>
              </p:cNvPr>
              <p:cNvGraphicFramePr>
                <a:graphicFrameLocks noChangeAspect="1"/>
              </p:cNvGraphicFramePr>
              <p:nvPr/>
            </p:nvGraphicFramePr>
            <p:xfrm>
              <a:off x="9535829" y="-2620402"/>
              <a:ext cx="2906150" cy="2620402"/>
            </p:xfrm>
            <a:graphic>
              <a:graphicData uri="http://schemas.microsoft.com/office/powerpoint/2016/sectionzoom">
                <psez:sectionZm>
                  <psez:sectionZmObj sectionId="{916F9872-1430-4ABD-8ABE-00D18484F4C2}">
                    <psez:zmPr id="{F9A8A874-21EC-4861-95A6-DB2B0A1CCEC5}" imageType="cover" transitionDur="1000" showBg="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906150" cy="2620402"/>
                        </a:xfrm>
                        <a:prstGeom prst="rect">
                          <a:avLst/>
                        </a:prstGeom>
                      </p166:spPr>
                    </psez:zmPr>
                  </psez:sectionZmObj>
                </psez:sectionZm>
              </a:graphicData>
            </a:graphic>
          </p:graphicFrame>
        </mc:Choice>
        <mc:Fallback xmlns="">
          <p:pic>
            <p:nvPicPr>
              <p:cNvPr id="6" name="Section Zoom 5">
                <a:extLst>
                  <a:ext uri="{FF2B5EF4-FFF2-40B4-BE49-F238E27FC236}">
                    <a16:creationId xmlns:a16="http://schemas.microsoft.com/office/drawing/2014/main" id="{CDE7D85B-A63B-B33C-DBA4-8650AC5BF75C}"/>
                  </a:ext>
                </a:extLst>
              </p:cNvPr>
              <p:cNvPicPr>
                <a:picLocks noGrp="1" noRot="1" noChangeAspect="1" noMove="1" noResize="1" noEditPoints="1" noAdjustHandles="1" noChangeArrowheads="1" noChangeShapeType="1"/>
              </p:cNvPicPr>
              <p:nvPr/>
            </p:nvPicPr>
            <p:blipFill>
              <a:blip r:embed="rId3">
                <a:extLst>
                  <a:ext uri="{28A0092B-C50C-407E-A947-70E740481C1C}">
                    <a14:useLocalDpi xmlns:a14="http://schemas.microsoft.com/office/drawing/2010/main" val="0"/>
                  </a:ext>
                </a:extLst>
              </a:blip>
              <a:stretch>
                <a:fillRect/>
              </a:stretch>
            </p:blipFill>
            <p:spPr>
              <a:xfrm>
                <a:off x="9535829" y="-2620402"/>
                <a:ext cx="2906150" cy="2620402"/>
              </a:xfrm>
              <a:prstGeom prst="rect">
                <a:avLst/>
              </a:prstGeom>
            </p:spPr>
          </p:pic>
        </mc:Fallback>
      </mc:AlternateContent>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pic>
        <p:nvPicPr>
          <p:cNvPr id="4" name="Picture 3">
            <a:extLst>
              <a:ext uri="{FF2B5EF4-FFF2-40B4-BE49-F238E27FC236}">
                <a16:creationId xmlns:a16="http://schemas.microsoft.com/office/drawing/2014/main" id="{520C54E6-5914-1FA4-E850-5C611916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9297" y="3498450"/>
            <a:ext cx="1621677" cy="1908213"/>
          </a:xfrm>
          <a:prstGeom prst="rect">
            <a:avLst/>
          </a:prstGeom>
        </p:spPr>
      </p:pic>
      <p:pic>
        <p:nvPicPr>
          <p:cNvPr id="5" name="Picture 4">
            <a:extLst>
              <a:ext uri="{FF2B5EF4-FFF2-40B4-BE49-F238E27FC236}">
                <a16:creationId xmlns:a16="http://schemas.microsoft.com/office/drawing/2014/main" id="{F6FBB58C-1FD3-4C91-AB9A-7D430C5BD1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1978" y="5105482"/>
            <a:ext cx="3286029" cy="1975275"/>
          </a:xfrm>
          <a:prstGeom prst="rect">
            <a:avLst/>
          </a:prstGeom>
        </p:spPr>
      </p:pic>
      <p:pic>
        <p:nvPicPr>
          <p:cNvPr id="7" name="Picture 6">
            <a:extLst>
              <a:ext uri="{FF2B5EF4-FFF2-40B4-BE49-F238E27FC236}">
                <a16:creationId xmlns:a16="http://schemas.microsoft.com/office/drawing/2014/main" id="{04532C8A-EF8A-5603-4375-C06F293E07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421" y="3488670"/>
            <a:ext cx="2956816" cy="1737511"/>
          </a:xfrm>
          <a:prstGeom prst="rect">
            <a:avLst/>
          </a:prstGeom>
        </p:spPr>
      </p:pic>
      <p:pic>
        <p:nvPicPr>
          <p:cNvPr id="8" name="Picture 7">
            <a:extLst>
              <a:ext uri="{FF2B5EF4-FFF2-40B4-BE49-F238E27FC236}">
                <a16:creationId xmlns:a16="http://schemas.microsoft.com/office/drawing/2014/main" id="{E23C1F2C-4200-2EB0-F5EF-15AD67BB90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06193" y="868598"/>
            <a:ext cx="2908044" cy="1670449"/>
          </a:xfrm>
          <a:prstGeom prst="rect">
            <a:avLst/>
          </a:prstGeom>
        </p:spPr>
      </p:pic>
      <p:pic>
        <p:nvPicPr>
          <p:cNvPr id="9" name="Picture 8">
            <a:extLst>
              <a:ext uri="{FF2B5EF4-FFF2-40B4-BE49-F238E27FC236}">
                <a16:creationId xmlns:a16="http://schemas.microsoft.com/office/drawing/2014/main" id="{AE777A84-3240-A49A-A6E1-BF3BBF3FA2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43756" y="39433"/>
            <a:ext cx="2304488" cy="1639966"/>
          </a:xfrm>
          <a:prstGeom prst="rect">
            <a:avLst/>
          </a:prstGeom>
        </p:spPr>
      </p:pic>
      <p:pic>
        <p:nvPicPr>
          <p:cNvPr id="10" name="Picture 9">
            <a:extLst>
              <a:ext uri="{FF2B5EF4-FFF2-40B4-BE49-F238E27FC236}">
                <a16:creationId xmlns:a16="http://schemas.microsoft.com/office/drawing/2014/main" id="{89E3A498-AC4D-BE5A-05B4-A445F888337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41894" y="-1747777"/>
            <a:ext cx="1908212" cy="1908212"/>
          </a:xfrm>
          <a:prstGeom prst="rect">
            <a:avLst/>
          </a:prstGeom>
        </p:spPr>
      </p:pic>
    </p:spTree>
    <p:extLst>
      <p:ext uri="{BB962C8B-B14F-4D97-AF65-F5344CB8AC3E}">
        <p14:creationId xmlns:p14="http://schemas.microsoft.com/office/powerpoint/2010/main" val="3729052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pic>
        <p:nvPicPr>
          <p:cNvPr id="4" name="Picture 3">
            <a:extLst>
              <a:ext uri="{FF2B5EF4-FFF2-40B4-BE49-F238E27FC236}">
                <a16:creationId xmlns:a16="http://schemas.microsoft.com/office/drawing/2014/main" id="{520C54E6-5914-1FA4-E850-5C6119169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872" y="1009894"/>
            <a:ext cx="1621677" cy="1908213"/>
          </a:xfrm>
          <a:prstGeom prst="rect">
            <a:avLst/>
          </a:prstGeom>
        </p:spPr>
      </p:pic>
      <p:pic>
        <p:nvPicPr>
          <p:cNvPr id="5" name="Picture 4">
            <a:extLst>
              <a:ext uri="{FF2B5EF4-FFF2-40B4-BE49-F238E27FC236}">
                <a16:creationId xmlns:a16="http://schemas.microsoft.com/office/drawing/2014/main" id="{F6FBB58C-1FD3-4C91-AB9A-7D430C5BD1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770" y="3523837"/>
            <a:ext cx="3286029" cy="1975275"/>
          </a:xfrm>
          <a:prstGeom prst="rect">
            <a:avLst/>
          </a:prstGeom>
        </p:spPr>
      </p:pic>
      <p:pic>
        <p:nvPicPr>
          <p:cNvPr id="7" name="Picture 6">
            <a:extLst>
              <a:ext uri="{FF2B5EF4-FFF2-40B4-BE49-F238E27FC236}">
                <a16:creationId xmlns:a16="http://schemas.microsoft.com/office/drawing/2014/main" id="{04532C8A-EF8A-5603-4375-C06F293E07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7592" y="5329046"/>
            <a:ext cx="2956816" cy="1737511"/>
          </a:xfrm>
          <a:prstGeom prst="rect">
            <a:avLst/>
          </a:prstGeom>
        </p:spPr>
      </p:pic>
      <p:pic>
        <p:nvPicPr>
          <p:cNvPr id="8" name="Picture 7">
            <a:extLst>
              <a:ext uri="{FF2B5EF4-FFF2-40B4-BE49-F238E27FC236}">
                <a16:creationId xmlns:a16="http://schemas.microsoft.com/office/drawing/2014/main" id="{E23C1F2C-4200-2EB0-F5EF-15AD67BB90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0284" y="3793938"/>
            <a:ext cx="2908044" cy="1670449"/>
          </a:xfrm>
          <a:prstGeom prst="rect">
            <a:avLst/>
          </a:prstGeom>
        </p:spPr>
      </p:pic>
      <p:pic>
        <p:nvPicPr>
          <p:cNvPr id="9" name="Picture 8">
            <a:extLst>
              <a:ext uri="{FF2B5EF4-FFF2-40B4-BE49-F238E27FC236}">
                <a16:creationId xmlns:a16="http://schemas.microsoft.com/office/drawing/2014/main" id="{AE777A84-3240-A49A-A6E1-BF3BBF3FA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66632" y="1197116"/>
            <a:ext cx="2304488" cy="1639966"/>
          </a:xfrm>
          <a:prstGeom prst="rect">
            <a:avLst/>
          </a:prstGeom>
        </p:spPr>
      </p:pic>
      <p:pic>
        <p:nvPicPr>
          <p:cNvPr id="10" name="Picture 9">
            <a:extLst>
              <a:ext uri="{FF2B5EF4-FFF2-40B4-BE49-F238E27FC236}">
                <a16:creationId xmlns:a16="http://schemas.microsoft.com/office/drawing/2014/main" id="{92BB3F77-C14A-4667-045C-44E1ABBC8E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41894" y="-11575"/>
            <a:ext cx="1908212" cy="1908212"/>
          </a:xfrm>
          <a:prstGeom prst="rect">
            <a:avLst/>
          </a:prstGeom>
        </p:spPr>
      </p:pic>
    </p:spTree>
    <p:extLst>
      <p:ext uri="{BB962C8B-B14F-4D97-AF65-F5344CB8AC3E}">
        <p14:creationId xmlns:p14="http://schemas.microsoft.com/office/powerpoint/2010/main" val="2751410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20" name="Section Zoom 19">
                <a:extLst>
                  <a:ext uri="{FF2B5EF4-FFF2-40B4-BE49-F238E27FC236}">
                    <a16:creationId xmlns:a16="http://schemas.microsoft.com/office/drawing/2014/main" id="{8CD86372-74D4-5E78-5D8E-E6473E0F8DCD}"/>
                  </a:ext>
                </a:extLst>
              </p:cNvPr>
              <p:cNvGraphicFramePr>
                <a:graphicFrameLocks noChangeAspect="1"/>
              </p:cNvGraphicFramePr>
              <p:nvPr>
                <p:extLst>
                  <p:ext uri="{D42A27DB-BD31-4B8C-83A1-F6EECF244321}">
                    <p14:modId xmlns:p14="http://schemas.microsoft.com/office/powerpoint/2010/main" val="2743213890"/>
                  </p:ext>
                </p:extLst>
              </p:nvPr>
            </p:nvGraphicFramePr>
            <p:xfrm>
              <a:off x="5193073" y="81021"/>
              <a:ext cx="1792466" cy="1792466"/>
            </p:xfrm>
            <a:graphic>
              <a:graphicData uri="http://schemas.microsoft.com/office/powerpoint/2016/sectionzoom">
                <psez:sectionZm>
                  <psez:sectionZmObj sectionId="{BD4A3351-C570-40B8-B5E3-10AA639DC812}">
                    <psez:zmPr id="{CF199876-D0C7-4D89-86CA-2D39BB37EAEE}"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1792466" cy="1792466"/>
                        </a:xfrm>
                        <a:prstGeom prst="rect">
                          <a:avLst/>
                        </a:prstGeom>
                        <a:ln w="3175">
                          <a:noFill/>
                        </a:ln>
                      </p166:spPr>
                    </psez:zmPr>
                  </psez:sectionZmObj>
                </psez:sectionZm>
              </a:graphicData>
            </a:graphic>
          </p:graphicFrame>
        </mc:Choice>
        <mc:Fallback xmlns="">
          <p:pic>
            <p:nvPicPr>
              <p:cNvPr id="20" name="Section Zoom 19">
                <a:hlinkClick r:id="rId3" action="ppaction://hlinksldjump"/>
                <a:extLst>
                  <a:ext uri="{FF2B5EF4-FFF2-40B4-BE49-F238E27FC236}">
                    <a16:creationId xmlns:a16="http://schemas.microsoft.com/office/drawing/2014/main" id="{8CD86372-74D4-5E78-5D8E-E6473E0F8DCD}"/>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5193073" y="81021"/>
                <a:ext cx="1792466" cy="1792466"/>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8" name="Section Zoom 17">
                <a:extLst>
                  <a:ext uri="{FF2B5EF4-FFF2-40B4-BE49-F238E27FC236}">
                    <a16:creationId xmlns:a16="http://schemas.microsoft.com/office/drawing/2014/main" id="{4E6422AF-74D4-585C-131D-33622E833E58}"/>
                  </a:ext>
                </a:extLst>
              </p:cNvPr>
              <p:cNvGraphicFramePr>
                <a:graphicFrameLocks noChangeAspect="1"/>
              </p:cNvGraphicFramePr>
              <p:nvPr>
                <p:extLst>
                  <p:ext uri="{D42A27DB-BD31-4B8C-83A1-F6EECF244321}">
                    <p14:modId xmlns:p14="http://schemas.microsoft.com/office/powerpoint/2010/main" val="1651980657"/>
                  </p:ext>
                </p:extLst>
              </p:nvPr>
            </p:nvGraphicFramePr>
            <p:xfrm>
              <a:off x="8502689" y="1168882"/>
              <a:ext cx="2409224" cy="1714500"/>
            </p:xfrm>
            <a:graphic>
              <a:graphicData uri="http://schemas.microsoft.com/office/powerpoint/2016/sectionzoom">
                <psez:sectionZm>
                  <psez:sectionZmObj sectionId="{0CAC76FF-06CD-4F6E-85D6-ECD37E3205EF}">
                    <psez:zmPr id="{88434485-9872-4DE3-9760-7C80CB195112}"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2409224" cy="1714500"/>
                        </a:xfrm>
                        <a:prstGeom prst="rect">
                          <a:avLst/>
                        </a:prstGeom>
                        <a:ln w="3175">
                          <a:noFill/>
                        </a:ln>
                      </p166:spPr>
                    </psez:zmPr>
                  </psez:sectionZmObj>
                </psez:sectionZm>
              </a:graphicData>
            </a:graphic>
          </p:graphicFrame>
        </mc:Choice>
        <mc:Fallback xmlns="">
          <p:pic>
            <p:nvPicPr>
              <p:cNvPr id="18" name="Section Zoom 17">
                <a:hlinkClick r:id="rId6" action="ppaction://hlinksldjump"/>
                <a:extLst>
                  <a:ext uri="{FF2B5EF4-FFF2-40B4-BE49-F238E27FC236}">
                    <a16:creationId xmlns:a16="http://schemas.microsoft.com/office/drawing/2014/main" id="{4E6422AF-74D4-585C-131D-33622E833E58}"/>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8502689" y="1168882"/>
                <a:ext cx="2409224" cy="171450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6" name="Section Zoom 15">
                <a:extLst>
                  <a:ext uri="{FF2B5EF4-FFF2-40B4-BE49-F238E27FC236}">
                    <a16:creationId xmlns:a16="http://schemas.microsoft.com/office/drawing/2014/main" id="{FC2287EC-E359-1D8F-BBDE-E16FDCF20DA4}"/>
                  </a:ext>
                </a:extLst>
              </p:cNvPr>
              <p:cNvGraphicFramePr>
                <a:graphicFrameLocks noChangeAspect="1"/>
              </p:cNvGraphicFramePr>
              <p:nvPr>
                <p:extLst>
                  <p:ext uri="{D42A27DB-BD31-4B8C-83A1-F6EECF244321}">
                    <p14:modId xmlns:p14="http://schemas.microsoft.com/office/powerpoint/2010/main" val="732859216"/>
                  </p:ext>
                </p:extLst>
              </p:nvPr>
            </p:nvGraphicFramePr>
            <p:xfrm>
              <a:off x="8395559" y="3783487"/>
              <a:ext cx="2984731" cy="1714500"/>
            </p:xfrm>
            <a:graphic>
              <a:graphicData uri="http://schemas.microsoft.com/office/powerpoint/2016/sectionzoom">
                <psez:sectionZm>
                  <psez:sectionZmObj sectionId="{C5EE79DD-8A3A-4853-841D-082B7BEB2C55}">
                    <psez:zmPr id="{D65B68FB-B457-4EA1-AFA0-B1F2289EB662}" imageType="cover" transitionDur="100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0" y="0"/>
                          <a:ext cx="2984731" cy="1714500"/>
                        </a:xfrm>
                        <a:prstGeom prst="rect">
                          <a:avLst/>
                        </a:prstGeom>
                        <a:ln w="3175">
                          <a:noFill/>
                        </a:ln>
                      </p166:spPr>
                    </psez:zmPr>
                  </psez:sectionZmObj>
                </psez:sectionZm>
              </a:graphicData>
            </a:graphic>
          </p:graphicFrame>
        </mc:Choice>
        <mc:Fallback xmlns="">
          <p:pic>
            <p:nvPicPr>
              <p:cNvPr id="16" name="Section Zoom 15">
                <a:hlinkClick r:id="rId9" action="ppaction://hlinksldjump"/>
                <a:extLst>
                  <a:ext uri="{FF2B5EF4-FFF2-40B4-BE49-F238E27FC236}">
                    <a16:creationId xmlns:a16="http://schemas.microsoft.com/office/drawing/2014/main" id="{FC2287EC-E359-1D8F-BBDE-E16FDCF20DA4}"/>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Lst>
              </a:blip>
              <a:stretch>
                <a:fillRect/>
              </a:stretch>
            </p:blipFill>
            <p:spPr>
              <a:xfrm>
                <a:off x="8395559" y="3783487"/>
                <a:ext cx="2984731" cy="171450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4" name="Section Zoom 13">
                <a:extLst>
                  <a:ext uri="{FF2B5EF4-FFF2-40B4-BE49-F238E27FC236}">
                    <a16:creationId xmlns:a16="http://schemas.microsoft.com/office/drawing/2014/main" id="{2FFB9C6F-39F5-20CF-B734-21126B819CA0}"/>
                  </a:ext>
                </a:extLst>
              </p:cNvPr>
              <p:cNvGraphicFramePr>
                <a:graphicFrameLocks noChangeAspect="1"/>
              </p:cNvGraphicFramePr>
              <p:nvPr>
                <p:extLst>
                  <p:ext uri="{D42A27DB-BD31-4B8C-83A1-F6EECF244321}">
                    <p14:modId xmlns:p14="http://schemas.microsoft.com/office/powerpoint/2010/main" val="547560950"/>
                  </p:ext>
                </p:extLst>
              </p:nvPr>
            </p:nvGraphicFramePr>
            <p:xfrm>
              <a:off x="4637171" y="5338101"/>
              <a:ext cx="2917657" cy="1714500"/>
            </p:xfrm>
            <a:graphic>
              <a:graphicData uri="http://schemas.microsoft.com/office/powerpoint/2016/sectionzoom">
                <psez:sectionZm>
                  <psez:sectionZmObj sectionId="{3EC1FFCC-6E75-412C-BA9F-5EA3E4B9814D}">
                    <psez:zmPr id="{5A18608B-435C-41B5-9A70-0EBB897CB194}" imageType="cover" transitionDur="1000">
                      <p166:blipFill xmlns:p166="http://schemas.microsoft.com/office/powerpoint/2016/6/main">
                        <a:blip r:embed="rId11">
                          <a:extLst>
                            <a:ext uri="{28A0092B-C50C-407E-A947-70E740481C1C}">
                              <a14:useLocalDpi xmlns:a14="http://schemas.microsoft.com/office/drawing/2010/main" val="0"/>
                            </a:ext>
                          </a:extLst>
                        </a:blip>
                        <a:stretch>
                          <a:fillRect/>
                        </a:stretch>
                      </p166:blipFill>
                      <p166:spPr xmlns:p166="http://schemas.microsoft.com/office/powerpoint/2016/6/main">
                        <a:xfrm>
                          <a:off x="0" y="0"/>
                          <a:ext cx="2917657" cy="1714500"/>
                        </a:xfrm>
                        <a:prstGeom prst="rect">
                          <a:avLst/>
                        </a:prstGeom>
                        <a:ln w="3175">
                          <a:noFill/>
                        </a:ln>
                      </p166:spPr>
                    </psez:zmPr>
                  </psez:sectionZmObj>
                </psez:sectionZm>
              </a:graphicData>
            </a:graphic>
          </p:graphicFrame>
        </mc:Choice>
        <mc:Fallback xmlns="">
          <p:pic>
            <p:nvPicPr>
              <p:cNvPr id="14" name="Section Zoom 13">
                <a:hlinkClick r:id="rId12" action="ppaction://hlinksldjump"/>
                <a:extLst>
                  <a:ext uri="{FF2B5EF4-FFF2-40B4-BE49-F238E27FC236}">
                    <a16:creationId xmlns:a16="http://schemas.microsoft.com/office/drawing/2014/main" id="{2FFB9C6F-39F5-20CF-B734-21126B819CA0}"/>
                  </a:ext>
                </a:extLst>
              </p:cNvPr>
              <p:cNvPicPr>
                <a:picLocks noGrp="1" noRot="1" noChangeAspect="1" noMove="1" noResize="1" noEditPoints="1" noAdjustHandles="1" noChangeArrowheads="1" noChangeShapeType="1"/>
              </p:cNvPicPr>
              <p:nvPr/>
            </p:nvPicPr>
            <p:blipFill>
              <a:blip r:embed="rId13">
                <a:extLst>
                  <a:ext uri="{28A0092B-C50C-407E-A947-70E740481C1C}">
                    <a14:useLocalDpi xmlns:a14="http://schemas.microsoft.com/office/drawing/2010/main" val="0"/>
                  </a:ext>
                </a:extLst>
              </a:blip>
              <a:stretch>
                <a:fillRect/>
              </a:stretch>
            </p:blipFill>
            <p:spPr>
              <a:xfrm>
                <a:off x="4637171" y="5338101"/>
                <a:ext cx="2917657" cy="171450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9F1D5801-6D06-54A8-DF30-0D8A0034E038}"/>
                  </a:ext>
                </a:extLst>
              </p:cNvPr>
              <p:cNvGraphicFramePr>
                <a:graphicFrameLocks noChangeAspect="1"/>
              </p:cNvGraphicFramePr>
              <p:nvPr>
                <p:extLst>
                  <p:ext uri="{D42A27DB-BD31-4B8C-83A1-F6EECF244321}">
                    <p14:modId xmlns:p14="http://schemas.microsoft.com/office/powerpoint/2010/main" val="4260182799"/>
                  </p:ext>
                </p:extLst>
              </p:nvPr>
            </p:nvGraphicFramePr>
            <p:xfrm>
              <a:off x="608788" y="3535389"/>
              <a:ext cx="3286027" cy="1975274"/>
            </p:xfrm>
            <a:graphic>
              <a:graphicData uri="http://schemas.microsoft.com/office/powerpoint/2016/sectionzoom">
                <psez:sectionZm>
                  <psez:sectionZmObj sectionId="{A46EE7D4-799A-4218-B467-00A95DDB36BB}">
                    <psez:zmPr id="{1D83D131-6F0E-4695-BA8D-396D92FA8EA9}" imageType="cover" transitionDur="1000">
                      <p166:blipFill xmlns:p166="http://schemas.microsoft.com/office/powerpoint/2016/6/main">
                        <a:blip r:embed="rId14">
                          <a:extLst>
                            <a:ext uri="{28A0092B-C50C-407E-A947-70E740481C1C}">
                              <a14:useLocalDpi xmlns:a14="http://schemas.microsoft.com/office/drawing/2010/main" val="0"/>
                            </a:ext>
                          </a:extLst>
                        </a:blip>
                        <a:stretch>
                          <a:fillRect/>
                        </a:stretch>
                      </p166:blipFill>
                      <p166:spPr xmlns:p166="http://schemas.microsoft.com/office/powerpoint/2016/6/main">
                        <a:xfrm>
                          <a:off x="0" y="0"/>
                          <a:ext cx="3286027" cy="1975274"/>
                        </a:xfrm>
                        <a:prstGeom prst="rect">
                          <a:avLst/>
                        </a:prstGeom>
                        <a:ln w="3175">
                          <a:noFill/>
                        </a:ln>
                      </p166:spPr>
                    </psez:zmPr>
                  </psez:sectionZmObj>
                </psez:sectionZm>
              </a:graphicData>
            </a:graphic>
          </p:graphicFrame>
        </mc:Choice>
        <mc:Fallback xmlns="">
          <p:pic>
            <p:nvPicPr>
              <p:cNvPr id="12" name="Section Zoom 11">
                <a:hlinkClick r:id="rId15" action="ppaction://hlinksldjump"/>
                <a:extLst>
                  <a:ext uri="{FF2B5EF4-FFF2-40B4-BE49-F238E27FC236}">
                    <a16:creationId xmlns:a16="http://schemas.microsoft.com/office/drawing/2014/main" id="{9F1D5801-6D06-54A8-DF30-0D8A0034E038}"/>
                  </a:ext>
                </a:extLst>
              </p:cNvPr>
              <p:cNvPicPr>
                <a:picLocks noGrp="1" noRot="1" noChangeAspect="1" noMove="1" noResize="1" noEditPoints="1" noAdjustHandles="1" noChangeArrowheads="1" noChangeShapeType="1"/>
              </p:cNvPicPr>
              <p:nvPr/>
            </p:nvPicPr>
            <p:blipFill>
              <a:blip r:embed="rId16">
                <a:extLst>
                  <a:ext uri="{28A0092B-C50C-407E-A947-70E740481C1C}">
                    <a14:useLocalDpi xmlns:a14="http://schemas.microsoft.com/office/drawing/2010/main" val="0"/>
                  </a:ext>
                </a:extLst>
              </a:blip>
              <a:stretch>
                <a:fillRect/>
              </a:stretch>
            </p:blipFill>
            <p:spPr>
              <a:xfrm>
                <a:off x="608788" y="3535389"/>
                <a:ext cx="3286027" cy="1975274"/>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87314082-4917-9C16-D328-0CB6A102FD3D}"/>
                  </a:ext>
                </a:extLst>
              </p:cNvPr>
              <p:cNvGraphicFramePr>
                <a:graphicFrameLocks noChangeAspect="1"/>
              </p:cNvGraphicFramePr>
              <p:nvPr>
                <p:extLst>
                  <p:ext uri="{D42A27DB-BD31-4B8C-83A1-F6EECF244321}">
                    <p14:modId xmlns:p14="http://schemas.microsoft.com/office/powerpoint/2010/main" val="1808053401"/>
                  </p:ext>
                </p:extLst>
              </p:nvPr>
            </p:nvGraphicFramePr>
            <p:xfrm>
              <a:off x="1280087" y="1014946"/>
              <a:ext cx="1621677" cy="1717082"/>
            </p:xfrm>
            <a:graphic>
              <a:graphicData uri="http://schemas.microsoft.com/office/powerpoint/2016/sectionzoom">
                <psez:sectionZm>
                  <psez:sectionZmObj sectionId="{FD765819-B168-4552-BEA9-5A9142FD2A19}">
                    <psez:zmPr id="{F4490BC6-D04E-47FD-9383-E050051EB942}" imageType="cover" transitionDur="1000">
                      <p166:blipFill xmlns:p166="http://schemas.microsoft.com/office/powerpoint/2016/6/main">
                        <a:blip r:embed="rId17">
                          <a:extLst>
                            <a:ext uri="{28A0092B-C50C-407E-A947-70E740481C1C}">
                              <a14:useLocalDpi xmlns:a14="http://schemas.microsoft.com/office/drawing/2010/main" val="0"/>
                            </a:ext>
                          </a:extLst>
                        </a:blip>
                        <a:stretch>
                          <a:fillRect/>
                        </a:stretch>
                      </p166:blipFill>
                      <p166:spPr xmlns:p166="http://schemas.microsoft.com/office/powerpoint/2016/6/main">
                        <a:xfrm>
                          <a:off x="0" y="0"/>
                          <a:ext cx="1621677" cy="1717082"/>
                        </a:xfrm>
                        <a:prstGeom prst="rect">
                          <a:avLst/>
                        </a:prstGeom>
                        <a:ln w="3175">
                          <a:noFill/>
                        </a:ln>
                      </p166:spPr>
                    </psez:zmPr>
                  </psez:sectionZmObj>
                </psez:sectionZm>
              </a:graphicData>
            </a:graphic>
          </p:graphicFrame>
        </mc:Choice>
        <mc:Fallback xmlns="">
          <p:pic>
            <p:nvPicPr>
              <p:cNvPr id="6" name="Section Zoom 5">
                <a:hlinkClick r:id="rId18" action="ppaction://hlinksldjump"/>
                <a:extLst>
                  <a:ext uri="{FF2B5EF4-FFF2-40B4-BE49-F238E27FC236}">
                    <a16:creationId xmlns:a16="http://schemas.microsoft.com/office/drawing/2014/main" id="{87314082-4917-9C16-D328-0CB6A102FD3D}"/>
                  </a:ext>
                </a:extLst>
              </p:cNvPr>
              <p:cNvPicPr>
                <a:picLocks noGrp="1" noRot="1" noChangeAspect="1" noMove="1" noResize="1" noEditPoints="1" noAdjustHandles="1" noChangeArrowheads="1" noChangeShapeType="1"/>
              </p:cNvPicPr>
              <p:nvPr/>
            </p:nvPicPr>
            <p:blipFill>
              <a:blip r:embed="rId19">
                <a:extLst>
                  <a:ext uri="{28A0092B-C50C-407E-A947-70E740481C1C}">
                    <a14:useLocalDpi xmlns:a14="http://schemas.microsoft.com/office/drawing/2010/main" val="0"/>
                  </a:ext>
                </a:extLst>
              </a:blip>
              <a:stretch>
                <a:fillRect/>
              </a:stretch>
            </p:blipFill>
            <p:spPr>
              <a:xfrm>
                <a:off x="1280087" y="1014946"/>
                <a:ext cx="1621677" cy="1717082"/>
              </a:xfrm>
              <a:prstGeom prst="rect">
                <a:avLst/>
              </a:prstGeom>
              <a:ln w="3175">
                <a:noFill/>
              </a:ln>
            </p:spPr>
          </p:pic>
        </mc:Fallback>
      </mc:AlternateContent>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493719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478EC6-A857-3D61-A6CB-46300D64EE60}"/>
              </a:ext>
            </a:extLst>
          </p:cNvPr>
          <p:cNvSpPr/>
          <p:nvPr/>
        </p:nvSpPr>
        <p:spPr>
          <a:xfrm>
            <a:off x="-1851951"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7" name="Picture 6">
            <a:extLst>
              <a:ext uri="{FF2B5EF4-FFF2-40B4-BE49-F238E27FC236}">
                <a16:creationId xmlns:a16="http://schemas.microsoft.com/office/drawing/2014/main" id="{597B6070-2C7E-32C7-1075-1EB61ECBF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51" y="2363084"/>
            <a:ext cx="1811717" cy="2131831"/>
          </a:xfrm>
          <a:prstGeom prst="rect">
            <a:avLst/>
          </a:prstGeom>
        </p:spPr>
      </p:pic>
      <p:sp>
        <p:nvSpPr>
          <p:cNvPr id="5" name="TextBox 4">
            <a:extLst>
              <a:ext uri="{FF2B5EF4-FFF2-40B4-BE49-F238E27FC236}">
                <a16:creationId xmlns:a16="http://schemas.microsoft.com/office/drawing/2014/main" id="{62D85D3A-9F47-7F53-CB61-F00414A175EF}"/>
              </a:ext>
            </a:extLst>
          </p:cNvPr>
          <p:cNvSpPr txBox="1"/>
          <p:nvPr/>
        </p:nvSpPr>
        <p:spPr>
          <a:xfrm>
            <a:off x="2420983" y="2274838"/>
            <a:ext cx="9518468" cy="2308324"/>
          </a:xfrm>
          <a:prstGeom prst="rect">
            <a:avLst/>
          </a:prstGeom>
          <a:noFill/>
        </p:spPr>
        <p:txBody>
          <a:bodyPr wrap="square">
            <a:spAutoFit/>
          </a:bodyPr>
          <a:lstStyle/>
          <a:p>
            <a:pPr algn="just"/>
            <a:r>
              <a:rPr lang="en-US" sz="2400" dirty="0">
                <a:latin typeface="Calibri" panose="020F0502020204030204" pitchFamily="34" charset="0"/>
                <a:cs typeface="Calibri" panose="020F0502020204030204" pitchFamily="34" charset="0"/>
              </a:rPr>
              <a:t>In the ASK phase, Alexa tries to find out the what question she wants to ask or frame to make data driven decision making. Whenever an employee resigns from his current assignments, it is the responsibility of the HR to intervene immediately to find out the reasons which prompted the employee to resign so she must try to spot something unusual happening, identify connections and find a pattern.</a:t>
            </a:r>
          </a:p>
        </p:txBody>
      </p:sp>
    </p:spTree>
    <p:extLst>
      <p:ext uri="{BB962C8B-B14F-4D97-AF65-F5344CB8AC3E}">
        <p14:creationId xmlns:p14="http://schemas.microsoft.com/office/powerpoint/2010/main" val="3694891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a:extLst>
              <a:ext uri="{FF2B5EF4-FFF2-40B4-BE49-F238E27FC236}">
                <a16:creationId xmlns:a16="http://schemas.microsoft.com/office/drawing/2014/main" id="{40C92475-1D0D-2277-B817-3CAFFA3A56BF}"/>
              </a:ext>
            </a:extLst>
          </p:cNvPr>
          <p:cNvSpPr/>
          <p:nvPr/>
        </p:nvSpPr>
        <p:spPr>
          <a:xfrm>
            <a:off x="5632329" y="937277"/>
            <a:ext cx="770595" cy="663969"/>
          </a:xfrm>
          <a:prstGeom prst="hexagon">
            <a:avLst>
              <a:gd name="adj" fmla="val 28900"/>
              <a:gd name="vf" fmla="val 115470"/>
            </a:avLst>
          </a:prstGeom>
          <a:scene3d>
            <a:camera prst="orthographicFront"/>
            <a:lightRig rig="threePt" dir="t">
              <a:rot lat="0" lon="0" rev="7500000"/>
            </a:lightRig>
          </a:scene3d>
          <a:sp3d z="-152400" extrusionH="63500" prstMaterial="matte">
            <a:bevelT w="144450" h="6350" prst="relaxedInset"/>
            <a:contourClr>
              <a:schemeClr val="bg1"/>
            </a:contourClr>
          </a:sp3d>
        </p:spPr>
        <p:style>
          <a:lnRef idx="0">
            <a:schemeClr val="dk2">
              <a:hueOff val="0"/>
              <a:satOff val="0"/>
              <a:lumOff val="0"/>
              <a:alphaOff val="0"/>
            </a:schemeClr>
          </a:lnRef>
          <a:fillRef idx="3">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2" name="Oval 1">
            <a:extLst>
              <a:ext uri="{FF2B5EF4-FFF2-40B4-BE49-F238E27FC236}">
                <a16:creationId xmlns:a16="http://schemas.microsoft.com/office/drawing/2014/main" id="{17478EC6-A857-3D61-A6CB-46300D64EE60}"/>
              </a:ext>
            </a:extLst>
          </p:cNvPr>
          <p:cNvSpPr/>
          <p:nvPr/>
        </p:nvSpPr>
        <p:spPr>
          <a:xfrm>
            <a:off x="-1851951"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4" name="Picture 3">
            <a:extLst>
              <a:ext uri="{FF2B5EF4-FFF2-40B4-BE49-F238E27FC236}">
                <a16:creationId xmlns:a16="http://schemas.microsoft.com/office/drawing/2014/main" id="{C64AE37B-07B9-E053-84E6-CCD14C1B6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51" y="2363084"/>
            <a:ext cx="1811717" cy="2131831"/>
          </a:xfrm>
          <a:prstGeom prst="rect">
            <a:avLst/>
          </a:prstGeom>
        </p:spPr>
      </p:pic>
      <p:graphicFrame>
        <p:nvGraphicFramePr>
          <p:cNvPr id="3" name="Diagram 2">
            <a:extLst>
              <a:ext uri="{FF2B5EF4-FFF2-40B4-BE49-F238E27FC236}">
                <a16:creationId xmlns:a16="http://schemas.microsoft.com/office/drawing/2014/main" id="{EC38A79E-A39E-16DB-FDA9-8F6133BBFD1D}"/>
              </a:ext>
            </a:extLst>
          </p:cNvPr>
          <p:cNvGraphicFramePr/>
          <p:nvPr>
            <p:extLst>
              <p:ext uri="{D42A27DB-BD31-4B8C-83A1-F6EECF244321}">
                <p14:modId xmlns:p14="http://schemas.microsoft.com/office/powerpoint/2010/main" val="2546710436"/>
              </p:ext>
            </p:extLst>
          </p:nvPr>
        </p:nvGraphicFramePr>
        <p:xfrm>
          <a:off x="3131940" y="87372"/>
          <a:ext cx="7501226" cy="4981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DE2AA0C4-112E-0B18-C778-28B3450FEA75}"/>
              </a:ext>
            </a:extLst>
          </p:cNvPr>
          <p:cNvSpPr txBox="1"/>
          <p:nvPr/>
        </p:nvSpPr>
        <p:spPr>
          <a:xfrm>
            <a:off x="1980868" y="5413084"/>
            <a:ext cx="10063086" cy="1200329"/>
          </a:xfrm>
          <a:prstGeom prst="rect">
            <a:avLst/>
          </a:prstGeom>
          <a:noFill/>
        </p:spPr>
        <p:txBody>
          <a:bodyPr wrap="square">
            <a:spAutoFit/>
          </a:bodyPr>
          <a:lstStyle/>
          <a:p>
            <a:pPr algn="just"/>
            <a:r>
              <a:rPr lang="en-US" sz="2400" dirty="0">
                <a:latin typeface="Calibri" panose="020F0502020204030204" pitchFamily="34" charset="0"/>
                <a:cs typeface="Calibri" panose="020F0502020204030204" pitchFamily="34" charset="0"/>
              </a:rPr>
              <a:t>Finally, she comes up with the questions: </a:t>
            </a:r>
            <a:r>
              <a:rPr lang="en-US" sz="2400" b="1" dirty="0">
                <a:latin typeface="Calibri" panose="020F0502020204030204" pitchFamily="34" charset="0"/>
                <a:cs typeface="Calibri" panose="020F0502020204030204" pitchFamily="34" charset="0"/>
              </a:rPr>
              <a:t>Which factors are responsible for such retention rate of employee and how to predict the retention </a:t>
            </a:r>
            <a:r>
              <a:rPr lang="en-US" sz="2400" b="1" dirty="0" err="1">
                <a:latin typeface="Calibri" panose="020F0502020204030204" pitchFamily="34" charset="0"/>
                <a:cs typeface="Calibri" panose="020F0502020204030204" pitchFamily="34" charset="0"/>
              </a:rPr>
              <a:t>behaviour</a:t>
            </a:r>
            <a:r>
              <a:rPr lang="en-US" sz="2400" b="1" dirty="0">
                <a:latin typeface="Calibri" panose="020F0502020204030204" pitchFamily="34" charset="0"/>
                <a:cs typeface="Calibri" panose="020F0502020204030204" pitchFamily="34" charset="0"/>
              </a:rPr>
              <a:t> of her existing employee and the one whom she shall recruit in future? </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3347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478EC6-A857-3D61-A6CB-46300D64EE60}"/>
              </a:ext>
            </a:extLst>
          </p:cNvPr>
          <p:cNvSpPr/>
          <p:nvPr/>
        </p:nvSpPr>
        <p:spPr>
          <a:xfrm>
            <a:off x="-1851951"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11DD437B-AA6B-3ED5-57CD-65BAA124AC75}"/>
                  </a:ext>
                </a:extLst>
              </p:cNvPr>
              <p:cNvGraphicFramePr>
                <a:graphicFrameLocks noChangeAspect="1"/>
              </p:cNvGraphicFramePr>
              <p:nvPr>
                <p:extLst>
                  <p:ext uri="{D42A27DB-BD31-4B8C-83A1-F6EECF244321}">
                    <p14:modId xmlns:p14="http://schemas.microsoft.com/office/powerpoint/2010/main" val="1368180979"/>
                  </p:ext>
                </p:extLst>
              </p:nvPr>
            </p:nvGraphicFramePr>
            <p:xfrm>
              <a:off x="-4810" y="2441363"/>
              <a:ext cx="2590352" cy="1797171"/>
            </p:xfrm>
            <a:graphic>
              <a:graphicData uri="http://schemas.microsoft.com/office/powerpoint/2016/sectionzoom">
                <psez:sectionZm>
                  <psez:sectionZmObj sectionId="{A46EE7D4-799A-4218-B467-00A95DDB36BB}">
                    <psez:zmPr id="{1D83D131-6F0E-4695-BA8D-396D92FA8EA9}"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590352" cy="1797171"/>
                        </a:xfrm>
                        <a:prstGeom prst="rect">
                          <a:avLst/>
                        </a:prstGeom>
                        <a:ln w="3175">
                          <a:noFill/>
                        </a:ln>
                      </p166:spPr>
                    </psez:zmPr>
                  </psez:sectionZmObj>
                </psez:sectionZm>
              </a:graphicData>
            </a:graphic>
          </p:graphicFrame>
        </mc:Choice>
        <mc:Fallback xmlns="">
          <p:pic>
            <p:nvPicPr>
              <p:cNvPr id="7" name="Section Zoom 6">
                <a:hlinkClick r:id="rId3" action="ppaction://hlinksldjump"/>
                <a:extLst>
                  <a:ext uri="{FF2B5EF4-FFF2-40B4-BE49-F238E27FC236}">
                    <a16:creationId xmlns:a16="http://schemas.microsoft.com/office/drawing/2014/main" id="{11DD437B-AA6B-3ED5-57CD-65BAA124AC75}"/>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4810" y="2441363"/>
                <a:ext cx="2590352" cy="1797171"/>
              </a:xfrm>
              <a:prstGeom prst="rect">
                <a:avLst/>
              </a:prstGeom>
              <a:ln w="3175">
                <a:noFill/>
              </a:ln>
            </p:spPr>
          </p:pic>
        </mc:Fallback>
      </mc:AlternateContent>
      <p:sp>
        <p:nvSpPr>
          <p:cNvPr id="5" name="TextBox 4">
            <a:extLst>
              <a:ext uri="{FF2B5EF4-FFF2-40B4-BE49-F238E27FC236}">
                <a16:creationId xmlns:a16="http://schemas.microsoft.com/office/drawing/2014/main" id="{93FCF9FA-3576-00CB-140E-2AFA2A93735B}"/>
              </a:ext>
            </a:extLst>
          </p:cNvPr>
          <p:cNvSpPr txBox="1"/>
          <p:nvPr/>
        </p:nvSpPr>
        <p:spPr>
          <a:xfrm>
            <a:off x="2673528" y="2090172"/>
            <a:ext cx="9353006" cy="2677656"/>
          </a:xfrm>
          <a:prstGeom prst="rect">
            <a:avLst/>
          </a:prstGeom>
          <a:noFill/>
        </p:spPr>
        <p:txBody>
          <a:bodyPr wrap="square">
            <a:spAutoFit/>
          </a:bodyPr>
          <a:lstStyle/>
          <a:p>
            <a:r>
              <a:rPr lang="en-US" sz="2400" dirty="0"/>
              <a:t>Alexa has the database of all the employees both existing and who have left, hence, she can use that for analysis as those data can be reliable and original. </a:t>
            </a:r>
          </a:p>
          <a:p>
            <a:r>
              <a:rPr lang="en-US" sz="2400" dirty="0"/>
              <a:t>For the analysis purpose dataset </a:t>
            </a:r>
            <a:r>
              <a:rPr lang="en-US" sz="2400" b="1" dirty="0"/>
              <a:t>on IBM HR Analytics Employee Attrition &amp; Performance</a:t>
            </a:r>
            <a:r>
              <a:rPr lang="en-US" sz="2400" dirty="0"/>
              <a:t> has been taken by her. The data includes a total of 34 factors responsible for retention or attrition of an employee and 1470 observations.</a:t>
            </a:r>
            <a:endParaRPr lang="en-IN" sz="2400" dirty="0"/>
          </a:p>
        </p:txBody>
      </p:sp>
    </p:spTree>
    <p:extLst>
      <p:ext uri="{BB962C8B-B14F-4D97-AF65-F5344CB8AC3E}">
        <p14:creationId xmlns:p14="http://schemas.microsoft.com/office/powerpoint/2010/main" val="1781135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478EC6-A857-3D61-A6CB-46300D64EE60}"/>
              </a:ext>
            </a:extLst>
          </p:cNvPr>
          <p:cNvSpPr/>
          <p:nvPr/>
        </p:nvSpPr>
        <p:spPr>
          <a:xfrm>
            <a:off x="-1851951"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67A36AD1-41D5-8C69-0F60-B3938986ED26}"/>
                  </a:ext>
                </a:extLst>
              </p:cNvPr>
              <p:cNvGraphicFramePr>
                <a:graphicFrameLocks noChangeAspect="1"/>
              </p:cNvGraphicFramePr>
              <p:nvPr>
                <p:extLst>
                  <p:ext uri="{D42A27DB-BD31-4B8C-83A1-F6EECF244321}">
                    <p14:modId xmlns:p14="http://schemas.microsoft.com/office/powerpoint/2010/main" val="468468645"/>
                  </p:ext>
                </p:extLst>
              </p:nvPr>
            </p:nvGraphicFramePr>
            <p:xfrm>
              <a:off x="-162132" y="2571750"/>
              <a:ext cx="2375243" cy="1714500"/>
            </p:xfrm>
            <a:graphic>
              <a:graphicData uri="http://schemas.microsoft.com/office/powerpoint/2016/sectionzoom">
                <psez:sectionZm>
                  <psez:sectionZmObj sectionId="{3EC1FFCC-6E75-412C-BA9F-5EA3E4B9814D}">
                    <psez:zmPr id="{5A18608B-435C-41B5-9A70-0EBB897CB194}"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375243" cy="1714500"/>
                        </a:xfrm>
                        <a:prstGeom prst="rect">
                          <a:avLst/>
                        </a:prstGeom>
                        <a:ln w="3175">
                          <a:noFill/>
                        </a:ln>
                      </p166:spPr>
                    </psez:zmPr>
                  </psez:sectionZmObj>
                </psez:sectionZm>
              </a:graphicData>
            </a:graphic>
          </p:graphicFrame>
        </mc:Choice>
        <mc:Fallback xmlns="">
          <p:pic>
            <p:nvPicPr>
              <p:cNvPr id="4" name="Section Zoom 3">
                <a:hlinkClick r:id="rId3" action="ppaction://hlinksldjump"/>
                <a:extLst>
                  <a:ext uri="{FF2B5EF4-FFF2-40B4-BE49-F238E27FC236}">
                    <a16:creationId xmlns:a16="http://schemas.microsoft.com/office/drawing/2014/main" id="{67A36AD1-41D5-8C69-0F60-B3938986ED26}"/>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162132" y="2571750"/>
                <a:ext cx="2375243" cy="1714500"/>
              </a:xfrm>
              <a:prstGeom prst="rect">
                <a:avLst/>
              </a:prstGeom>
              <a:ln w="3175">
                <a:noFill/>
              </a:ln>
            </p:spPr>
          </p:pic>
        </mc:Fallback>
      </mc:AlternateContent>
      <p:sp>
        <p:nvSpPr>
          <p:cNvPr id="5" name="TextBox 4">
            <a:extLst>
              <a:ext uri="{FF2B5EF4-FFF2-40B4-BE49-F238E27FC236}">
                <a16:creationId xmlns:a16="http://schemas.microsoft.com/office/drawing/2014/main" id="{7121E8DC-CAE0-30AB-F1DB-0DEC9D1870C4}"/>
              </a:ext>
            </a:extLst>
          </p:cNvPr>
          <p:cNvSpPr txBox="1"/>
          <p:nvPr/>
        </p:nvSpPr>
        <p:spPr>
          <a:xfrm>
            <a:off x="2664823" y="200182"/>
            <a:ext cx="8995954" cy="4316566"/>
          </a:xfrm>
          <a:prstGeom prst="rect">
            <a:avLst/>
          </a:prstGeom>
          <a:noFill/>
        </p:spPr>
        <p:txBody>
          <a:bodyPr wrap="square">
            <a:spAutoFit/>
          </a:bodyPr>
          <a:lstStyle/>
          <a:p>
            <a:pPr algn="just"/>
            <a:r>
              <a:rPr lang="en-US" sz="2400" dirty="0">
                <a:latin typeface="Calibri" panose="020F0502020204030204" pitchFamily="34" charset="0"/>
                <a:cs typeface="Calibri" panose="020F0502020204030204" pitchFamily="34" charset="0"/>
              </a:rPr>
              <a:t>In this phase she cleans the data such that there are no missing values in any observation. </a:t>
            </a:r>
          </a:p>
          <a:p>
            <a:pPr algn="just"/>
            <a:r>
              <a:rPr lang="en-US" sz="2400" dirty="0">
                <a:latin typeface="Calibri" panose="020F0502020204030204" pitchFamily="34" charset="0"/>
                <a:cs typeface="Calibri" panose="020F0502020204030204" pitchFamily="34" charset="0"/>
              </a:rPr>
              <a:t>The data taken includes factors which are categorical in nature :</a:t>
            </a:r>
          </a:p>
          <a:p>
            <a:pPr marL="342900" indent="-342900" algn="just">
              <a:buFont typeface="Wingdings" panose="05000000000000000000" pitchFamily="2" charset="2"/>
              <a:buChar char="q"/>
            </a:pPr>
            <a:r>
              <a:rPr lang="en-US" sz="2400" b="1" dirty="0">
                <a:latin typeface="Calibri" panose="020F0502020204030204" pitchFamily="34" charset="0"/>
                <a:cs typeface="Calibri" panose="020F0502020204030204" pitchFamily="34" charset="0"/>
              </a:rPr>
              <a:t>Gender</a:t>
            </a:r>
            <a:r>
              <a:rPr lang="en-US" sz="2400" dirty="0">
                <a:latin typeface="Calibri" panose="020F0502020204030204" pitchFamily="34" charset="0"/>
                <a:cs typeface="Calibri" panose="020F0502020204030204" pitchFamily="34" charset="0"/>
              </a:rPr>
              <a:t> with values Male and Female which has been modified to 1 for Female and 2 for Male,</a:t>
            </a:r>
          </a:p>
          <a:p>
            <a:pPr marL="342900" indent="-342900" algn="just">
              <a:buFont typeface="Wingdings" panose="05000000000000000000" pitchFamily="2" charset="2"/>
              <a:buChar char="q"/>
            </a:pPr>
            <a:r>
              <a:rPr lang="en-US" sz="2400" b="1" dirty="0">
                <a:latin typeface="Calibri" panose="020F0502020204030204" pitchFamily="34" charset="0"/>
                <a:cs typeface="Calibri" panose="020F0502020204030204" pitchFamily="34" charset="0"/>
              </a:rPr>
              <a:t>Marital Status </a:t>
            </a:r>
            <a:r>
              <a:rPr lang="en-US" sz="2400" dirty="0">
                <a:latin typeface="Calibri" panose="020F0502020204030204" pitchFamily="34" charset="0"/>
                <a:cs typeface="Calibri" panose="020F0502020204030204" pitchFamily="34" charset="0"/>
              </a:rPr>
              <a:t>has been given value 1 for Single, 2 for Married and 3 for others,</a:t>
            </a:r>
          </a:p>
          <a:p>
            <a:pPr marL="342900" indent="-342900" algn="just">
              <a:buFont typeface="Wingdings" panose="05000000000000000000" pitchFamily="2" charset="2"/>
              <a:buChar char="q"/>
            </a:pPr>
            <a:r>
              <a:rPr lang="en-US" sz="2400" b="1" dirty="0">
                <a:latin typeface="Calibri" panose="020F0502020204030204" pitchFamily="34" charset="0"/>
                <a:cs typeface="Calibri" panose="020F0502020204030204" pitchFamily="34" charset="0"/>
              </a:rPr>
              <a:t>Department</a:t>
            </a:r>
            <a:r>
              <a:rPr lang="en-US" sz="2400" dirty="0">
                <a:latin typeface="Calibri" panose="020F0502020204030204" pitchFamily="34" charset="0"/>
                <a:cs typeface="Calibri" panose="020F0502020204030204" pitchFamily="34" charset="0"/>
              </a:rPr>
              <a:t> for which Sales are assigned 1, R&amp;D is assigned 2 and HR is assigned to 3. </a:t>
            </a:r>
          </a:p>
          <a:p>
            <a:pPr algn="just"/>
            <a:endParaRPr lang="en-US" sz="105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After such modifications Alexa turns her attention to divide the dataset into two section :</a:t>
            </a:r>
            <a:endParaRPr lang="en-IN" sz="2400" dirty="0">
              <a:latin typeface="Calibri" panose="020F0502020204030204" pitchFamily="34" charset="0"/>
              <a:cs typeface="Calibri" panose="020F0502020204030204" pitchFamily="34" charset="0"/>
            </a:endParaRPr>
          </a:p>
        </p:txBody>
      </p:sp>
      <p:graphicFrame>
        <p:nvGraphicFramePr>
          <p:cNvPr id="6" name="Diagram 5">
            <a:extLst>
              <a:ext uri="{FF2B5EF4-FFF2-40B4-BE49-F238E27FC236}">
                <a16:creationId xmlns:a16="http://schemas.microsoft.com/office/drawing/2014/main" id="{804949FE-0923-8BD8-72E9-29B6EAFF9D8A}"/>
              </a:ext>
            </a:extLst>
          </p:cNvPr>
          <p:cNvGraphicFramePr/>
          <p:nvPr>
            <p:extLst>
              <p:ext uri="{D42A27DB-BD31-4B8C-83A1-F6EECF244321}">
                <p14:modId xmlns:p14="http://schemas.microsoft.com/office/powerpoint/2010/main" val="649434062"/>
              </p:ext>
            </p:extLst>
          </p:nvPr>
        </p:nvGraphicFramePr>
        <p:xfrm>
          <a:off x="4005944" y="3317966"/>
          <a:ext cx="5824582" cy="40424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48394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AA7449-448B-503F-15E2-91CB7421B018}"/>
              </a:ext>
            </a:extLst>
          </p:cNvPr>
          <p:cNvSpPr txBox="1"/>
          <p:nvPr/>
        </p:nvSpPr>
        <p:spPr>
          <a:xfrm>
            <a:off x="4356898" y="376178"/>
            <a:ext cx="3478204" cy="923330"/>
          </a:xfrm>
          <a:prstGeom prst="rect">
            <a:avLst/>
          </a:prstGeom>
          <a:noFill/>
        </p:spPr>
        <p:txBody>
          <a:bodyPr wrap="square" rtlCol="0">
            <a:spAutoFit/>
          </a:bodyPr>
          <a:lstStyle/>
          <a:p>
            <a:pPr algn="ctr"/>
            <a:r>
              <a:rPr lang="en-US" sz="5400" u="sng" dirty="0">
                <a:solidFill>
                  <a:srgbClr val="002060"/>
                </a:solidFill>
                <a:latin typeface="Algerian" panose="04020705040A02060702" pitchFamily="82" charset="0"/>
              </a:rPr>
              <a:t>ANALYSE</a:t>
            </a:r>
            <a:endParaRPr lang="en-IN" sz="5400" u="sng" dirty="0">
              <a:solidFill>
                <a:srgbClr val="002060"/>
              </a:solidFill>
              <a:latin typeface="Algerian" panose="04020705040A02060702" pitchFamily="82" charset="0"/>
            </a:endParaRPr>
          </a:p>
        </p:txBody>
      </p:sp>
      <p:sp>
        <p:nvSpPr>
          <p:cNvPr id="2" name="TextBox 1">
            <a:extLst>
              <a:ext uri="{FF2B5EF4-FFF2-40B4-BE49-F238E27FC236}">
                <a16:creationId xmlns:a16="http://schemas.microsoft.com/office/drawing/2014/main" id="{6DC01C21-144F-BFFB-6B96-7CE4EB2CAFAD}"/>
              </a:ext>
            </a:extLst>
          </p:cNvPr>
          <p:cNvSpPr txBox="1"/>
          <p:nvPr/>
        </p:nvSpPr>
        <p:spPr>
          <a:xfrm>
            <a:off x="452846" y="1761308"/>
            <a:ext cx="11512731" cy="390350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IN" sz="2800" dirty="0">
                <a:latin typeface="Calibri" panose="020F0502020204030204" pitchFamily="34" charset="0"/>
                <a:cs typeface="Calibri" panose="020F0502020204030204" pitchFamily="34" charset="0"/>
              </a:rPr>
              <a:t>Choose a model.</a:t>
            </a:r>
          </a:p>
          <a:p>
            <a:pPr marL="457200" indent="-457200" algn="just">
              <a:lnSpc>
                <a:spcPct val="150000"/>
              </a:lnSpc>
              <a:buFont typeface="Wingdings" panose="05000000000000000000" pitchFamily="2" charset="2"/>
              <a:buChar char="Ø"/>
            </a:pPr>
            <a:r>
              <a:rPr lang="en-IN" sz="2800" dirty="0">
                <a:latin typeface="Calibri" panose="020F0502020204030204" pitchFamily="34" charset="0"/>
                <a:cs typeface="Calibri" panose="020F0502020204030204" pitchFamily="34" charset="0"/>
              </a:rPr>
              <a:t>Run the regression using independent and dependent variables.</a:t>
            </a:r>
          </a:p>
          <a:p>
            <a:pPr marL="457200" indent="-457200" algn="just">
              <a:lnSpc>
                <a:spcPct val="150000"/>
              </a:lnSpc>
              <a:buFont typeface="Wingdings" panose="05000000000000000000" pitchFamily="2" charset="2"/>
              <a:buChar char="Ø"/>
            </a:pPr>
            <a:r>
              <a:rPr lang="en-IN" sz="2800" dirty="0">
                <a:latin typeface="Calibri" panose="020F0502020204030204" pitchFamily="34" charset="0"/>
                <a:cs typeface="Calibri" panose="020F0502020204030204" pitchFamily="34" charset="0"/>
              </a:rPr>
              <a:t>Check for the goodness of fit of the model.</a:t>
            </a:r>
          </a:p>
          <a:p>
            <a:pPr marL="457200" indent="-457200" algn="just">
              <a:lnSpc>
                <a:spcPct val="150000"/>
              </a:lnSpc>
              <a:buFont typeface="Wingdings" panose="05000000000000000000" pitchFamily="2" charset="2"/>
              <a:buChar char="Ø"/>
            </a:pPr>
            <a:r>
              <a:rPr lang="en-IN" sz="2800" dirty="0">
                <a:latin typeface="Calibri" panose="020F0502020204030204" pitchFamily="34" charset="0"/>
                <a:cs typeface="Calibri" panose="020F0502020204030204" pitchFamily="34" charset="0"/>
              </a:rPr>
              <a:t>Drop the insignificant variables/factors.</a:t>
            </a:r>
          </a:p>
          <a:p>
            <a:pPr marL="457200" indent="-457200" algn="just">
              <a:lnSpc>
                <a:spcPct val="150000"/>
              </a:lnSpc>
              <a:buFont typeface="Wingdings" panose="05000000000000000000" pitchFamily="2" charset="2"/>
              <a:buChar char="Ø"/>
            </a:pPr>
            <a:r>
              <a:rPr lang="en-IN" sz="2800" dirty="0">
                <a:latin typeface="Calibri" panose="020F0502020204030204" pitchFamily="34" charset="0"/>
                <a:cs typeface="Calibri" panose="020F0502020204030204" pitchFamily="34" charset="0"/>
              </a:rPr>
              <a:t>Repeat the regression and check for any improvement in the fit of the model</a:t>
            </a:r>
          </a:p>
        </p:txBody>
      </p:sp>
    </p:spTree>
    <p:extLst>
      <p:ext uri="{BB962C8B-B14F-4D97-AF65-F5344CB8AC3E}">
        <p14:creationId xmlns:p14="http://schemas.microsoft.com/office/powerpoint/2010/main" val="102744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478EC6-A857-3D61-A6CB-46300D64EE60}"/>
              </a:ext>
            </a:extLst>
          </p:cNvPr>
          <p:cNvSpPr/>
          <p:nvPr/>
        </p:nvSpPr>
        <p:spPr>
          <a:xfrm>
            <a:off x="10046837"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4" name="TextBox 3">
            <a:extLst>
              <a:ext uri="{FF2B5EF4-FFF2-40B4-BE49-F238E27FC236}">
                <a16:creationId xmlns:a16="http://schemas.microsoft.com/office/drawing/2014/main" id="{9B441AC0-93A2-62DB-2D47-8FB01E83C956}"/>
              </a:ext>
            </a:extLst>
          </p:cNvPr>
          <p:cNvSpPr txBox="1"/>
          <p:nvPr/>
        </p:nvSpPr>
        <p:spPr>
          <a:xfrm>
            <a:off x="11047066" y="474345"/>
            <a:ext cx="874858" cy="5909310"/>
          </a:xfrm>
          <a:prstGeom prst="rect">
            <a:avLst/>
          </a:prstGeom>
          <a:noFill/>
        </p:spPr>
        <p:txBody>
          <a:bodyPr wrap="square" rtlCol="0">
            <a:spAutoFit/>
          </a:bodyPr>
          <a:lstStyle/>
          <a:p>
            <a:pPr algn="ctr"/>
            <a:r>
              <a:rPr lang="en-US" sz="5400" dirty="0">
                <a:solidFill>
                  <a:srgbClr val="002060"/>
                </a:solidFill>
                <a:latin typeface="Algerian" panose="04020705040A02060702" pitchFamily="82" charset="0"/>
              </a:rPr>
              <a:t>ANALYSE</a:t>
            </a:r>
            <a:endParaRPr lang="en-IN" sz="5400" dirty="0">
              <a:solidFill>
                <a:srgbClr val="002060"/>
              </a:solidFill>
              <a:latin typeface="Algerian" panose="04020705040A02060702" pitchFamily="82" charset="0"/>
            </a:endParaRPr>
          </a:p>
        </p:txBody>
      </p:sp>
      <p:graphicFrame>
        <p:nvGraphicFramePr>
          <p:cNvPr id="3" name="Table 2">
            <a:extLst>
              <a:ext uri="{FF2B5EF4-FFF2-40B4-BE49-F238E27FC236}">
                <a16:creationId xmlns:a16="http://schemas.microsoft.com/office/drawing/2014/main" id="{A7C6A5CD-3E1C-CDE6-A4AF-0C71045CBFC4}"/>
              </a:ext>
            </a:extLst>
          </p:cNvPr>
          <p:cNvGraphicFramePr>
            <a:graphicFrameLocks noGrp="1"/>
          </p:cNvGraphicFramePr>
          <p:nvPr>
            <p:extLst>
              <p:ext uri="{D42A27DB-BD31-4B8C-83A1-F6EECF244321}">
                <p14:modId xmlns:p14="http://schemas.microsoft.com/office/powerpoint/2010/main" val="3564118623"/>
              </p:ext>
            </p:extLst>
          </p:nvPr>
        </p:nvGraphicFramePr>
        <p:xfrm>
          <a:off x="2332709" y="405683"/>
          <a:ext cx="6760215" cy="6165842"/>
        </p:xfrm>
        <a:graphic>
          <a:graphicData uri="http://schemas.openxmlformats.org/drawingml/2006/table">
            <a:tbl>
              <a:tblPr firstRow="1" firstCol="1" bandRow="1">
                <a:tableStyleId>{8A107856-5554-42FB-B03E-39F5DBC370BA}</a:tableStyleId>
              </a:tblPr>
              <a:tblGrid>
                <a:gridCol w="2588810">
                  <a:extLst>
                    <a:ext uri="{9D8B030D-6E8A-4147-A177-3AD203B41FA5}">
                      <a16:colId xmlns:a16="http://schemas.microsoft.com/office/drawing/2014/main" val="913665007"/>
                    </a:ext>
                  </a:extLst>
                </a:gridCol>
                <a:gridCol w="87990">
                  <a:extLst>
                    <a:ext uri="{9D8B030D-6E8A-4147-A177-3AD203B41FA5}">
                      <a16:colId xmlns:a16="http://schemas.microsoft.com/office/drawing/2014/main" val="3707721590"/>
                    </a:ext>
                  </a:extLst>
                </a:gridCol>
                <a:gridCol w="1064514">
                  <a:extLst>
                    <a:ext uri="{9D8B030D-6E8A-4147-A177-3AD203B41FA5}">
                      <a16:colId xmlns:a16="http://schemas.microsoft.com/office/drawing/2014/main" val="1551140470"/>
                    </a:ext>
                  </a:extLst>
                </a:gridCol>
                <a:gridCol w="972039">
                  <a:extLst>
                    <a:ext uri="{9D8B030D-6E8A-4147-A177-3AD203B41FA5}">
                      <a16:colId xmlns:a16="http://schemas.microsoft.com/office/drawing/2014/main" val="716214747"/>
                    </a:ext>
                  </a:extLst>
                </a:gridCol>
                <a:gridCol w="869261">
                  <a:extLst>
                    <a:ext uri="{9D8B030D-6E8A-4147-A177-3AD203B41FA5}">
                      <a16:colId xmlns:a16="http://schemas.microsoft.com/office/drawing/2014/main" val="1964422621"/>
                    </a:ext>
                  </a:extLst>
                </a:gridCol>
                <a:gridCol w="1177601">
                  <a:extLst>
                    <a:ext uri="{9D8B030D-6E8A-4147-A177-3AD203B41FA5}">
                      <a16:colId xmlns:a16="http://schemas.microsoft.com/office/drawing/2014/main" val="963032946"/>
                    </a:ext>
                  </a:extLst>
                </a:gridCol>
              </a:tblGrid>
              <a:tr h="245004">
                <a:tc gridSpan="6">
                  <a:txBody>
                    <a:bodyPr/>
                    <a:lstStyle/>
                    <a:p>
                      <a:pPr algn="ctr">
                        <a:lnSpc>
                          <a:spcPct val="107000"/>
                        </a:lnSpc>
                        <a:spcAft>
                          <a:spcPts val="800"/>
                        </a:spcAft>
                      </a:pPr>
                      <a:r>
                        <a:rPr lang="en-IN" sz="1600" dirty="0">
                          <a:effectLst/>
                        </a:rPr>
                        <a:t>TABLE 1: Analysis of Maximum Likelihood Estimates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67114833"/>
                  </a:ext>
                </a:extLst>
              </a:tr>
              <a:tr h="245004">
                <a:tc rowSpan="2">
                  <a:txBody>
                    <a:bodyPr/>
                    <a:lstStyle/>
                    <a:p>
                      <a:pPr algn="ctr">
                        <a:lnSpc>
                          <a:spcPct val="107000"/>
                        </a:lnSpc>
                        <a:spcAft>
                          <a:spcPts val="800"/>
                        </a:spcAft>
                      </a:pPr>
                      <a:r>
                        <a:rPr lang="en-IN" sz="1600" dirty="0">
                          <a:effectLst/>
                        </a:rPr>
                        <a:t>Parameter</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rowSpan="2">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rowSpan="2">
                  <a:txBody>
                    <a:bodyPr/>
                    <a:lstStyle/>
                    <a:p>
                      <a:pPr algn="ctr">
                        <a:lnSpc>
                          <a:spcPct val="107000"/>
                        </a:lnSpc>
                        <a:spcAft>
                          <a:spcPts val="800"/>
                        </a:spcAft>
                      </a:pPr>
                      <a:r>
                        <a:rPr lang="en-IN" sz="1600">
                          <a:effectLst/>
                        </a:rPr>
                        <a:t>Estimate</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Standard</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Wald</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rowSpan="2">
                  <a:txBody>
                    <a:bodyPr/>
                    <a:lstStyle/>
                    <a:p>
                      <a:pPr algn="ctr">
                        <a:lnSpc>
                          <a:spcPct val="107000"/>
                        </a:lnSpc>
                        <a:spcAft>
                          <a:spcPts val="800"/>
                        </a:spcAft>
                      </a:pPr>
                      <a:r>
                        <a:rPr lang="en-IN" sz="1600">
                          <a:effectLst/>
                        </a:rPr>
                        <a:t>Pr &gt; ChiSq</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3912490873"/>
                  </a:ext>
                </a:extLst>
              </a:tr>
              <a:tr h="492011">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a:effectLst/>
                        </a:rPr>
                        <a:t>Error</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Chi-Square</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vMerge="1">
                  <a:txBody>
                    <a:bodyPr/>
                    <a:lstStyle/>
                    <a:p>
                      <a:endParaRPr lang="en-IN"/>
                    </a:p>
                  </a:txBody>
                  <a:tcPr/>
                </a:tc>
                <a:extLst>
                  <a:ext uri="{0D108BD9-81ED-4DB2-BD59-A6C34878D82A}">
                    <a16:rowId xmlns:a16="http://schemas.microsoft.com/office/drawing/2014/main" val="1505274870"/>
                  </a:ext>
                </a:extLst>
              </a:tr>
              <a:tr h="368508">
                <a:tc>
                  <a:txBody>
                    <a:bodyPr/>
                    <a:lstStyle/>
                    <a:p>
                      <a:pPr algn="ctr">
                        <a:lnSpc>
                          <a:spcPct val="107000"/>
                        </a:lnSpc>
                        <a:spcAft>
                          <a:spcPts val="800"/>
                        </a:spcAft>
                      </a:pPr>
                      <a:r>
                        <a:rPr lang="en-IN" sz="1600">
                          <a:effectLst/>
                        </a:rPr>
                        <a:t>Intercept</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9.2763</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1.008</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84.6874</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&lt;.0001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381145718"/>
                  </a:ext>
                </a:extLst>
              </a:tr>
              <a:tr h="368508">
                <a:tc>
                  <a:txBody>
                    <a:bodyPr/>
                    <a:lstStyle/>
                    <a:p>
                      <a:pPr algn="ctr">
                        <a:lnSpc>
                          <a:spcPct val="107000"/>
                        </a:lnSpc>
                        <a:spcAft>
                          <a:spcPts val="800"/>
                        </a:spcAft>
                      </a:pPr>
                      <a:r>
                        <a:rPr lang="en-IN" sz="1600" dirty="0">
                          <a:effectLst/>
                        </a:rPr>
                        <a:t>Age</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-0.0338</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0.0133</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6.454</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0.0111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460118057"/>
                  </a:ext>
                </a:extLst>
              </a:tr>
              <a:tr h="368508">
                <a:tc>
                  <a:txBody>
                    <a:bodyPr/>
                    <a:lstStyle/>
                    <a:p>
                      <a:pPr algn="ctr">
                        <a:lnSpc>
                          <a:spcPct val="107000"/>
                        </a:lnSpc>
                        <a:spcAft>
                          <a:spcPts val="800"/>
                        </a:spcAft>
                      </a:pPr>
                      <a:r>
                        <a:rPr lang="en-IN" sz="1600" dirty="0" err="1">
                          <a:effectLst/>
                        </a:rPr>
                        <a:t>EnvironmentSatisfaction</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-0.3845</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0.0896</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18.3953</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&lt;.0001</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165646284"/>
                  </a:ext>
                </a:extLst>
              </a:tr>
              <a:tr h="368508">
                <a:tc>
                  <a:txBody>
                    <a:bodyPr/>
                    <a:lstStyle/>
                    <a:p>
                      <a:pPr algn="ctr">
                        <a:lnSpc>
                          <a:spcPct val="107000"/>
                        </a:lnSpc>
                        <a:spcAft>
                          <a:spcPts val="800"/>
                        </a:spcAft>
                      </a:pPr>
                      <a:r>
                        <a:rPr lang="en-IN" sz="1600">
                          <a:effectLst/>
                        </a:rPr>
                        <a:t>JobInvolvement</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-0.6522</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0.1381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22.2948</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&lt;.0001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996162589"/>
                  </a:ext>
                </a:extLst>
              </a:tr>
              <a:tr h="368508">
                <a:tc>
                  <a:txBody>
                    <a:bodyPr/>
                    <a:lstStyle/>
                    <a:p>
                      <a:pPr algn="ctr">
                        <a:lnSpc>
                          <a:spcPct val="107000"/>
                        </a:lnSpc>
                        <a:spcAft>
                          <a:spcPts val="800"/>
                        </a:spcAft>
                      </a:pPr>
                      <a:r>
                        <a:rPr lang="en-IN" sz="1600">
                          <a:effectLst/>
                        </a:rPr>
                        <a:t>JobLevel</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-0.5338</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0.1391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14.7326</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0.0001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2704074411"/>
                  </a:ext>
                </a:extLst>
              </a:tr>
              <a:tr h="368508">
                <a:tc>
                  <a:txBody>
                    <a:bodyPr/>
                    <a:lstStyle/>
                    <a:p>
                      <a:pPr algn="ctr">
                        <a:lnSpc>
                          <a:spcPct val="107000"/>
                        </a:lnSpc>
                        <a:spcAft>
                          <a:spcPts val="800"/>
                        </a:spcAft>
                      </a:pPr>
                      <a:r>
                        <a:rPr lang="en-IN" sz="1600">
                          <a:effectLst/>
                        </a:rPr>
                        <a:t>JobSatisfaction</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-0.3571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0.0899</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15.7718</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&lt;.0001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2952815279"/>
                  </a:ext>
                </a:extLst>
              </a:tr>
              <a:tr h="368508">
                <a:tc>
                  <a:txBody>
                    <a:bodyPr/>
                    <a:lstStyle/>
                    <a:p>
                      <a:pPr algn="ctr">
                        <a:lnSpc>
                          <a:spcPct val="107000"/>
                        </a:lnSpc>
                        <a:spcAft>
                          <a:spcPts val="800"/>
                        </a:spcAft>
                      </a:pPr>
                      <a:r>
                        <a:rPr lang="en-IN" sz="1600">
                          <a:effectLst/>
                        </a:rPr>
                        <a:t>MaritalStatus</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-0.8367</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0.1479</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32.0094</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&lt;.0001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2425219080"/>
                  </a:ext>
                </a:extLst>
              </a:tr>
              <a:tr h="368508">
                <a:tc>
                  <a:txBody>
                    <a:bodyPr/>
                    <a:lstStyle/>
                    <a:p>
                      <a:pPr algn="ctr">
                        <a:lnSpc>
                          <a:spcPct val="107000"/>
                        </a:lnSpc>
                        <a:spcAft>
                          <a:spcPts val="800"/>
                        </a:spcAft>
                      </a:pPr>
                      <a:r>
                        <a:rPr lang="en-IN" sz="1600" dirty="0" err="1">
                          <a:effectLst/>
                        </a:rPr>
                        <a:t>OverTime</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-1.6656</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0.2092</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63.3877</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&lt;.0001</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3234949701"/>
                  </a:ext>
                </a:extLst>
              </a:tr>
              <a:tr h="368508">
                <a:tc>
                  <a:txBody>
                    <a:bodyPr/>
                    <a:lstStyle/>
                    <a:p>
                      <a:pPr algn="ctr">
                        <a:lnSpc>
                          <a:spcPct val="107000"/>
                        </a:lnSpc>
                        <a:spcAft>
                          <a:spcPts val="800"/>
                        </a:spcAft>
                      </a:pPr>
                      <a:r>
                        <a:rPr lang="en-IN" sz="1600" dirty="0" err="1">
                          <a:effectLst/>
                        </a:rPr>
                        <a:t>RelationshipSatisfaction</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-0.2127</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0.0904</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5.536</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0.0186</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1793350731"/>
                  </a:ext>
                </a:extLst>
              </a:tr>
              <a:tr h="368508">
                <a:tc>
                  <a:txBody>
                    <a:bodyPr/>
                    <a:lstStyle/>
                    <a:p>
                      <a:pPr algn="ctr">
                        <a:lnSpc>
                          <a:spcPct val="107000"/>
                        </a:lnSpc>
                        <a:spcAft>
                          <a:spcPts val="800"/>
                        </a:spcAft>
                      </a:pPr>
                      <a:r>
                        <a:rPr lang="en-IN" sz="1600">
                          <a:effectLst/>
                        </a:rPr>
                        <a:t>WorkLifeBalance</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-0.301</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0.1363</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4.8778</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0.0272</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2490508479"/>
                  </a:ext>
                </a:extLst>
              </a:tr>
              <a:tr h="368508">
                <a:tc>
                  <a:txBody>
                    <a:bodyPr/>
                    <a:lstStyle/>
                    <a:p>
                      <a:pPr algn="ctr">
                        <a:lnSpc>
                          <a:spcPct val="107000"/>
                        </a:lnSpc>
                        <a:spcAft>
                          <a:spcPts val="800"/>
                        </a:spcAft>
                      </a:pPr>
                      <a:r>
                        <a:rPr lang="en-IN" sz="1600">
                          <a:effectLst/>
                        </a:rPr>
                        <a:t>YearsInCurrentRole</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-0.1416</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0.0404</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12.2972</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0.0005</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4229912816"/>
                  </a:ext>
                </a:extLst>
              </a:tr>
              <a:tr h="368508">
                <a:tc>
                  <a:txBody>
                    <a:bodyPr/>
                    <a:lstStyle/>
                    <a:p>
                      <a:pPr algn="ctr">
                        <a:lnSpc>
                          <a:spcPct val="107000"/>
                        </a:lnSpc>
                        <a:spcAft>
                          <a:spcPts val="800"/>
                        </a:spcAft>
                      </a:pPr>
                      <a:r>
                        <a:rPr lang="en-IN" sz="1600" dirty="0" err="1">
                          <a:effectLst/>
                        </a:rPr>
                        <a:t>YearsSinceLastPromotion</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0.1617</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0.0422</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a:effectLst/>
                        </a:rPr>
                        <a:t>14.6986</a:t>
                      </a:r>
                      <a:endParaRPr lang="en-IN" sz="160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0.0001</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549968694"/>
                  </a:ext>
                </a:extLst>
              </a:tr>
              <a:tr h="368508">
                <a:tc>
                  <a:txBody>
                    <a:bodyPr/>
                    <a:lstStyle/>
                    <a:p>
                      <a:pPr algn="ctr">
                        <a:lnSpc>
                          <a:spcPct val="107000"/>
                        </a:lnSpc>
                        <a:spcAft>
                          <a:spcPts val="800"/>
                        </a:spcAft>
                      </a:pPr>
                      <a:r>
                        <a:rPr lang="en-IN" sz="1600" dirty="0" err="1">
                          <a:effectLst/>
                        </a:rPr>
                        <a:t>DistanceFromHome</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0.0259</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0.0121</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4.598</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0.032</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1575481635"/>
                  </a:ext>
                </a:extLst>
              </a:tr>
              <a:tr h="368508">
                <a:tc>
                  <a:txBody>
                    <a:bodyPr/>
                    <a:lstStyle/>
                    <a:p>
                      <a:pPr algn="ctr">
                        <a:lnSpc>
                          <a:spcPct val="107000"/>
                        </a:lnSpc>
                        <a:spcAft>
                          <a:spcPts val="800"/>
                        </a:spcAft>
                      </a:pPr>
                      <a:r>
                        <a:rPr lang="en-IN" sz="1600" dirty="0" err="1">
                          <a:effectLst/>
                        </a:rPr>
                        <a:t>NumCompaniesWorked</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0.1462</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0.0404</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13.1234</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tc>
                  <a:txBody>
                    <a:bodyPr/>
                    <a:lstStyle/>
                    <a:p>
                      <a:pPr algn="ctr">
                        <a:lnSpc>
                          <a:spcPct val="107000"/>
                        </a:lnSpc>
                        <a:spcAft>
                          <a:spcPts val="800"/>
                        </a:spcAft>
                      </a:pPr>
                      <a:r>
                        <a:rPr lang="en-IN" sz="1600" dirty="0">
                          <a:effectLst/>
                        </a:rPr>
                        <a:t>0.0003</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31295" marR="31295" marT="0" marB="0">
                    <a:solidFill>
                      <a:schemeClr val="accent6">
                        <a:lumMod val="20000"/>
                        <a:lumOff val="80000"/>
                      </a:schemeClr>
                    </a:solidFill>
                  </a:tcPr>
                </a:tc>
                <a:extLst>
                  <a:ext uri="{0D108BD9-81ED-4DB2-BD59-A6C34878D82A}">
                    <a16:rowId xmlns:a16="http://schemas.microsoft.com/office/drawing/2014/main" val="3079641458"/>
                  </a:ext>
                </a:extLst>
              </a:tr>
            </a:tbl>
          </a:graphicData>
        </a:graphic>
      </p:graphicFrame>
    </p:spTree>
    <p:extLst>
      <p:ext uri="{BB962C8B-B14F-4D97-AF65-F5344CB8AC3E}">
        <p14:creationId xmlns:p14="http://schemas.microsoft.com/office/powerpoint/2010/main" val="3633033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2F24C9B2-E1B5-BE43-A259-294076FEF15C}"/>
              </a:ext>
            </a:extLst>
          </p:cNvPr>
          <p:cNvSpPr txBox="1">
            <a:spLocks/>
          </p:cNvSpPr>
          <p:nvPr/>
        </p:nvSpPr>
        <p:spPr>
          <a:xfrm>
            <a:off x="718737" y="516358"/>
            <a:ext cx="10754527" cy="179767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lgn="ctr"/>
            <a:r>
              <a:rPr lang="en-GB" dirty="0">
                <a:solidFill>
                  <a:srgbClr val="002060"/>
                </a:solidFill>
                <a:latin typeface="Algerian" panose="04020705040A02060702" pitchFamily="82" charset="0"/>
              </a:rPr>
              <a:t>PREDICTING COMPANY’S TURNOVER</a:t>
            </a:r>
          </a:p>
          <a:p>
            <a:pPr algn="ctr"/>
            <a:r>
              <a:rPr lang="en-GB" sz="3300" dirty="0">
                <a:solidFill>
                  <a:srgbClr val="002060"/>
                </a:solidFill>
                <a:latin typeface="Algerian" panose="04020705040A02060702" pitchFamily="82" charset="0"/>
              </a:rPr>
              <a:t>USING LOGISTIC REGRESSION</a:t>
            </a:r>
          </a:p>
        </p:txBody>
      </p:sp>
      <p:pic>
        <p:nvPicPr>
          <p:cNvPr id="3" name="Picture 2">
            <a:extLst>
              <a:ext uri="{FF2B5EF4-FFF2-40B4-BE49-F238E27FC236}">
                <a16:creationId xmlns:a16="http://schemas.microsoft.com/office/drawing/2014/main" id="{830B95F6-F24E-4ACC-CE33-0F4094B3B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023" y="2508752"/>
            <a:ext cx="5503954" cy="36693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extBox 1">
            <a:extLst>
              <a:ext uri="{FF2B5EF4-FFF2-40B4-BE49-F238E27FC236}">
                <a16:creationId xmlns:a16="http://schemas.microsoft.com/office/drawing/2014/main" id="{9141D15D-6B0B-19E7-297D-13D4B3BD06ED}"/>
              </a:ext>
            </a:extLst>
          </p:cNvPr>
          <p:cNvSpPr txBox="1"/>
          <p:nvPr/>
        </p:nvSpPr>
        <p:spPr>
          <a:xfrm>
            <a:off x="6309360" y="6472271"/>
            <a:ext cx="7476310" cy="307777"/>
          </a:xfrm>
          <a:prstGeom prst="rect">
            <a:avLst/>
          </a:prstGeom>
          <a:noFill/>
        </p:spPr>
        <p:txBody>
          <a:bodyPr wrap="square" rtlCol="0">
            <a:spAutoFit/>
          </a:bodyPr>
          <a:lstStyle/>
          <a:p>
            <a:r>
              <a:rPr lang="en-IN" sz="1400" b="1" dirty="0">
                <a:solidFill>
                  <a:srgbClr val="002060"/>
                </a:solidFill>
              </a:rPr>
              <a:t>The written file can be downloaded from the below link </a:t>
            </a:r>
            <a:r>
              <a:rPr lang="en-IN" sz="1400" b="1" dirty="0"/>
              <a:t>: </a:t>
            </a:r>
            <a:r>
              <a:rPr lang="en-IN" sz="1400" b="1" dirty="0">
                <a:solidFill>
                  <a:srgbClr val="002060"/>
                </a:solidFill>
                <a:hlinkClick r:id="rId3">
                  <a:extLst>
                    <a:ext uri="{A12FA001-AC4F-418D-AE19-62706E023703}">
                      <ahyp:hlinkClr xmlns:ahyp="http://schemas.microsoft.com/office/drawing/2018/hyperlinkcolor" val="tx"/>
                    </a:ext>
                  </a:extLst>
                </a:hlinkClick>
              </a:rPr>
              <a:t>file.pdf</a:t>
            </a:r>
            <a:endParaRPr lang="en-IN" sz="1400" dirty="0">
              <a:solidFill>
                <a:srgbClr val="002060"/>
              </a:solidFill>
            </a:endParaRPr>
          </a:p>
        </p:txBody>
      </p:sp>
    </p:spTree>
    <p:extLst>
      <p:ext uri="{BB962C8B-B14F-4D97-AF65-F5344CB8AC3E}">
        <p14:creationId xmlns:p14="http://schemas.microsoft.com/office/powerpoint/2010/main" val="3409477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478EC6-A857-3D61-A6CB-46300D64EE60}"/>
              </a:ext>
            </a:extLst>
          </p:cNvPr>
          <p:cNvSpPr/>
          <p:nvPr/>
        </p:nvSpPr>
        <p:spPr>
          <a:xfrm>
            <a:off x="10046837"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4" name="TextBox 3">
            <a:extLst>
              <a:ext uri="{FF2B5EF4-FFF2-40B4-BE49-F238E27FC236}">
                <a16:creationId xmlns:a16="http://schemas.microsoft.com/office/drawing/2014/main" id="{9B441AC0-93A2-62DB-2D47-8FB01E83C956}"/>
              </a:ext>
            </a:extLst>
          </p:cNvPr>
          <p:cNvSpPr txBox="1"/>
          <p:nvPr/>
        </p:nvSpPr>
        <p:spPr>
          <a:xfrm>
            <a:off x="11047066" y="474345"/>
            <a:ext cx="874858" cy="5909310"/>
          </a:xfrm>
          <a:prstGeom prst="rect">
            <a:avLst/>
          </a:prstGeom>
          <a:noFill/>
        </p:spPr>
        <p:txBody>
          <a:bodyPr wrap="square" rtlCol="0">
            <a:spAutoFit/>
          </a:bodyPr>
          <a:lstStyle/>
          <a:p>
            <a:pPr algn="ctr"/>
            <a:r>
              <a:rPr lang="en-US" sz="5400" dirty="0">
                <a:solidFill>
                  <a:srgbClr val="002060"/>
                </a:solidFill>
                <a:latin typeface="Algerian" panose="04020705040A02060702" pitchFamily="82" charset="0"/>
              </a:rPr>
              <a:t>ANALYSE</a:t>
            </a:r>
            <a:endParaRPr lang="en-IN" sz="5400" dirty="0">
              <a:solidFill>
                <a:srgbClr val="002060"/>
              </a:solidFill>
              <a:latin typeface="Algerian" panose="04020705040A02060702" pitchFamily="82" charset="0"/>
            </a:endParaRPr>
          </a:p>
        </p:txBody>
      </p:sp>
      <p:sp>
        <p:nvSpPr>
          <p:cNvPr id="5" name="TextBox 4">
            <a:extLst>
              <a:ext uri="{FF2B5EF4-FFF2-40B4-BE49-F238E27FC236}">
                <a16:creationId xmlns:a16="http://schemas.microsoft.com/office/drawing/2014/main" id="{41DCC86F-24B7-528F-B875-110DC00751E8}"/>
              </a:ext>
            </a:extLst>
          </p:cNvPr>
          <p:cNvSpPr txBox="1"/>
          <p:nvPr/>
        </p:nvSpPr>
        <p:spPr>
          <a:xfrm>
            <a:off x="949182" y="554131"/>
            <a:ext cx="8604116" cy="830997"/>
          </a:xfrm>
          <a:prstGeom prst="rect">
            <a:avLst/>
          </a:prstGeom>
          <a:noFill/>
        </p:spPr>
        <p:txBody>
          <a:bodyPr wrap="square">
            <a:spAutoFit/>
          </a:bodyPr>
          <a:lstStyle/>
          <a:p>
            <a:pPr algn="just"/>
            <a:r>
              <a:rPr lang="en-US" sz="2400" dirty="0">
                <a:latin typeface="Calibri" panose="020F0502020204030204" pitchFamily="34" charset="0"/>
                <a:cs typeface="Calibri" panose="020F0502020204030204" pitchFamily="34" charset="0"/>
              </a:rPr>
              <a:t>Having Trained the data, she tests the remaining observations to check the accuracy of the fitted model.</a:t>
            </a:r>
            <a:endParaRPr lang="en-IN" sz="2400"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7C7B0F4B-181E-6D1B-3093-E90834F18E30}"/>
              </a:ext>
            </a:extLst>
          </p:cNvPr>
          <p:cNvGraphicFramePr>
            <a:graphicFrameLocks noGrp="1"/>
          </p:cNvGraphicFramePr>
          <p:nvPr>
            <p:extLst>
              <p:ext uri="{D42A27DB-BD31-4B8C-83A1-F6EECF244321}">
                <p14:modId xmlns:p14="http://schemas.microsoft.com/office/powerpoint/2010/main" val="1414635912"/>
              </p:ext>
            </p:extLst>
          </p:nvPr>
        </p:nvGraphicFramePr>
        <p:xfrm>
          <a:off x="2376193" y="1489378"/>
          <a:ext cx="6436502" cy="5116831"/>
        </p:xfrm>
        <a:graphic>
          <a:graphicData uri="http://schemas.openxmlformats.org/drawingml/2006/table">
            <a:tbl>
              <a:tblPr firstRow="1" firstCol="1" bandRow="1">
                <a:tableStyleId>{5C22544A-7EE6-4342-B048-85BDC9FD1C3A}</a:tableStyleId>
              </a:tblPr>
              <a:tblGrid>
                <a:gridCol w="1234698">
                  <a:extLst>
                    <a:ext uri="{9D8B030D-6E8A-4147-A177-3AD203B41FA5}">
                      <a16:colId xmlns:a16="http://schemas.microsoft.com/office/drawing/2014/main" val="3678481005"/>
                    </a:ext>
                  </a:extLst>
                </a:gridCol>
                <a:gridCol w="1151916">
                  <a:extLst>
                    <a:ext uri="{9D8B030D-6E8A-4147-A177-3AD203B41FA5}">
                      <a16:colId xmlns:a16="http://schemas.microsoft.com/office/drawing/2014/main" val="2849366471"/>
                    </a:ext>
                  </a:extLst>
                </a:gridCol>
                <a:gridCol w="1661751">
                  <a:extLst>
                    <a:ext uri="{9D8B030D-6E8A-4147-A177-3AD203B41FA5}">
                      <a16:colId xmlns:a16="http://schemas.microsoft.com/office/drawing/2014/main" val="485382018"/>
                    </a:ext>
                  </a:extLst>
                </a:gridCol>
                <a:gridCol w="659170">
                  <a:extLst>
                    <a:ext uri="{9D8B030D-6E8A-4147-A177-3AD203B41FA5}">
                      <a16:colId xmlns:a16="http://schemas.microsoft.com/office/drawing/2014/main" val="382332916"/>
                    </a:ext>
                  </a:extLst>
                </a:gridCol>
                <a:gridCol w="1728967">
                  <a:extLst>
                    <a:ext uri="{9D8B030D-6E8A-4147-A177-3AD203B41FA5}">
                      <a16:colId xmlns:a16="http://schemas.microsoft.com/office/drawing/2014/main" val="2658515874"/>
                    </a:ext>
                  </a:extLst>
                </a:gridCol>
              </a:tblGrid>
              <a:tr h="1203842">
                <a:tc>
                  <a:txBody>
                    <a:bodyPr/>
                    <a:lstStyle/>
                    <a:p>
                      <a:pPr algn="ctr">
                        <a:lnSpc>
                          <a:spcPct val="107000"/>
                        </a:lnSpc>
                        <a:spcAft>
                          <a:spcPts val="800"/>
                        </a:spcAft>
                      </a:pPr>
                      <a:r>
                        <a:rPr lang="en-IN" sz="1600" dirty="0">
                          <a:solidFill>
                            <a:schemeClr val="tx1"/>
                          </a:solidFill>
                          <a:effectLst/>
                        </a:rPr>
                        <a:t>Frequency</a:t>
                      </a:r>
                    </a:p>
                    <a:p>
                      <a:pPr algn="ctr">
                        <a:lnSpc>
                          <a:spcPct val="107000"/>
                        </a:lnSpc>
                        <a:spcAft>
                          <a:spcPts val="800"/>
                        </a:spcAft>
                      </a:pPr>
                      <a:r>
                        <a:rPr lang="en-IN" sz="1600" dirty="0">
                          <a:solidFill>
                            <a:schemeClr val="tx1"/>
                          </a:solidFill>
                          <a:effectLst/>
                        </a:rPr>
                        <a:t>Percent </a:t>
                      </a:r>
                    </a:p>
                    <a:p>
                      <a:pPr algn="ctr">
                        <a:lnSpc>
                          <a:spcPct val="107000"/>
                        </a:lnSpc>
                        <a:spcAft>
                          <a:spcPts val="800"/>
                        </a:spcAft>
                      </a:pPr>
                      <a:r>
                        <a:rPr lang="en-IN" sz="1600" dirty="0">
                          <a:solidFill>
                            <a:schemeClr val="tx1"/>
                          </a:solidFill>
                          <a:effectLst/>
                        </a:rPr>
                        <a:t>Row Pct </a:t>
                      </a:r>
                    </a:p>
                    <a:p>
                      <a:pPr algn="ctr">
                        <a:lnSpc>
                          <a:spcPct val="107000"/>
                        </a:lnSpc>
                        <a:spcAft>
                          <a:spcPts val="800"/>
                        </a:spcAft>
                      </a:pPr>
                      <a:r>
                        <a:rPr lang="en-IN" sz="1600" dirty="0">
                          <a:solidFill>
                            <a:schemeClr val="tx1"/>
                          </a:solidFill>
                          <a:effectLst/>
                        </a:rPr>
                        <a:t>Col Pct</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gridSpan="4">
                  <a:txBody>
                    <a:bodyPr/>
                    <a:lstStyle/>
                    <a:p>
                      <a:pPr algn="ctr">
                        <a:lnSpc>
                          <a:spcPct val="107000"/>
                        </a:lnSpc>
                        <a:spcAft>
                          <a:spcPts val="800"/>
                        </a:spcAft>
                      </a:pPr>
                      <a:r>
                        <a:rPr lang="en-IN" sz="1600" dirty="0">
                          <a:solidFill>
                            <a:schemeClr val="tx1"/>
                          </a:solidFill>
                          <a:effectLst/>
                        </a:rPr>
                        <a:t>Table 2: </a:t>
                      </a:r>
                    </a:p>
                    <a:p>
                      <a:pPr algn="ctr">
                        <a:lnSpc>
                          <a:spcPct val="107000"/>
                        </a:lnSpc>
                        <a:spcAft>
                          <a:spcPts val="800"/>
                        </a:spcAft>
                      </a:pPr>
                      <a:r>
                        <a:rPr lang="en-IN" sz="1600" dirty="0">
                          <a:solidFill>
                            <a:schemeClr val="tx1"/>
                          </a:solidFill>
                          <a:effectLst/>
                        </a:rPr>
                        <a:t> Attrition by </a:t>
                      </a:r>
                      <a:r>
                        <a:rPr lang="en-IN" sz="1600" dirty="0" err="1">
                          <a:solidFill>
                            <a:schemeClr val="tx1"/>
                          </a:solidFill>
                          <a:effectLst/>
                        </a:rPr>
                        <a:t>Attrition_pred</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65435933"/>
                  </a:ext>
                </a:extLst>
              </a:tr>
              <a:tr h="141240">
                <a:tc rowSpan="5">
                  <a:txBody>
                    <a:bodyPr/>
                    <a:lstStyle/>
                    <a:p>
                      <a:pPr algn="ctr">
                        <a:lnSpc>
                          <a:spcPct val="107000"/>
                        </a:lnSpc>
                        <a:spcAft>
                          <a:spcPts val="800"/>
                        </a:spcAft>
                      </a:pPr>
                      <a:r>
                        <a:rPr lang="en-IN" sz="1600" dirty="0">
                          <a:solidFill>
                            <a:schemeClr val="tx1"/>
                          </a:solidFill>
                          <a:effectLst/>
                        </a:rPr>
                        <a:t>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rowSpan="2">
                  <a:txBody>
                    <a:bodyPr/>
                    <a:lstStyle/>
                    <a:p>
                      <a:pPr algn="ctr">
                        <a:lnSpc>
                          <a:spcPct val="107000"/>
                        </a:lnSpc>
                        <a:spcAft>
                          <a:spcPts val="800"/>
                        </a:spcAft>
                      </a:pPr>
                      <a:r>
                        <a:rPr lang="en-IN" sz="1600">
                          <a:solidFill>
                            <a:schemeClr val="tx1"/>
                          </a:solidFill>
                          <a:effectLst/>
                        </a:rPr>
                        <a:t>Attrition</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gridSpan="3">
                  <a:txBody>
                    <a:bodyPr/>
                    <a:lstStyle/>
                    <a:p>
                      <a:pPr algn="ctr">
                        <a:lnSpc>
                          <a:spcPct val="107000"/>
                        </a:lnSpc>
                        <a:spcAft>
                          <a:spcPts val="800"/>
                        </a:spcAft>
                      </a:pPr>
                      <a:r>
                        <a:rPr lang="en-IN" sz="1600" dirty="0" err="1">
                          <a:solidFill>
                            <a:schemeClr val="tx1"/>
                          </a:solidFill>
                          <a:effectLst/>
                        </a:rPr>
                        <a:t>attrition_pred</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82813136"/>
                  </a:ext>
                </a:extLst>
              </a:tr>
              <a:tr h="148239">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a:solidFill>
                            <a:schemeClr val="tx1"/>
                          </a:solidFill>
                          <a:effectLst/>
                        </a:rPr>
                        <a:t>0</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a:solidFill>
                            <a:schemeClr val="tx1"/>
                          </a:solidFill>
                          <a:effectLst/>
                        </a:rPr>
                        <a:t>1</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a:solidFill>
                            <a:schemeClr val="tx1"/>
                          </a:solidFill>
                          <a:effectLst/>
                        </a:rPr>
                        <a:t>Total</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447254201"/>
                  </a:ext>
                </a:extLst>
              </a:tr>
              <a:tr h="1055602">
                <a:tc vMerge="1">
                  <a:txBody>
                    <a:bodyPr/>
                    <a:lstStyle/>
                    <a:p>
                      <a:endParaRPr lang="en-IN"/>
                    </a:p>
                  </a:txBody>
                  <a:tcPr/>
                </a:tc>
                <a:tc>
                  <a:txBody>
                    <a:bodyPr/>
                    <a:lstStyle/>
                    <a:p>
                      <a:pPr algn="ctr">
                        <a:lnSpc>
                          <a:spcPct val="107000"/>
                        </a:lnSpc>
                        <a:spcAft>
                          <a:spcPts val="800"/>
                        </a:spcAft>
                      </a:pPr>
                      <a:r>
                        <a:rPr lang="en-IN" sz="1600" dirty="0">
                          <a:solidFill>
                            <a:schemeClr val="tx1"/>
                          </a:solidFill>
                          <a:effectLst/>
                        </a:rPr>
                        <a:t>0</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dirty="0">
                          <a:solidFill>
                            <a:schemeClr val="tx1"/>
                          </a:solidFill>
                          <a:effectLst/>
                        </a:rPr>
                        <a:t>370</a:t>
                      </a:r>
                    </a:p>
                    <a:p>
                      <a:pPr algn="ctr">
                        <a:lnSpc>
                          <a:spcPct val="107000"/>
                        </a:lnSpc>
                        <a:spcAft>
                          <a:spcPts val="800"/>
                        </a:spcAft>
                      </a:pPr>
                      <a:r>
                        <a:rPr lang="en-IN" sz="1600" dirty="0">
                          <a:solidFill>
                            <a:schemeClr val="tx1"/>
                          </a:solidFill>
                          <a:effectLst/>
                        </a:rPr>
                        <a:t>83.9</a:t>
                      </a:r>
                    </a:p>
                    <a:p>
                      <a:pPr algn="ctr">
                        <a:lnSpc>
                          <a:spcPct val="107000"/>
                        </a:lnSpc>
                        <a:spcAft>
                          <a:spcPts val="800"/>
                        </a:spcAft>
                      </a:pPr>
                      <a:r>
                        <a:rPr lang="en-IN" sz="1600" dirty="0">
                          <a:solidFill>
                            <a:schemeClr val="tx1"/>
                          </a:solidFill>
                          <a:effectLst/>
                        </a:rPr>
                        <a:t>98.4</a:t>
                      </a:r>
                    </a:p>
                    <a:p>
                      <a:pPr algn="ctr">
                        <a:lnSpc>
                          <a:spcPct val="107000"/>
                        </a:lnSpc>
                        <a:spcAft>
                          <a:spcPts val="800"/>
                        </a:spcAft>
                      </a:pPr>
                      <a:r>
                        <a:rPr lang="en-IN" sz="1600" dirty="0">
                          <a:solidFill>
                            <a:schemeClr val="tx1"/>
                          </a:solidFill>
                          <a:effectLst/>
                        </a:rPr>
                        <a:t>87.26</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dirty="0">
                          <a:solidFill>
                            <a:schemeClr val="tx1"/>
                          </a:solidFill>
                          <a:effectLst/>
                        </a:rPr>
                        <a:t>6</a:t>
                      </a:r>
                    </a:p>
                    <a:p>
                      <a:pPr algn="ctr">
                        <a:lnSpc>
                          <a:spcPct val="107000"/>
                        </a:lnSpc>
                        <a:spcAft>
                          <a:spcPts val="800"/>
                        </a:spcAft>
                      </a:pPr>
                      <a:r>
                        <a:rPr lang="en-IN" sz="1600" dirty="0">
                          <a:solidFill>
                            <a:schemeClr val="tx1"/>
                          </a:solidFill>
                          <a:effectLst/>
                        </a:rPr>
                        <a:t>1.36</a:t>
                      </a:r>
                    </a:p>
                    <a:p>
                      <a:pPr algn="ctr">
                        <a:lnSpc>
                          <a:spcPct val="107000"/>
                        </a:lnSpc>
                        <a:spcAft>
                          <a:spcPts val="800"/>
                        </a:spcAft>
                      </a:pPr>
                      <a:r>
                        <a:rPr lang="en-IN" sz="1600" dirty="0">
                          <a:solidFill>
                            <a:schemeClr val="tx1"/>
                          </a:solidFill>
                          <a:effectLst/>
                        </a:rPr>
                        <a:t>1.6</a:t>
                      </a:r>
                    </a:p>
                    <a:p>
                      <a:pPr algn="ctr">
                        <a:lnSpc>
                          <a:spcPct val="107000"/>
                        </a:lnSpc>
                        <a:spcAft>
                          <a:spcPts val="800"/>
                        </a:spcAft>
                      </a:pPr>
                      <a:r>
                        <a:rPr lang="en-IN" sz="1600" dirty="0">
                          <a:solidFill>
                            <a:schemeClr val="tx1"/>
                          </a:solidFill>
                          <a:effectLst/>
                        </a:rPr>
                        <a:t>35.29</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a:solidFill>
                            <a:schemeClr val="tx1"/>
                          </a:solidFill>
                          <a:effectLst/>
                        </a:rPr>
                        <a:t>376</a:t>
                      </a:r>
                    </a:p>
                    <a:p>
                      <a:pPr algn="ctr">
                        <a:lnSpc>
                          <a:spcPct val="107000"/>
                        </a:lnSpc>
                        <a:spcAft>
                          <a:spcPts val="800"/>
                        </a:spcAft>
                      </a:pPr>
                      <a:r>
                        <a:rPr lang="en-IN" sz="1600">
                          <a:solidFill>
                            <a:schemeClr val="tx1"/>
                          </a:solidFill>
                          <a:effectLst/>
                        </a:rPr>
                        <a:t>85.26</a:t>
                      </a:r>
                    </a:p>
                    <a:p>
                      <a:pPr algn="ctr">
                        <a:lnSpc>
                          <a:spcPct val="107000"/>
                        </a:lnSpc>
                        <a:spcAft>
                          <a:spcPts val="800"/>
                        </a:spcAft>
                      </a:pPr>
                      <a:r>
                        <a:rPr lang="en-IN" sz="1600">
                          <a:solidFill>
                            <a:schemeClr val="tx1"/>
                          </a:solidFill>
                          <a:effectLst/>
                        </a:rPr>
                        <a:t> </a:t>
                      </a:r>
                    </a:p>
                    <a:p>
                      <a:pPr algn="ctr">
                        <a:lnSpc>
                          <a:spcPct val="107000"/>
                        </a:lnSpc>
                        <a:spcAft>
                          <a:spcPts val="800"/>
                        </a:spcAft>
                      </a:pPr>
                      <a:r>
                        <a:rPr lang="en-IN" sz="1600">
                          <a:solidFill>
                            <a:schemeClr val="tx1"/>
                          </a:solidFill>
                          <a:effectLst/>
                        </a:rPr>
                        <a:t> </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53689041"/>
                  </a:ext>
                </a:extLst>
              </a:tr>
              <a:tr h="1203842">
                <a:tc vMerge="1">
                  <a:txBody>
                    <a:bodyPr/>
                    <a:lstStyle/>
                    <a:p>
                      <a:endParaRPr lang="en-IN"/>
                    </a:p>
                  </a:txBody>
                  <a:tcPr/>
                </a:tc>
                <a:tc>
                  <a:txBody>
                    <a:bodyPr/>
                    <a:lstStyle/>
                    <a:p>
                      <a:pPr algn="ctr">
                        <a:lnSpc>
                          <a:spcPct val="107000"/>
                        </a:lnSpc>
                        <a:spcAft>
                          <a:spcPts val="800"/>
                        </a:spcAft>
                      </a:pPr>
                      <a:r>
                        <a:rPr lang="en-IN" sz="1600">
                          <a:solidFill>
                            <a:schemeClr val="tx1"/>
                          </a:solidFill>
                          <a:effectLst/>
                        </a:rPr>
                        <a:t>1</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dirty="0">
                          <a:solidFill>
                            <a:schemeClr val="tx1"/>
                          </a:solidFill>
                          <a:effectLst/>
                        </a:rPr>
                        <a:t>42</a:t>
                      </a:r>
                    </a:p>
                    <a:p>
                      <a:pPr algn="ctr">
                        <a:lnSpc>
                          <a:spcPct val="107000"/>
                        </a:lnSpc>
                        <a:spcAft>
                          <a:spcPts val="800"/>
                        </a:spcAft>
                      </a:pPr>
                      <a:r>
                        <a:rPr lang="en-IN" sz="1600" dirty="0">
                          <a:solidFill>
                            <a:schemeClr val="tx1"/>
                          </a:solidFill>
                          <a:effectLst/>
                        </a:rPr>
                        <a:t>8.24</a:t>
                      </a:r>
                    </a:p>
                    <a:p>
                      <a:pPr algn="ctr">
                        <a:lnSpc>
                          <a:spcPct val="107000"/>
                        </a:lnSpc>
                        <a:spcAft>
                          <a:spcPts val="800"/>
                        </a:spcAft>
                      </a:pPr>
                      <a:r>
                        <a:rPr lang="en-IN" sz="1600" dirty="0">
                          <a:solidFill>
                            <a:schemeClr val="tx1"/>
                          </a:solidFill>
                          <a:effectLst/>
                        </a:rPr>
                        <a:t>83.08</a:t>
                      </a:r>
                    </a:p>
                    <a:p>
                      <a:pPr algn="ctr">
                        <a:lnSpc>
                          <a:spcPct val="107000"/>
                        </a:lnSpc>
                        <a:spcAft>
                          <a:spcPts val="800"/>
                        </a:spcAft>
                      </a:pPr>
                      <a:r>
                        <a:rPr lang="en-IN" sz="1600" dirty="0">
                          <a:solidFill>
                            <a:schemeClr val="tx1"/>
                          </a:solidFill>
                          <a:effectLst/>
                        </a:rPr>
                        <a:t>12.74</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a:solidFill>
                            <a:schemeClr val="tx1"/>
                          </a:solidFill>
                          <a:effectLst/>
                        </a:rPr>
                        <a:t>23</a:t>
                      </a:r>
                    </a:p>
                    <a:p>
                      <a:pPr algn="ctr">
                        <a:lnSpc>
                          <a:spcPct val="107000"/>
                        </a:lnSpc>
                        <a:spcAft>
                          <a:spcPts val="800"/>
                        </a:spcAft>
                      </a:pPr>
                      <a:r>
                        <a:rPr lang="en-IN" sz="1600">
                          <a:solidFill>
                            <a:schemeClr val="tx1"/>
                          </a:solidFill>
                          <a:effectLst/>
                        </a:rPr>
                        <a:t>6.49</a:t>
                      </a:r>
                    </a:p>
                    <a:p>
                      <a:pPr algn="ctr">
                        <a:lnSpc>
                          <a:spcPct val="107000"/>
                        </a:lnSpc>
                        <a:spcAft>
                          <a:spcPts val="800"/>
                        </a:spcAft>
                      </a:pPr>
                      <a:r>
                        <a:rPr lang="en-IN" sz="1600">
                          <a:solidFill>
                            <a:schemeClr val="tx1"/>
                          </a:solidFill>
                          <a:effectLst/>
                        </a:rPr>
                        <a:t>16.92</a:t>
                      </a:r>
                    </a:p>
                    <a:p>
                      <a:pPr algn="ctr">
                        <a:lnSpc>
                          <a:spcPct val="107000"/>
                        </a:lnSpc>
                        <a:spcAft>
                          <a:spcPts val="800"/>
                        </a:spcAft>
                      </a:pPr>
                      <a:r>
                        <a:rPr lang="en-IN" sz="1600">
                          <a:solidFill>
                            <a:schemeClr val="tx1"/>
                          </a:solidFill>
                          <a:effectLst/>
                        </a:rPr>
                        <a:t>64.71</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a:solidFill>
                            <a:schemeClr val="tx1"/>
                          </a:solidFill>
                          <a:effectLst/>
                        </a:rPr>
                        <a:t>65</a:t>
                      </a:r>
                    </a:p>
                    <a:p>
                      <a:pPr algn="ctr">
                        <a:lnSpc>
                          <a:spcPct val="107000"/>
                        </a:lnSpc>
                        <a:spcAft>
                          <a:spcPts val="800"/>
                        </a:spcAft>
                      </a:pPr>
                      <a:r>
                        <a:rPr lang="en-IN" sz="1600">
                          <a:solidFill>
                            <a:schemeClr val="tx1"/>
                          </a:solidFill>
                          <a:effectLst/>
                        </a:rPr>
                        <a:t>14.74</a:t>
                      </a:r>
                    </a:p>
                    <a:p>
                      <a:pPr algn="ctr">
                        <a:lnSpc>
                          <a:spcPct val="107000"/>
                        </a:lnSpc>
                        <a:spcAft>
                          <a:spcPts val="800"/>
                        </a:spcAft>
                      </a:pPr>
                      <a:r>
                        <a:rPr lang="en-IN" sz="1600">
                          <a:solidFill>
                            <a:schemeClr val="tx1"/>
                          </a:solidFill>
                          <a:effectLst/>
                        </a:rPr>
                        <a:t> </a:t>
                      </a:r>
                    </a:p>
                    <a:p>
                      <a:pPr algn="ctr">
                        <a:lnSpc>
                          <a:spcPct val="107000"/>
                        </a:lnSpc>
                        <a:spcAft>
                          <a:spcPts val="800"/>
                        </a:spcAft>
                      </a:pPr>
                      <a:r>
                        <a:rPr lang="en-IN" sz="1600">
                          <a:solidFill>
                            <a:schemeClr val="tx1"/>
                          </a:solidFill>
                          <a:effectLst/>
                        </a:rPr>
                        <a:t> </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93074389"/>
                  </a:ext>
                </a:extLst>
              </a:tr>
              <a:tr h="495441">
                <a:tc vMerge="1">
                  <a:txBody>
                    <a:bodyPr/>
                    <a:lstStyle/>
                    <a:p>
                      <a:endParaRPr lang="en-IN"/>
                    </a:p>
                  </a:txBody>
                  <a:tcPr/>
                </a:tc>
                <a:tc>
                  <a:txBody>
                    <a:bodyPr/>
                    <a:lstStyle/>
                    <a:p>
                      <a:pPr algn="ctr">
                        <a:lnSpc>
                          <a:spcPct val="107000"/>
                        </a:lnSpc>
                        <a:spcAft>
                          <a:spcPts val="800"/>
                        </a:spcAft>
                      </a:pPr>
                      <a:r>
                        <a:rPr lang="en-IN" sz="1600">
                          <a:solidFill>
                            <a:schemeClr val="tx1"/>
                          </a:solidFill>
                          <a:effectLst/>
                        </a:rPr>
                        <a:t>Total</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a:solidFill>
                            <a:schemeClr val="tx1"/>
                          </a:solidFill>
                          <a:effectLst/>
                        </a:rPr>
                        <a:t>424</a:t>
                      </a:r>
                    </a:p>
                    <a:p>
                      <a:pPr algn="ctr">
                        <a:lnSpc>
                          <a:spcPct val="107000"/>
                        </a:lnSpc>
                        <a:spcAft>
                          <a:spcPts val="800"/>
                        </a:spcAft>
                      </a:pPr>
                      <a:r>
                        <a:rPr lang="en-IN" sz="1600">
                          <a:solidFill>
                            <a:schemeClr val="tx1"/>
                          </a:solidFill>
                          <a:effectLst/>
                        </a:rPr>
                        <a:t>96.15</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a:solidFill>
                            <a:schemeClr val="tx1"/>
                          </a:solidFill>
                          <a:effectLst/>
                        </a:rPr>
                        <a:t>17</a:t>
                      </a:r>
                    </a:p>
                    <a:p>
                      <a:pPr algn="ctr">
                        <a:lnSpc>
                          <a:spcPct val="107000"/>
                        </a:lnSpc>
                        <a:spcAft>
                          <a:spcPts val="800"/>
                        </a:spcAft>
                      </a:pPr>
                      <a:r>
                        <a:rPr lang="en-IN" sz="1600">
                          <a:solidFill>
                            <a:schemeClr val="tx1"/>
                          </a:solidFill>
                          <a:effectLst/>
                        </a:rPr>
                        <a:t>3.85</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tc>
                  <a:txBody>
                    <a:bodyPr/>
                    <a:lstStyle/>
                    <a:p>
                      <a:pPr algn="ctr">
                        <a:lnSpc>
                          <a:spcPct val="107000"/>
                        </a:lnSpc>
                        <a:spcAft>
                          <a:spcPts val="800"/>
                        </a:spcAft>
                      </a:pPr>
                      <a:r>
                        <a:rPr lang="en-IN" sz="1600" dirty="0">
                          <a:solidFill>
                            <a:schemeClr val="tx1"/>
                          </a:solidFill>
                          <a:effectLst/>
                        </a:rPr>
                        <a:t>441</a:t>
                      </a:r>
                    </a:p>
                    <a:p>
                      <a:pPr algn="ctr">
                        <a:lnSpc>
                          <a:spcPct val="107000"/>
                        </a:lnSpc>
                        <a:spcAft>
                          <a:spcPts val="800"/>
                        </a:spcAft>
                      </a:pPr>
                      <a:r>
                        <a:rPr lang="en-IN" sz="1600" dirty="0">
                          <a:solidFill>
                            <a:schemeClr val="tx1"/>
                          </a:solidFill>
                          <a:effectLst/>
                        </a:rPr>
                        <a:t>100</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29" marR="38129" marT="0" marB="0">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71967841"/>
                  </a:ext>
                </a:extLst>
              </a:tr>
            </a:tbl>
          </a:graphicData>
        </a:graphic>
      </p:graphicFrame>
    </p:spTree>
    <p:extLst>
      <p:ext uri="{BB962C8B-B14F-4D97-AF65-F5344CB8AC3E}">
        <p14:creationId xmlns:p14="http://schemas.microsoft.com/office/powerpoint/2010/main" val="1137977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478EC6-A857-3D61-A6CB-46300D64EE60}"/>
              </a:ext>
            </a:extLst>
          </p:cNvPr>
          <p:cNvSpPr/>
          <p:nvPr/>
        </p:nvSpPr>
        <p:spPr>
          <a:xfrm>
            <a:off x="10046837"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mc:AlternateContent xmlns:mc="http://schemas.openxmlformats.org/markup-compatibility/2006" xmlns:psez="http://schemas.microsoft.com/office/powerpoint/2016/sectionzoom">
        <mc:Choice Requires="psez">
          <p:graphicFrame>
            <p:nvGraphicFramePr>
              <p:cNvPr id="5" name="Section Zoom 4">
                <a:extLst>
                  <a:ext uri="{FF2B5EF4-FFF2-40B4-BE49-F238E27FC236}">
                    <a16:creationId xmlns:a16="http://schemas.microsoft.com/office/drawing/2014/main" id="{313EB774-B71F-B663-F630-44E53D747596}"/>
                  </a:ext>
                </a:extLst>
              </p:cNvPr>
              <p:cNvGraphicFramePr>
                <a:graphicFrameLocks noChangeAspect="1"/>
              </p:cNvGraphicFramePr>
              <p:nvPr>
                <p:extLst>
                  <p:ext uri="{D42A27DB-BD31-4B8C-83A1-F6EECF244321}">
                    <p14:modId xmlns:p14="http://schemas.microsoft.com/office/powerpoint/2010/main" val="1050066789"/>
                  </p:ext>
                </p:extLst>
              </p:nvPr>
            </p:nvGraphicFramePr>
            <p:xfrm>
              <a:off x="10046837" y="2571750"/>
              <a:ext cx="2409224" cy="1714500"/>
            </p:xfrm>
            <a:graphic>
              <a:graphicData uri="http://schemas.microsoft.com/office/powerpoint/2016/sectionzoom">
                <psez:sectionZm>
                  <psez:sectionZmObj sectionId="{0CAC76FF-06CD-4F6E-85D6-ECD37E3205EF}">
                    <psez:zmPr id="{88434485-9872-4DE3-9760-7C80CB195112}"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409224" cy="1714500"/>
                        </a:xfrm>
                        <a:prstGeom prst="rect">
                          <a:avLst/>
                        </a:prstGeom>
                        <a:ln w="3175">
                          <a:noFill/>
                        </a:ln>
                      </p166:spPr>
                    </psez:zmPr>
                  </psez:sectionZmObj>
                </psez:sectionZm>
              </a:graphicData>
            </a:graphic>
          </p:graphicFrame>
        </mc:Choice>
        <mc:Fallback xmlns="">
          <p:pic>
            <p:nvPicPr>
              <p:cNvPr id="5" name="Section Zoom 4">
                <a:hlinkClick r:id="rId3" action="ppaction://hlinksldjump"/>
                <a:extLst>
                  <a:ext uri="{FF2B5EF4-FFF2-40B4-BE49-F238E27FC236}">
                    <a16:creationId xmlns:a16="http://schemas.microsoft.com/office/drawing/2014/main" id="{313EB774-B71F-B663-F630-44E53D747596}"/>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10046837" y="2571750"/>
                <a:ext cx="2409224" cy="1714500"/>
              </a:xfrm>
              <a:prstGeom prst="rect">
                <a:avLst/>
              </a:prstGeom>
              <a:ln w="3175">
                <a:noFill/>
              </a:ln>
            </p:spPr>
          </p:pic>
        </mc:Fallback>
      </mc:AlternateContent>
      <p:sp>
        <p:nvSpPr>
          <p:cNvPr id="8" name="TextBox 7">
            <a:extLst>
              <a:ext uri="{FF2B5EF4-FFF2-40B4-BE49-F238E27FC236}">
                <a16:creationId xmlns:a16="http://schemas.microsoft.com/office/drawing/2014/main" id="{2A781261-3CAF-2E23-C5F2-C87842365B25}"/>
              </a:ext>
            </a:extLst>
          </p:cNvPr>
          <p:cNvSpPr txBox="1"/>
          <p:nvPr/>
        </p:nvSpPr>
        <p:spPr>
          <a:xfrm>
            <a:off x="689675" y="2755266"/>
            <a:ext cx="8919273" cy="1200329"/>
          </a:xfrm>
          <a:prstGeom prst="rect">
            <a:avLst/>
          </a:prstGeom>
          <a:noFill/>
        </p:spPr>
        <p:txBody>
          <a:bodyPr wrap="square">
            <a:spAutoFit/>
          </a:bodyPr>
          <a:lstStyle/>
          <a:p>
            <a:pPr algn="just"/>
            <a:r>
              <a:rPr lang="en-US" sz="2400" dirty="0">
                <a:latin typeface="Calibri" panose="020F0502020204030204" pitchFamily="34" charset="0"/>
                <a:cs typeface="Calibri" panose="020F0502020204030204" pitchFamily="34" charset="0"/>
              </a:rPr>
              <a:t>Alexa then shares the results and her intuition of the analysis with her team so as to get some valuable insights on the entire modelling and to correct if any part went wrong.</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7700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7478EC6-A857-3D61-A6CB-46300D64EE60}"/>
              </a:ext>
            </a:extLst>
          </p:cNvPr>
          <p:cNvSpPr/>
          <p:nvPr/>
        </p:nvSpPr>
        <p:spPr>
          <a:xfrm>
            <a:off x="10046837" y="0"/>
            <a:ext cx="3981692" cy="6869575"/>
          </a:xfrm>
          <a:prstGeom prst="ellipse">
            <a:avLst/>
          </a:prstGeom>
          <a:solidFill>
            <a:schemeClr val="accent5">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7436027F-394B-6802-49FC-6A893A073963}"/>
                  </a:ext>
                </a:extLst>
              </p:cNvPr>
              <p:cNvGraphicFramePr>
                <a:graphicFrameLocks noChangeAspect="1"/>
              </p:cNvGraphicFramePr>
              <p:nvPr>
                <p:extLst>
                  <p:ext uri="{D42A27DB-BD31-4B8C-83A1-F6EECF244321}">
                    <p14:modId xmlns:p14="http://schemas.microsoft.com/office/powerpoint/2010/main" val="903770054"/>
                  </p:ext>
                </p:extLst>
              </p:nvPr>
            </p:nvGraphicFramePr>
            <p:xfrm>
              <a:off x="10399534" y="2532767"/>
              <a:ext cx="1792466" cy="1792466"/>
            </p:xfrm>
            <a:graphic>
              <a:graphicData uri="http://schemas.microsoft.com/office/powerpoint/2016/sectionzoom">
                <psez:sectionZm>
                  <psez:sectionZmObj sectionId="{BD4A3351-C570-40B8-B5E3-10AA639DC812}">
                    <psez:zmPr id="{CF199876-D0C7-4D89-86CA-2D39BB37EAEE}"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1792466" cy="1792466"/>
                        </a:xfrm>
                        <a:prstGeom prst="rect">
                          <a:avLst/>
                        </a:prstGeom>
                        <a:ln w="3175">
                          <a:noFill/>
                        </a:ln>
                      </p166:spPr>
                    </psez:zmPr>
                  </psez:sectionZmObj>
                </psez:sectionZm>
              </a:graphicData>
            </a:graphic>
          </p:graphicFrame>
        </mc:Choice>
        <mc:Fallback xmlns="">
          <p:pic>
            <p:nvPicPr>
              <p:cNvPr id="4" name="Section Zoom 3">
                <a:hlinkClick r:id="rId3" action="ppaction://hlinksldjump"/>
                <a:extLst>
                  <a:ext uri="{FF2B5EF4-FFF2-40B4-BE49-F238E27FC236}">
                    <a16:creationId xmlns:a16="http://schemas.microsoft.com/office/drawing/2014/main" id="{7436027F-394B-6802-49FC-6A893A073963}"/>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10399534" y="2532767"/>
                <a:ext cx="1792466" cy="1792466"/>
              </a:xfrm>
              <a:prstGeom prst="rect">
                <a:avLst/>
              </a:prstGeom>
              <a:ln w="3175">
                <a:noFill/>
              </a:ln>
            </p:spPr>
          </p:pic>
        </mc:Fallback>
      </mc:AlternateContent>
      <p:sp>
        <p:nvSpPr>
          <p:cNvPr id="5" name="TextBox 4">
            <a:extLst>
              <a:ext uri="{FF2B5EF4-FFF2-40B4-BE49-F238E27FC236}">
                <a16:creationId xmlns:a16="http://schemas.microsoft.com/office/drawing/2014/main" id="{B5904111-4F7B-353C-E06B-EE2F353D94D5}"/>
              </a:ext>
            </a:extLst>
          </p:cNvPr>
          <p:cNvSpPr txBox="1"/>
          <p:nvPr/>
        </p:nvSpPr>
        <p:spPr>
          <a:xfrm>
            <a:off x="557048" y="522788"/>
            <a:ext cx="8912774" cy="5812425"/>
          </a:xfrm>
          <a:prstGeom prst="rect">
            <a:avLst/>
          </a:prstGeom>
          <a:noFill/>
        </p:spPr>
        <p:txBody>
          <a:bodyPr wrap="square">
            <a:spAutoFit/>
          </a:bodyPr>
          <a:lstStyle/>
          <a:p>
            <a:pPr algn="just">
              <a:lnSpc>
                <a:spcPct val="107000"/>
              </a:lnSpc>
              <a:spcAft>
                <a:spcPts val="800"/>
              </a:spcAft>
            </a:pPr>
            <a:r>
              <a:rPr lang="en-US" sz="2400" dirty="0">
                <a:solidFill>
                  <a:srgbClr val="401C1F"/>
                </a:solidFill>
                <a:effectLst/>
                <a:latin typeface="Calibri" panose="020F0502020204030204" pitchFamily="34" charset="0"/>
                <a:ea typeface="Calibri" panose="020F0502020204030204" pitchFamily="34" charset="0"/>
                <a:cs typeface="Calibri" panose="020F0502020204030204" pitchFamily="34" charset="0"/>
              </a:rPr>
              <a:t>Finally, the entire team has to </a:t>
            </a:r>
            <a:r>
              <a:rPr lang="en-US" sz="2400" b="1" dirty="0">
                <a:solidFill>
                  <a:srgbClr val="401C1F"/>
                </a:solidFill>
                <a:effectLst/>
                <a:latin typeface="Calibri" panose="020F0502020204030204" pitchFamily="34" charset="0"/>
                <a:ea typeface="Calibri" panose="020F0502020204030204" pitchFamily="34" charset="0"/>
                <a:cs typeface="Calibri" panose="020F0502020204030204" pitchFamily="34" charset="0"/>
              </a:rPr>
              <a:t>act</a:t>
            </a:r>
            <a:r>
              <a:rPr lang="en-US" sz="2400" dirty="0">
                <a:solidFill>
                  <a:srgbClr val="401C1F"/>
                </a:solidFill>
                <a:effectLst/>
                <a:latin typeface="Calibri" panose="020F0502020204030204" pitchFamily="34" charset="0"/>
                <a:ea typeface="Calibri" panose="020F0502020204030204" pitchFamily="34" charset="0"/>
                <a:cs typeface="Calibri" panose="020F0502020204030204" pitchFamily="34" charset="0"/>
              </a:rPr>
              <a:t> upon the analysis by recommending policies to keep their employee attached to their company. Seeing the results, the team may decide on following policies: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US" sz="2400" dirty="0">
                <a:solidFill>
                  <a:srgbClr val="401C1F"/>
                </a:solidFill>
                <a:effectLst/>
                <a:latin typeface="Calibri" panose="020F0502020204030204" pitchFamily="34" charset="0"/>
                <a:ea typeface="Calibri" panose="020F0502020204030204" pitchFamily="34" charset="0"/>
                <a:cs typeface="Calibri" panose="020F0502020204030204" pitchFamily="34" charset="0"/>
              </a:rPr>
              <a:t>Considering distance from home as one major factor, employee from far places should be given some accommodation facilities near the office.</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US" sz="2400" dirty="0">
                <a:solidFill>
                  <a:srgbClr val="401C1F"/>
                </a:solidFill>
                <a:effectLst/>
                <a:latin typeface="Calibri" panose="020F0502020204030204" pitchFamily="34" charset="0"/>
                <a:ea typeface="Calibri" panose="020F0502020204030204" pitchFamily="34" charset="0"/>
                <a:cs typeface="Calibri" panose="020F0502020204030204" pitchFamily="34" charset="0"/>
              </a:rPr>
              <a:t>Existing employee should be given recognition in terms of promotion or salary hike on the basis of their performance which can bring about a competitive environment leading to benefits for the company.</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buFont typeface="Wingdings" panose="05000000000000000000" pitchFamily="2" charset="2"/>
              <a:buChar char=""/>
            </a:pPr>
            <a:r>
              <a:rPr lang="en-US" sz="2400" dirty="0">
                <a:solidFill>
                  <a:srgbClr val="401C1F"/>
                </a:solidFill>
                <a:effectLst/>
                <a:latin typeface="Calibri" panose="020F0502020204030204" pitchFamily="34" charset="0"/>
                <a:ea typeface="Calibri" panose="020F0502020204030204" pitchFamily="34" charset="0"/>
                <a:cs typeface="Calibri" panose="020F0502020204030204" pitchFamily="34" charset="0"/>
              </a:rPr>
              <a:t>At the time of recruitment an individual who has switched from different companies should be given less priority.</a:t>
            </a:r>
          </a:p>
          <a:p>
            <a:pPr marL="342900" lvl="0" indent="-342900" algn="just">
              <a:lnSpc>
                <a:spcPct val="107000"/>
              </a:lnSpc>
              <a:spcAft>
                <a:spcPts val="800"/>
              </a:spcAft>
              <a:buFont typeface="Wingdings" panose="05000000000000000000" pitchFamily="2" charset="2"/>
              <a:buChar char=""/>
            </a:pPr>
            <a:r>
              <a:rPr lang="en-US" sz="2400" dirty="0">
                <a:solidFill>
                  <a:srgbClr val="401C1F"/>
                </a:solidFill>
                <a:latin typeface="Calibri" panose="020F0502020204030204" pitchFamily="34" charset="0"/>
                <a:ea typeface="Calibri" panose="020F0502020204030204" pitchFamily="34" charset="0"/>
                <a:cs typeface="Calibri" panose="020F0502020204030204" pitchFamily="34" charset="0"/>
              </a:rPr>
              <a:t>Regular checks should been done to collect feedbacks of the employee to get an idea where the problem persists.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8151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08AB-4731-EF46-0496-10B821A8DBA9}"/>
              </a:ext>
            </a:extLst>
          </p:cNvPr>
          <p:cNvSpPr>
            <a:spLocks noGrp="1"/>
          </p:cNvSpPr>
          <p:nvPr>
            <p:ph type="title"/>
          </p:nvPr>
        </p:nvSpPr>
        <p:spPr/>
        <p:txBody>
          <a:bodyPr/>
          <a:lstStyle/>
          <a:p>
            <a:pPr algn="ctr"/>
            <a:r>
              <a:rPr lang="en-IN" u="sng" dirty="0">
                <a:solidFill>
                  <a:srgbClr val="002060"/>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8ACB9363-4E5A-7142-DEF4-CD97A83BE0C2}"/>
              </a:ext>
            </a:extLst>
          </p:cNvPr>
          <p:cNvSpPr>
            <a:spLocks noGrp="1"/>
          </p:cNvSpPr>
          <p:nvPr>
            <p:ph idx="1"/>
          </p:nvPr>
        </p:nvSpPr>
        <p:spPr>
          <a:xfrm>
            <a:off x="718461" y="1825625"/>
            <a:ext cx="10722932" cy="4351338"/>
          </a:xfrm>
        </p:spPr>
        <p:txBody>
          <a:bodyPr>
            <a:normAutofit/>
          </a:bodyPr>
          <a:lstStyle/>
          <a:p>
            <a:pPr marL="0" indent="0" algn="just">
              <a:buNone/>
            </a:pPr>
            <a:r>
              <a:rPr lang="en-US" sz="2400" dirty="0">
                <a:solidFill>
                  <a:schemeClr val="tx1"/>
                </a:solidFill>
                <a:latin typeface="Calibri" panose="020F0502020204030204" pitchFamily="34" charset="0"/>
                <a:cs typeface="Calibri" panose="020F0502020204030204" pitchFamily="34" charset="0"/>
              </a:rPr>
              <a:t>Applied Economics often offer us situations where a binary or categorical dependent variable is related to various explanatory variables. Logistic model is a commonly used algorithm for solving such binary classification problems Like all regression analyses, the logistic regression is a predictive analysis. Thus it helps in solving high-end business problem among which we used Turnover Rate in this paper.</a:t>
            </a:r>
          </a:p>
          <a:p>
            <a:pPr marL="0" indent="0" algn="ctr">
              <a:buNone/>
            </a:pPr>
            <a:r>
              <a:rPr lang="en-US" sz="2400" dirty="0">
                <a:solidFill>
                  <a:schemeClr val="tx1"/>
                </a:solidFill>
                <a:latin typeface="Calibri" panose="020F0502020204030204" pitchFamily="34" charset="0"/>
                <a:cs typeface="Calibri" panose="020F0502020204030204" pitchFamily="34" charset="0"/>
              </a:rPr>
              <a:t>The entire analysis of this paper gives us an insight that:</a:t>
            </a:r>
          </a:p>
          <a:p>
            <a:pPr marL="0" indent="0" algn="ctr">
              <a:buNone/>
            </a:pPr>
            <a:r>
              <a:rPr lang="en-US" sz="2400" b="1" i="1" dirty="0">
                <a:solidFill>
                  <a:schemeClr val="bg1"/>
                </a:solidFill>
                <a:latin typeface="Arial" panose="020B0604020202020204" pitchFamily="34" charset="0"/>
                <a:cs typeface="Arial" panose="020B0604020202020204" pitchFamily="34" charset="0"/>
              </a:rPr>
              <a:t> “Start the retention process when the person is still open to staying and not after they have already told you they are leaving”</a:t>
            </a:r>
          </a:p>
          <a:p>
            <a:pPr marL="0" indent="0" algn="ctr">
              <a:buNone/>
            </a:pPr>
            <a:r>
              <a:rPr lang="en-US" sz="2400" b="1" i="1" dirty="0">
                <a:solidFill>
                  <a:schemeClr val="bg1"/>
                </a:solidFill>
                <a:latin typeface="Arial" panose="020B0604020202020204" pitchFamily="34" charset="0"/>
                <a:cs typeface="Arial" panose="020B0604020202020204" pitchFamily="34" charset="0"/>
              </a:rPr>
              <a:t>                                                                                               ---Jeff </a:t>
            </a:r>
            <a:r>
              <a:rPr lang="en-US" sz="2400" b="1" i="1" dirty="0" err="1">
                <a:solidFill>
                  <a:schemeClr val="bg1"/>
                </a:solidFill>
                <a:latin typeface="Arial" panose="020B0604020202020204" pitchFamily="34" charset="0"/>
                <a:cs typeface="Arial" panose="020B0604020202020204" pitchFamily="34" charset="0"/>
              </a:rPr>
              <a:t>Weiver</a:t>
            </a:r>
            <a:endParaRPr lang="en-IN" sz="2400" b="1"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220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39A50-F953-911D-5324-E91D6AFB315C}"/>
              </a:ext>
            </a:extLst>
          </p:cNvPr>
          <p:cNvSpPr>
            <a:spLocks noGrp="1"/>
          </p:cNvSpPr>
          <p:nvPr>
            <p:ph idx="1"/>
          </p:nvPr>
        </p:nvSpPr>
        <p:spPr>
          <a:xfrm>
            <a:off x="734534" y="2862970"/>
            <a:ext cx="10722932" cy="1132060"/>
          </a:xfrm>
        </p:spPr>
        <p:txBody>
          <a:bodyPr>
            <a:normAutofit fontScale="92500" lnSpcReduction="10000"/>
          </a:bodyPr>
          <a:lstStyle/>
          <a:p>
            <a:pPr marL="0" indent="0" algn="ctr">
              <a:buNone/>
            </a:pPr>
            <a:r>
              <a:rPr lang="en-IN" sz="7200" dirty="0">
                <a:solidFill>
                  <a:srgbClr val="002060"/>
                </a:solidFill>
                <a:latin typeface="Algerian" panose="04020705040A02060702" pitchFamily="82" charset="0"/>
                <a:cs typeface="Aharoni" panose="02010803020104030203" pitchFamily="2" charset="-79"/>
              </a:rPr>
              <a:t>THANK YOU</a:t>
            </a:r>
          </a:p>
        </p:txBody>
      </p:sp>
    </p:spTree>
    <p:extLst>
      <p:ext uri="{BB962C8B-B14F-4D97-AF65-F5344CB8AC3E}">
        <p14:creationId xmlns:p14="http://schemas.microsoft.com/office/powerpoint/2010/main" val="159865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6C72-1907-C165-4215-7F8E7C3F8694}"/>
              </a:ext>
            </a:extLst>
          </p:cNvPr>
          <p:cNvSpPr>
            <a:spLocks noGrp="1"/>
          </p:cNvSpPr>
          <p:nvPr>
            <p:ph type="title"/>
          </p:nvPr>
        </p:nvSpPr>
        <p:spPr/>
        <p:txBody>
          <a:bodyPr/>
          <a:lstStyle/>
          <a:p>
            <a:pPr algn="ctr"/>
            <a:r>
              <a:rPr lang="en-US" u="sng" dirty="0">
                <a:solidFill>
                  <a:srgbClr val="002060"/>
                </a:solidFill>
                <a:latin typeface="Algerian" panose="04020705040A02060702" pitchFamily="82" charset="0"/>
              </a:rPr>
              <a:t>LOGIT MODEL</a:t>
            </a:r>
            <a:endParaRPr lang="en-IN" u="sng" dirty="0">
              <a:solidFill>
                <a:srgbClr val="002060"/>
              </a:solidFill>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DCBC5B-96FF-465F-4303-730844395D7A}"/>
                  </a:ext>
                </a:extLst>
              </p:cNvPr>
              <p:cNvSpPr>
                <a:spLocks noGrp="1"/>
              </p:cNvSpPr>
              <p:nvPr>
                <p:ph idx="1"/>
              </p:nvPr>
            </p:nvSpPr>
            <p:spPr>
              <a:xfrm>
                <a:off x="631380" y="1825625"/>
                <a:ext cx="10722932" cy="4351338"/>
              </a:xfrm>
            </p:spPr>
            <p:txBody>
              <a:bodyPr>
                <a:normAutofit lnSpcReduction="10000"/>
              </a:bodyPr>
              <a:lstStyle/>
              <a:p>
                <a:pPr marL="0" indent="0">
                  <a:buNone/>
                </a:pPr>
                <a:r>
                  <a:rPr lang="en-US" sz="2000" dirty="0">
                    <a:solidFill>
                      <a:srgbClr val="333333"/>
                    </a:solidFill>
                    <a:latin typeface="ProximaNova"/>
                  </a:rPr>
                  <a:t>A</a:t>
                </a:r>
                <a:r>
                  <a:rPr lang="en-US" sz="2000" b="0" i="0" dirty="0">
                    <a:solidFill>
                      <a:srgbClr val="333333"/>
                    </a:solidFill>
                    <a:effectLst/>
                    <a:latin typeface="ProximaNova"/>
                  </a:rPr>
                  <a:t> logit model is used to model dichotomous outcome variables. Logistic Regression comes to aid for handling such situation where a binary or categorical dependent variable is related to various explanatory variables. </a:t>
                </a:r>
                <a:r>
                  <a:rPr lang="en-US" sz="2000" dirty="0">
                    <a:solidFill>
                      <a:srgbClr val="333333"/>
                    </a:solidFill>
                    <a:latin typeface="ProximaNova"/>
                  </a:rPr>
                  <a:t>The model can be expressed as :</a:t>
                </a:r>
              </a:p>
              <a:p>
                <a:pPr marL="0" indent="0" algn="ctr">
                  <a:buNone/>
                </a:pPr>
                <a14:m>
                  <m:oMath xmlns:m="http://schemas.openxmlformats.org/officeDocument/2006/math">
                    <m:sSubSup>
                      <m:sSubSupPr>
                        <m:ctrlPr>
                          <a:rPr lang="en-US" sz="2000" b="1" i="1" smtClean="0">
                            <a:solidFill>
                              <a:srgbClr val="333333"/>
                            </a:solidFill>
                            <a:latin typeface="Cambria Math" panose="02040503050406030204" pitchFamily="18" charset="0"/>
                          </a:rPr>
                        </m:ctrlPr>
                      </m:sSubSupPr>
                      <m:e>
                        <m:r>
                          <a:rPr lang="en-US" sz="2000" b="1" i="1" smtClean="0">
                            <a:solidFill>
                              <a:srgbClr val="333333"/>
                            </a:solidFill>
                            <a:latin typeface="Cambria Math" panose="02040503050406030204" pitchFamily="18" charset="0"/>
                          </a:rPr>
                          <m:t>𝒚</m:t>
                        </m:r>
                      </m:e>
                      <m:sub>
                        <m:r>
                          <a:rPr lang="en-US" sz="2000" b="1" i="1" smtClean="0">
                            <a:solidFill>
                              <a:srgbClr val="333333"/>
                            </a:solidFill>
                            <a:latin typeface="Cambria Math" panose="02040503050406030204" pitchFamily="18" charset="0"/>
                          </a:rPr>
                          <m:t>𝒊</m:t>
                        </m:r>
                      </m:sub>
                      <m:sup>
                        <m:r>
                          <a:rPr lang="en-US" sz="2000" b="1" i="1" smtClean="0">
                            <a:solidFill>
                              <a:srgbClr val="333333"/>
                            </a:solidFill>
                            <a:latin typeface="Cambria Math" panose="02040503050406030204" pitchFamily="18" charset="0"/>
                          </a:rPr>
                          <m:t>∗</m:t>
                        </m:r>
                      </m:sup>
                    </m:sSubSup>
                    <m:r>
                      <a:rPr lang="en-US" sz="2000" b="1" i="1" smtClean="0">
                        <a:solidFill>
                          <a:srgbClr val="333333"/>
                        </a:solidFill>
                        <a:latin typeface="Cambria Math" panose="02040503050406030204" pitchFamily="18" charset="0"/>
                      </a:rPr>
                      <m:t>=</m:t>
                    </m:r>
                    <m:sSub>
                      <m:sSubPr>
                        <m:ctrlPr>
                          <a:rPr lang="en-US" sz="2000" b="1" i="1" smtClean="0">
                            <a:solidFill>
                              <a:srgbClr val="333333"/>
                            </a:solidFill>
                            <a:latin typeface="Cambria Math" panose="02040503050406030204" pitchFamily="18" charset="0"/>
                          </a:rPr>
                        </m:ctrlPr>
                      </m:sSubPr>
                      <m:e>
                        <m:r>
                          <a:rPr lang="en-US" sz="2000" b="1" i="1" smtClean="0">
                            <a:solidFill>
                              <a:srgbClr val="333333"/>
                            </a:solidFill>
                            <a:latin typeface="Cambria Math" panose="02040503050406030204" pitchFamily="18" charset="0"/>
                          </a:rPr>
                          <m:t>𝜷</m:t>
                        </m:r>
                      </m:e>
                      <m:sub>
                        <m:r>
                          <a:rPr lang="en-US" sz="2000" b="1" i="1" smtClean="0">
                            <a:solidFill>
                              <a:srgbClr val="333333"/>
                            </a:solidFill>
                            <a:latin typeface="Cambria Math" panose="02040503050406030204" pitchFamily="18" charset="0"/>
                          </a:rPr>
                          <m:t>𝟎</m:t>
                        </m:r>
                      </m:sub>
                    </m:sSub>
                    <m:r>
                      <a:rPr lang="en-US" sz="2000" b="1" i="1" smtClean="0">
                        <a:solidFill>
                          <a:srgbClr val="333333"/>
                        </a:solidFill>
                        <a:latin typeface="Cambria Math" panose="02040503050406030204" pitchFamily="18" charset="0"/>
                      </a:rPr>
                      <m:t>+</m:t>
                    </m:r>
                    <m:nary>
                      <m:naryPr>
                        <m:chr m:val="∑"/>
                        <m:limLoc m:val="undOvr"/>
                        <m:grow m:val="on"/>
                        <m:ctrlPr>
                          <a:rPr lang="en-US" sz="2000" b="1" i="1" smtClean="0">
                            <a:solidFill>
                              <a:srgbClr val="333333"/>
                            </a:solidFill>
                            <a:latin typeface="Cambria Math" panose="02040503050406030204" pitchFamily="18" charset="0"/>
                          </a:rPr>
                        </m:ctrlPr>
                      </m:naryPr>
                      <m:sub>
                        <m:r>
                          <a:rPr lang="en-US" sz="2000" b="1" i="1" smtClean="0">
                            <a:solidFill>
                              <a:srgbClr val="333333"/>
                            </a:solidFill>
                            <a:latin typeface="Cambria Math" panose="02040503050406030204" pitchFamily="18" charset="0"/>
                          </a:rPr>
                          <m:t>𝒋</m:t>
                        </m:r>
                        <m:r>
                          <a:rPr lang="en-US" sz="2000" b="1" i="1" smtClean="0">
                            <a:solidFill>
                              <a:srgbClr val="333333"/>
                            </a:solidFill>
                            <a:latin typeface="Cambria Math" panose="02040503050406030204" pitchFamily="18" charset="0"/>
                          </a:rPr>
                          <m:t>=</m:t>
                        </m:r>
                        <m:r>
                          <a:rPr lang="en-US" sz="2000" b="1" i="1" smtClean="0">
                            <a:solidFill>
                              <a:srgbClr val="333333"/>
                            </a:solidFill>
                            <a:latin typeface="Cambria Math" panose="02040503050406030204" pitchFamily="18" charset="0"/>
                          </a:rPr>
                          <m:t>𝟏</m:t>
                        </m:r>
                      </m:sub>
                      <m:sup>
                        <m:r>
                          <a:rPr lang="en-US" sz="2000" b="1" i="1" smtClean="0">
                            <a:solidFill>
                              <a:srgbClr val="333333"/>
                            </a:solidFill>
                            <a:latin typeface="Cambria Math" panose="02040503050406030204" pitchFamily="18" charset="0"/>
                          </a:rPr>
                          <m:t>𝒌</m:t>
                        </m:r>
                      </m:sup>
                      <m:e>
                        <m:sSub>
                          <m:sSubPr>
                            <m:ctrlPr>
                              <a:rPr lang="en-US" sz="2000" b="1" i="1" smtClean="0">
                                <a:solidFill>
                                  <a:srgbClr val="333333"/>
                                </a:solidFill>
                                <a:latin typeface="Cambria Math" panose="02040503050406030204" pitchFamily="18" charset="0"/>
                              </a:rPr>
                            </m:ctrlPr>
                          </m:sSubPr>
                          <m:e>
                            <m:r>
                              <a:rPr lang="en-US" sz="2000" b="1" i="1" smtClean="0">
                                <a:solidFill>
                                  <a:srgbClr val="333333"/>
                                </a:solidFill>
                                <a:latin typeface="Cambria Math" panose="02040503050406030204" pitchFamily="18" charset="0"/>
                              </a:rPr>
                              <m:t>𝜷</m:t>
                            </m:r>
                          </m:e>
                          <m:sub>
                            <m:r>
                              <a:rPr lang="en-US" sz="2000" b="1" i="1" smtClean="0">
                                <a:solidFill>
                                  <a:srgbClr val="333333"/>
                                </a:solidFill>
                                <a:latin typeface="Cambria Math" panose="02040503050406030204" pitchFamily="18" charset="0"/>
                              </a:rPr>
                              <m:t>𝒋</m:t>
                            </m:r>
                          </m:sub>
                        </m:sSub>
                        <m:sSub>
                          <m:sSubPr>
                            <m:ctrlPr>
                              <a:rPr lang="en-US" sz="2000" b="1" i="1" smtClean="0">
                                <a:solidFill>
                                  <a:srgbClr val="333333"/>
                                </a:solidFill>
                                <a:latin typeface="Cambria Math" panose="02040503050406030204" pitchFamily="18" charset="0"/>
                              </a:rPr>
                            </m:ctrlPr>
                          </m:sSubPr>
                          <m:e>
                            <m:r>
                              <a:rPr lang="en-US" sz="2000" b="1" i="1" smtClean="0">
                                <a:solidFill>
                                  <a:srgbClr val="333333"/>
                                </a:solidFill>
                                <a:latin typeface="Cambria Math" panose="02040503050406030204" pitchFamily="18" charset="0"/>
                              </a:rPr>
                              <m:t>𝒙</m:t>
                            </m:r>
                          </m:e>
                          <m:sub>
                            <m:r>
                              <a:rPr lang="en-US" sz="2000" b="1" i="1" smtClean="0">
                                <a:solidFill>
                                  <a:srgbClr val="333333"/>
                                </a:solidFill>
                                <a:latin typeface="Cambria Math" panose="02040503050406030204" pitchFamily="18" charset="0"/>
                              </a:rPr>
                              <m:t>𝒊𝒋</m:t>
                            </m:r>
                          </m:sub>
                        </m:sSub>
                      </m:e>
                    </m:nary>
                    <m:r>
                      <a:rPr lang="en-US" sz="2000" b="1" i="1" smtClean="0">
                        <a:solidFill>
                          <a:srgbClr val="333333"/>
                        </a:solidFill>
                        <a:latin typeface="Cambria Math" panose="02040503050406030204" pitchFamily="18" charset="0"/>
                      </a:rPr>
                      <m:t>+</m:t>
                    </m:r>
                    <m:sSub>
                      <m:sSubPr>
                        <m:ctrlPr>
                          <a:rPr lang="en-US" sz="2000" b="1" i="1" smtClean="0">
                            <a:solidFill>
                              <a:srgbClr val="333333"/>
                            </a:solidFill>
                            <a:latin typeface="Cambria Math" panose="02040503050406030204" pitchFamily="18" charset="0"/>
                          </a:rPr>
                        </m:ctrlPr>
                      </m:sSubPr>
                      <m:e>
                        <m:r>
                          <a:rPr lang="en-US" sz="2000" b="1" i="1" smtClean="0">
                            <a:solidFill>
                              <a:srgbClr val="333333"/>
                            </a:solidFill>
                            <a:latin typeface="Cambria Math" panose="02040503050406030204" pitchFamily="18" charset="0"/>
                          </a:rPr>
                          <m:t>𝒖</m:t>
                        </m:r>
                      </m:e>
                      <m:sub>
                        <m:r>
                          <a:rPr lang="en-US" sz="2000" b="1" i="1" smtClean="0">
                            <a:solidFill>
                              <a:srgbClr val="333333"/>
                            </a:solidFill>
                            <a:latin typeface="Cambria Math" panose="02040503050406030204" pitchFamily="18" charset="0"/>
                          </a:rPr>
                          <m:t>𝒊</m:t>
                        </m:r>
                      </m:sub>
                    </m:sSub>
                  </m:oMath>
                </a14:m>
                <a:r>
                  <a:rPr lang="en-US" sz="2000" b="1" dirty="0">
                    <a:solidFill>
                      <a:srgbClr val="333333"/>
                    </a:solidFill>
                    <a:latin typeface="ProximaNova"/>
                  </a:rPr>
                  <a:t>  where </a:t>
                </a:r>
                <a14:m>
                  <m:oMath xmlns:m="http://schemas.openxmlformats.org/officeDocument/2006/math">
                    <m:sSubSup>
                      <m:sSubSupPr>
                        <m:ctrlPr>
                          <a:rPr lang="en-US" sz="2000" b="1" i="1">
                            <a:solidFill>
                              <a:srgbClr val="333333"/>
                            </a:solidFill>
                            <a:latin typeface="Cambria Math" panose="02040503050406030204" pitchFamily="18" charset="0"/>
                          </a:rPr>
                        </m:ctrlPr>
                      </m:sSubSupPr>
                      <m:e>
                        <m:r>
                          <a:rPr lang="en-US" sz="2000" b="1" i="1">
                            <a:solidFill>
                              <a:srgbClr val="333333"/>
                            </a:solidFill>
                            <a:latin typeface="Cambria Math" panose="02040503050406030204" pitchFamily="18" charset="0"/>
                          </a:rPr>
                          <m:t>𝒚</m:t>
                        </m:r>
                      </m:e>
                      <m:sub>
                        <m:r>
                          <a:rPr lang="en-US" sz="2000" b="1" i="1">
                            <a:solidFill>
                              <a:srgbClr val="333333"/>
                            </a:solidFill>
                            <a:latin typeface="Cambria Math" panose="02040503050406030204" pitchFamily="18" charset="0"/>
                          </a:rPr>
                          <m:t>𝒊</m:t>
                        </m:r>
                      </m:sub>
                      <m:sup>
                        <m:r>
                          <a:rPr lang="en-US" sz="2000" b="1" i="1">
                            <a:solidFill>
                              <a:srgbClr val="333333"/>
                            </a:solidFill>
                            <a:latin typeface="Cambria Math" panose="02040503050406030204" pitchFamily="18" charset="0"/>
                          </a:rPr>
                          <m:t>∗</m:t>
                        </m:r>
                      </m:sup>
                    </m:sSubSup>
                  </m:oMath>
                </a14:m>
                <a:r>
                  <a:rPr lang="en-US" sz="2000" b="1" dirty="0">
                    <a:solidFill>
                      <a:srgbClr val="333333"/>
                    </a:solidFill>
                    <a:latin typeface="ProximaNova"/>
                  </a:rPr>
                  <a:t> is not observed or the latent variable.</a:t>
                </a:r>
              </a:p>
              <a:p>
                <a:pPr marL="0" indent="0">
                  <a:buNone/>
                </a:pPr>
                <a:r>
                  <a:rPr lang="en-US" sz="2000" dirty="0">
                    <a:solidFill>
                      <a:srgbClr val="333333"/>
                    </a:solidFill>
                    <a:latin typeface="ProximaNova"/>
                  </a:rPr>
                  <a:t>However we can observe </a:t>
                </a:r>
                <a14:m>
                  <m:oMath xmlns:m="http://schemas.openxmlformats.org/officeDocument/2006/math">
                    <m:sSub>
                      <m:sSubPr>
                        <m:ctrlPr>
                          <a:rPr lang="en-US" sz="2000" b="1" i="1" dirty="0">
                            <a:solidFill>
                              <a:srgbClr val="333333"/>
                            </a:solidFill>
                            <a:latin typeface="Cambria Math" panose="02040503050406030204" pitchFamily="18" charset="0"/>
                          </a:rPr>
                        </m:ctrlPr>
                      </m:sSubPr>
                      <m:e>
                        <m:r>
                          <a:rPr lang="en-US" sz="2000" b="1" i="1" dirty="0">
                            <a:solidFill>
                              <a:srgbClr val="333333"/>
                            </a:solidFill>
                            <a:latin typeface="Cambria Math" panose="02040503050406030204" pitchFamily="18" charset="0"/>
                          </a:rPr>
                          <m:t>𝒚</m:t>
                        </m:r>
                      </m:e>
                      <m:sub>
                        <m:r>
                          <a:rPr lang="en-US" sz="2000" b="1" i="1" dirty="0">
                            <a:solidFill>
                              <a:srgbClr val="333333"/>
                            </a:solidFill>
                            <a:latin typeface="Cambria Math" panose="02040503050406030204" pitchFamily="18" charset="0"/>
                          </a:rPr>
                          <m:t>𝒊</m:t>
                        </m:r>
                      </m:sub>
                    </m:sSub>
                  </m:oMath>
                </a14:m>
                <a:r>
                  <a:rPr lang="en-US" sz="2000" dirty="0">
                    <a:solidFill>
                      <a:srgbClr val="333333"/>
                    </a:solidFill>
                    <a:latin typeface="ProximaNova"/>
                  </a:rPr>
                  <a:t> where</a:t>
                </a:r>
              </a:p>
              <a:p>
                <a:pPr marL="0" indent="0">
                  <a:buNone/>
                </a:pPr>
                <a14:m>
                  <m:oMathPara xmlns:m="http://schemas.openxmlformats.org/officeDocument/2006/math">
                    <m:oMathParaPr>
                      <m:jc m:val="centerGroup"/>
                    </m:oMathParaPr>
                    <m:oMath xmlns:m="http://schemas.openxmlformats.org/officeDocument/2006/math">
                      <m:sSub>
                        <m:sSubPr>
                          <m:ctrlPr>
                            <a:rPr lang="en-US" sz="2000" b="1" i="1" dirty="0" smtClean="0">
                              <a:solidFill>
                                <a:srgbClr val="333333"/>
                              </a:solidFill>
                              <a:latin typeface="Cambria Math" panose="02040503050406030204" pitchFamily="18" charset="0"/>
                            </a:rPr>
                          </m:ctrlPr>
                        </m:sSubPr>
                        <m:e>
                          <m:r>
                            <a:rPr lang="en-US" sz="2000" b="1" i="1" dirty="0" smtClean="0">
                              <a:solidFill>
                                <a:srgbClr val="333333"/>
                              </a:solidFill>
                              <a:latin typeface="Cambria Math" panose="02040503050406030204" pitchFamily="18" charset="0"/>
                            </a:rPr>
                            <m:t>𝒚</m:t>
                          </m:r>
                        </m:e>
                        <m:sub>
                          <m:r>
                            <a:rPr lang="en-US" sz="2000" b="1" i="1" dirty="0" smtClean="0">
                              <a:solidFill>
                                <a:srgbClr val="333333"/>
                              </a:solidFill>
                              <a:latin typeface="Cambria Math" panose="02040503050406030204" pitchFamily="18" charset="0"/>
                            </a:rPr>
                            <m:t>𝒊</m:t>
                          </m:r>
                        </m:sub>
                      </m:sSub>
                      <m:r>
                        <a:rPr lang="en-IN" sz="2000" b="1" i="1" dirty="0" smtClean="0">
                          <a:solidFill>
                            <a:srgbClr val="333333"/>
                          </a:solidFill>
                          <a:latin typeface="Cambria Math" panose="02040503050406030204" pitchFamily="18" charset="0"/>
                        </a:rPr>
                        <m:t>=</m:t>
                      </m:r>
                      <m:r>
                        <a:rPr lang="en-IN" sz="2000" b="1" i="1" dirty="0" smtClean="0">
                          <a:solidFill>
                            <a:srgbClr val="333333"/>
                          </a:solidFill>
                          <a:latin typeface="Cambria Math" panose="02040503050406030204" pitchFamily="18" charset="0"/>
                        </a:rPr>
                        <m:t>𝟎</m:t>
                      </m:r>
                      <m:r>
                        <a:rPr lang="en-IN" sz="2000" b="1" i="1" dirty="0" smtClean="0">
                          <a:solidFill>
                            <a:srgbClr val="333333"/>
                          </a:solidFill>
                          <a:latin typeface="Cambria Math" panose="02040503050406030204" pitchFamily="18" charset="0"/>
                        </a:rPr>
                        <m:t> </m:t>
                      </m:r>
                      <m:r>
                        <a:rPr lang="en-IN" sz="2000" b="1" i="1" dirty="0" smtClean="0">
                          <a:solidFill>
                            <a:srgbClr val="333333"/>
                          </a:solidFill>
                          <a:latin typeface="Cambria Math" panose="02040503050406030204" pitchFamily="18" charset="0"/>
                        </a:rPr>
                        <m:t>𝒇𝒐𝒓</m:t>
                      </m:r>
                      <m:sSubSup>
                        <m:sSubSupPr>
                          <m:ctrlPr>
                            <a:rPr lang="en-US" sz="2000" b="1" i="1">
                              <a:solidFill>
                                <a:srgbClr val="333333"/>
                              </a:solidFill>
                              <a:latin typeface="Cambria Math" panose="02040503050406030204" pitchFamily="18" charset="0"/>
                            </a:rPr>
                          </m:ctrlPr>
                        </m:sSubSupPr>
                        <m:e>
                          <m:r>
                            <a:rPr lang="en-IN" sz="2000" b="1" i="1" smtClean="0">
                              <a:solidFill>
                                <a:srgbClr val="333333"/>
                              </a:solidFill>
                              <a:latin typeface="Cambria Math" panose="02040503050406030204" pitchFamily="18" charset="0"/>
                            </a:rPr>
                            <m:t> </m:t>
                          </m:r>
                          <m:r>
                            <a:rPr lang="en-US" sz="2000" b="1" i="1">
                              <a:solidFill>
                                <a:srgbClr val="333333"/>
                              </a:solidFill>
                              <a:latin typeface="Cambria Math" panose="02040503050406030204" pitchFamily="18" charset="0"/>
                            </a:rPr>
                            <m:t>𝒚</m:t>
                          </m:r>
                        </m:e>
                        <m:sub>
                          <m:r>
                            <a:rPr lang="en-US" sz="2000" b="1" i="1">
                              <a:solidFill>
                                <a:srgbClr val="333333"/>
                              </a:solidFill>
                              <a:latin typeface="Cambria Math" panose="02040503050406030204" pitchFamily="18" charset="0"/>
                            </a:rPr>
                            <m:t>𝒊</m:t>
                          </m:r>
                        </m:sub>
                        <m:sup>
                          <m:r>
                            <a:rPr lang="en-US" sz="2000" b="1" i="1">
                              <a:solidFill>
                                <a:srgbClr val="333333"/>
                              </a:solidFill>
                              <a:latin typeface="Cambria Math" panose="02040503050406030204" pitchFamily="18" charset="0"/>
                            </a:rPr>
                            <m:t>∗</m:t>
                          </m:r>
                        </m:sup>
                      </m:sSubSup>
                      <m:r>
                        <a:rPr lang="en-IN" sz="2000" b="1" i="1" dirty="0" smtClean="0">
                          <a:solidFill>
                            <a:srgbClr val="333333"/>
                          </a:solidFill>
                          <a:latin typeface="Cambria Math" panose="02040503050406030204" pitchFamily="18" charset="0"/>
                        </a:rPr>
                        <m:t>≥</m:t>
                      </m:r>
                      <m:r>
                        <a:rPr lang="en-IN" sz="2000" b="1" i="1" dirty="0" smtClean="0">
                          <a:solidFill>
                            <a:srgbClr val="333333"/>
                          </a:solidFill>
                          <a:latin typeface="Cambria Math" panose="02040503050406030204" pitchFamily="18" charset="0"/>
                        </a:rPr>
                        <m:t>𝟎</m:t>
                      </m:r>
                    </m:oMath>
                  </m:oMathPara>
                </a14:m>
                <a:endParaRPr lang="en-IN" sz="2000" b="1" dirty="0">
                  <a:solidFill>
                    <a:srgbClr val="333333"/>
                  </a:solidFill>
                  <a:latin typeface="ProximaNova"/>
                </a:endParaRPr>
              </a:p>
              <a:p>
                <a:pPr marL="0" indent="0">
                  <a:buNone/>
                </a:pPr>
                <a:r>
                  <a:rPr lang="en-US" sz="2000" b="1" dirty="0">
                    <a:solidFill>
                      <a:srgbClr val="333333"/>
                    </a:solidFill>
                    <a:latin typeface="ProximaNova"/>
                  </a:rPr>
                  <a:t>                                                                                 = 1  otherwise</a:t>
                </a:r>
              </a:p>
              <a:p>
                <a:pPr marL="0" indent="0">
                  <a:buNone/>
                </a:pPr>
                <a:r>
                  <a:rPr lang="en-US" sz="2000" dirty="0">
                    <a:solidFill>
                      <a:srgbClr val="333333"/>
                    </a:solidFill>
                    <a:latin typeface="ProximaNova"/>
                  </a:rPr>
                  <a:t>Clearly there is no change in</a:t>
                </a:r>
                <a:r>
                  <a:rPr lang="en-US" sz="2000" dirty="0">
                    <a:solidFill>
                      <a:srgbClr val="333333"/>
                    </a:solidFill>
                  </a:rPr>
                  <a:t> </a:t>
                </a:r>
                <a14:m>
                  <m:oMath xmlns:m="http://schemas.openxmlformats.org/officeDocument/2006/math">
                    <m:sSub>
                      <m:sSubPr>
                        <m:ctrlPr>
                          <a:rPr lang="en-US" sz="2000" i="1" dirty="0">
                            <a:solidFill>
                              <a:srgbClr val="333333"/>
                            </a:solidFill>
                            <a:latin typeface="Cambria Math" panose="02040503050406030204" pitchFamily="18" charset="0"/>
                          </a:rPr>
                        </m:ctrlPr>
                      </m:sSubPr>
                      <m:e>
                        <m:r>
                          <a:rPr lang="en-US" sz="2000" i="1" dirty="0">
                            <a:solidFill>
                              <a:srgbClr val="333333"/>
                            </a:solidFill>
                            <a:latin typeface="Cambria Math" panose="02040503050406030204" pitchFamily="18" charset="0"/>
                          </a:rPr>
                          <m:t>𝑦</m:t>
                        </m:r>
                      </m:e>
                      <m:sub>
                        <m:r>
                          <a:rPr lang="en-US" sz="2000" i="1" dirty="0">
                            <a:solidFill>
                              <a:srgbClr val="333333"/>
                            </a:solidFill>
                            <a:latin typeface="Cambria Math" panose="02040503050406030204" pitchFamily="18" charset="0"/>
                          </a:rPr>
                          <m:t>𝑖</m:t>
                        </m:r>
                      </m:sub>
                    </m:sSub>
                    <m:r>
                      <a:rPr lang="en-US" sz="2000" i="1" dirty="0">
                        <a:solidFill>
                          <a:srgbClr val="333333"/>
                        </a:solidFill>
                        <a:latin typeface="Cambria Math" panose="02040503050406030204" pitchFamily="18" charset="0"/>
                      </a:rPr>
                      <m:t> </m:t>
                    </m:r>
                  </m:oMath>
                </a14:m>
                <a:r>
                  <a:rPr lang="en-US" sz="2000" dirty="0">
                    <a:solidFill>
                      <a:srgbClr val="333333"/>
                    </a:solidFill>
                    <a:latin typeface="ProximaNova"/>
                  </a:rPr>
                  <a:t>if we multiply </a:t>
                </a:r>
                <a14:m>
                  <m:oMath xmlns:m="http://schemas.openxmlformats.org/officeDocument/2006/math">
                    <m:sSubSup>
                      <m:sSubSupPr>
                        <m:ctrlPr>
                          <a:rPr lang="en-US" sz="2000" i="1" smtClean="0">
                            <a:solidFill>
                              <a:srgbClr val="333333"/>
                            </a:solidFill>
                            <a:latin typeface="Cambria Math" panose="02040503050406030204" pitchFamily="18" charset="0"/>
                          </a:rPr>
                        </m:ctrlPr>
                      </m:sSubSupPr>
                      <m:e>
                        <m:r>
                          <a:rPr lang="en-US" sz="2000" i="1" smtClean="0">
                            <a:solidFill>
                              <a:srgbClr val="333333"/>
                            </a:solidFill>
                            <a:latin typeface="Cambria Math" panose="02040503050406030204" pitchFamily="18" charset="0"/>
                          </a:rPr>
                          <m:t>𝑦</m:t>
                        </m:r>
                      </m:e>
                      <m:sub>
                        <m:r>
                          <a:rPr lang="en-US" sz="2000" i="1" smtClean="0">
                            <a:solidFill>
                              <a:srgbClr val="333333"/>
                            </a:solidFill>
                            <a:latin typeface="Cambria Math" panose="02040503050406030204" pitchFamily="18" charset="0"/>
                          </a:rPr>
                          <m:t>𝑖</m:t>
                        </m:r>
                      </m:sub>
                      <m:sup>
                        <m:r>
                          <a:rPr lang="en-US" sz="2000" i="1" smtClean="0">
                            <a:solidFill>
                              <a:srgbClr val="333333"/>
                            </a:solidFill>
                            <a:latin typeface="Cambria Math" panose="02040503050406030204" pitchFamily="18" charset="0"/>
                          </a:rPr>
                          <m:t>∗</m:t>
                        </m:r>
                      </m:sup>
                    </m:sSubSup>
                    <m:r>
                      <a:rPr lang="en-US" sz="2000" i="1" smtClean="0">
                        <a:solidFill>
                          <a:srgbClr val="333333"/>
                        </a:solidFill>
                        <a:latin typeface="Cambria Math" panose="02040503050406030204" pitchFamily="18" charset="0"/>
                      </a:rPr>
                      <m:t> </m:t>
                    </m:r>
                  </m:oMath>
                </a14:m>
                <a:r>
                  <a:rPr lang="en-US" sz="2000" dirty="0">
                    <a:solidFill>
                      <a:srgbClr val="333333"/>
                    </a:solidFill>
                    <a:latin typeface="ProximaNova"/>
                  </a:rPr>
                  <a:t>by any positive constant which implies that if we observe y, we can estimate the </a:t>
                </a:r>
                <a14:m>
                  <m:oMath xmlns:m="http://schemas.openxmlformats.org/officeDocument/2006/math">
                    <m:sSup>
                      <m:sSupPr>
                        <m:ctrlPr>
                          <a:rPr lang="en-IN" sz="2000" b="0" i="1" smtClean="0">
                            <a:solidFill>
                              <a:srgbClr val="333333"/>
                            </a:solidFill>
                            <a:latin typeface="Cambria Math" panose="02040503050406030204" pitchFamily="18" charset="0"/>
                          </a:rPr>
                        </m:ctrlPr>
                      </m:sSupPr>
                      <m:e>
                        <m:r>
                          <a:rPr lang="en-US" sz="2000" i="1">
                            <a:solidFill>
                              <a:srgbClr val="333333"/>
                            </a:solidFill>
                            <a:latin typeface="Cambria Math" panose="02040503050406030204" pitchFamily="18" charset="0"/>
                          </a:rPr>
                          <m:t>𝛽</m:t>
                        </m:r>
                      </m:e>
                      <m:sup>
                        <m:r>
                          <a:rPr lang="en-IN" sz="2000" b="0" i="0" smtClean="0">
                            <a:solidFill>
                              <a:srgbClr val="333333"/>
                            </a:solidFill>
                            <a:latin typeface="Cambria Math" panose="02040503050406030204" pitchFamily="18" charset="0"/>
                          </a:rPr>
                          <m:t>′</m:t>
                        </m:r>
                      </m:sup>
                    </m:sSup>
                    <m:r>
                      <m:rPr>
                        <m:sty m:val="p"/>
                      </m:rPr>
                      <a:rPr lang="en-IN" sz="2000" b="0" i="0" smtClean="0">
                        <a:solidFill>
                          <a:srgbClr val="333333"/>
                        </a:solidFill>
                        <a:latin typeface="Cambria Math" panose="02040503050406030204" pitchFamily="18" charset="0"/>
                      </a:rPr>
                      <m:t>s</m:t>
                    </m:r>
                  </m:oMath>
                </a14:m>
                <a:r>
                  <a:rPr lang="en-US" sz="2000" dirty="0">
                    <a:solidFill>
                      <a:srgbClr val="333333"/>
                    </a:solidFill>
                    <a:latin typeface="ProximaNova"/>
                  </a:rPr>
                  <a:t>  only up to a positive multiple. The scale of </a:t>
                </a:r>
                <a14:m>
                  <m:oMath xmlns:m="http://schemas.openxmlformats.org/officeDocument/2006/math">
                    <m:sSubSup>
                      <m:sSubSupPr>
                        <m:ctrlPr>
                          <a:rPr lang="en-US" sz="2000" i="1">
                            <a:solidFill>
                              <a:srgbClr val="333333"/>
                            </a:solidFill>
                            <a:latin typeface="Cambria Math" panose="02040503050406030204" pitchFamily="18" charset="0"/>
                          </a:rPr>
                        </m:ctrlPr>
                      </m:sSubSupPr>
                      <m:e>
                        <m:r>
                          <a:rPr lang="en-US" sz="2000" i="1">
                            <a:solidFill>
                              <a:srgbClr val="333333"/>
                            </a:solidFill>
                            <a:latin typeface="Cambria Math" panose="02040503050406030204" pitchFamily="18" charset="0"/>
                          </a:rPr>
                          <m:t>𝑦</m:t>
                        </m:r>
                      </m:e>
                      <m:sub>
                        <m:r>
                          <a:rPr lang="en-US" sz="2000" i="1">
                            <a:solidFill>
                              <a:srgbClr val="333333"/>
                            </a:solidFill>
                            <a:latin typeface="Cambria Math" panose="02040503050406030204" pitchFamily="18" charset="0"/>
                          </a:rPr>
                          <m:t>𝑖</m:t>
                        </m:r>
                      </m:sub>
                      <m:sup>
                        <m:r>
                          <a:rPr lang="en-US" sz="2000" i="1">
                            <a:solidFill>
                              <a:srgbClr val="333333"/>
                            </a:solidFill>
                            <a:latin typeface="Cambria Math" panose="02040503050406030204" pitchFamily="18" charset="0"/>
                          </a:rPr>
                          <m:t>∗</m:t>
                        </m:r>
                      </m:sup>
                    </m:sSubSup>
                    <m:r>
                      <a:rPr lang="en-US" sz="2000" i="1">
                        <a:solidFill>
                          <a:srgbClr val="333333"/>
                        </a:solidFill>
                        <a:latin typeface="Cambria Math" panose="02040503050406030204" pitchFamily="18" charset="0"/>
                      </a:rPr>
                      <m:t> </m:t>
                    </m:r>
                  </m:oMath>
                </a14:m>
                <a:r>
                  <a:rPr lang="en-US" sz="2000" dirty="0">
                    <a:solidFill>
                      <a:srgbClr val="333333"/>
                    </a:solidFill>
                    <a:latin typeface="ProximaNova"/>
                  </a:rPr>
                  <a:t>is fixed if we assume the var(</a:t>
                </a:r>
                <a14:m>
                  <m:oMath xmlns:m="http://schemas.openxmlformats.org/officeDocument/2006/math">
                    <m:sSub>
                      <m:sSubPr>
                        <m:ctrlPr>
                          <a:rPr lang="en-US" sz="2000" i="1">
                            <a:solidFill>
                              <a:srgbClr val="333333"/>
                            </a:solidFill>
                            <a:latin typeface="Cambria Math" panose="02040503050406030204" pitchFamily="18" charset="0"/>
                          </a:rPr>
                        </m:ctrlPr>
                      </m:sSubPr>
                      <m:e>
                        <m:r>
                          <a:rPr lang="en-US" sz="2000" i="1">
                            <a:solidFill>
                              <a:srgbClr val="333333"/>
                            </a:solidFill>
                            <a:latin typeface="Cambria Math" panose="02040503050406030204" pitchFamily="18" charset="0"/>
                          </a:rPr>
                          <m:t>𝑢</m:t>
                        </m:r>
                      </m:e>
                      <m:sub>
                        <m:r>
                          <a:rPr lang="en-US" sz="2000" i="1">
                            <a:solidFill>
                              <a:srgbClr val="333333"/>
                            </a:solidFill>
                            <a:latin typeface="Cambria Math" panose="02040503050406030204" pitchFamily="18" charset="0"/>
                          </a:rPr>
                          <m:t>𝑖</m:t>
                        </m:r>
                      </m:sub>
                    </m:sSub>
                  </m:oMath>
                </a14:m>
                <a:r>
                  <a:rPr lang="en-US" sz="2000" dirty="0">
                    <a:solidFill>
                      <a:srgbClr val="333333"/>
                    </a:solidFill>
                    <a:latin typeface="ProximaNova"/>
                  </a:rPr>
                  <a:t>) = 1</a:t>
                </a:r>
              </a:p>
              <a:p>
                <a:pPr marL="0" indent="0">
                  <a:buNone/>
                </a:pPr>
                <a:endParaRPr lang="en-US" sz="2000" dirty="0">
                  <a:solidFill>
                    <a:srgbClr val="333333"/>
                  </a:solidFill>
                  <a:latin typeface="ProximaNova"/>
                </a:endParaRPr>
              </a:p>
              <a:p>
                <a:pPr marL="0" indent="0">
                  <a:buNone/>
                </a:pPr>
                <a:endParaRPr lang="en-US" sz="2000" dirty="0">
                  <a:solidFill>
                    <a:srgbClr val="333333"/>
                  </a:solidFill>
                  <a:latin typeface="ProximaNova"/>
                </a:endParaRPr>
              </a:p>
              <a:p>
                <a:pPr marL="0" indent="0">
                  <a:buNone/>
                </a:pPr>
                <a:endParaRPr lang="en-IN" sz="2000" dirty="0"/>
              </a:p>
            </p:txBody>
          </p:sp>
        </mc:Choice>
        <mc:Fallback xmlns="">
          <p:sp>
            <p:nvSpPr>
              <p:cNvPr id="3" name="Content Placeholder 2">
                <a:extLst>
                  <a:ext uri="{FF2B5EF4-FFF2-40B4-BE49-F238E27FC236}">
                    <a16:creationId xmlns:a16="http://schemas.microsoft.com/office/drawing/2014/main" id="{9FDCBC5B-96FF-465F-4303-730844395D7A}"/>
                  </a:ext>
                </a:extLst>
              </p:cNvPr>
              <p:cNvSpPr>
                <a:spLocks noGrp="1" noRot="1" noChangeAspect="1" noMove="1" noResize="1" noEditPoints="1" noAdjustHandles="1" noChangeArrowheads="1" noChangeShapeType="1" noTextEdit="1"/>
              </p:cNvSpPr>
              <p:nvPr>
                <p:ph idx="1"/>
              </p:nvPr>
            </p:nvSpPr>
            <p:spPr>
              <a:xfrm>
                <a:off x="631380" y="1825625"/>
                <a:ext cx="10722932" cy="4351338"/>
              </a:xfrm>
              <a:blipFill>
                <a:blip r:embed="rId2"/>
                <a:stretch>
                  <a:fillRect l="-625" t="-700" r="-966"/>
                </a:stretch>
              </a:blipFill>
            </p:spPr>
            <p:txBody>
              <a:bodyPr/>
              <a:lstStyle/>
              <a:p>
                <a:r>
                  <a:rPr lang="en-IN">
                    <a:noFill/>
                  </a:rPr>
                  <a:t> </a:t>
                </a:r>
              </a:p>
            </p:txBody>
          </p:sp>
        </mc:Fallback>
      </mc:AlternateContent>
    </p:spTree>
    <p:extLst>
      <p:ext uri="{BB962C8B-B14F-4D97-AF65-F5344CB8AC3E}">
        <p14:creationId xmlns:p14="http://schemas.microsoft.com/office/powerpoint/2010/main" val="107047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50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6C72-1907-C165-4215-7F8E7C3F8694}"/>
              </a:ext>
            </a:extLst>
          </p:cNvPr>
          <p:cNvSpPr>
            <a:spLocks noGrp="1"/>
          </p:cNvSpPr>
          <p:nvPr>
            <p:ph type="title"/>
          </p:nvPr>
        </p:nvSpPr>
        <p:spPr/>
        <p:txBody>
          <a:bodyPr/>
          <a:lstStyle/>
          <a:p>
            <a:pPr algn="ctr"/>
            <a:r>
              <a:rPr lang="en-US" u="sng" dirty="0">
                <a:solidFill>
                  <a:srgbClr val="002060"/>
                </a:solidFill>
                <a:latin typeface="Algerian" panose="04020705040A02060702" pitchFamily="82" charset="0"/>
              </a:rPr>
              <a:t>LOGIT MODEL</a:t>
            </a:r>
            <a:endParaRPr lang="en-IN" u="sng" dirty="0">
              <a:solidFill>
                <a:srgbClr val="002060"/>
              </a:solidFill>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DCBC5B-96FF-465F-4303-730844395D7A}"/>
                  </a:ext>
                </a:extLst>
              </p:cNvPr>
              <p:cNvSpPr>
                <a:spLocks noGrp="1"/>
              </p:cNvSpPr>
              <p:nvPr>
                <p:ph idx="1"/>
              </p:nvPr>
            </p:nvSpPr>
            <p:spPr/>
            <p:txBody>
              <a:bodyPr>
                <a:normAutofit lnSpcReduction="10000"/>
              </a:bodyPr>
              <a:lstStyle/>
              <a:p>
                <a:pPr marL="0" indent="0">
                  <a:buNone/>
                </a:pPr>
                <a:r>
                  <a:rPr lang="en-IN" sz="1900" dirty="0">
                    <a:solidFill>
                      <a:schemeClr val="tx1"/>
                    </a:solidFill>
                    <a:latin typeface="Calibri" panose="020F0502020204030204" pitchFamily="34" charset="0"/>
                    <a:cs typeface="Calibri" panose="020F0502020204030204" pitchFamily="34" charset="0"/>
                  </a:rPr>
                  <a:t>For P(</a:t>
                </a:r>
                <a14:m>
                  <m:oMath xmlns:m="http://schemas.openxmlformats.org/officeDocument/2006/math">
                    <m:sSub>
                      <m:sSubPr>
                        <m:ctrlPr>
                          <a:rPr lang="en-US" sz="1900" i="1" dirty="0">
                            <a:solidFill>
                              <a:schemeClr val="tx1"/>
                            </a:solidFill>
                            <a:latin typeface="Cambria Math" panose="02040503050406030204" pitchFamily="18" charset="0"/>
                          </a:rPr>
                        </m:ctrlPr>
                      </m:sSubPr>
                      <m:e>
                        <m:r>
                          <a:rPr lang="en-US" sz="1900" i="1" dirty="0">
                            <a:solidFill>
                              <a:schemeClr val="tx1"/>
                            </a:solidFill>
                            <a:latin typeface="Cambria Math" panose="02040503050406030204" pitchFamily="18" charset="0"/>
                          </a:rPr>
                          <m:t>𝑦</m:t>
                        </m:r>
                      </m:e>
                      <m:sub>
                        <m:r>
                          <a:rPr lang="en-US" sz="1900" i="1" dirty="0">
                            <a:solidFill>
                              <a:schemeClr val="tx1"/>
                            </a:solidFill>
                            <a:latin typeface="Cambria Math" panose="02040503050406030204" pitchFamily="18" charset="0"/>
                          </a:rPr>
                          <m:t>𝑖</m:t>
                        </m:r>
                      </m:sub>
                    </m:sSub>
                  </m:oMath>
                </a14:m>
                <a:r>
                  <a:rPr lang="en-IN" sz="1900" dirty="0">
                    <a:solidFill>
                      <a:schemeClr val="tx1"/>
                    </a:solidFill>
                    <a:latin typeface="Calibri" panose="020F0502020204030204" pitchFamily="34" charset="0"/>
                    <a:cs typeface="Calibri" panose="020F0502020204030204" pitchFamily="34" charset="0"/>
                  </a:rPr>
                  <a:t>) =1 we must have P(</a:t>
                </a:r>
                <a14:m>
                  <m:oMath xmlns:m="http://schemas.openxmlformats.org/officeDocument/2006/math">
                    <m:sSubSup>
                      <m:sSubSupPr>
                        <m:ctrlPr>
                          <a:rPr lang="en-US" sz="1900" i="1" smtClean="0">
                            <a:solidFill>
                              <a:schemeClr val="tx1"/>
                            </a:solidFill>
                            <a:latin typeface="Cambria Math" panose="02040503050406030204" pitchFamily="18" charset="0"/>
                          </a:rPr>
                        </m:ctrlPr>
                      </m:sSubSupPr>
                      <m:e>
                        <m:r>
                          <a:rPr lang="en-US" sz="1900" i="1" smtClean="0">
                            <a:solidFill>
                              <a:schemeClr val="tx1"/>
                            </a:solidFill>
                            <a:latin typeface="Cambria Math" panose="02040503050406030204" pitchFamily="18" charset="0"/>
                          </a:rPr>
                          <m:t>𝑦</m:t>
                        </m:r>
                      </m:e>
                      <m:sub>
                        <m:r>
                          <a:rPr lang="en-US" sz="1900" i="1" smtClean="0">
                            <a:solidFill>
                              <a:schemeClr val="tx1"/>
                            </a:solidFill>
                            <a:latin typeface="Cambria Math" panose="02040503050406030204" pitchFamily="18" charset="0"/>
                          </a:rPr>
                          <m:t>𝑖</m:t>
                        </m:r>
                      </m:sub>
                      <m:sup>
                        <m:r>
                          <a:rPr lang="en-US" sz="1900" i="1" smtClean="0">
                            <a:solidFill>
                              <a:schemeClr val="tx1"/>
                            </a:solidFill>
                            <a:latin typeface="Cambria Math" panose="02040503050406030204" pitchFamily="18" charset="0"/>
                          </a:rPr>
                          <m:t>∗</m:t>
                        </m:r>
                      </m:sup>
                    </m:sSubSup>
                    <m:r>
                      <a:rPr lang="en-US" sz="1900" i="1" smtClean="0">
                        <a:solidFill>
                          <a:schemeClr val="tx1"/>
                        </a:solidFill>
                        <a:latin typeface="Cambria Math" panose="02040503050406030204" pitchFamily="18" charset="0"/>
                      </a:rPr>
                      <m:t> </m:t>
                    </m:r>
                  </m:oMath>
                </a14:m>
                <a:r>
                  <a:rPr lang="en-IN" sz="1900" dirty="0">
                    <a:solidFill>
                      <a:schemeClr val="tx1"/>
                    </a:solidFill>
                    <a:latin typeface="Calibri" panose="020F0502020204030204" pitchFamily="34" charset="0"/>
                    <a:cs typeface="Calibri" panose="020F0502020204030204" pitchFamily="34" charset="0"/>
                  </a:rPr>
                  <a:t>&gt;0)=1. After some probability theory and algebra we get </a:t>
                </a:r>
              </a:p>
              <a:p>
                <a:pPr marL="0" indent="0" algn="ctr">
                  <a:buNone/>
                </a:pPr>
                <a:r>
                  <a:rPr lang="en-IN" sz="1900" b="1" dirty="0">
                    <a:solidFill>
                      <a:schemeClr val="tx1"/>
                    </a:solidFill>
                    <a:latin typeface="Calibri" panose="020F0502020204030204" pitchFamily="34" charset="0"/>
                    <a:cs typeface="Calibri" panose="020F0502020204030204" pitchFamily="34" charset="0"/>
                  </a:rPr>
                  <a:t>                 P(</a:t>
                </a:r>
                <a14:m>
                  <m:oMath xmlns:m="http://schemas.openxmlformats.org/officeDocument/2006/math">
                    <m:sSub>
                      <m:sSubPr>
                        <m:ctrlPr>
                          <a:rPr lang="en-US" sz="1900" b="1" i="1" dirty="0" smtClean="0">
                            <a:solidFill>
                              <a:schemeClr val="tx1"/>
                            </a:solidFill>
                            <a:latin typeface="Cambria Math" panose="02040503050406030204" pitchFamily="18" charset="0"/>
                          </a:rPr>
                        </m:ctrlPr>
                      </m:sSubPr>
                      <m:e>
                        <m:r>
                          <a:rPr lang="en-US" sz="1900" b="1" i="1" dirty="0" smtClean="0">
                            <a:solidFill>
                              <a:schemeClr val="tx1"/>
                            </a:solidFill>
                            <a:latin typeface="Cambria Math" panose="02040503050406030204" pitchFamily="18" charset="0"/>
                          </a:rPr>
                          <m:t>𝒚</m:t>
                        </m:r>
                      </m:e>
                      <m:sub>
                        <m:r>
                          <a:rPr lang="en-US" sz="1900" b="1" i="1" dirty="0" smtClean="0">
                            <a:solidFill>
                              <a:schemeClr val="tx1"/>
                            </a:solidFill>
                            <a:latin typeface="Cambria Math" panose="02040503050406030204" pitchFamily="18" charset="0"/>
                          </a:rPr>
                          <m:t>𝒊</m:t>
                        </m:r>
                      </m:sub>
                    </m:sSub>
                  </m:oMath>
                </a14:m>
                <a:r>
                  <a:rPr lang="en-IN" sz="1900" b="1" dirty="0">
                    <a:solidFill>
                      <a:schemeClr val="tx1"/>
                    </a:solidFill>
                    <a:latin typeface="Calibri" panose="020F0502020204030204" pitchFamily="34" charset="0"/>
                    <a:cs typeface="Calibri" panose="020F0502020204030204" pitchFamily="34" charset="0"/>
                  </a:rPr>
                  <a:t> =1) = F(</a:t>
                </a:r>
                <a14:m>
                  <m:oMath xmlns:m="http://schemas.openxmlformats.org/officeDocument/2006/math">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𝜷</m:t>
                        </m:r>
                      </m:e>
                      <m:sub>
                        <m:r>
                          <a:rPr lang="en-US" sz="1900" b="1" i="1">
                            <a:solidFill>
                              <a:schemeClr val="tx1"/>
                            </a:solidFill>
                            <a:latin typeface="Cambria Math" panose="02040503050406030204" pitchFamily="18" charset="0"/>
                          </a:rPr>
                          <m:t>𝟎</m:t>
                        </m:r>
                      </m:sub>
                    </m:sSub>
                    <m:r>
                      <a:rPr lang="en-US" sz="1900" b="1" i="1">
                        <a:solidFill>
                          <a:schemeClr val="tx1"/>
                        </a:solidFill>
                        <a:latin typeface="Cambria Math" panose="02040503050406030204" pitchFamily="18" charset="0"/>
                      </a:rPr>
                      <m:t>+</m:t>
                    </m:r>
                    <m:nary>
                      <m:naryPr>
                        <m:chr m:val="∑"/>
                        <m:limLoc m:val="undOvr"/>
                        <m:grow m:val="on"/>
                        <m:ctrlPr>
                          <a:rPr lang="en-US" sz="1900" b="1" i="1">
                            <a:solidFill>
                              <a:schemeClr val="tx1"/>
                            </a:solidFill>
                            <a:latin typeface="Cambria Math" panose="02040503050406030204" pitchFamily="18" charset="0"/>
                          </a:rPr>
                        </m:ctrlPr>
                      </m:naryPr>
                      <m:sub>
                        <m:r>
                          <a:rPr lang="en-US" sz="1900" b="1" i="1">
                            <a:solidFill>
                              <a:schemeClr val="tx1"/>
                            </a:solidFill>
                            <a:latin typeface="Cambria Math" panose="02040503050406030204" pitchFamily="18" charset="0"/>
                          </a:rPr>
                          <m:t>𝒋</m:t>
                        </m:r>
                        <m:r>
                          <a:rPr lang="en-US" sz="1900" b="1" i="1">
                            <a:solidFill>
                              <a:schemeClr val="tx1"/>
                            </a:solidFill>
                            <a:latin typeface="Cambria Math" panose="02040503050406030204" pitchFamily="18" charset="0"/>
                          </a:rPr>
                          <m:t>=</m:t>
                        </m:r>
                        <m:r>
                          <a:rPr lang="en-US" sz="1900" b="1" i="1">
                            <a:solidFill>
                              <a:schemeClr val="tx1"/>
                            </a:solidFill>
                            <a:latin typeface="Cambria Math" panose="02040503050406030204" pitchFamily="18" charset="0"/>
                          </a:rPr>
                          <m:t>𝟏</m:t>
                        </m:r>
                      </m:sub>
                      <m:sup>
                        <m:r>
                          <a:rPr lang="en-US" sz="1900" b="1" i="1">
                            <a:solidFill>
                              <a:schemeClr val="tx1"/>
                            </a:solidFill>
                            <a:latin typeface="Cambria Math" panose="02040503050406030204" pitchFamily="18" charset="0"/>
                          </a:rPr>
                          <m:t>𝒌</m:t>
                        </m:r>
                      </m:sup>
                      <m:e>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𝜷</m:t>
                            </m:r>
                          </m:e>
                          <m:sub>
                            <m:r>
                              <a:rPr lang="en-US" sz="1900" b="1" i="1">
                                <a:solidFill>
                                  <a:schemeClr val="tx1"/>
                                </a:solidFill>
                                <a:latin typeface="Cambria Math" panose="02040503050406030204" pitchFamily="18" charset="0"/>
                              </a:rPr>
                              <m:t>𝒋</m:t>
                            </m:r>
                          </m:sub>
                        </m:sSub>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𝒙</m:t>
                            </m:r>
                          </m:e>
                          <m:sub>
                            <m:r>
                              <a:rPr lang="en-US" sz="1900" b="1" i="1">
                                <a:solidFill>
                                  <a:schemeClr val="tx1"/>
                                </a:solidFill>
                                <a:latin typeface="Cambria Math" panose="02040503050406030204" pitchFamily="18" charset="0"/>
                              </a:rPr>
                              <m:t>𝒊𝒋</m:t>
                            </m:r>
                          </m:sub>
                        </m:sSub>
                      </m:e>
                    </m:nary>
                    <m:r>
                      <a:rPr lang="en-IN" sz="1900" b="1" i="0" smtClean="0">
                        <a:solidFill>
                          <a:schemeClr val="tx1"/>
                        </a:solidFill>
                        <a:latin typeface="Cambria Math" panose="02040503050406030204" pitchFamily="18" charset="0"/>
                      </a:rPr>
                      <m:t>)</m:t>
                    </m:r>
                  </m:oMath>
                </a14:m>
                <a:endParaRPr lang="en-IN" sz="1900" b="1" dirty="0">
                  <a:solidFill>
                    <a:schemeClr val="tx1"/>
                  </a:solidFill>
                  <a:latin typeface="Calibri" panose="020F0502020204030204" pitchFamily="34" charset="0"/>
                  <a:cs typeface="Calibri" panose="020F0502020204030204" pitchFamily="34" charset="0"/>
                </a:endParaRPr>
              </a:p>
              <a:p>
                <a:pPr marL="0" indent="0" algn="ctr">
                  <a:buNone/>
                </a:pPr>
                <a:r>
                  <a:rPr lang="en-IN" sz="1900" b="1" dirty="0">
                    <a:solidFill>
                      <a:schemeClr val="tx1"/>
                    </a:solidFill>
                    <a:latin typeface="Calibri" panose="020F0502020204030204" pitchFamily="34" charset="0"/>
                    <a:cs typeface="Calibri" panose="020F0502020204030204" pitchFamily="34" charset="0"/>
                  </a:rPr>
                  <a:t>P(</a:t>
                </a:r>
                <a14:m>
                  <m:oMath xmlns:m="http://schemas.openxmlformats.org/officeDocument/2006/math">
                    <m:sSub>
                      <m:sSubPr>
                        <m:ctrlPr>
                          <a:rPr lang="en-US" sz="1900" b="1" i="1" dirty="0" smtClean="0">
                            <a:solidFill>
                              <a:schemeClr val="tx1"/>
                            </a:solidFill>
                            <a:latin typeface="Cambria Math" panose="02040503050406030204" pitchFamily="18" charset="0"/>
                          </a:rPr>
                        </m:ctrlPr>
                      </m:sSubPr>
                      <m:e>
                        <m:r>
                          <a:rPr lang="en-US" sz="1900" b="1" i="1" dirty="0" smtClean="0">
                            <a:solidFill>
                              <a:schemeClr val="tx1"/>
                            </a:solidFill>
                            <a:latin typeface="Cambria Math" panose="02040503050406030204" pitchFamily="18" charset="0"/>
                          </a:rPr>
                          <m:t>𝒚</m:t>
                        </m:r>
                      </m:e>
                      <m:sub>
                        <m:r>
                          <a:rPr lang="en-US" sz="1900" b="1" i="1" dirty="0" smtClean="0">
                            <a:solidFill>
                              <a:schemeClr val="tx1"/>
                            </a:solidFill>
                            <a:latin typeface="Cambria Math" panose="02040503050406030204" pitchFamily="18" charset="0"/>
                          </a:rPr>
                          <m:t>𝒊</m:t>
                        </m:r>
                      </m:sub>
                    </m:sSub>
                  </m:oMath>
                </a14:m>
                <a:r>
                  <a:rPr lang="en-IN" sz="1900" b="1" dirty="0">
                    <a:solidFill>
                      <a:schemeClr val="tx1"/>
                    </a:solidFill>
                    <a:latin typeface="Calibri" panose="020F0502020204030204" pitchFamily="34" charset="0"/>
                    <a:cs typeface="Calibri" panose="020F0502020204030204" pitchFamily="34" charset="0"/>
                  </a:rPr>
                  <a:t> = 0) = 1-P(</a:t>
                </a:r>
                <a14:m>
                  <m:oMath xmlns:m="http://schemas.openxmlformats.org/officeDocument/2006/math">
                    <m:sSub>
                      <m:sSubPr>
                        <m:ctrlPr>
                          <a:rPr lang="en-US" sz="1900" b="1" i="1" dirty="0">
                            <a:solidFill>
                              <a:schemeClr val="tx1"/>
                            </a:solidFill>
                            <a:latin typeface="Cambria Math" panose="02040503050406030204" pitchFamily="18" charset="0"/>
                          </a:rPr>
                        </m:ctrlPr>
                      </m:sSubPr>
                      <m:e>
                        <m:r>
                          <a:rPr lang="en-US" sz="1900" b="1" i="1" dirty="0">
                            <a:solidFill>
                              <a:schemeClr val="tx1"/>
                            </a:solidFill>
                            <a:latin typeface="Cambria Math" panose="02040503050406030204" pitchFamily="18" charset="0"/>
                          </a:rPr>
                          <m:t>𝒚</m:t>
                        </m:r>
                      </m:e>
                      <m:sub>
                        <m:r>
                          <a:rPr lang="en-US" sz="1900" b="1" i="1" dirty="0">
                            <a:solidFill>
                              <a:schemeClr val="tx1"/>
                            </a:solidFill>
                            <a:latin typeface="Cambria Math" panose="02040503050406030204" pitchFamily="18" charset="0"/>
                          </a:rPr>
                          <m:t>𝒊</m:t>
                        </m:r>
                      </m:sub>
                    </m:sSub>
                  </m:oMath>
                </a14:m>
                <a:r>
                  <a:rPr lang="en-IN" sz="1900" b="1" dirty="0">
                    <a:solidFill>
                      <a:schemeClr val="tx1"/>
                    </a:solidFill>
                    <a:latin typeface="Calibri" panose="020F0502020204030204" pitchFamily="34" charset="0"/>
                    <a:cs typeface="Calibri" panose="020F0502020204030204" pitchFamily="34" charset="0"/>
                  </a:rPr>
                  <a:t> = 1)</a:t>
                </a:r>
              </a:p>
              <a:p>
                <a:pPr marL="0" indent="0">
                  <a:buNone/>
                </a:pPr>
                <a:r>
                  <a:rPr lang="en-IN" sz="2000" dirty="0">
                    <a:solidFill>
                      <a:schemeClr val="tx1"/>
                    </a:solidFill>
                    <a:latin typeface="Calibri" panose="020F0502020204030204" pitchFamily="34" charset="0"/>
                    <a:cs typeface="Calibri" panose="020F0502020204030204" pitchFamily="34" charset="0"/>
                  </a:rPr>
                  <a:t>Using the Likelihood function and assuming u follows logistic distribution we can write -</a:t>
                </a:r>
              </a:p>
              <a:p>
                <a:pPr marL="0" indent="0" algn="ctr">
                  <a:buNone/>
                </a:pPr>
                <a:r>
                  <a:rPr lang="en-IN" sz="1900" b="1" dirty="0">
                    <a:solidFill>
                      <a:schemeClr val="tx1"/>
                    </a:solidFill>
                    <a:latin typeface="Calibri" panose="020F0502020204030204" pitchFamily="34" charset="0"/>
                    <a:cs typeface="Calibri" panose="020F0502020204030204" pitchFamily="34" charset="0"/>
                  </a:rPr>
                  <a:t>F(</a:t>
                </a:r>
                <a14:m>
                  <m:oMath xmlns:m="http://schemas.openxmlformats.org/officeDocument/2006/math">
                    <m:sSub>
                      <m:sSubPr>
                        <m:ctrlPr>
                          <a:rPr lang="en-US" sz="1900" b="1" i="1" smtClean="0">
                            <a:solidFill>
                              <a:schemeClr val="tx1"/>
                            </a:solidFill>
                            <a:latin typeface="Cambria Math" panose="02040503050406030204" pitchFamily="18" charset="0"/>
                          </a:rPr>
                        </m:ctrlPr>
                      </m:sSubPr>
                      <m:e>
                        <m:r>
                          <a:rPr lang="en-US" sz="1900" b="1" i="1" smtClean="0">
                            <a:solidFill>
                              <a:schemeClr val="tx1"/>
                            </a:solidFill>
                            <a:latin typeface="Cambria Math" panose="02040503050406030204" pitchFamily="18" charset="0"/>
                          </a:rPr>
                          <m:t>𝜷</m:t>
                        </m:r>
                      </m:e>
                      <m:sub>
                        <m:r>
                          <a:rPr lang="en-US" sz="1900" b="1" i="1" smtClean="0">
                            <a:solidFill>
                              <a:schemeClr val="tx1"/>
                            </a:solidFill>
                            <a:latin typeface="Cambria Math" panose="02040503050406030204" pitchFamily="18" charset="0"/>
                          </a:rPr>
                          <m:t>𝟎</m:t>
                        </m:r>
                      </m:sub>
                    </m:sSub>
                    <m:r>
                      <a:rPr lang="en-US" sz="1900" b="1" i="1" smtClean="0">
                        <a:solidFill>
                          <a:schemeClr val="tx1"/>
                        </a:solidFill>
                        <a:latin typeface="Cambria Math" panose="02040503050406030204" pitchFamily="18" charset="0"/>
                      </a:rPr>
                      <m:t>+</m:t>
                    </m:r>
                    <m:nary>
                      <m:naryPr>
                        <m:chr m:val="∑"/>
                        <m:limLoc m:val="undOvr"/>
                        <m:grow m:val="on"/>
                        <m:ctrlPr>
                          <a:rPr lang="en-US" sz="1900" b="1" i="1" smtClean="0">
                            <a:solidFill>
                              <a:schemeClr val="tx1"/>
                            </a:solidFill>
                            <a:latin typeface="Cambria Math" panose="02040503050406030204" pitchFamily="18" charset="0"/>
                          </a:rPr>
                        </m:ctrlPr>
                      </m:naryPr>
                      <m:sub>
                        <m:r>
                          <a:rPr lang="en-US" sz="1900" b="1" i="1" smtClean="0">
                            <a:solidFill>
                              <a:schemeClr val="tx1"/>
                            </a:solidFill>
                            <a:latin typeface="Cambria Math" panose="02040503050406030204" pitchFamily="18" charset="0"/>
                          </a:rPr>
                          <m:t>𝒋</m:t>
                        </m:r>
                        <m:r>
                          <a:rPr lang="en-US" sz="1900" b="1" i="1" smtClean="0">
                            <a:solidFill>
                              <a:schemeClr val="tx1"/>
                            </a:solidFill>
                            <a:latin typeface="Cambria Math" panose="02040503050406030204" pitchFamily="18" charset="0"/>
                          </a:rPr>
                          <m:t>=</m:t>
                        </m:r>
                        <m:r>
                          <a:rPr lang="en-US" sz="1900" b="1" i="1" smtClean="0">
                            <a:solidFill>
                              <a:schemeClr val="tx1"/>
                            </a:solidFill>
                            <a:latin typeface="Cambria Math" panose="02040503050406030204" pitchFamily="18" charset="0"/>
                          </a:rPr>
                          <m:t>𝟏</m:t>
                        </m:r>
                      </m:sub>
                      <m:sup>
                        <m:r>
                          <a:rPr lang="en-US" sz="1900" b="1" i="1" smtClean="0">
                            <a:solidFill>
                              <a:schemeClr val="tx1"/>
                            </a:solidFill>
                            <a:latin typeface="Cambria Math" panose="02040503050406030204" pitchFamily="18" charset="0"/>
                          </a:rPr>
                          <m:t>𝒌</m:t>
                        </m:r>
                      </m:sup>
                      <m:e>
                        <m:sSub>
                          <m:sSubPr>
                            <m:ctrlPr>
                              <a:rPr lang="en-US" sz="1900" b="1" i="1" smtClean="0">
                                <a:solidFill>
                                  <a:schemeClr val="tx1"/>
                                </a:solidFill>
                                <a:latin typeface="Cambria Math" panose="02040503050406030204" pitchFamily="18" charset="0"/>
                              </a:rPr>
                            </m:ctrlPr>
                          </m:sSubPr>
                          <m:e>
                            <m:r>
                              <a:rPr lang="en-US" sz="1900" b="1" i="1" smtClean="0">
                                <a:solidFill>
                                  <a:schemeClr val="tx1"/>
                                </a:solidFill>
                                <a:latin typeface="Cambria Math" panose="02040503050406030204" pitchFamily="18" charset="0"/>
                              </a:rPr>
                              <m:t>𝜷</m:t>
                            </m:r>
                          </m:e>
                          <m:sub>
                            <m:r>
                              <a:rPr lang="en-US" sz="1900" b="1" i="1" smtClean="0">
                                <a:solidFill>
                                  <a:schemeClr val="tx1"/>
                                </a:solidFill>
                                <a:latin typeface="Cambria Math" panose="02040503050406030204" pitchFamily="18" charset="0"/>
                              </a:rPr>
                              <m:t>𝒋</m:t>
                            </m:r>
                          </m:sub>
                        </m:sSub>
                        <m:sSub>
                          <m:sSubPr>
                            <m:ctrlPr>
                              <a:rPr lang="en-US" sz="1900" b="1" i="1" smtClean="0">
                                <a:solidFill>
                                  <a:schemeClr val="tx1"/>
                                </a:solidFill>
                                <a:latin typeface="Cambria Math" panose="02040503050406030204" pitchFamily="18" charset="0"/>
                              </a:rPr>
                            </m:ctrlPr>
                          </m:sSubPr>
                          <m:e>
                            <m:r>
                              <a:rPr lang="en-US" sz="1900" b="1" i="1" smtClean="0">
                                <a:solidFill>
                                  <a:schemeClr val="tx1"/>
                                </a:solidFill>
                                <a:latin typeface="Cambria Math" panose="02040503050406030204" pitchFamily="18" charset="0"/>
                              </a:rPr>
                              <m:t>𝒙</m:t>
                            </m:r>
                          </m:e>
                          <m:sub>
                            <m:r>
                              <a:rPr lang="en-US" sz="1900" b="1" i="1" smtClean="0">
                                <a:solidFill>
                                  <a:schemeClr val="tx1"/>
                                </a:solidFill>
                                <a:latin typeface="Cambria Math" panose="02040503050406030204" pitchFamily="18" charset="0"/>
                              </a:rPr>
                              <m:t>𝒊𝒋</m:t>
                            </m:r>
                          </m:sub>
                        </m:sSub>
                      </m:e>
                    </m:nary>
                  </m:oMath>
                </a14:m>
                <a:r>
                  <a:rPr lang="en-IN" sz="1900" b="1" dirty="0">
                    <a:solidFill>
                      <a:schemeClr val="tx1"/>
                    </a:solidFill>
                    <a:latin typeface="Calibri" panose="020F0502020204030204" pitchFamily="34" charset="0"/>
                    <a:cs typeface="Calibri" panose="020F0502020204030204" pitchFamily="34" charset="0"/>
                  </a:rPr>
                  <a:t>) = </a:t>
                </a:r>
                <a14:m>
                  <m:oMath xmlns:m="http://schemas.openxmlformats.org/officeDocument/2006/math">
                    <m:f>
                      <m:fPr>
                        <m:ctrlPr>
                          <a:rPr lang="en-US" sz="1900" b="1" i="1" smtClean="0">
                            <a:solidFill>
                              <a:schemeClr val="tx1"/>
                            </a:solidFill>
                            <a:latin typeface="Cambria Math" panose="02040503050406030204" pitchFamily="18" charset="0"/>
                          </a:rPr>
                        </m:ctrlPr>
                      </m:fPr>
                      <m:num>
                        <m:r>
                          <a:rPr lang="en-IN" sz="1900" b="1" i="0" smtClean="0">
                            <a:solidFill>
                              <a:schemeClr val="tx1"/>
                            </a:solidFill>
                            <a:latin typeface="Cambria Math" panose="02040503050406030204" pitchFamily="18" charset="0"/>
                          </a:rPr>
                          <m:t>𝐞𝐱𝐩</m:t>
                        </m:r>
                        <m:r>
                          <a:rPr lang="en-IN" sz="1900" b="1" i="1" smtClean="0">
                            <a:solidFill>
                              <a:schemeClr val="tx1"/>
                            </a:solidFill>
                            <a:latin typeface="Cambria Math" panose="02040503050406030204" pitchFamily="18" charset="0"/>
                          </a:rPr>
                          <m:t>⁡(</m:t>
                        </m:r>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𝜷</m:t>
                            </m:r>
                          </m:e>
                          <m:sub>
                            <m:r>
                              <a:rPr lang="en-US" sz="1900" b="1" i="1">
                                <a:solidFill>
                                  <a:schemeClr val="tx1"/>
                                </a:solidFill>
                                <a:latin typeface="Cambria Math" panose="02040503050406030204" pitchFamily="18" charset="0"/>
                              </a:rPr>
                              <m:t>𝟎</m:t>
                            </m:r>
                          </m:sub>
                        </m:sSub>
                        <m:r>
                          <a:rPr lang="en-US" sz="1900" b="1" i="1">
                            <a:solidFill>
                              <a:schemeClr val="tx1"/>
                            </a:solidFill>
                            <a:latin typeface="Cambria Math" panose="02040503050406030204" pitchFamily="18" charset="0"/>
                          </a:rPr>
                          <m:t>+</m:t>
                        </m:r>
                        <m:nary>
                          <m:naryPr>
                            <m:chr m:val="∑"/>
                            <m:limLoc m:val="undOvr"/>
                            <m:grow m:val="on"/>
                            <m:ctrlPr>
                              <a:rPr lang="en-US" sz="1900" b="1" i="1">
                                <a:solidFill>
                                  <a:schemeClr val="tx1"/>
                                </a:solidFill>
                                <a:latin typeface="Cambria Math" panose="02040503050406030204" pitchFamily="18" charset="0"/>
                              </a:rPr>
                            </m:ctrlPr>
                          </m:naryPr>
                          <m:sub>
                            <m:r>
                              <a:rPr lang="en-US" sz="1900" b="1" i="1">
                                <a:solidFill>
                                  <a:schemeClr val="tx1"/>
                                </a:solidFill>
                                <a:latin typeface="Cambria Math" panose="02040503050406030204" pitchFamily="18" charset="0"/>
                              </a:rPr>
                              <m:t>𝒋</m:t>
                            </m:r>
                            <m:r>
                              <a:rPr lang="en-US" sz="1900" b="1" i="1">
                                <a:solidFill>
                                  <a:schemeClr val="tx1"/>
                                </a:solidFill>
                                <a:latin typeface="Cambria Math" panose="02040503050406030204" pitchFamily="18" charset="0"/>
                              </a:rPr>
                              <m:t>=</m:t>
                            </m:r>
                            <m:r>
                              <a:rPr lang="en-US" sz="1900" b="1" i="1">
                                <a:solidFill>
                                  <a:schemeClr val="tx1"/>
                                </a:solidFill>
                                <a:latin typeface="Cambria Math" panose="02040503050406030204" pitchFamily="18" charset="0"/>
                              </a:rPr>
                              <m:t>𝟏</m:t>
                            </m:r>
                          </m:sub>
                          <m:sup>
                            <m:r>
                              <a:rPr lang="en-US" sz="1900" b="1" i="1">
                                <a:solidFill>
                                  <a:schemeClr val="tx1"/>
                                </a:solidFill>
                                <a:latin typeface="Cambria Math" panose="02040503050406030204" pitchFamily="18" charset="0"/>
                              </a:rPr>
                              <m:t>𝒌</m:t>
                            </m:r>
                          </m:sup>
                          <m:e>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𝜷</m:t>
                                </m:r>
                              </m:e>
                              <m:sub>
                                <m:r>
                                  <a:rPr lang="en-US" sz="1900" b="1" i="1">
                                    <a:solidFill>
                                      <a:schemeClr val="tx1"/>
                                    </a:solidFill>
                                    <a:latin typeface="Cambria Math" panose="02040503050406030204" pitchFamily="18" charset="0"/>
                                  </a:rPr>
                                  <m:t>𝒋</m:t>
                                </m:r>
                              </m:sub>
                            </m:sSub>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𝒙</m:t>
                                </m:r>
                              </m:e>
                              <m:sub>
                                <m:r>
                                  <a:rPr lang="en-US" sz="1900" b="1" i="1">
                                    <a:solidFill>
                                      <a:schemeClr val="tx1"/>
                                    </a:solidFill>
                                    <a:latin typeface="Cambria Math" panose="02040503050406030204" pitchFamily="18" charset="0"/>
                                  </a:rPr>
                                  <m:t>𝒊𝒋</m:t>
                                </m:r>
                              </m:sub>
                            </m:sSub>
                          </m:e>
                        </m:nary>
                        <m:r>
                          <a:rPr lang="en-IN" sz="1900" b="1" i="1" smtClean="0">
                            <a:solidFill>
                              <a:schemeClr val="tx1"/>
                            </a:solidFill>
                            <a:latin typeface="Cambria Math" panose="02040503050406030204" pitchFamily="18" charset="0"/>
                          </a:rPr>
                          <m:t>)</m:t>
                        </m:r>
                      </m:num>
                      <m:den>
                        <m:r>
                          <a:rPr lang="en-IN" sz="1900" b="1" i="1" smtClean="0">
                            <a:solidFill>
                              <a:schemeClr val="tx1"/>
                            </a:solidFill>
                            <a:latin typeface="Cambria Math" panose="02040503050406030204" pitchFamily="18" charset="0"/>
                          </a:rPr>
                          <m:t>𝟏</m:t>
                        </m:r>
                        <m:r>
                          <a:rPr lang="en-IN" sz="1900" b="1" i="1" smtClean="0">
                            <a:solidFill>
                              <a:schemeClr val="tx1"/>
                            </a:solidFill>
                            <a:latin typeface="Cambria Math" panose="02040503050406030204" pitchFamily="18" charset="0"/>
                          </a:rPr>
                          <m:t>+</m:t>
                        </m:r>
                        <m:r>
                          <a:rPr lang="en-IN" sz="1900" b="1" i="0" smtClean="0">
                            <a:solidFill>
                              <a:schemeClr val="tx1"/>
                            </a:solidFill>
                            <a:latin typeface="Cambria Math" panose="02040503050406030204" pitchFamily="18" charset="0"/>
                          </a:rPr>
                          <m:t>𝐞𝐱𝐩</m:t>
                        </m:r>
                        <m:r>
                          <a:rPr lang="en-IN" sz="1900" b="1" i="1" smtClean="0">
                            <a:solidFill>
                              <a:schemeClr val="tx1"/>
                            </a:solidFill>
                            <a:latin typeface="Cambria Math" panose="02040503050406030204" pitchFamily="18" charset="0"/>
                          </a:rPr>
                          <m:t>⁡(</m:t>
                        </m:r>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𝜷</m:t>
                            </m:r>
                          </m:e>
                          <m:sub>
                            <m:r>
                              <a:rPr lang="en-US" sz="1900" b="1" i="1">
                                <a:solidFill>
                                  <a:schemeClr val="tx1"/>
                                </a:solidFill>
                                <a:latin typeface="Cambria Math" panose="02040503050406030204" pitchFamily="18" charset="0"/>
                              </a:rPr>
                              <m:t>𝟎</m:t>
                            </m:r>
                          </m:sub>
                        </m:sSub>
                        <m:r>
                          <a:rPr lang="en-US" sz="1900" b="1" i="1">
                            <a:solidFill>
                              <a:schemeClr val="tx1"/>
                            </a:solidFill>
                            <a:latin typeface="Cambria Math" panose="02040503050406030204" pitchFamily="18" charset="0"/>
                          </a:rPr>
                          <m:t>+</m:t>
                        </m:r>
                        <m:nary>
                          <m:naryPr>
                            <m:chr m:val="∑"/>
                            <m:limLoc m:val="undOvr"/>
                            <m:grow m:val="on"/>
                            <m:ctrlPr>
                              <a:rPr lang="en-US" sz="1900" b="1" i="1">
                                <a:solidFill>
                                  <a:schemeClr val="tx1"/>
                                </a:solidFill>
                                <a:latin typeface="Cambria Math" panose="02040503050406030204" pitchFamily="18" charset="0"/>
                              </a:rPr>
                            </m:ctrlPr>
                          </m:naryPr>
                          <m:sub>
                            <m:r>
                              <a:rPr lang="en-US" sz="1900" b="1" i="1">
                                <a:solidFill>
                                  <a:schemeClr val="tx1"/>
                                </a:solidFill>
                                <a:latin typeface="Cambria Math" panose="02040503050406030204" pitchFamily="18" charset="0"/>
                              </a:rPr>
                              <m:t>𝒋</m:t>
                            </m:r>
                            <m:r>
                              <a:rPr lang="en-US" sz="1900" b="1" i="1">
                                <a:solidFill>
                                  <a:schemeClr val="tx1"/>
                                </a:solidFill>
                                <a:latin typeface="Cambria Math" panose="02040503050406030204" pitchFamily="18" charset="0"/>
                              </a:rPr>
                              <m:t>=</m:t>
                            </m:r>
                            <m:r>
                              <a:rPr lang="en-US" sz="1900" b="1" i="1">
                                <a:solidFill>
                                  <a:schemeClr val="tx1"/>
                                </a:solidFill>
                                <a:latin typeface="Cambria Math" panose="02040503050406030204" pitchFamily="18" charset="0"/>
                              </a:rPr>
                              <m:t>𝟏</m:t>
                            </m:r>
                          </m:sub>
                          <m:sup>
                            <m:r>
                              <a:rPr lang="en-US" sz="1900" b="1" i="1">
                                <a:solidFill>
                                  <a:schemeClr val="tx1"/>
                                </a:solidFill>
                                <a:latin typeface="Cambria Math" panose="02040503050406030204" pitchFamily="18" charset="0"/>
                              </a:rPr>
                              <m:t>𝒌</m:t>
                            </m:r>
                          </m:sup>
                          <m:e>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𝜷</m:t>
                                </m:r>
                              </m:e>
                              <m:sub>
                                <m:r>
                                  <a:rPr lang="en-US" sz="1900" b="1" i="1">
                                    <a:solidFill>
                                      <a:schemeClr val="tx1"/>
                                    </a:solidFill>
                                    <a:latin typeface="Cambria Math" panose="02040503050406030204" pitchFamily="18" charset="0"/>
                                  </a:rPr>
                                  <m:t>𝒋</m:t>
                                </m:r>
                              </m:sub>
                            </m:sSub>
                            <m:sSub>
                              <m:sSubPr>
                                <m:ctrlPr>
                                  <a:rPr lang="en-US" sz="1900" b="1" i="1">
                                    <a:solidFill>
                                      <a:schemeClr val="tx1"/>
                                    </a:solidFill>
                                    <a:latin typeface="Cambria Math" panose="02040503050406030204" pitchFamily="18" charset="0"/>
                                  </a:rPr>
                                </m:ctrlPr>
                              </m:sSubPr>
                              <m:e>
                                <m:r>
                                  <a:rPr lang="en-US" sz="1900" b="1" i="1">
                                    <a:solidFill>
                                      <a:schemeClr val="tx1"/>
                                    </a:solidFill>
                                    <a:latin typeface="Cambria Math" panose="02040503050406030204" pitchFamily="18" charset="0"/>
                                  </a:rPr>
                                  <m:t>𝒙</m:t>
                                </m:r>
                              </m:e>
                              <m:sub>
                                <m:r>
                                  <a:rPr lang="en-US" sz="1900" b="1" i="1">
                                    <a:solidFill>
                                      <a:schemeClr val="tx1"/>
                                    </a:solidFill>
                                    <a:latin typeface="Cambria Math" panose="02040503050406030204" pitchFamily="18" charset="0"/>
                                  </a:rPr>
                                  <m:t>𝒊𝒋</m:t>
                                </m:r>
                              </m:sub>
                            </m:sSub>
                          </m:e>
                        </m:nary>
                        <m:r>
                          <a:rPr lang="en-IN" sz="1900" b="1" i="1" smtClean="0">
                            <a:solidFill>
                              <a:schemeClr val="tx1"/>
                            </a:solidFill>
                            <a:latin typeface="Cambria Math" panose="02040503050406030204" pitchFamily="18" charset="0"/>
                          </a:rPr>
                          <m:t>)</m:t>
                        </m:r>
                      </m:den>
                    </m:f>
                  </m:oMath>
                </a14:m>
                <a:endParaRPr lang="en-IN" sz="1900" b="1" dirty="0">
                  <a:solidFill>
                    <a:schemeClr val="tx1"/>
                  </a:solidFill>
                  <a:latin typeface="Calibri" panose="020F0502020204030204" pitchFamily="34" charset="0"/>
                  <a:cs typeface="Calibri" panose="020F0502020204030204" pitchFamily="34" charset="0"/>
                </a:endParaRPr>
              </a:p>
              <a:p>
                <a:pPr marL="0" indent="0">
                  <a:buNone/>
                </a:pPr>
                <a:r>
                  <a:rPr lang="en-IN" sz="1900" dirty="0">
                    <a:solidFill>
                      <a:schemeClr val="tx1"/>
                    </a:solidFill>
                    <a:latin typeface="Calibri" panose="020F0502020204030204" pitchFamily="34" charset="0"/>
                    <a:cs typeface="Calibri" panose="020F0502020204030204" pitchFamily="34" charset="0"/>
                  </a:rPr>
                  <a:t>Also we have the logs odd ratio given by </a:t>
                </a:r>
              </a:p>
              <a:p>
                <a:pPr marL="0" indent="0" algn="ctr">
                  <a:buNone/>
                </a:pPr>
                <a:r>
                  <a:rPr lang="en-IN" sz="1900" b="1"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IN" sz="1900" b="1" i="1" smtClean="0">
                        <a:solidFill>
                          <a:schemeClr val="tx1"/>
                        </a:solidFill>
                        <a:latin typeface="Cambria Math" panose="02040503050406030204" pitchFamily="18" charset="0"/>
                      </a:rPr>
                      <m:t>𝒍𝒐𝒈</m:t>
                    </m:r>
                    <m:f>
                      <m:fPr>
                        <m:ctrlPr>
                          <a:rPr lang="en-US" sz="1900" b="1" i="1" smtClean="0">
                            <a:solidFill>
                              <a:schemeClr val="tx1"/>
                            </a:solidFill>
                            <a:latin typeface="Cambria Math" panose="02040503050406030204" pitchFamily="18" charset="0"/>
                          </a:rPr>
                        </m:ctrlPr>
                      </m:fPr>
                      <m:num>
                        <m:sSub>
                          <m:sSubPr>
                            <m:ctrlPr>
                              <a:rPr lang="en-IN" sz="1900" b="1" i="1" smtClean="0">
                                <a:solidFill>
                                  <a:schemeClr val="tx1"/>
                                </a:solidFill>
                                <a:latin typeface="Cambria Math" panose="02040503050406030204" pitchFamily="18" charset="0"/>
                              </a:rPr>
                            </m:ctrlPr>
                          </m:sSubPr>
                          <m:e>
                            <m:r>
                              <a:rPr lang="en-IN" sz="1900" b="1" i="1" smtClean="0">
                                <a:solidFill>
                                  <a:schemeClr val="tx1"/>
                                </a:solidFill>
                                <a:latin typeface="Cambria Math" panose="02040503050406030204" pitchFamily="18" charset="0"/>
                              </a:rPr>
                              <m:t>𝑷</m:t>
                            </m:r>
                          </m:e>
                          <m:sub>
                            <m:r>
                              <a:rPr lang="en-IN" sz="1900" b="1" i="1" smtClean="0">
                                <a:solidFill>
                                  <a:schemeClr val="tx1"/>
                                </a:solidFill>
                                <a:latin typeface="Cambria Math" panose="02040503050406030204" pitchFamily="18" charset="0"/>
                              </a:rPr>
                              <m:t>𝒊</m:t>
                            </m:r>
                          </m:sub>
                        </m:sSub>
                      </m:num>
                      <m:den>
                        <m:r>
                          <a:rPr lang="en-IN" sz="1900" b="1" i="1" smtClean="0">
                            <a:solidFill>
                              <a:schemeClr val="tx1"/>
                            </a:solidFill>
                            <a:latin typeface="Cambria Math" panose="02040503050406030204" pitchFamily="18" charset="0"/>
                          </a:rPr>
                          <m:t>𝟏</m:t>
                        </m:r>
                        <m:r>
                          <a:rPr lang="en-IN" sz="1900" b="1" i="1" smtClean="0">
                            <a:solidFill>
                              <a:schemeClr val="tx1"/>
                            </a:solidFill>
                            <a:latin typeface="Cambria Math" panose="02040503050406030204" pitchFamily="18" charset="0"/>
                          </a:rPr>
                          <m:t> −</m:t>
                        </m:r>
                        <m:sSub>
                          <m:sSubPr>
                            <m:ctrlPr>
                              <a:rPr lang="en-IN" sz="1900" b="1" i="1">
                                <a:solidFill>
                                  <a:schemeClr val="tx1"/>
                                </a:solidFill>
                                <a:latin typeface="Cambria Math" panose="02040503050406030204" pitchFamily="18" charset="0"/>
                              </a:rPr>
                            </m:ctrlPr>
                          </m:sSubPr>
                          <m:e>
                            <m:r>
                              <a:rPr lang="en-IN" sz="1900" b="1" i="1">
                                <a:solidFill>
                                  <a:schemeClr val="tx1"/>
                                </a:solidFill>
                                <a:latin typeface="Cambria Math" panose="02040503050406030204" pitchFamily="18" charset="0"/>
                              </a:rPr>
                              <m:t>𝑷</m:t>
                            </m:r>
                          </m:e>
                          <m:sub>
                            <m:r>
                              <a:rPr lang="en-IN" sz="1900" b="1" i="1">
                                <a:solidFill>
                                  <a:schemeClr val="tx1"/>
                                </a:solidFill>
                                <a:latin typeface="Cambria Math" panose="02040503050406030204" pitchFamily="18" charset="0"/>
                              </a:rPr>
                              <m:t>𝒊</m:t>
                            </m:r>
                          </m:sub>
                        </m:sSub>
                      </m:den>
                    </m:f>
                  </m:oMath>
                </a14:m>
                <a:r>
                  <a:rPr lang="en-IN" sz="1900" b="1" dirty="0">
                    <a:solidFill>
                      <a:schemeClr val="tx1"/>
                    </a:solidFill>
                    <a:latin typeface="Calibri" panose="020F0502020204030204" pitchFamily="34" charset="0"/>
                    <a:cs typeface="Calibri" panose="020F0502020204030204" pitchFamily="34" charset="0"/>
                  </a:rPr>
                  <a:t> = </a:t>
                </a:r>
                <a14:m>
                  <m:oMath xmlns:m="http://schemas.openxmlformats.org/officeDocument/2006/math">
                    <m:sSub>
                      <m:sSubPr>
                        <m:ctrlPr>
                          <a:rPr lang="en-US" sz="1900" b="1" i="1" smtClean="0">
                            <a:solidFill>
                              <a:schemeClr val="tx1"/>
                            </a:solidFill>
                            <a:latin typeface="Cambria Math" panose="02040503050406030204" pitchFamily="18" charset="0"/>
                          </a:rPr>
                        </m:ctrlPr>
                      </m:sSubPr>
                      <m:e>
                        <m:r>
                          <a:rPr lang="en-US" sz="1900" b="1" i="1" smtClean="0">
                            <a:solidFill>
                              <a:schemeClr val="tx1"/>
                            </a:solidFill>
                            <a:latin typeface="Cambria Math" panose="02040503050406030204" pitchFamily="18" charset="0"/>
                          </a:rPr>
                          <m:t>𝜷</m:t>
                        </m:r>
                      </m:e>
                      <m:sub>
                        <m:r>
                          <a:rPr lang="en-US" sz="1900" b="1" i="1" smtClean="0">
                            <a:solidFill>
                              <a:schemeClr val="tx1"/>
                            </a:solidFill>
                            <a:latin typeface="Cambria Math" panose="02040503050406030204" pitchFamily="18" charset="0"/>
                          </a:rPr>
                          <m:t>𝟎</m:t>
                        </m:r>
                      </m:sub>
                    </m:sSub>
                    <m:r>
                      <a:rPr lang="en-US" sz="1900" b="1" i="1" smtClean="0">
                        <a:solidFill>
                          <a:schemeClr val="tx1"/>
                        </a:solidFill>
                        <a:latin typeface="Cambria Math" panose="02040503050406030204" pitchFamily="18" charset="0"/>
                      </a:rPr>
                      <m:t>+</m:t>
                    </m:r>
                    <m:nary>
                      <m:naryPr>
                        <m:chr m:val="∑"/>
                        <m:limLoc m:val="undOvr"/>
                        <m:grow m:val="on"/>
                        <m:ctrlPr>
                          <a:rPr lang="en-US" sz="1900" b="1" i="1" smtClean="0">
                            <a:solidFill>
                              <a:schemeClr val="tx1"/>
                            </a:solidFill>
                            <a:latin typeface="Cambria Math" panose="02040503050406030204" pitchFamily="18" charset="0"/>
                          </a:rPr>
                        </m:ctrlPr>
                      </m:naryPr>
                      <m:sub>
                        <m:r>
                          <a:rPr lang="en-US" sz="1900" b="1" i="1" smtClean="0">
                            <a:solidFill>
                              <a:schemeClr val="tx1"/>
                            </a:solidFill>
                            <a:latin typeface="Cambria Math" panose="02040503050406030204" pitchFamily="18" charset="0"/>
                          </a:rPr>
                          <m:t>𝒋</m:t>
                        </m:r>
                        <m:r>
                          <a:rPr lang="en-US" sz="1900" b="1" i="1" smtClean="0">
                            <a:solidFill>
                              <a:schemeClr val="tx1"/>
                            </a:solidFill>
                            <a:latin typeface="Cambria Math" panose="02040503050406030204" pitchFamily="18" charset="0"/>
                          </a:rPr>
                          <m:t>=</m:t>
                        </m:r>
                        <m:r>
                          <a:rPr lang="en-US" sz="1900" b="1" i="1" smtClean="0">
                            <a:solidFill>
                              <a:schemeClr val="tx1"/>
                            </a:solidFill>
                            <a:latin typeface="Cambria Math" panose="02040503050406030204" pitchFamily="18" charset="0"/>
                          </a:rPr>
                          <m:t>𝟏</m:t>
                        </m:r>
                      </m:sub>
                      <m:sup>
                        <m:r>
                          <a:rPr lang="en-US" sz="1900" b="1" i="1" smtClean="0">
                            <a:solidFill>
                              <a:schemeClr val="tx1"/>
                            </a:solidFill>
                            <a:latin typeface="Cambria Math" panose="02040503050406030204" pitchFamily="18" charset="0"/>
                          </a:rPr>
                          <m:t>𝒌</m:t>
                        </m:r>
                      </m:sup>
                      <m:e>
                        <m:sSub>
                          <m:sSubPr>
                            <m:ctrlPr>
                              <a:rPr lang="en-US" sz="1900" b="1" i="1" smtClean="0">
                                <a:solidFill>
                                  <a:schemeClr val="tx1"/>
                                </a:solidFill>
                                <a:latin typeface="Cambria Math" panose="02040503050406030204" pitchFamily="18" charset="0"/>
                              </a:rPr>
                            </m:ctrlPr>
                          </m:sSubPr>
                          <m:e>
                            <m:r>
                              <a:rPr lang="en-US" sz="1900" b="1" i="1" smtClean="0">
                                <a:solidFill>
                                  <a:schemeClr val="tx1"/>
                                </a:solidFill>
                                <a:latin typeface="Cambria Math" panose="02040503050406030204" pitchFamily="18" charset="0"/>
                              </a:rPr>
                              <m:t>𝜷</m:t>
                            </m:r>
                          </m:e>
                          <m:sub>
                            <m:r>
                              <a:rPr lang="en-US" sz="1900" b="1" i="1" smtClean="0">
                                <a:solidFill>
                                  <a:schemeClr val="tx1"/>
                                </a:solidFill>
                                <a:latin typeface="Cambria Math" panose="02040503050406030204" pitchFamily="18" charset="0"/>
                              </a:rPr>
                              <m:t>𝒋</m:t>
                            </m:r>
                          </m:sub>
                        </m:sSub>
                        <m:sSub>
                          <m:sSubPr>
                            <m:ctrlPr>
                              <a:rPr lang="en-US" sz="1900" b="1" i="1" smtClean="0">
                                <a:solidFill>
                                  <a:schemeClr val="tx1"/>
                                </a:solidFill>
                                <a:latin typeface="Cambria Math" panose="02040503050406030204" pitchFamily="18" charset="0"/>
                              </a:rPr>
                            </m:ctrlPr>
                          </m:sSubPr>
                          <m:e>
                            <m:r>
                              <a:rPr lang="en-US" sz="1900" b="1" i="1" smtClean="0">
                                <a:solidFill>
                                  <a:schemeClr val="tx1"/>
                                </a:solidFill>
                                <a:latin typeface="Cambria Math" panose="02040503050406030204" pitchFamily="18" charset="0"/>
                              </a:rPr>
                              <m:t>𝒙</m:t>
                            </m:r>
                          </m:e>
                          <m:sub>
                            <m:r>
                              <a:rPr lang="en-US" sz="1900" b="1" i="1" smtClean="0">
                                <a:solidFill>
                                  <a:schemeClr val="tx1"/>
                                </a:solidFill>
                                <a:latin typeface="Cambria Math" panose="02040503050406030204" pitchFamily="18" charset="0"/>
                              </a:rPr>
                              <m:t>𝒊𝒋</m:t>
                            </m:r>
                          </m:sub>
                        </m:sSub>
                      </m:e>
                    </m:nary>
                  </m:oMath>
                </a14:m>
                <a:endParaRPr lang="en-IN" sz="1900" b="1" dirty="0">
                  <a:solidFill>
                    <a:schemeClr val="tx1"/>
                  </a:solidFill>
                  <a:latin typeface="Calibri" panose="020F0502020204030204" pitchFamily="34" charset="0"/>
                  <a:cs typeface="Calibri" panose="020F0502020204030204" pitchFamily="34" charset="0"/>
                </a:endParaRPr>
              </a:p>
              <a:p>
                <a:pPr marL="0" indent="0">
                  <a:buNone/>
                </a:pPr>
                <a:endParaRPr lang="en-IN" sz="1900" dirty="0">
                  <a:solidFill>
                    <a:schemeClr val="tx1"/>
                  </a:solidFill>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9FDCBC5B-96FF-465F-4303-730844395D7A}"/>
                  </a:ext>
                </a:extLst>
              </p:cNvPr>
              <p:cNvSpPr>
                <a:spLocks noGrp="1" noRot="1" noChangeAspect="1" noMove="1" noResize="1" noEditPoints="1" noAdjustHandles="1" noChangeArrowheads="1" noChangeShapeType="1" noTextEdit="1"/>
              </p:cNvSpPr>
              <p:nvPr>
                <p:ph idx="1"/>
              </p:nvPr>
            </p:nvSpPr>
            <p:spPr>
              <a:blipFill>
                <a:blip r:embed="rId2"/>
                <a:stretch>
                  <a:fillRect l="-569" t="-700"/>
                </a:stretch>
              </a:blipFill>
            </p:spPr>
            <p:txBody>
              <a:bodyPr/>
              <a:lstStyle/>
              <a:p>
                <a:r>
                  <a:rPr lang="en-IN">
                    <a:noFill/>
                  </a:rPr>
                  <a:t> </a:t>
                </a:r>
              </a:p>
            </p:txBody>
          </p:sp>
        </mc:Fallback>
      </mc:AlternateContent>
    </p:spTree>
    <p:extLst>
      <p:ext uri="{BB962C8B-B14F-4D97-AF65-F5344CB8AC3E}">
        <p14:creationId xmlns:p14="http://schemas.microsoft.com/office/powerpoint/2010/main" val="227147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D3F5-8916-1831-0396-84D7BCF33F75}"/>
              </a:ext>
            </a:extLst>
          </p:cNvPr>
          <p:cNvSpPr>
            <a:spLocks noGrp="1"/>
          </p:cNvSpPr>
          <p:nvPr>
            <p:ph type="title"/>
          </p:nvPr>
        </p:nvSpPr>
        <p:spPr>
          <a:xfrm>
            <a:off x="465364" y="93506"/>
            <a:ext cx="10722932" cy="132556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a:r>
              <a:rPr lang="en-US" u="sng" dirty="0">
                <a:solidFill>
                  <a:srgbClr val="002060"/>
                </a:solidFill>
                <a:effectLst>
                  <a:outerShdw blurRad="38100" dist="38100" dir="2700000" algn="tl">
                    <a:srgbClr val="000000">
                      <a:alpha val="43137"/>
                    </a:srgbClr>
                  </a:outerShdw>
                </a:effectLst>
                <a:latin typeface="Algerian" panose="04020705040A02060702" pitchFamily="82" charset="0"/>
              </a:rPr>
              <a:t>TURNOVER RATE</a:t>
            </a:r>
            <a:endParaRPr lang="en-IN" u="sng" dirty="0">
              <a:solidFill>
                <a:srgbClr val="002060"/>
              </a:solidFill>
              <a:effectLst>
                <a:outerShdw blurRad="38100" dist="38100" dir="2700000" algn="tl">
                  <a:srgbClr val="000000">
                    <a:alpha val="43137"/>
                  </a:srgbClr>
                </a:outerShdw>
              </a:effectLst>
              <a:latin typeface="Algerian" panose="04020705040A02060702" pitchFamily="82" charset="0"/>
            </a:endParaRPr>
          </a:p>
        </p:txBody>
      </p:sp>
      <p:sp>
        <p:nvSpPr>
          <p:cNvPr id="15" name="TextBox 14">
            <a:extLst>
              <a:ext uri="{FF2B5EF4-FFF2-40B4-BE49-F238E27FC236}">
                <a16:creationId xmlns:a16="http://schemas.microsoft.com/office/drawing/2014/main" id="{03146A3C-3AE7-4B7D-6AEB-EA59E1D54BF3}"/>
              </a:ext>
            </a:extLst>
          </p:cNvPr>
          <p:cNvSpPr txBox="1"/>
          <p:nvPr/>
        </p:nvSpPr>
        <p:spPr>
          <a:xfrm>
            <a:off x="391886" y="5110843"/>
            <a:ext cx="11527972" cy="1446550"/>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IN" sz="4800" u="sng" spc="600" dirty="0">
                <a:solidFill>
                  <a:srgbClr val="002060"/>
                </a:solidFill>
                <a:latin typeface="Impact" panose="020B0806030902050204" pitchFamily="34" charset="0"/>
              </a:rPr>
              <a:t>AIM</a:t>
            </a:r>
            <a:r>
              <a:rPr lang="en-IN" sz="4800" spc="600" dirty="0">
                <a:solidFill>
                  <a:srgbClr val="002060"/>
                </a:solidFill>
                <a:latin typeface="Impact" panose="020B0806030902050204" pitchFamily="34" charset="0"/>
              </a:rPr>
              <a:t> : </a:t>
            </a:r>
            <a:r>
              <a:rPr lang="en-US" sz="2000" dirty="0">
                <a:solidFill>
                  <a:schemeClr val="bg1"/>
                </a:solidFill>
              </a:rPr>
              <a:t>The objective of this paper is to use Logit Model in handling one such real world phenomena – Turnover Rate of a Company and with the help of logistic regression we will try to analyze and predict the turnover rate for a group of individuals.</a:t>
            </a:r>
            <a:endParaRPr lang="en-IN" sz="2000" dirty="0">
              <a:solidFill>
                <a:schemeClr val="bg1"/>
              </a:solidFill>
            </a:endParaRPr>
          </a:p>
        </p:txBody>
      </p:sp>
      <p:sp>
        <p:nvSpPr>
          <p:cNvPr id="9" name="TextBox 8">
            <a:extLst>
              <a:ext uri="{FF2B5EF4-FFF2-40B4-BE49-F238E27FC236}">
                <a16:creationId xmlns:a16="http://schemas.microsoft.com/office/drawing/2014/main" id="{3DE4FD8C-BCFB-A77B-164B-D618999202BA}"/>
              </a:ext>
            </a:extLst>
          </p:cNvPr>
          <p:cNvSpPr txBox="1"/>
          <p:nvPr/>
        </p:nvSpPr>
        <p:spPr>
          <a:xfrm>
            <a:off x="4963886" y="1533270"/>
            <a:ext cx="6955971" cy="2862322"/>
          </a:xfrm>
          <a:prstGeom prst="rect">
            <a:avLst/>
          </a:prstGeom>
          <a:noFill/>
        </p:spPr>
        <p:txBody>
          <a:bodyPr wrap="square">
            <a:spAutoFit/>
          </a:bodyPr>
          <a:lstStyle/>
          <a:p>
            <a:pPr algn="just"/>
            <a:r>
              <a:rPr lang="en-US" sz="2000" dirty="0"/>
              <a:t>The Turnover Rate reflects the number of employees hired to replace those who have left over a certain period. It is one of the most important factors for the success of a company as it reflects the overall health and stability of your company. Generally, the turnover rate is calculated with workforce data over the course of a year. It is the HR department who is responsible for conducting, recommending and implementing employee retention strategies during restructuring. </a:t>
            </a:r>
            <a:endParaRPr lang="en-IN" sz="2000" dirty="0">
              <a:solidFill>
                <a:schemeClr val="bg1"/>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F8A983A8-C541-0BFE-773F-84D48D4ED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92" y="1576815"/>
            <a:ext cx="3647054" cy="2731770"/>
          </a:xfrm>
          <a:prstGeom prst="rect">
            <a:avLst/>
          </a:prstGeom>
          <a:ln>
            <a:solidFill>
              <a:srgbClr val="002060"/>
            </a:solidFill>
          </a:ln>
          <a:effectLst/>
          <a:scene3d>
            <a:camera prst="orthographicFront">
              <a:rot lat="0" lon="0" rev="0"/>
            </a:camera>
            <a:lightRig rig="glow" dir="t">
              <a:rot lat="0" lon="0" rev="14100000"/>
            </a:lightRig>
          </a:scene3d>
          <a:sp3d prstMaterial="softEdge">
            <a:bevelT w="127000" prst="artDeco"/>
          </a:sp3d>
        </p:spPr>
      </p:pic>
    </p:spTree>
    <p:extLst>
      <p:ext uri="{BB962C8B-B14F-4D97-AF65-F5344CB8AC3E}">
        <p14:creationId xmlns:p14="http://schemas.microsoft.com/office/powerpoint/2010/main" val="1652975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1+#ppt_w/2"/>
                                          </p:val>
                                        </p:tav>
                                        <p:tav tm="100000">
                                          <p:val>
                                            <p:strVal val="#ppt_x"/>
                                          </p:val>
                                        </p:tav>
                                      </p:tavLst>
                                    </p:anim>
                                    <p:anim calcmode="lin" valueType="num">
                                      <p:cBhvr additive="base">
                                        <p:cTn id="15"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pic>
        <p:nvPicPr>
          <p:cNvPr id="7" name="Picture 6">
            <a:extLst>
              <a:ext uri="{FF2B5EF4-FFF2-40B4-BE49-F238E27FC236}">
                <a16:creationId xmlns:a16="http://schemas.microsoft.com/office/drawing/2014/main" id="{3192DCC0-9519-2BD6-EC80-2AB591648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162" y="-2026330"/>
            <a:ext cx="1621677" cy="1908213"/>
          </a:xfrm>
          <a:prstGeom prst="rect">
            <a:avLst/>
          </a:prstGeom>
        </p:spPr>
      </p:pic>
    </p:spTree>
    <p:extLst>
      <p:ext uri="{BB962C8B-B14F-4D97-AF65-F5344CB8AC3E}">
        <p14:creationId xmlns:p14="http://schemas.microsoft.com/office/powerpoint/2010/main" val="254958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CDE7D85B-A63B-B33C-DBA4-8650AC5BF75C}"/>
                  </a:ext>
                </a:extLst>
              </p:cNvPr>
              <p:cNvGraphicFramePr>
                <a:graphicFrameLocks noChangeAspect="1"/>
              </p:cNvGraphicFramePr>
              <p:nvPr/>
            </p:nvGraphicFramePr>
            <p:xfrm>
              <a:off x="9535829" y="-2620402"/>
              <a:ext cx="2906150" cy="2620402"/>
            </p:xfrm>
            <a:graphic>
              <a:graphicData uri="http://schemas.microsoft.com/office/powerpoint/2016/sectionzoom">
                <psez:sectionZm>
                  <psez:sectionZmObj sectionId="{916F9872-1430-4ABD-8ABE-00D18484F4C2}">
                    <psez:zmPr id="{F9A8A874-21EC-4861-95A6-DB2B0A1CCEC5}" imageType="cover" transitionDur="1000" showBg="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906150" cy="2620402"/>
                        </a:xfrm>
                        <a:prstGeom prst="rect">
                          <a:avLst/>
                        </a:prstGeom>
                      </p166:spPr>
                    </psez:zmPr>
                  </psez:sectionZmObj>
                </psez:sectionZm>
              </a:graphicData>
            </a:graphic>
          </p:graphicFrame>
        </mc:Choice>
        <mc:Fallback xmlns="">
          <p:pic>
            <p:nvPicPr>
              <p:cNvPr id="6" name="Section Zoom 5">
                <a:extLst>
                  <a:ext uri="{FF2B5EF4-FFF2-40B4-BE49-F238E27FC236}">
                    <a16:creationId xmlns:a16="http://schemas.microsoft.com/office/drawing/2014/main" id="{CDE7D85B-A63B-B33C-DBA4-8650AC5BF75C}"/>
                  </a:ext>
                </a:extLst>
              </p:cNvPr>
              <p:cNvPicPr>
                <a:picLocks noGrp="1" noRot="1" noChangeAspect="1" noMove="1" noResize="1" noEditPoints="1" noAdjustHandles="1" noChangeArrowheads="1" noChangeShapeType="1"/>
              </p:cNvPicPr>
              <p:nvPr/>
            </p:nvPicPr>
            <p:blipFill>
              <a:blip r:embed="rId3">
                <a:extLst>
                  <a:ext uri="{28A0092B-C50C-407E-A947-70E740481C1C}">
                    <a14:useLocalDpi xmlns:a14="http://schemas.microsoft.com/office/drawing/2010/main" val="0"/>
                  </a:ext>
                </a:extLst>
              </a:blip>
              <a:stretch>
                <a:fillRect/>
              </a:stretch>
            </p:blipFill>
            <p:spPr>
              <a:xfrm>
                <a:off x="9535829" y="-2620402"/>
                <a:ext cx="2906150" cy="2620402"/>
              </a:xfrm>
              <a:prstGeom prst="rect">
                <a:avLst/>
              </a:prstGeom>
            </p:spPr>
          </p:pic>
        </mc:Fallback>
      </mc:AlternateContent>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pic>
        <p:nvPicPr>
          <p:cNvPr id="4" name="Picture 3">
            <a:extLst>
              <a:ext uri="{FF2B5EF4-FFF2-40B4-BE49-F238E27FC236}">
                <a16:creationId xmlns:a16="http://schemas.microsoft.com/office/drawing/2014/main" id="{520C54E6-5914-1FA4-E850-5C611916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5162" y="107270"/>
            <a:ext cx="1621677" cy="1908213"/>
          </a:xfrm>
          <a:prstGeom prst="rect">
            <a:avLst/>
          </a:prstGeom>
        </p:spPr>
      </p:pic>
      <p:pic>
        <p:nvPicPr>
          <p:cNvPr id="7" name="Picture 6">
            <a:extLst>
              <a:ext uri="{FF2B5EF4-FFF2-40B4-BE49-F238E27FC236}">
                <a16:creationId xmlns:a16="http://schemas.microsoft.com/office/drawing/2014/main" id="{E9FE0418-3D16-A748-7EDC-0B9B8AD818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5586" y="-1864422"/>
            <a:ext cx="3286029" cy="1975275"/>
          </a:xfrm>
          <a:prstGeom prst="rect">
            <a:avLst/>
          </a:prstGeom>
        </p:spPr>
      </p:pic>
    </p:spTree>
    <p:extLst>
      <p:ext uri="{BB962C8B-B14F-4D97-AF65-F5344CB8AC3E}">
        <p14:creationId xmlns:p14="http://schemas.microsoft.com/office/powerpoint/2010/main" val="380549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CDE7D85B-A63B-B33C-DBA4-8650AC5BF75C}"/>
                  </a:ext>
                </a:extLst>
              </p:cNvPr>
              <p:cNvGraphicFramePr>
                <a:graphicFrameLocks noChangeAspect="1"/>
              </p:cNvGraphicFramePr>
              <p:nvPr/>
            </p:nvGraphicFramePr>
            <p:xfrm>
              <a:off x="9535829" y="-2620402"/>
              <a:ext cx="2906150" cy="2620402"/>
            </p:xfrm>
            <a:graphic>
              <a:graphicData uri="http://schemas.microsoft.com/office/powerpoint/2016/sectionzoom">
                <psez:sectionZm>
                  <psez:sectionZmObj sectionId="{916F9872-1430-4ABD-8ABE-00D18484F4C2}">
                    <psez:zmPr id="{F9A8A874-21EC-4861-95A6-DB2B0A1CCEC5}" imageType="cover" transitionDur="1000" showBg="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906150" cy="2620402"/>
                        </a:xfrm>
                        <a:prstGeom prst="rect">
                          <a:avLst/>
                        </a:prstGeom>
                      </p166:spPr>
                    </psez:zmPr>
                  </psez:sectionZmObj>
                </psez:sectionZm>
              </a:graphicData>
            </a:graphic>
          </p:graphicFrame>
        </mc:Choice>
        <mc:Fallback xmlns="">
          <p:pic>
            <p:nvPicPr>
              <p:cNvPr id="6" name="Section Zoom 5">
                <a:extLst>
                  <a:ext uri="{FF2B5EF4-FFF2-40B4-BE49-F238E27FC236}">
                    <a16:creationId xmlns:a16="http://schemas.microsoft.com/office/drawing/2014/main" id="{CDE7D85B-A63B-B33C-DBA4-8650AC5BF75C}"/>
                  </a:ext>
                </a:extLst>
              </p:cNvPr>
              <p:cNvPicPr>
                <a:picLocks noGrp="1" noRot="1" noChangeAspect="1" noMove="1" noResize="1" noEditPoints="1" noAdjustHandles="1" noChangeArrowheads="1" noChangeShapeType="1"/>
              </p:cNvPicPr>
              <p:nvPr/>
            </p:nvPicPr>
            <p:blipFill>
              <a:blip r:embed="rId3">
                <a:extLst>
                  <a:ext uri="{28A0092B-C50C-407E-A947-70E740481C1C}">
                    <a14:useLocalDpi xmlns:a14="http://schemas.microsoft.com/office/drawing/2010/main" val="0"/>
                  </a:ext>
                </a:extLst>
              </a:blip>
              <a:stretch>
                <a:fillRect/>
              </a:stretch>
            </p:blipFill>
            <p:spPr>
              <a:xfrm>
                <a:off x="9535829" y="-2620402"/>
                <a:ext cx="2906150" cy="2620402"/>
              </a:xfrm>
              <a:prstGeom prst="rect">
                <a:avLst/>
              </a:prstGeom>
            </p:spPr>
          </p:pic>
        </mc:Fallback>
      </mc:AlternateContent>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pic>
        <p:nvPicPr>
          <p:cNvPr id="4" name="Picture 3">
            <a:extLst>
              <a:ext uri="{FF2B5EF4-FFF2-40B4-BE49-F238E27FC236}">
                <a16:creationId xmlns:a16="http://schemas.microsoft.com/office/drawing/2014/main" id="{520C54E6-5914-1FA4-E850-5C611916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4990" y="1183716"/>
            <a:ext cx="1621677" cy="1908213"/>
          </a:xfrm>
          <a:prstGeom prst="rect">
            <a:avLst/>
          </a:prstGeom>
        </p:spPr>
      </p:pic>
      <p:pic>
        <p:nvPicPr>
          <p:cNvPr id="5" name="Picture 4">
            <a:extLst>
              <a:ext uri="{FF2B5EF4-FFF2-40B4-BE49-F238E27FC236}">
                <a16:creationId xmlns:a16="http://schemas.microsoft.com/office/drawing/2014/main" id="{F6FBB58C-1FD3-4C91-AB9A-7D430C5BD1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5586" y="137998"/>
            <a:ext cx="3286029" cy="1975275"/>
          </a:xfrm>
          <a:prstGeom prst="rect">
            <a:avLst/>
          </a:prstGeom>
        </p:spPr>
      </p:pic>
      <p:pic>
        <p:nvPicPr>
          <p:cNvPr id="7" name="Picture 6">
            <a:extLst>
              <a:ext uri="{FF2B5EF4-FFF2-40B4-BE49-F238E27FC236}">
                <a16:creationId xmlns:a16="http://schemas.microsoft.com/office/drawing/2014/main" id="{6D9734BB-D01E-D438-A99E-87EB16F10A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7592" y="-1676087"/>
            <a:ext cx="2956816" cy="1737511"/>
          </a:xfrm>
          <a:prstGeom prst="rect">
            <a:avLst/>
          </a:prstGeom>
        </p:spPr>
      </p:pic>
    </p:spTree>
    <p:extLst>
      <p:ext uri="{BB962C8B-B14F-4D97-AF65-F5344CB8AC3E}">
        <p14:creationId xmlns:p14="http://schemas.microsoft.com/office/powerpoint/2010/main" val="677506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CDE7D85B-A63B-B33C-DBA4-8650AC5BF75C}"/>
                  </a:ext>
                </a:extLst>
              </p:cNvPr>
              <p:cNvGraphicFramePr>
                <a:graphicFrameLocks noChangeAspect="1"/>
              </p:cNvGraphicFramePr>
              <p:nvPr/>
            </p:nvGraphicFramePr>
            <p:xfrm>
              <a:off x="9535829" y="-2620402"/>
              <a:ext cx="2906150" cy="2620402"/>
            </p:xfrm>
            <a:graphic>
              <a:graphicData uri="http://schemas.microsoft.com/office/powerpoint/2016/sectionzoom">
                <psez:sectionZm>
                  <psez:sectionZmObj sectionId="{916F9872-1430-4ABD-8ABE-00D18484F4C2}">
                    <psez:zmPr id="{F9A8A874-21EC-4861-95A6-DB2B0A1CCEC5}" imageType="cover" transitionDur="1000" showBg="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906150" cy="2620402"/>
                        </a:xfrm>
                        <a:prstGeom prst="rect">
                          <a:avLst/>
                        </a:prstGeom>
                      </p166:spPr>
                    </psez:zmPr>
                  </psez:sectionZmObj>
                </psez:sectionZm>
              </a:graphicData>
            </a:graphic>
          </p:graphicFrame>
        </mc:Choice>
        <mc:Fallback xmlns="">
          <p:pic>
            <p:nvPicPr>
              <p:cNvPr id="6" name="Section Zoom 5">
                <a:extLst>
                  <a:ext uri="{FF2B5EF4-FFF2-40B4-BE49-F238E27FC236}">
                    <a16:creationId xmlns:a16="http://schemas.microsoft.com/office/drawing/2014/main" id="{CDE7D85B-A63B-B33C-DBA4-8650AC5BF75C}"/>
                  </a:ext>
                </a:extLst>
              </p:cNvPr>
              <p:cNvPicPr>
                <a:picLocks noGrp="1" noRot="1" noChangeAspect="1" noMove="1" noResize="1" noEditPoints="1" noAdjustHandles="1" noChangeArrowheads="1" noChangeShapeType="1"/>
              </p:cNvPicPr>
              <p:nvPr/>
            </p:nvPicPr>
            <p:blipFill>
              <a:blip r:embed="rId3">
                <a:extLst>
                  <a:ext uri="{28A0092B-C50C-407E-A947-70E740481C1C}">
                    <a14:useLocalDpi xmlns:a14="http://schemas.microsoft.com/office/drawing/2010/main" val="0"/>
                  </a:ext>
                </a:extLst>
              </a:blip>
              <a:stretch>
                <a:fillRect/>
              </a:stretch>
            </p:blipFill>
            <p:spPr>
              <a:xfrm>
                <a:off x="9535829" y="-2620402"/>
                <a:ext cx="2906150" cy="2620402"/>
              </a:xfrm>
              <a:prstGeom prst="rect">
                <a:avLst/>
              </a:prstGeom>
            </p:spPr>
          </p:pic>
        </mc:Fallback>
      </mc:AlternateContent>
      <p:pic>
        <p:nvPicPr>
          <p:cNvPr id="3" name="Picture 2">
            <a:extLst>
              <a:ext uri="{FF2B5EF4-FFF2-40B4-BE49-F238E27FC236}">
                <a16:creationId xmlns:a16="http://schemas.microsoft.com/office/drawing/2014/main" id="{6C886B2D-57AC-BE82-2E4F-3173D4D40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25" y="2381250"/>
            <a:ext cx="2190750" cy="2095500"/>
          </a:xfrm>
          <a:prstGeom prst="ellipse">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pic>
        <p:nvPicPr>
          <p:cNvPr id="4" name="Picture 3">
            <a:extLst>
              <a:ext uri="{FF2B5EF4-FFF2-40B4-BE49-F238E27FC236}">
                <a16:creationId xmlns:a16="http://schemas.microsoft.com/office/drawing/2014/main" id="{520C54E6-5914-1FA4-E850-5C611916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4990" y="4112101"/>
            <a:ext cx="1621677" cy="1908213"/>
          </a:xfrm>
          <a:prstGeom prst="rect">
            <a:avLst/>
          </a:prstGeom>
        </p:spPr>
      </p:pic>
      <p:pic>
        <p:nvPicPr>
          <p:cNvPr id="5" name="Picture 4">
            <a:extLst>
              <a:ext uri="{FF2B5EF4-FFF2-40B4-BE49-F238E27FC236}">
                <a16:creationId xmlns:a16="http://schemas.microsoft.com/office/drawing/2014/main" id="{F6FBB58C-1FD3-4C91-AB9A-7D430C5BD1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5413" y="1029249"/>
            <a:ext cx="3286029" cy="1975275"/>
          </a:xfrm>
          <a:prstGeom prst="rect">
            <a:avLst/>
          </a:prstGeom>
        </p:spPr>
      </p:pic>
      <p:pic>
        <p:nvPicPr>
          <p:cNvPr id="7" name="Picture 6">
            <a:extLst>
              <a:ext uri="{FF2B5EF4-FFF2-40B4-BE49-F238E27FC236}">
                <a16:creationId xmlns:a16="http://schemas.microsoft.com/office/drawing/2014/main" id="{04532C8A-EF8A-5603-4375-C06F293E07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7592" y="117988"/>
            <a:ext cx="2956816" cy="1737511"/>
          </a:xfrm>
          <a:prstGeom prst="rect">
            <a:avLst/>
          </a:prstGeom>
        </p:spPr>
      </p:pic>
      <p:pic>
        <p:nvPicPr>
          <p:cNvPr id="8" name="Picture 7">
            <a:extLst>
              <a:ext uri="{FF2B5EF4-FFF2-40B4-BE49-F238E27FC236}">
                <a16:creationId xmlns:a16="http://schemas.microsoft.com/office/drawing/2014/main" id="{507A8B10-CF82-BAA2-A8A4-181B217B16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41978" y="-1549961"/>
            <a:ext cx="2908044" cy="1670449"/>
          </a:xfrm>
          <a:prstGeom prst="rect">
            <a:avLst/>
          </a:prstGeom>
        </p:spPr>
      </p:pic>
    </p:spTree>
    <p:extLst>
      <p:ext uri="{BB962C8B-B14F-4D97-AF65-F5344CB8AC3E}">
        <p14:creationId xmlns:p14="http://schemas.microsoft.com/office/powerpoint/2010/main" val="351793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ne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Gallery</Template>
  <TotalTime>3261</TotalTime>
  <Words>1193</Words>
  <Application>Microsoft Office PowerPoint</Application>
  <PresentationFormat>Widescreen</PresentationFormat>
  <Paragraphs>193</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Algerian</vt:lpstr>
      <vt:lpstr>Arial</vt:lpstr>
      <vt:lpstr>Avenir Next LT Pro</vt:lpstr>
      <vt:lpstr>Calibri</vt:lpstr>
      <vt:lpstr>Cambria Math</vt:lpstr>
      <vt:lpstr>Impact</vt:lpstr>
      <vt:lpstr>Posterama</vt:lpstr>
      <vt:lpstr>ProximaNova</vt:lpstr>
      <vt:lpstr>Wingdings</vt:lpstr>
      <vt:lpstr>SineVTI</vt:lpstr>
      <vt:lpstr>PowerPoint Presentation</vt:lpstr>
      <vt:lpstr>PowerPoint Presentation</vt:lpstr>
      <vt:lpstr>LOGIT MODEL</vt:lpstr>
      <vt:lpstr>LOGIT MODEL</vt:lpstr>
      <vt:lpstr>TURNOVER RATE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KUMAR SAH</dc:creator>
  <cp:lastModifiedBy>Rohit Kumar Sah</cp:lastModifiedBy>
  <cp:revision>19</cp:revision>
  <dcterms:created xsi:type="dcterms:W3CDTF">2021-07-22T16:49:17Z</dcterms:created>
  <dcterms:modified xsi:type="dcterms:W3CDTF">2022-11-17T17:42:06Z</dcterms:modified>
</cp:coreProperties>
</file>