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6.png" ContentType="image/png"/>
  <Override PartName="/ppt/media/image15.png" ContentType="image/png"/>
  <Override PartName="/ppt/media/image5.png" ContentType="image/png"/>
  <Override PartName="/ppt/media/image14.png" ContentType="image/png"/>
  <Override PartName="/ppt/media/image7.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0A0D8D6-9D6E-4D5A-89EA-63D71608925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9A62EDAF-7109-4DD7-9708-BF544BCC8ED5}"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F92CDDB3-03A8-4B35-8DD1-24EB33D8FBA0}"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8BCA3B42-D080-4D21-B543-E46F3BF8AF5C}"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B151779-C3D5-4A5A-A782-18B8A32FFEA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F4BA4D2-C325-4A76-951E-65974CB42649}"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C19B030-BD53-4F93-9C63-5E73B90F4C4A}"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31"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7EA7504-9721-4CAD-A0D0-A7C67D12FC94}"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C8AA46D7-6967-4491-A68A-2D11FB04CC90}"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A4CCD37F-D5BD-447D-8AFC-BE754058EFC6}"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7DDE7351-3E28-4D22-915E-5115C151D302}"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7F5EF779-DADC-47D7-8EF8-14285F90C162}"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Rectangle 8" hidden="1"/>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nvGrpSpPr>
          <p:cNvPr id="1" name="Group 6"/>
          <p:cNvGrpSpPr/>
          <p:nvPr/>
        </p:nvGrpSpPr>
        <p:grpSpPr>
          <a:xfrm>
            <a:off x="752040" y="743760"/>
            <a:ext cx="10674000" cy="5349600"/>
            <a:chOff x="752040" y="743760"/>
            <a:chExt cx="10674000" cy="5349600"/>
          </a:xfrm>
        </p:grpSpPr>
        <p:sp>
          <p:nvSpPr>
            <p:cNvPr id="2" name="Freeform 6"/>
            <p:cNvSpPr/>
            <p:nvPr/>
          </p:nvSpPr>
          <p:spPr>
            <a:xfrm>
              <a:off x="8151840" y="1685520"/>
              <a:ext cx="3274200" cy="4407840"/>
            </a:xfrm>
            <a:custGeom>
              <a:avLst/>
              <a:gdLst>
                <a:gd name="textAreaLeft" fmla="*/ 0 w 3274200"/>
                <a:gd name="textAreaRight" fmla="*/ 3274920 w 3274200"/>
                <a:gd name="textAreaTop" fmla="*/ 0 h 4407840"/>
                <a:gd name="textAreaBottom" fmla="*/ 4408560 h 440784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3" name="Freeform 6"/>
            <p:cNvSpPr/>
            <p:nvPr/>
          </p:nvSpPr>
          <p:spPr>
            <a:xfrm flipH="1" flipV="1">
              <a:off x="751320" y="743760"/>
              <a:ext cx="3274920" cy="4407840"/>
            </a:xfrm>
            <a:custGeom>
              <a:avLst/>
              <a:gdLst>
                <a:gd name="textAreaLeft" fmla="*/ 360 w 3274920"/>
                <a:gd name="textAreaRight" fmla="*/ 3276000 w 3274920"/>
                <a:gd name="textAreaTop" fmla="*/ -360 h 4407840"/>
                <a:gd name="textAreaBottom" fmla="*/ 4408200 h 440784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4"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ftr" idx="1"/>
          </p:nvPr>
        </p:nvSpPr>
        <p:spPr>
          <a:xfrm>
            <a:off x="2584080" y="6453360"/>
            <a:ext cx="702252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6" name="PlaceHolder 3"/>
          <p:cNvSpPr>
            <a:spLocks noGrp="1"/>
          </p:cNvSpPr>
          <p:nvPr>
            <p:ph type="sldNum" idx="2"/>
          </p:nvPr>
        </p:nvSpPr>
        <p:spPr>
          <a:xfrm>
            <a:off x="983052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37AF9BC2-A6D6-4DAC-AFC3-7543A1D4890C}" type="slidenum">
              <a:rPr b="0" lang="en-US" sz="1200" spc="-1" strike="noStrike">
                <a:solidFill>
                  <a:schemeClr val="dk2"/>
                </a:solidFill>
                <a:latin typeface="Franklin Gothic Book"/>
              </a:rPr>
              <a:t>4</a:t>
            </a:fld>
            <a:endParaRPr b="0" lang="en-US" sz="1200" spc="-1" strike="noStrike">
              <a:solidFill>
                <a:srgbClr val="000000"/>
              </a:solidFill>
              <a:latin typeface="Times New Roman"/>
            </a:endParaRPr>
          </a:p>
        </p:txBody>
      </p:sp>
      <p:sp>
        <p:nvSpPr>
          <p:cNvPr id="7" name="PlaceHolder 4"/>
          <p:cNvSpPr>
            <a:spLocks noGrp="1"/>
          </p:cNvSpPr>
          <p:nvPr>
            <p:ph type="dt" idx="3"/>
          </p:nvPr>
        </p:nvSpPr>
        <p:spPr>
          <a:xfrm>
            <a:off x="752760" y="6453360"/>
            <a:ext cx="160740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8"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59" name="PlaceHolder 1"/>
          <p:cNvSpPr>
            <a:spLocks noGrp="1"/>
          </p:cNvSpPr>
          <p:nvPr>
            <p:ph type="ftr" idx="28"/>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0" name="PlaceHolder 2"/>
          <p:cNvSpPr>
            <a:spLocks noGrp="1"/>
          </p:cNvSpPr>
          <p:nvPr>
            <p:ph type="sldNum" idx="29"/>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405CCF4B-3B1C-47A9-BCC8-952D333A2184}"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61" name="PlaceHolder 3"/>
          <p:cNvSpPr>
            <a:spLocks noGrp="1"/>
          </p:cNvSpPr>
          <p:nvPr>
            <p:ph type="dt" idx="30"/>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2" name="Rectangle 8" hidden="1"/>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3" name="Rectangle 7"/>
          <p:cNvSpPr/>
          <p:nvPr/>
        </p:nvSpPr>
        <p:spPr>
          <a:xfrm>
            <a:off x="0" y="360"/>
            <a:ext cx="5302800" cy="6856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4" name="Rectangle 8"/>
          <p:cNvSpPr/>
          <p:nvPr/>
        </p:nvSpPr>
        <p:spPr>
          <a:xfrm>
            <a:off x="530352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5" name="PlaceHolder 1"/>
          <p:cNvSpPr>
            <a:spLocks noGrp="1"/>
          </p:cNvSpPr>
          <p:nvPr>
            <p:ph type="ftr" idx="31"/>
          </p:nvPr>
        </p:nvSpPr>
        <p:spPr>
          <a:xfrm>
            <a:off x="2206080" y="6453360"/>
            <a:ext cx="237312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2"/>
          <p:cNvSpPr>
            <a:spLocks noGrp="1"/>
          </p:cNvSpPr>
          <p:nvPr>
            <p:ph type="sldNum" idx="32"/>
          </p:nvPr>
        </p:nvSpPr>
        <p:spPr>
          <a:xfrm>
            <a:off x="98830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605465BA-A87F-4BCC-B610-B51B4D07BD1E}"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67" name="PlaceHolder 3"/>
          <p:cNvSpPr>
            <a:spLocks noGrp="1"/>
          </p:cNvSpPr>
          <p:nvPr>
            <p:ph type="dt" idx="33"/>
          </p:nvPr>
        </p:nvSpPr>
        <p:spPr>
          <a:xfrm>
            <a:off x="72396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8" name="Rectangle 8" hidden="1"/>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9" name="Rectangle 7"/>
          <p:cNvSpPr/>
          <p:nvPr/>
        </p:nvSpPr>
        <p:spPr>
          <a:xfrm>
            <a:off x="0" y="360"/>
            <a:ext cx="5302800" cy="6856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70" name="Rectangle 8"/>
          <p:cNvSpPr/>
          <p:nvPr/>
        </p:nvSpPr>
        <p:spPr>
          <a:xfrm>
            <a:off x="530352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71" name="PlaceHolder 1"/>
          <p:cNvSpPr>
            <a:spLocks noGrp="1"/>
          </p:cNvSpPr>
          <p:nvPr>
            <p:ph type="ftr" idx="34"/>
          </p:nvPr>
        </p:nvSpPr>
        <p:spPr>
          <a:xfrm>
            <a:off x="2206080" y="6453360"/>
            <a:ext cx="237312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2" name="PlaceHolder 2"/>
          <p:cNvSpPr>
            <a:spLocks noGrp="1"/>
          </p:cNvSpPr>
          <p:nvPr>
            <p:ph type="sldNum" idx="35"/>
          </p:nvPr>
        </p:nvSpPr>
        <p:spPr>
          <a:xfrm>
            <a:off x="98830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61DB8F40-AE11-4E4F-AAD2-345187FDAFD3}"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73" name="PlaceHolder 3"/>
          <p:cNvSpPr>
            <a:spLocks noGrp="1"/>
          </p:cNvSpPr>
          <p:nvPr>
            <p:ph type="dt" idx="36"/>
          </p:nvPr>
        </p:nvSpPr>
        <p:spPr>
          <a:xfrm>
            <a:off x="72396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1"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2" name="PlaceHolder 1"/>
          <p:cNvSpPr>
            <a:spLocks noGrp="1"/>
          </p:cNvSpPr>
          <p:nvPr>
            <p:ph type="ftr" idx="4"/>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 name="PlaceHolder 2"/>
          <p:cNvSpPr>
            <a:spLocks noGrp="1"/>
          </p:cNvSpPr>
          <p:nvPr>
            <p:ph type="sldNum" idx="5"/>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09D30C3E-2DCB-4660-ADE4-759FF46447DB}"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14" name="PlaceHolder 3"/>
          <p:cNvSpPr>
            <a:spLocks noGrp="1"/>
          </p:cNvSpPr>
          <p:nvPr>
            <p:ph type="dt" idx="6"/>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5"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6" name="PlaceHolder 1"/>
          <p:cNvSpPr>
            <a:spLocks noGrp="1"/>
          </p:cNvSpPr>
          <p:nvPr>
            <p:ph type="ftr" idx="7"/>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2"/>
          <p:cNvSpPr>
            <a:spLocks noGrp="1"/>
          </p:cNvSpPr>
          <p:nvPr>
            <p:ph type="sldNum" idx="8"/>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030F349A-F919-4612-BCE1-F8CC34AC87B8}"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18" name="PlaceHolder 3"/>
          <p:cNvSpPr>
            <a:spLocks noGrp="1"/>
          </p:cNvSpPr>
          <p:nvPr>
            <p:ph type="dt" idx="9"/>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9"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0" name="PlaceHolder 1"/>
          <p:cNvSpPr>
            <a:spLocks noGrp="1"/>
          </p:cNvSpPr>
          <p:nvPr>
            <p:ph type="ftr" idx="10"/>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1"/>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3E8BE5D2-370E-4CA2-83C3-0FEB81248CF7}"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22" name="PlaceHolder 3"/>
          <p:cNvSpPr>
            <a:spLocks noGrp="1"/>
          </p:cNvSpPr>
          <p:nvPr>
            <p:ph type="dt" idx="12"/>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25"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6"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8" name="PlaceHolder 3"/>
          <p:cNvSpPr>
            <a:spLocks noGrp="1"/>
          </p:cNvSpPr>
          <p:nvPr>
            <p:ph type="ftr" idx="13"/>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9" name="PlaceHolder 4"/>
          <p:cNvSpPr>
            <a:spLocks noGrp="1"/>
          </p:cNvSpPr>
          <p:nvPr>
            <p:ph type="sldNum" idx="14"/>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CD6AC5F3-7D08-4BD0-B697-BE01F87C65BB}"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30" name="PlaceHolder 5"/>
          <p:cNvSpPr>
            <a:spLocks noGrp="1"/>
          </p:cNvSpPr>
          <p:nvPr>
            <p:ph type="dt" idx="15"/>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b0e"/>
        </a:solidFill>
      </p:bgPr>
    </p:bg>
    <p:spTree>
      <p:nvGrpSpPr>
        <p:cNvPr id="1" name=""/>
        <p:cNvGrpSpPr/>
        <p:nvPr/>
      </p:nvGrpSpPr>
      <p:grpSpPr>
        <a:xfrm>
          <a:off x="0" y="0"/>
          <a:ext cx="0" cy="0"/>
          <a:chOff x="0" y="0"/>
          <a:chExt cx="0" cy="0"/>
        </a:xfrm>
      </p:grpSpPr>
      <p:sp>
        <p:nvSpPr>
          <p:cNvPr id="33" name="Rectangle 8" hidden="1"/>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 name="Freeform 6"/>
          <p:cNvSpPr/>
          <p:nvPr/>
        </p:nvSpPr>
        <p:spPr>
          <a:xfrm>
            <a:off x="8151840" y="1685520"/>
            <a:ext cx="3274200" cy="4407840"/>
          </a:xfrm>
          <a:custGeom>
            <a:avLst/>
            <a:gdLst>
              <a:gd name="textAreaLeft" fmla="*/ 0 w 3274200"/>
              <a:gd name="textAreaRight" fmla="*/ 3274920 w 3274200"/>
              <a:gd name="textAreaTop" fmla="*/ 0 h 4407840"/>
              <a:gd name="textAreaBottom" fmla="*/ 4408560 h 4407840"/>
            </a:gdLst>
            <a:ahLst/>
            <a:rect l="textAreaLeft" t="textAreaTop" r="textAreaRight" b="textAreaBottom"/>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 name="PlaceHolder 1"/>
          <p:cNvSpPr>
            <a:spLocks noGrp="1"/>
          </p:cNvSpPr>
          <p:nvPr>
            <p:ph type="ftr" idx="16"/>
          </p:nvPr>
        </p:nvSpPr>
        <p:spPr>
          <a:xfrm>
            <a:off x="2584440" y="6453360"/>
            <a:ext cx="702252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ffffff"/>
                </a:solidFill>
                <a:latin typeface="Times New Roman"/>
              </a:defRPr>
            </a:lvl1pPr>
          </a:lstStyle>
          <a:p>
            <a:pPr indent="0" algn="ctr">
              <a:lnSpc>
                <a:spcPct val="100000"/>
              </a:lnSpc>
              <a:buNone/>
              <a:tabLst>
                <a:tab algn="l" pos="0"/>
              </a:tabLst>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6" name="PlaceHolder 2"/>
          <p:cNvSpPr>
            <a:spLocks noGrp="1"/>
          </p:cNvSpPr>
          <p:nvPr>
            <p:ph type="sldNum" idx="17"/>
          </p:nvPr>
        </p:nvSpPr>
        <p:spPr>
          <a:xfrm>
            <a:off x="983052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572FA239-611A-469C-A8AE-0D69AE262BEC}" type="slidenum">
              <a:rPr b="0" lang="en-US" sz="1200" spc="-1" strike="noStrike">
                <a:solidFill>
                  <a:schemeClr val="dk2"/>
                </a:solidFill>
                <a:latin typeface="Franklin Gothic Book"/>
              </a:rPr>
              <a:t>&lt;number&gt;</a:t>
            </a:fld>
            <a:endParaRPr b="0" lang="en-US" sz="1200" spc="-1" strike="noStrike">
              <a:solidFill>
                <a:srgbClr val="ffffff"/>
              </a:solidFill>
              <a:latin typeface="Times New Roman"/>
            </a:endParaRPr>
          </a:p>
        </p:txBody>
      </p:sp>
      <p:sp>
        <p:nvSpPr>
          <p:cNvPr id="37" name="PlaceHolder 3"/>
          <p:cNvSpPr>
            <a:spLocks noGrp="1"/>
          </p:cNvSpPr>
          <p:nvPr>
            <p:ph type="dt" idx="18"/>
          </p:nvPr>
        </p:nvSpPr>
        <p:spPr>
          <a:xfrm>
            <a:off x="739080" y="6453360"/>
            <a:ext cx="1621800" cy="40392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8"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39"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0"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2" name="PlaceHolder 4"/>
          <p:cNvSpPr>
            <a:spLocks noGrp="1"/>
          </p:cNvSpPr>
          <p:nvPr>
            <p:ph type="ftr" idx="19"/>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5"/>
          <p:cNvSpPr>
            <a:spLocks noGrp="1"/>
          </p:cNvSpPr>
          <p:nvPr>
            <p:ph type="sldNum" idx="20"/>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C2F2650E-3240-4374-89D9-7A1959EF5EEB}"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44" name="PlaceHolder 6"/>
          <p:cNvSpPr>
            <a:spLocks noGrp="1"/>
          </p:cNvSpPr>
          <p:nvPr>
            <p:ph type="dt" idx="21"/>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8"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9" name="PlaceHolder 1"/>
          <p:cNvSpPr>
            <a:spLocks noGrp="1"/>
          </p:cNvSpPr>
          <p:nvPr>
            <p:ph type="ftr" idx="22"/>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2"/>
          <p:cNvSpPr>
            <a:spLocks noGrp="1"/>
          </p:cNvSpPr>
          <p:nvPr>
            <p:ph type="sldNum" idx="23"/>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91365F47-07D2-4914-A3D1-613AD130C418}"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51" name="PlaceHolder 3"/>
          <p:cNvSpPr>
            <a:spLocks noGrp="1"/>
          </p:cNvSpPr>
          <p:nvPr>
            <p:ph type="dt" idx="24"/>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2" name="Rectangle 8"/>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53" name="PlaceHolder 1"/>
          <p:cNvSpPr>
            <a:spLocks noGrp="1"/>
          </p:cNvSpPr>
          <p:nvPr>
            <p:ph type="title"/>
          </p:nvPr>
        </p:nvSpPr>
        <p:spPr>
          <a:xfrm>
            <a:off x="1915200" y="1788480"/>
            <a:ext cx="8360640" cy="2097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4" name="PlaceHolder 2"/>
          <p:cNvSpPr>
            <a:spLocks noGrp="1"/>
          </p:cNvSpPr>
          <p:nvPr>
            <p:ph type="ftr" idx="25"/>
          </p:nvPr>
        </p:nvSpPr>
        <p:spPr>
          <a:xfrm>
            <a:off x="2893680" y="6453360"/>
            <a:ext cx="6280200" cy="4039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3"/>
          <p:cNvSpPr>
            <a:spLocks noGrp="1"/>
          </p:cNvSpPr>
          <p:nvPr>
            <p:ph type="sldNum" idx="26"/>
          </p:nvPr>
        </p:nvSpPr>
        <p:spPr>
          <a:xfrm>
            <a:off x="9472680" y="6453360"/>
            <a:ext cx="1595520" cy="4039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2"/>
                </a:solidFill>
                <a:latin typeface="Franklin Gothic Book"/>
              </a:defRPr>
            </a:lvl1pPr>
          </a:lstStyle>
          <a:p>
            <a:pPr indent="0" algn="r" defTabSz="457200">
              <a:lnSpc>
                <a:spcPct val="100000"/>
              </a:lnSpc>
              <a:buNone/>
              <a:tabLst>
                <a:tab algn="l" pos="0"/>
              </a:tabLst>
            </a:pPr>
            <a:fld id="{04D88DB1-7671-487A-B88E-897E7D38FB8C}"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56" name="PlaceHolder 4"/>
          <p:cNvSpPr>
            <a:spLocks noGrp="1"/>
          </p:cNvSpPr>
          <p:nvPr>
            <p:ph type="dt" idx="27"/>
          </p:nvPr>
        </p:nvSpPr>
        <p:spPr>
          <a:xfrm>
            <a:off x="1390680" y="6453360"/>
            <a:ext cx="1203840" cy="4039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1915560" y="2743920"/>
            <a:ext cx="8360640" cy="2097360"/>
          </a:xfrm>
          <a:prstGeom prst="rect">
            <a:avLst/>
          </a:prstGeom>
          <a:noFill/>
          <a:ln w="0">
            <a:noFill/>
          </a:ln>
        </p:spPr>
        <p:txBody>
          <a:bodyPr lIns="91440" rIns="91440" tIns="45720" bIns="45720" anchor="b">
            <a:noAutofit/>
          </a:bodyPr>
          <a:p>
            <a:pPr indent="0" algn="ctr" defTabSz="914400">
              <a:lnSpc>
                <a:spcPct val="89000"/>
              </a:lnSpc>
              <a:buNone/>
              <a:tabLst>
                <a:tab algn="l" pos="0"/>
              </a:tabLst>
            </a:pPr>
            <a:r>
              <a:rPr b="1" lang="en-IN" sz="7200" spc="-1" strike="noStrike" u="sng" cap="all">
                <a:solidFill>
                  <a:schemeClr val="dk2"/>
                </a:solidFill>
                <a:uFillTx/>
                <a:latin typeface="Baskerville Old Face"/>
                <a:ea typeface="Baskerville Old Face"/>
              </a:rPr>
              <a:t>CONVOLUTION NEURAL NETWORK (CNN)</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69480" y="0"/>
            <a:ext cx="12252600" cy="6811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p:nvPr/>
        </p:nvSpPr>
        <p:spPr>
          <a:xfrm>
            <a:off x="1143000" y="228600"/>
            <a:ext cx="10080360" cy="6570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4000" spc="-1" strike="noStrike" u="sng">
                <a:solidFill>
                  <a:srgbClr val="000000"/>
                </a:solidFill>
                <a:uFillTx/>
                <a:latin typeface="Arial"/>
              </a:rPr>
              <a:t>How computer recognize this tiny Features?</a:t>
            </a:r>
            <a:endParaRPr b="0" lang="en-US" sz="4000" spc="-1" strike="noStrike">
              <a:solidFill>
                <a:srgbClr val="000000"/>
              </a:solidFill>
              <a:latin typeface="Arial"/>
            </a:endParaRPr>
          </a:p>
        </p:txBody>
      </p:sp>
      <p:pic>
        <p:nvPicPr>
          <p:cNvPr id="102" name="" descr=""/>
          <p:cNvPicPr/>
          <p:nvPr/>
        </p:nvPicPr>
        <p:blipFill>
          <a:blip r:embed="rId1"/>
          <a:stretch/>
        </p:blipFill>
        <p:spPr>
          <a:xfrm>
            <a:off x="676800" y="1352880"/>
            <a:ext cx="11514960" cy="5504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685800" y="0"/>
            <a:ext cx="11505960" cy="6857640"/>
          </a:xfrm>
          <a:prstGeom prst="rect">
            <a:avLst/>
          </a:prstGeom>
          <a:ln w="0">
            <a:noFill/>
          </a:ln>
        </p:spPr>
      </p:pic>
      <p:sp>
        <p:nvSpPr>
          <p:cNvPr id="104" name=""/>
          <p:cNvSpPr/>
          <p:nvPr/>
        </p:nvSpPr>
        <p:spPr>
          <a:xfrm>
            <a:off x="2349000" y="5769360"/>
            <a:ext cx="1994040" cy="4024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2200" spc="-1" strike="noStrike">
                <a:solidFill>
                  <a:srgbClr val="000000"/>
                </a:solidFill>
                <a:latin typeface="Arial"/>
              </a:rPr>
              <a:t>Original Image</a:t>
            </a:r>
            <a:endParaRPr b="0" lang="en-US" sz="2200" spc="-1" strike="noStrike">
              <a:solidFill>
                <a:srgbClr val="000000"/>
              </a:solidFill>
              <a:latin typeface="Arial"/>
            </a:endParaRPr>
          </a:p>
        </p:txBody>
      </p:sp>
      <p:sp>
        <p:nvSpPr>
          <p:cNvPr id="105" name=""/>
          <p:cNvSpPr/>
          <p:nvPr/>
        </p:nvSpPr>
        <p:spPr>
          <a:xfrm>
            <a:off x="6858000" y="4343400"/>
            <a:ext cx="901080" cy="3157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600" spc="-1" strike="noStrike">
                <a:solidFill>
                  <a:srgbClr val="000000"/>
                </a:solidFill>
                <a:latin typeface="Arial"/>
              </a:rPr>
              <a:t>3x3 grid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685800" y="0"/>
            <a:ext cx="11505960" cy="6800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 descr=""/>
          <p:cNvPicPr/>
          <p:nvPr/>
        </p:nvPicPr>
        <p:blipFill>
          <a:blip r:embed="rId1"/>
          <a:stretch/>
        </p:blipFill>
        <p:spPr>
          <a:xfrm>
            <a:off x="2286000" y="1486080"/>
            <a:ext cx="7371720" cy="37713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 descr=""/>
          <p:cNvPicPr/>
          <p:nvPr/>
        </p:nvPicPr>
        <p:blipFill>
          <a:blip r:embed="rId1"/>
          <a:stretch/>
        </p:blipFill>
        <p:spPr>
          <a:xfrm>
            <a:off x="-113760" y="0"/>
            <a:ext cx="12305520" cy="6857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0" y="0"/>
            <a:ext cx="12282120" cy="6857640"/>
          </a:xfrm>
          <a:prstGeom prst="rect">
            <a:avLst/>
          </a:prstGeom>
          <a:ln w="0">
            <a:noFill/>
          </a:ln>
        </p:spPr>
      </p:pic>
      <p:sp>
        <p:nvSpPr>
          <p:cNvPr id="110" name=""/>
          <p:cNvSpPr/>
          <p:nvPr/>
        </p:nvSpPr>
        <p:spPr>
          <a:xfrm>
            <a:off x="8812440" y="4572000"/>
            <a:ext cx="2160000" cy="30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Arial"/>
              </a:rPr>
              <a:t>Fully connected neuron</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 descr=""/>
          <p:cNvPicPr/>
          <p:nvPr/>
        </p:nvPicPr>
        <p:blipFill>
          <a:blip r:embed="rId1"/>
          <a:stretch/>
        </p:blipFill>
        <p:spPr>
          <a:xfrm>
            <a:off x="0" y="0"/>
            <a:ext cx="12282120" cy="6857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p:nvPr/>
        </p:nvSpPr>
        <p:spPr>
          <a:xfrm>
            <a:off x="4572000" y="228600"/>
            <a:ext cx="3470040" cy="542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200" spc="-1" strike="noStrike" u="sng">
                <a:solidFill>
                  <a:srgbClr val="000000"/>
                </a:solidFill>
                <a:uFillTx/>
                <a:latin typeface="Arial"/>
              </a:rPr>
              <a:t>Activation: “relu”</a:t>
            </a:r>
            <a:endParaRPr b="0" lang="en-US" sz="3200" spc="-1" strike="noStrike">
              <a:solidFill>
                <a:srgbClr val="000000"/>
              </a:solidFill>
              <a:latin typeface="Arial"/>
            </a:endParaRPr>
          </a:p>
        </p:txBody>
      </p:sp>
      <p:sp>
        <p:nvSpPr>
          <p:cNvPr id="113" name=""/>
          <p:cNvSpPr/>
          <p:nvPr/>
        </p:nvSpPr>
        <p:spPr>
          <a:xfrm>
            <a:off x="6512760" y="6327360"/>
            <a:ext cx="1259280" cy="3016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500" spc="-1" strike="noStrike">
                <a:solidFill>
                  <a:srgbClr val="000000"/>
                </a:solidFill>
                <a:latin typeface="Arial"/>
              </a:rPr>
              <a:t>Feature map</a:t>
            </a:r>
            <a:endParaRPr b="0" lang="en-US" sz="1500" spc="-1" strike="noStrike">
              <a:solidFill>
                <a:srgbClr val="000000"/>
              </a:solidFill>
              <a:latin typeface="Arial"/>
            </a:endParaRPr>
          </a:p>
        </p:txBody>
      </p:sp>
      <p:pic>
        <p:nvPicPr>
          <p:cNvPr id="114" name="" descr=""/>
          <p:cNvPicPr/>
          <p:nvPr/>
        </p:nvPicPr>
        <p:blipFill>
          <a:blip r:embed="rId1"/>
          <a:stretch/>
        </p:blipFill>
        <p:spPr>
          <a:xfrm>
            <a:off x="360" y="3055320"/>
            <a:ext cx="12191400" cy="3793680"/>
          </a:xfrm>
          <a:prstGeom prst="rect">
            <a:avLst/>
          </a:prstGeom>
          <a:ln w="0">
            <a:noFill/>
          </a:ln>
        </p:spPr>
      </p:pic>
      <p:sp>
        <p:nvSpPr>
          <p:cNvPr id="115" name=""/>
          <p:cNvSpPr/>
          <p:nvPr/>
        </p:nvSpPr>
        <p:spPr>
          <a:xfrm>
            <a:off x="1600200" y="1124280"/>
            <a:ext cx="5943240" cy="2174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u="sng">
                <a:solidFill>
                  <a:srgbClr val="000000"/>
                </a:solidFill>
                <a:uFillTx/>
                <a:latin typeface="Arial"/>
              </a:rPr>
              <a:t>ReLU Formula:</a:t>
            </a:r>
            <a:endParaRPr b="0" lang="en-US" sz="1600" spc="-1" strike="noStrike">
              <a:solidFill>
                <a:srgbClr val="000000"/>
              </a:solidFill>
              <a:latin typeface="Arial"/>
            </a:endParaRPr>
          </a:p>
          <a:p>
            <a:pPr>
              <a:lnSpc>
                <a:spcPct val="100000"/>
              </a:lnSpc>
            </a:pPr>
            <a:r>
              <a:rPr b="1" lang="en-US" sz="1000" spc="-1" strike="noStrike">
                <a:solidFill>
                  <a:srgbClr val="000000"/>
                </a:solidFill>
                <a:latin typeface="Arial"/>
              </a:rPr>
              <a:t>	</a:t>
            </a:r>
            <a:r>
              <a:rPr b="1" lang="en-US" sz="1000" spc="-1" strike="noStrike">
                <a:solidFill>
                  <a:srgbClr val="000000"/>
                </a:solidFill>
                <a:latin typeface="Arial"/>
              </a:rPr>
              <a:t>	</a:t>
            </a:r>
            <a:r>
              <a:rPr b="1" lang="en-US" sz="1500" spc="-1" strike="noStrike">
                <a:solidFill>
                  <a:srgbClr val="000000"/>
                </a:solidFill>
                <a:latin typeface="Arial"/>
              </a:rPr>
              <a:t>f(x)=max(0,x)</a:t>
            </a:r>
            <a:endParaRPr b="0" lang="en-U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400" spc="-1" strike="noStrike">
                <a:solidFill>
                  <a:srgbClr val="000000"/>
                </a:solidFill>
                <a:latin typeface="Arial"/>
              </a:rPr>
              <a:t>If x is positive, it remains the same.</a:t>
            </a:r>
            <a:endParaRPr b="0" lang="en-U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400" spc="-1" strike="noStrike">
                <a:solidFill>
                  <a:srgbClr val="000000"/>
                </a:solidFill>
                <a:latin typeface="Arial"/>
              </a:rPr>
              <a:t>If x is negative, it becomes </a:t>
            </a:r>
            <a:endParaRPr b="0" lang="en-US" sz="14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
        <p:nvSpPr>
          <p:cNvPr id="116" name=""/>
          <p:cNvSpPr/>
          <p:nvPr/>
        </p:nvSpPr>
        <p:spPr>
          <a:xfrm>
            <a:off x="6442560" y="6313320"/>
            <a:ext cx="1329480" cy="3157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600" spc="-1" strike="noStrike">
                <a:solidFill>
                  <a:srgbClr val="000000"/>
                </a:solidFill>
                <a:latin typeface="Arial"/>
              </a:rPr>
              <a:t>Feature map</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p:nvPr/>
        </p:nvSpPr>
        <p:spPr>
          <a:xfrm>
            <a:off x="3886200" y="221760"/>
            <a:ext cx="5208120" cy="92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u="sng">
                <a:solidFill>
                  <a:schemeClr val="dk2"/>
                </a:solidFill>
                <a:uFillTx/>
                <a:latin typeface="Baskerville Old Face"/>
              </a:rPr>
              <a:t>POOLING LAYER</a:t>
            </a:r>
            <a:r>
              <a:rPr b="0" lang="en-IN" sz="3200" spc="-1" strike="noStrike">
                <a:solidFill>
                  <a:schemeClr val="dk2"/>
                </a:solidFill>
                <a:latin typeface="Franklin Gothic Book"/>
              </a:rPr>
              <a:t> </a:t>
            </a:r>
            <a:endParaRPr b="0" lang="en-US" sz="3200" spc="-1" strike="noStrike">
              <a:solidFill>
                <a:srgbClr val="000000"/>
              </a:solidFill>
              <a:latin typeface="Arial"/>
            </a:endParaRPr>
          </a:p>
        </p:txBody>
      </p:sp>
      <p:sp>
        <p:nvSpPr>
          <p:cNvPr id="118" name=""/>
          <p:cNvSpPr/>
          <p:nvPr/>
        </p:nvSpPr>
        <p:spPr>
          <a:xfrm>
            <a:off x="729000" y="1134360"/>
            <a:ext cx="11695680" cy="81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chemeClr val="dk2"/>
                </a:solidFill>
                <a:latin typeface="Franklin Gothic Book"/>
              </a:rPr>
              <a:t>A Pooling Layer is a key component in Convolutional Neural Networks (CNNs) used to reduce the spatial size of feature maps while retaining important information.</a:t>
            </a:r>
            <a:endParaRPr b="0" lang="en-US" sz="2100" spc="-1" strike="noStrike">
              <a:solidFill>
                <a:srgbClr val="000000"/>
              </a:solidFill>
              <a:latin typeface="Arial"/>
            </a:endParaRPr>
          </a:p>
        </p:txBody>
      </p:sp>
      <p:sp>
        <p:nvSpPr>
          <p:cNvPr id="119" name=""/>
          <p:cNvSpPr/>
          <p:nvPr/>
        </p:nvSpPr>
        <p:spPr>
          <a:xfrm>
            <a:off x="914400" y="2313000"/>
            <a:ext cx="2161800" cy="4298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2400" spc="-1" strike="noStrike">
                <a:solidFill>
                  <a:srgbClr val="000000"/>
                </a:solidFill>
                <a:latin typeface="Arial"/>
              </a:rPr>
              <a:t>1. </a:t>
            </a:r>
            <a:r>
              <a:rPr b="0" lang="en-US" sz="2400" spc="-1" strike="noStrike" u="sng">
                <a:solidFill>
                  <a:srgbClr val="000000"/>
                </a:solidFill>
                <a:uFillTx/>
                <a:latin typeface="Arial"/>
              </a:rPr>
              <a:t>Max pooling</a:t>
            </a:r>
            <a:endParaRPr b="0" lang="en-US" sz="2400" spc="-1" strike="noStrike">
              <a:solidFill>
                <a:srgbClr val="000000"/>
              </a:solidFill>
              <a:latin typeface="Arial"/>
            </a:endParaRPr>
          </a:p>
        </p:txBody>
      </p:sp>
      <p:pic>
        <p:nvPicPr>
          <p:cNvPr id="120" name="" descr=""/>
          <p:cNvPicPr/>
          <p:nvPr/>
        </p:nvPicPr>
        <p:blipFill>
          <a:blip r:embed="rId1"/>
          <a:stretch/>
        </p:blipFill>
        <p:spPr>
          <a:xfrm>
            <a:off x="1933920" y="3200400"/>
            <a:ext cx="3552120" cy="2742480"/>
          </a:xfrm>
          <a:prstGeom prst="rect">
            <a:avLst/>
          </a:prstGeom>
          <a:ln w="0">
            <a:noFill/>
          </a:ln>
        </p:spPr>
      </p:pic>
      <p:sp>
        <p:nvSpPr>
          <p:cNvPr id="121" name=""/>
          <p:cNvSpPr/>
          <p:nvPr/>
        </p:nvSpPr>
        <p:spPr>
          <a:xfrm>
            <a:off x="5486400" y="4343400"/>
            <a:ext cx="16002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4200" spc="-1" strike="noStrike">
              <a:solidFill>
                <a:srgbClr val="000000"/>
              </a:solidFill>
              <a:latin typeface="Arial"/>
            </a:endParaRPr>
          </a:p>
        </p:txBody>
      </p:sp>
      <p:pic>
        <p:nvPicPr>
          <p:cNvPr id="122" name="" descr=""/>
          <p:cNvPicPr/>
          <p:nvPr/>
        </p:nvPicPr>
        <p:blipFill>
          <a:blip r:embed="rId2"/>
          <a:stretch/>
        </p:blipFill>
        <p:spPr>
          <a:xfrm>
            <a:off x="7401240" y="3657600"/>
            <a:ext cx="2199600" cy="1475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525320" y="205560"/>
            <a:ext cx="9600480" cy="1485360"/>
          </a:xfrm>
          <a:prstGeom prst="rect">
            <a:avLst/>
          </a:prstGeom>
          <a:noFill/>
          <a:ln w="0">
            <a:noFill/>
          </a:ln>
        </p:spPr>
        <p:txBody>
          <a:bodyPr lIns="91440" rIns="91440" tIns="45720" bIns="45720" anchor="ctr">
            <a:normAutofit/>
          </a:bodyPr>
          <a:p>
            <a:pPr indent="0" algn="ctr" defTabSz="914400">
              <a:lnSpc>
                <a:spcPct val="89000"/>
              </a:lnSpc>
              <a:buNone/>
              <a:tabLst>
                <a:tab algn="l" pos="0"/>
              </a:tabLst>
            </a:pPr>
            <a:r>
              <a:rPr b="1" lang="en-IN" sz="6600" spc="-1" strike="noStrike" u="sng">
                <a:solidFill>
                  <a:schemeClr val="dk2"/>
                </a:solidFill>
                <a:uFillTx/>
                <a:latin typeface="Baskerville Old Face"/>
              </a:rPr>
              <a:t>Contents</a:t>
            </a:r>
            <a:endParaRPr b="0" lang="en-US" sz="6600" spc="-1" strike="noStrike">
              <a:solidFill>
                <a:srgbClr val="000000"/>
              </a:solidFill>
              <a:latin typeface="Arial"/>
            </a:endParaRPr>
          </a:p>
        </p:txBody>
      </p:sp>
      <p:pic>
        <p:nvPicPr>
          <p:cNvPr id="76" name="Content Placeholder 3" descr=""/>
          <p:cNvPicPr/>
          <p:nvPr/>
        </p:nvPicPr>
        <p:blipFill>
          <a:blip r:embed="rId1"/>
          <a:stretch/>
        </p:blipFill>
        <p:spPr>
          <a:xfrm>
            <a:off x="1182960" y="1832760"/>
            <a:ext cx="3956760" cy="4456080"/>
          </a:xfrm>
          <a:prstGeom prst="rect">
            <a:avLst/>
          </a:prstGeom>
          <a:ln cap="sq" w="127000">
            <a:solidFill>
              <a:srgbClr val="000000"/>
            </a:solidFill>
            <a:miter/>
          </a:ln>
          <a:effectLst>
            <a:outerShdw algn="tl" blurRad="57240" dir="2700000" dist="49893" rotWithShape="0">
              <a:srgbClr val="000000">
                <a:alpha val="40000"/>
              </a:srgbClr>
            </a:outerShdw>
          </a:effectLst>
        </p:spPr>
      </p:pic>
      <p:sp>
        <p:nvSpPr>
          <p:cNvPr id="77" name="TextBox 5"/>
          <p:cNvSpPr/>
          <p:nvPr/>
        </p:nvSpPr>
        <p:spPr>
          <a:xfrm>
            <a:off x="6095880" y="2417760"/>
            <a:ext cx="6095160" cy="3137040"/>
          </a:xfrm>
          <a:prstGeom prst="rect">
            <a:avLst/>
          </a:prstGeom>
          <a:noFill/>
          <a:ln w="0">
            <a:noFill/>
          </a:ln>
        </p:spPr>
        <p:style>
          <a:lnRef idx="0"/>
          <a:fillRef idx="0"/>
          <a:effectRef idx="0"/>
          <a:fontRef idx="minor"/>
        </p:style>
        <p:txBody>
          <a:bodyPr lIns="90000" rIns="90000" tIns="45000" bIns="45000" anchor="t">
            <a:spAutoFit/>
          </a:bodyPr>
          <a:p>
            <a:pPr marL="285840" indent="-285840" defTabSz="457200">
              <a:lnSpc>
                <a:spcPct val="100000"/>
              </a:lnSpc>
              <a:buClr>
                <a:srgbClr val="000000"/>
              </a:buClr>
              <a:buFont typeface="Arial"/>
              <a:buChar char="•"/>
            </a:pPr>
            <a:r>
              <a:rPr b="0" lang="en-IN" sz="4000" spc="-1" strike="noStrike">
                <a:solidFill>
                  <a:schemeClr val="dk1"/>
                </a:solidFill>
                <a:latin typeface="Aparajita"/>
              </a:rPr>
              <a:t>What is CNN</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Working of CNN </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Architecture of CNN</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Applications of CNN </a:t>
            </a:r>
            <a:endParaRPr b="0" lang="en-US" sz="4000" spc="-1" strike="noStrike">
              <a:solidFill>
                <a:srgbClr val="000000"/>
              </a:solidFill>
              <a:latin typeface="Arial"/>
            </a:endParaRPr>
          </a:p>
          <a:p>
            <a:pPr marL="285840" indent="-285840" defTabSz="457200">
              <a:lnSpc>
                <a:spcPct val="100000"/>
              </a:lnSpc>
              <a:buClr>
                <a:srgbClr val="000000"/>
              </a:buClr>
              <a:buFont typeface="Arial"/>
              <a:buChar char="•"/>
            </a:pPr>
            <a:r>
              <a:rPr b="0" lang="en-IN" sz="4000" spc="-1" strike="noStrike">
                <a:solidFill>
                  <a:schemeClr val="dk1"/>
                </a:solidFill>
                <a:latin typeface="Aparajita"/>
              </a:rPr>
              <a:t>Conclusion</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2514600" y="895680"/>
            <a:ext cx="2742840" cy="2132280"/>
          </a:xfrm>
          <a:prstGeom prst="rect">
            <a:avLst/>
          </a:prstGeom>
          <a:ln w="0">
            <a:noFill/>
          </a:ln>
        </p:spPr>
      </p:pic>
      <p:sp>
        <p:nvSpPr>
          <p:cNvPr id="124" name=""/>
          <p:cNvSpPr/>
          <p:nvPr/>
        </p:nvSpPr>
        <p:spPr>
          <a:xfrm>
            <a:off x="941040" y="199080"/>
            <a:ext cx="3173400" cy="4863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2800" spc="-1" strike="noStrike">
                <a:solidFill>
                  <a:srgbClr val="000000"/>
                </a:solidFill>
                <a:latin typeface="Arial"/>
              </a:rPr>
              <a:t>2. </a:t>
            </a:r>
            <a:r>
              <a:rPr b="0" lang="en-US" sz="2800" spc="-1" strike="noStrike" u="sng">
                <a:solidFill>
                  <a:srgbClr val="000000"/>
                </a:solidFill>
                <a:uFillTx/>
                <a:latin typeface="Arial"/>
              </a:rPr>
              <a:t>Average Pooling</a:t>
            </a:r>
            <a:endParaRPr b="0" lang="en-US" sz="2800" spc="-1" strike="noStrike">
              <a:solidFill>
                <a:srgbClr val="000000"/>
              </a:solidFill>
              <a:latin typeface="Arial"/>
            </a:endParaRPr>
          </a:p>
        </p:txBody>
      </p:sp>
      <p:sp>
        <p:nvSpPr>
          <p:cNvPr id="125" name=""/>
          <p:cNvSpPr/>
          <p:nvPr/>
        </p:nvSpPr>
        <p:spPr>
          <a:xfrm>
            <a:off x="5486400" y="1828800"/>
            <a:ext cx="16002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4200" spc="-1" strike="noStrike">
              <a:solidFill>
                <a:srgbClr val="000000"/>
              </a:solidFill>
              <a:latin typeface="Arial"/>
            </a:endParaRPr>
          </a:p>
        </p:txBody>
      </p:sp>
      <p:pic>
        <p:nvPicPr>
          <p:cNvPr id="126" name="" descr=""/>
          <p:cNvPicPr/>
          <p:nvPr/>
        </p:nvPicPr>
        <p:blipFill>
          <a:blip r:embed="rId2"/>
          <a:stretch/>
        </p:blipFill>
        <p:spPr>
          <a:xfrm>
            <a:off x="7256160" y="1248120"/>
            <a:ext cx="1887480" cy="1266120"/>
          </a:xfrm>
          <a:prstGeom prst="rect">
            <a:avLst/>
          </a:prstGeom>
          <a:ln w="0">
            <a:noFill/>
          </a:ln>
        </p:spPr>
      </p:pic>
      <p:pic>
        <p:nvPicPr>
          <p:cNvPr id="127" name="" descr=""/>
          <p:cNvPicPr/>
          <p:nvPr/>
        </p:nvPicPr>
        <p:blipFill>
          <a:blip r:embed="rId3"/>
          <a:stretch/>
        </p:blipFill>
        <p:spPr>
          <a:xfrm>
            <a:off x="10080" y="3200400"/>
            <a:ext cx="12181680" cy="36572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10080" y="-98280"/>
            <a:ext cx="12181680" cy="68288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0" y="0"/>
            <a:ext cx="12181680" cy="6828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371600" y="685800"/>
            <a:ext cx="9600480" cy="1485360"/>
          </a:xfrm>
          <a:prstGeom prst="rect">
            <a:avLst/>
          </a:prstGeom>
          <a:noFill/>
          <a:ln w="0">
            <a:noFill/>
          </a:ln>
        </p:spPr>
        <p:txBody>
          <a:bodyPr lIns="91440" rIns="91440" tIns="45720" bIns="45720" anchor="ctr">
            <a:noAutofit/>
          </a:bodyPr>
          <a:p>
            <a:pPr indent="0" algn="ctr" defTabSz="914400">
              <a:lnSpc>
                <a:spcPct val="89000"/>
              </a:lnSpc>
              <a:buNone/>
              <a:tabLst>
                <a:tab algn="l" pos="0"/>
              </a:tabLst>
            </a:pPr>
            <a:r>
              <a:rPr b="1" lang="en-IN" sz="4800" spc="-1" strike="noStrike" u="sng">
                <a:solidFill>
                  <a:schemeClr val="dk2"/>
                </a:solidFill>
                <a:uFillTx/>
                <a:latin typeface="Baskerville Old Face"/>
              </a:rPr>
              <a:t>Applications of CNN</a:t>
            </a:r>
            <a:r>
              <a:rPr b="0" lang="en-IN" sz="4400" spc="-1" strike="noStrike">
                <a:solidFill>
                  <a:schemeClr val="dk2"/>
                </a:solidFill>
                <a:latin typeface="Franklin Gothic Book"/>
              </a:rPr>
              <a:t> </a:t>
            </a:r>
            <a:endParaRPr b="0" lang="en-US" sz="4400" spc="-1" strike="noStrike">
              <a:solidFill>
                <a:srgbClr val="000000"/>
              </a:solidFill>
              <a:latin typeface="Arial"/>
            </a:endParaRPr>
          </a:p>
        </p:txBody>
      </p:sp>
      <p:sp>
        <p:nvSpPr>
          <p:cNvPr id="131" name="PlaceHolder 2"/>
          <p:cNvSpPr>
            <a:spLocks noGrp="1"/>
          </p:cNvSpPr>
          <p:nvPr>
            <p:ph/>
          </p:nvPr>
        </p:nvSpPr>
        <p:spPr>
          <a:xfrm>
            <a:off x="1371600" y="2286000"/>
            <a:ext cx="9600480" cy="3580560"/>
          </a:xfrm>
          <a:prstGeom prst="rect">
            <a:avLst/>
          </a:prstGeom>
          <a:noFill/>
          <a:ln w="0">
            <a:noFill/>
          </a:ln>
        </p:spPr>
        <p:txBody>
          <a:bodyPr lIns="91440" rIns="91440" tIns="45720" bIns="45720" anchor="t">
            <a:normAutofit/>
          </a:bodyPr>
          <a:p>
            <a:pPr indent="0">
              <a:lnSpc>
                <a:spcPct val="94000"/>
              </a:lnSpc>
              <a:spcBef>
                <a:spcPts val="1417"/>
              </a:spcBef>
              <a:buNone/>
              <a:tabLst>
                <a:tab algn="l" pos="0"/>
              </a:tabLst>
            </a:pPr>
            <a:r>
              <a:rPr b="1" lang="en-IN" sz="2000" spc="-1" strike="noStrike">
                <a:solidFill>
                  <a:schemeClr val="dk2"/>
                </a:solidFill>
                <a:latin typeface="Franklin Gothic Book"/>
              </a:rPr>
              <a:t>Image Recognition</a:t>
            </a:r>
            <a:r>
              <a:rPr b="0" lang="en-IN" sz="2000" spc="-1" strike="noStrike">
                <a:solidFill>
                  <a:schemeClr val="dk2"/>
                </a:solidFill>
                <a:latin typeface="Franklin Gothic Book"/>
              </a:rPr>
              <a:t> – Identifying objects like cats, dogs, or cars in photos</a:t>
            </a:r>
            <a:endParaRPr b="0" lang="en-US" sz="2000" spc="-1" strike="noStrike">
              <a:solidFill>
                <a:srgbClr val="000000"/>
              </a:solidFill>
              <a:latin typeface="Arial"/>
            </a:endParaRPr>
          </a:p>
          <a:p>
            <a:pPr indent="0">
              <a:lnSpc>
                <a:spcPct val="94000"/>
              </a:lnSpc>
              <a:spcBef>
                <a:spcPts val="1417"/>
              </a:spcBef>
              <a:buNone/>
              <a:tabLst>
                <a:tab algn="l" pos="0"/>
              </a:tabLst>
            </a:pPr>
            <a:r>
              <a:rPr b="1" lang="en-IN" sz="2000" spc="-1" strike="noStrike">
                <a:solidFill>
                  <a:schemeClr val="dk2"/>
                </a:solidFill>
                <a:latin typeface="Franklin Gothic Book"/>
              </a:rPr>
              <a:t>Face</a:t>
            </a:r>
            <a:r>
              <a:rPr b="0" lang="en-IN" sz="2000" spc="-1" strike="noStrike">
                <a:solidFill>
                  <a:schemeClr val="dk2"/>
                </a:solidFill>
                <a:latin typeface="Franklin Gothic Book"/>
              </a:rPr>
              <a:t> </a:t>
            </a:r>
            <a:r>
              <a:rPr b="1" lang="en-IN" sz="2000" spc="-1" strike="noStrike">
                <a:solidFill>
                  <a:schemeClr val="dk2"/>
                </a:solidFill>
                <a:latin typeface="Franklin Gothic Book"/>
              </a:rPr>
              <a:t>Recognition</a:t>
            </a:r>
            <a:r>
              <a:rPr b="0" lang="en-IN" sz="2000" spc="-1" strike="noStrike">
                <a:solidFill>
                  <a:schemeClr val="dk2"/>
                </a:solidFill>
                <a:latin typeface="Franklin Gothic Book"/>
              </a:rPr>
              <a:t> – Unlocking phones with Face ID</a:t>
            </a:r>
            <a:endParaRPr b="0" lang="en-US" sz="2000" spc="-1" strike="noStrike">
              <a:solidFill>
                <a:srgbClr val="000000"/>
              </a:solidFill>
              <a:latin typeface="Arial"/>
            </a:endParaRPr>
          </a:p>
          <a:p>
            <a:pPr indent="0">
              <a:lnSpc>
                <a:spcPct val="94000"/>
              </a:lnSpc>
              <a:spcBef>
                <a:spcPts val="1417"/>
              </a:spcBef>
              <a:buNone/>
              <a:tabLst>
                <a:tab algn="l" pos="0"/>
              </a:tabLst>
            </a:pPr>
            <a:r>
              <a:rPr b="1" lang="en-IN" sz="2000" spc="-1" strike="noStrike">
                <a:solidFill>
                  <a:schemeClr val="dk2"/>
                </a:solidFill>
                <a:latin typeface="Franklin Gothic Book"/>
              </a:rPr>
              <a:t>Medical</a:t>
            </a:r>
            <a:r>
              <a:rPr b="0" lang="en-IN" sz="2000" spc="-1" strike="noStrike">
                <a:solidFill>
                  <a:schemeClr val="dk2"/>
                </a:solidFill>
                <a:latin typeface="Franklin Gothic Book"/>
              </a:rPr>
              <a:t> </a:t>
            </a:r>
            <a:r>
              <a:rPr b="1" lang="en-IN" sz="2000" spc="-1" strike="noStrike">
                <a:solidFill>
                  <a:schemeClr val="dk2"/>
                </a:solidFill>
                <a:latin typeface="Franklin Gothic Book"/>
              </a:rPr>
              <a:t>Diagnosis</a:t>
            </a:r>
            <a:r>
              <a:rPr b="0" lang="en-IN" sz="2000" spc="-1" strike="noStrike">
                <a:solidFill>
                  <a:schemeClr val="dk2"/>
                </a:solidFill>
                <a:latin typeface="Franklin Gothic Book"/>
              </a:rPr>
              <a:t> – Detecting diseases in X-rays and MRI scans</a:t>
            </a:r>
            <a:endParaRPr b="0" lang="en-US" sz="2000" spc="-1" strike="noStrike">
              <a:solidFill>
                <a:srgbClr val="000000"/>
              </a:solidFill>
              <a:latin typeface="Arial"/>
            </a:endParaRPr>
          </a:p>
          <a:p>
            <a:pPr marL="384120" indent="-384120" defTabSz="914400">
              <a:lnSpc>
                <a:spcPct val="94000"/>
              </a:lnSpc>
              <a:spcBef>
                <a:spcPts val="1001"/>
              </a:spcBef>
              <a:spcAft>
                <a:spcPts val="201"/>
              </a:spcAft>
              <a:buClr>
                <a:srgbClr val="191b0e"/>
              </a:buClr>
              <a:buFont typeface="Franklin Gothic Book"/>
              <a:buChar char="■"/>
              <a:tabLst>
                <a:tab algn="l" pos="0"/>
              </a:tabLst>
            </a:pPr>
            <a:r>
              <a:rPr b="1" lang="en-IN" sz="2000" spc="-1" strike="noStrike">
                <a:solidFill>
                  <a:schemeClr val="dk2"/>
                </a:solidFill>
                <a:latin typeface="Franklin Gothic Book"/>
              </a:rPr>
              <a:t>Self-Driving</a:t>
            </a:r>
            <a:r>
              <a:rPr b="0" lang="en-IN" sz="2000" spc="-1" strike="noStrike">
                <a:solidFill>
                  <a:schemeClr val="dk2"/>
                </a:solidFill>
                <a:latin typeface="Franklin Gothic Book"/>
              </a:rPr>
              <a:t> </a:t>
            </a:r>
            <a:r>
              <a:rPr b="1" lang="en-IN" sz="2000" spc="-1" strike="noStrike">
                <a:solidFill>
                  <a:schemeClr val="dk2"/>
                </a:solidFill>
                <a:latin typeface="Franklin Gothic Book"/>
              </a:rPr>
              <a:t>Cars</a:t>
            </a:r>
            <a:r>
              <a:rPr b="0" lang="en-IN" sz="2000" spc="-1" strike="noStrike">
                <a:solidFill>
                  <a:schemeClr val="dk2"/>
                </a:solidFill>
                <a:latin typeface="Franklin Gothic Book"/>
              </a:rPr>
              <a:t> – Recognizing traffic signs, lanes, and pedestrians.</a:t>
            </a:r>
            <a:endParaRPr b="0" lang="en-US" sz="2000" spc="-1" strike="noStrike">
              <a:solidFill>
                <a:srgbClr val="000000"/>
              </a:solidFill>
              <a:latin typeface="Arial"/>
            </a:endParaRPr>
          </a:p>
          <a:p>
            <a:pPr marL="384120" indent="-384120" defTabSz="914400">
              <a:lnSpc>
                <a:spcPct val="94000"/>
              </a:lnSpc>
              <a:spcBef>
                <a:spcPts val="1001"/>
              </a:spcBef>
              <a:spcAft>
                <a:spcPts val="201"/>
              </a:spcAft>
              <a:buClr>
                <a:srgbClr val="191b0e"/>
              </a:buClr>
              <a:buFont typeface="Franklin Gothic Book"/>
              <a:buChar char="■"/>
              <a:tabLst>
                <a:tab algn="l" pos="0"/>
              </a:tabLst>
            </a:pPr>
            <a:r>
              <a:rPr b="1" lang="en-IN" sz="2000" spc="-1" strike="noStrike">
                <a:solidFill>
                  <a:schemeClr val="dk2"/>
                </a:solidFill>
                <a:latin typeface="Franklin Gothic Book"/>
              </a:rPr>
              <a:t>Handwriting</a:t>
            </a:r>
            <a:r>
              <a:rPr b="0" lang="en-IN" sz="2000" spc="-1" strike="noStrike">
                <a:solidFill>
                  <a:schemeClr val="dk2"/>
                </a:solidFill>
                <a:latin typeface="Franklin Gothic Book"/>
              </a:rPr>
              <a:t> </a:t>
            </a:r>
            <a:r>
              <a:rPr b="1" lang="en-IN" sz="2000" spc="-1" strike="noStrike">
                <a:solidFill>
                  <a:schemeClr val="dk2"/>
                </a:solidFill>
                <a:latin typeface="Franklin Gothic Book"/>
              </a:rPr>
              <a:t>Recognition</a:t>
            </a:r>
            <a:r>
              <a:rPr b="0" lang="en-IN" sz="2000" spc="-1" strike="noStrike">
                <a:solidFill>
                  <a:schemeClr val="dk2"/>
                </a:solidFill>
                <a:latin typeface="Franklin Gothic Book"/>
              </a:rPr>
              <a:t> – Reading handwritten text (e.g., postal addresses, bank checks).</a:t>
            </a:r>
            <a:endParaRPr b="0" lang="en-US" sz="2000" spc="-1" strike="noStrike">
              <a:solidFill>
                <a:srgbClr val="000000"/>
              </a:solidFill>
              <a:latin typeface="Arial"/>
            </a:endParaRPr>
          </a:p>
          <a:p>
            <a:pPr marL="384120" indent="-384120" defTabSz="914400">
              <a:lnSpc>
                <a:spcPct val="94000"/>
              </a:lnSpc>
              <a:spcBef>
                <a:spcPts val="1001"/>
              </a:spcBef>
              <a:spcAft>
                <a:spcPts val="201"/>
              </a:spcAft>
              <a:buClr>
                <a:srgbClr val="191b0e"/>
              </a:buClr>
              <a:buFont typeface="Franklin Gothic Book"/>
              <a:buChar char="■"/>
              <a:tabLst>
                <a:tab algn="l" pos="0"/>
              </a:tabLst>
            </a:pPr>
            <a:r>
              <a:rPr b="1" lang="en-IN" sz="2000" spc="-1" strike="noStrike">
                <a:solidFill>
                  <a:schemeClr val="dk2"/>
                </a:solidFill>
                <a:latin typeface="Franklin Gothic Book"/>
              </a:rPr>
              <a:t>Security</a:t>
            </a:r>
            <a:r>
              <a:rPr b="0" lang="en-IN" sz="2000" spc="-1" strike="noStrike">
                <a:solidFill>
                  <a:schemeClr val="dk2"/>
                </a:solidFill>
                <a:latin typeface="Franklin Gothic Book"/>
              </a:rPr>
              <a:t> </a:t>
            </a:r>
            <a:r>
              <a:rPr b="1" lang="en-IN" sz="2000" spc="-1" strike="noStrike">
                <a:solidFill>
                  <a:schemeClr val="dk2"/>
                </a:solidFill>
                <a:latin typeface="Franklin Gothic Book"/>
              </a:rPr>
              <a:t>Cameras</a:t>
            </a:r>
            <a:r>
              <a:rPr b="0" lang="en-IN" sz="2000" spc="-1" strike="noStrike">
                <a:solidFill>
                  <a:schemeClr val="dk2"/>
                </a:solidFill>
                <a:latin typeface="Franklin Gothic Book"/>
              </a:rPr>
              <a:t> – Detecting suspicious activity automatically.</a:t>
            </a:r>
            <a:endParaRPr b="0" lang="en-US" sz="2000" spc="-1" strike="noStrike">
              <a:solidFill>
                <a:srgbClr val="000000"/>
              </a:solidFill>
              <a:latin typeface="Arial"/>
            </a:endParaRPr>
          </a:p>
          <a:p>
            <a:pPr marL="384120" indent="-384120" defTabSz="914400">
              <a:lnSpc>
                <a:spcPct val="94000"/>
              </a:lnSpc>
              <a:spcBef>
                <a:spcPts val="1001"/>
              </a:spcBef>
              <a:spcAft>
                <a:spcPts val="201"/>
              </a:spcAft>
              <a:buClr>
                <a:srgbClr val="191b0e"/>
              </a:buClr>
              <a:buFont typeface="Franklin Gothic Book"/>
              <a:buChar char="■"/>
              <a:tabLst>
                <a:tab algn="l" pos="0"/>
              </a:tabLst>
            </a:pPr>
            <a:r>
              <a:rPr b="1" lang="en-IN" sz="2000" spc="-1" strike="noStrike">
                <a:solidFill>
                  <a:schemeClr val="dk2"/>
                </a:solidFill>
                <a:latin typeface="Franklin Gothic Book"/>
              </a:rPr>
              <a:t>Farming</a:t>
            </a:r>
            <a:r>
              <a:rPr b="0" lang="en-IN" sz="2000" spc="-1" strike="noStrike">
                <a:solidFill>
                  <a:schemeClr val="dk2"/>
                </a:solidFill>
                <a:latin typeface="Franklin Gothic Book"/>
              </a:rPr>
              <a:t> – Identifying plant diseases and monitoring livestock.</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371600" y="685800"/>
            <a:ext cx="9600480" cy="1485360"/>
          </a:xfrm>
          <a:prstGeom prst="rect">
            <a:avLst/>
          </a:prstGeom>
          <a:noFill/>
          <a:ln w="0">
            <a:noFill/>
          </a:ln>
        </p:spPr>
        <p:txBody>
          <a:bodyPr lIns="91440" rIns="91440" tIns="45720" bIns="45720" anchor="ctr">
            <a:normAutofit/>
          </a:bodyPr>
          <a:p>
            <a:pPr indent="0" algn="ctr" defTabSz="914400">
              <a:lnSpc>
                <a:spcPct val="89000"/>
              </a:lnSpc>
              <a:buNone/>
              <a:tabLst>
                <a:tab algn="l" pos="0"/>
              </a:tabLst>
            </a:pPr>
            <a:r>
              <a:rPr b="1" lang="en-IN" sz="4800" spc="-1" strike="noStrike" u="sng">
                <a:solidFill>
                  <a:schemeClr val="dk2"/>
                </a:solidFill>
                <a:uFillTx/>
                <a:latin typeface="Franklin Gothic Book"/>
              </a:rPr>
              <a:t>CONCLUSION</a:t>
            </a:r>
            <a:endParaRPr b="0" lang="en-US" sz="4800" spc="-1" strike="noStrike">
              <a:solidFill>
                <a:srgbClr val="000000"/>
              </a:solidFill>
              <a:latin typeface="Arial"/>
            </a:endParaRPr>
          </a:p>
        </p:txBody>
      </p:sp>
      <p:sp>
        <p:nvSpPr>
          <p:cNvPr id="133" name="PlaceHolder 2"/>
          <p:cNvSpPr>
            <a:spLocks noGrp="1"/>
          </p:cNvSpPr>
          <p:nvPr>
            <p:ph/>
          </p:nvPr>
        </p:nvSpPr>
        <p:spPr>
          <a:xfrm>
            <a:off x="1371600" y="2286000"/>
            <a:ext cx="9600480" cy="3580560"/>
          </a:xfrm>
          <a:prstGeom prst="rect">
            <a:avLst/>
          </a:prstGeom>
          <a:noFill/>
          <a:ln w="0">
            <a:noFill/>
          </a:ln>
        </p:spPr>
        <p:txBody>
          <a:bodyPr lIns="91440" rIns="91440" tIns="45720" bIns="45720" anchor="t">
            <a:normAutofit/>
          </a:bodyPr>
          <a:p>
            <a:pPr indent="0" defTabSz="914400">
              <a:lnSpc>
                <a:spcPct val="94000"/>
              </a:lnSpc>
              <a:spcBef>
                <a:spcPts val="1001"/>
              </a:spcBef>
              <a:spcAft>
                <a:spcPts val="201"/>
              </a:spcAft>
              <a:buNone/>
              <a:tabLst>
                <a:tab algn="l" pos="0"/>
              </a:tabLst>
            </a:pPr>
            <a:r>
              <a:rPr b="0" lang="en-IN" sz="2000" spc="-1" strike="noStrike">
                <a:solidFill>
                  <a:schemeClr val="dk2"/>
                </a:solidFill>
                <a:latin typeface="Franklin Gothic Book"/>
              </a:rPr>
              <a:t>Convolutional Neural Networks (CNNs) are powerful deep learning models designed for image and pattern recognition. They consist of key layers like convolutional layers, pooling layers, and fully connected layers, which work together to extract features and classify data efficiently.</a:t>
            </a:r>
            <a:endParaRPr b="0" lang="en-US" sz="2000" spc="-1" strike="noStrike">
              <a:solidFill>
                <a:srgbClr val="000000"/>
              </a:solidFill>
              <a:latin typeface="Arial"/>
            </a:endParaRPr>
          </a:p>
          <a:p>
            <a:pPr indent="0" defTabSz="914400">
              <a:lnSpc>
                <a:spcPct val="94000"/>
              </a:lnSpc>
              <a:spcBef>
                <a:spcPts val="1001"/>
              </a:spcBef>
              <a:spcAft>
                <a:spcPts val="201"/>
              </a:spcAft>
              <a:buNone/>
              <a:tabLst>
                <a:tab algn="l" pos="0"/>
              </a:tabLst>
            </a:pPr>
            <a:r>
              <a:rPr b="0" lang="en-IN" sz="2000" spc="-1" strike="noStrike">
                <a:solidFill>
                  <a:schemeClr val="dk2"/>
                </a:solidFill>
                <a:latin typeface="Franklin Gothic Book"/>
              </a:rPr>
              <a:t>CNNs are widely used in image recognition, medical diagnosis, self-driving cars, security, and more. Their ability to automatically learn patterns makes them essential for modern AI applications.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915200" y="1788480"/>
            <a:ext cx="8360640" cy="2097360"/>
          </a:xfrm>
          <a:prstGeom prst="rect">
            <a:avLst/>
          </a:prstGeom>
          <a:noFill/>
          <a:ln w="0">
            <a:noFill/>
          </a:ln>
        </p:spPr>
        <p:txBody>
          <a:bodyPr lIns="91440" rIns="91440" tIns="45720" bIns="45720" anchor="b">
            <a:noAutofit/>
          </a:bodyPr>
          <a:p>
            <a:pPr indent="0" algn="ctr" defTabSz="914400">
              <a:lnSpc>
                <a:spcPct val="89000"/>
              </a:lnSpc>
              <a:buNone/>
              <a:tabLst>
                <a:tab algn="l" pos="0"/>
              </a:tabLst>
            </a:pPr>
            <a:r>
              <a:rPr b="0" lang="en-IN" sz="7200" spc="-1" strike="noStrike" cap="all">
                <a:solidFill>
                  <a:schemeClr val="dk2"/>
                </a:solidFill>
                <a:latin typeface="Franklin Gothic Book"/>
              </a:rPr>
              <a:t>tHank YOU!</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1371600" y="685800"/>
            <a:ext cx="9600480" cy="1485360"/>
          </a:xfrm>
          <a:prstGeom prst="rect">
            <a:avLst/>
          </a:prstGeom>
          <a:noFill/>
          <a:ln w="0">
            <a:noFill/>
          </a:ln>
        </p:spPr>
        <p:txBody>
          <a:bodyPr lIns="91440" rIns="91440" tIns="45720" bIns="45720" anchor="ctr">
            <a:normAutofit/>
          </a:bodyPr>
          <a:p>
            <a:pPr indent="0" algn="ctr" defTabSz="914400">
              <a:lnSpc>
                <a:spcPct val="89000"/>
              </a:lnSpc>
              <a:buNone/>
              <a:tabLst>
                <a:tab algn="l" pos="0"/>
              </a:tabLst>
            </a:pPr>
            <a:r>
              <a:rPr b="1" lang="en-IN" sz="4800" spc="-1" strike="noStrike" u="sng">
                <a:solidFill>
                  <a:schemeClr val="dk2"/>
                </a:solidFill>
                <a:uFillTx/>
                <a:latin typeface="Baskerville Old Face"/>
              </a:rPr>
              <a:t>WHAT IS CNN?</a:t>
            </a:r>
            <a:endParaRPr b="0" lang="en-US" sz="4800" spc="-1" strike="noStrike">
              <a:solidFill>
                <a:srgbClr val="000000"/>
              </a:solidFill>
              <a:latin typeface="Arial"/>
            </a:endParaRPr>
          </a:p>
        </p:txBody>
      </p:sp>
      <p:sp>
        <p:nvSpPr>
          <p:cNvPr id="79" name="PlaceHolder 2"/>
          <p:cNvSpPr>
            <a:spLocks noGrp="1"/>
          </p:cNvSpPr>
          <p:nvPr>
            <p:ph/>
          </p:nvPr>
        </p:nvSpPr>
        <p:spPr>
          <a:xfrm>
            <a:off x="1371960" y="2438640"/>
            <a:ext cx="9600480" cy="5333400"/>
          </a:xfrm>
          <a:prstGeom prst="rect">
            <a:avLst/>
          </a:prstGeom>
          <a:noFill/>
          <a:ln w="0">
            <a:noFill/>
          </a:ln>
        </p:spPr>
        <p:txBody>
          <a:bodyPr lIns="91440" rIns="91440" tIns="45720" bIns="45720" anchor="t">
            <a:normAutofit/>
          </a:bodyPr>
          <a:p>
            <a:pPr indent="0" defTabSz="914400">
              <a:lnSpc>
                <a:spcPct val="94000"/>
              </a:lnSpc>
              <a:spcBef>
                <a:spcPts val="1001"/>
              </a:spcBef>
              <a:spcAft>
                <a:spcPts val="201"/>
              </a:spcAft>
              <a:buNone/>
              <a:tabLst>
                <a:tab algn="l" pos="0"/>
              </a:tabLst>
            </a:pPr>
            <a:r>
              <a:rPr b="0" lang="en-IN" sz="2400" spc="-1" strike="noStrike">
                <a:solidFill>
                  <a:schemeClr val="dk2"/>
                </a:solidFill>
                <a:latin typeface="Franklin Gothic Book"/>
              </a:rPr>
              <a:t> </a:t>
            </a:r>
            <a:r>
              <a:rPr b="0" lang="en-IN" sz="2400" spc="-1" strike="noStrike">
                <a:solidFill>
                  <a:schemeClr val="dk2"/>
                </a:solidFill>
                <a:latin typeface="Franklin Gothic Book"/>
              </a:rPr>
              <a:t>CNN stands for Convolutional Neural Network, a type of artificial neural network that uses a mathematical operation called convolution to learn features from images. CNNs are a type of deep learning algorithm that are often used for image recognition and processing. </a:t>
            </a:r>
            <a:endParaRPr b="0" lang="en-US" sz="2400" spc="-1" strike="noStrike">
              <a:solidFill>
                <a:srgbClr val="000000"/>
              </a:solidFill>
              <a:latin typeface="Arial"/>
            </a:endParaRPr>
          </a:p>
          <a:p>
            <a:pPr indent="0" defTabSz="914400">
              <a:lnSpc>
                <a:spcPct val="94000"/>
              </a:lnSpc>
              <a:spcBef>
                <a:spcPts val="1001"/>
              </a:spcBef>
              <a:spcAft>
                <a:spcPts val="201"/>
              </a:spcAft>
              <a:buNone/>
              <a:tabLst>
                <a:tab algn="l" pos="0"/>
              </a:tabLst>
            </a:pPr>
            <a:r>
              <a:rPr b="0" lang="en-IN" sz="2400" spc="-1" strike="noStrike">
                <a:solidFill>
                  <a:schemeClr val="dk2"/>
                </a:solidFill>
                <a:latin typeface="Franklin Gothic Book"/>
              </a:rPr>
              <a:t>A deep learning algorithm primarily used for image recognition, computer vision, and pattern recognition tasks. CNNs consist of layers like convolutional layers, pooling layers, and fully connected layers, allowing them to automatically learn spatial hierarchies of features from images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1"/>
          <a:stretch/>
        </p:blipFill>
        <p:spPr>
          <a:xfrm>
            <a:off x="0" y="0"/>
            <a:ext cx="12344040" cy="6828840"/>
          </a:xfrm>
          <a:prstGeom prst="rect">
            <a:avLst/>
          </a:prstGeom>
          <a:ln w="0">
            <a:noFill/>
          </a:ln>
        </p:spPr>
      </p:pic>
      <p:sp>
        <p:nvSpPr>
          <p:cNvPr id="81" name=""/>
          <p:cNvSpPr/>
          <p:nvPr/>
        </p:nvSpPr>
        <p:spPr>
          <a:xfrm>
            <a:off x="3200400" y="227880"/>
            <a:ext cx="5714640" cy="686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200" spc="-1" strike="noStrike" u="sng">
                <a:solidFill>
                  <a:srgbClr val="000000"/>
                </a:solidFill>
                <a:uFillTx/>
                <a:latin typeface="Arial"/>
              </a:rPr>
              <a:t>Architecture of CNN </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371600" y="0"/>
            <a:ext cx="9143640" cy="1371240"/>
          </a:xfrm>
          <a:prstGeom prst="rect">
            <a:avLst/>
          </a:prstGeom>
          <a:noFill/>
          <a:ln w="0">
            <a:noFill/>
          </a:ln>
        </p:spPr>
        <p:txBody>
          <a:bodyPr lIns="91440" rIns="91440" tIns="45720" bIns="45720" anchor="ctr">
            <a:normAutofit/>
          </a:bodyPr>
          <a:p>
            <a:pPr indent="0" algn="ctr" defTabSz="914400">
              <a:lnSpc>
                <a:spcPct val="89000"/>
              </a:lnSpc>
              <a:buNone/>
              <a:tabLst>
                <a:tab algn="l" pos="0"/>
              </a:tabLst>
            </a:pPr>
            <a:r>
              <a:rPr b="1" lang="en-IN" sz="4800" spc="-1" strike="noStrike" u="sng">
                <a:solidFill>
                  <a:schemeClr val="dk2"/>
                </a:solidFill>
                <a:uFillTx/>
                <a:latin typeface="Baskerville Old Face"/>
              </a:rPr>
              <a:t>Working of CNN</a:t>
            </a:r>
            <a:endParaRPr b="0" lang="en-US" sz="4800" spc="-1" strike="noStrike">
              <a:solidFill>
                <a:srgbClr val="000000"/>
              </a:solidFill>
              <a:latin typeface="Arial"/>
            </a:endParaRPr>
          </a:p>
        </p:txBody>
      </p:sp>
      <p:pic>
        <p:nvPicPr>
          <p:cNvPr id="83" name="" descr=""/>
          <p:cNvPicPr/>
          <p:nvPr/>
        </p:nvPicPr>
        <p:blipFill>
          <a:blip r:embed="rId1"/>
          <a:stretch/>
        </p:blipFill>
        <p:spPr>
          <a:xfrm>
            <a:off x="2743200" y="2057400"/>
            <a:ext cx="2376720" cy="2742840"/>
          </a:xfrm>
          <a:prstGeom prst="rect">
            <a:avLst/>
          </a:prstGeom>
          <a:ln w="0">
            <a:noFill/>
          </a:ln>
        </p:spPr>
      </p:pic>
      <p:sp>
        <p:nvSpPr>
          <p:cNvPr id="84" name=""/>
          <p:cNvSpPr/>
          <p:nvPr/>
        </p:nvSpPr>
        <p:spPr>
          <a:xfrm>
            <a:off x="7543800" y="2057400"/>
            <a:ext cx="2209680" cy="2742840"/>
          </a:xfrm>
          <a:prstGeom prst="rect">
            <a:avLst/>
          </a:prstGeom>
          <a:blipFill rotWithShape="0">
            <a:blip r:embed="rId2"/>
            <a:srcRect/>
            <a:stretch/>
          </a:blipFill>
          <a:ln w="0">
            <a:noFill/>
          </a:ln>
        </p:spPr>
        <p:style>
          <a:lnRef idx="0"/>
          <a:fillRef idx="0"/>
          <a:effectRef idx="0"/>
          <a:fontRef idx="minor"/>
        </p:style>
        <p:txBody>
          <a:bodyPr lIns="90000" rIns="90000" tIns="45000" bIns="45000" anchor="ctr" anchorCtr="1">
            <a:noAutofit/>
          </a:bodyPr>
          <a:p>
            <a:pPr algn="ctr">
              <a:lnSpc>
                <a:spcPct val="100000"/>
              </a:lnSpc>
              <a:spcBef>
                <a:spcPts val="1191"/>
              </a:spcBef>
              <a:spcAft>
                <a:spcPts val="992"/>
              </a:spcAft>
            </a:pPr>
            <a:r>
              <a:rPr b="0" lang="en-US" sz="1000" spc="-1" strike="noStrike">
                <a:solidFill>
                  <a:srgbClr val="000000"/>
                </a:solidFill>
                <a:latin typeface="Arial"/>
              </a:rPr>
              <a:t>→</a:t>
            </a:r>
            <a:endParaRPr b="0" lang="en-US" sz="1000" spc="-1" strike="noStrike">
              <a:solidFill>
                <a:srgbClr val="000000"/>
              </a:solidFill>
              <a:latin typeface="Arial"/>
            </a:endParaRPr>
          </a:p>
        </p:txBody>
      </p:sp>
      <p:sp>
        <p:nvSpPr>
          <p:cNvPr id="85" name=""/>
          <p:cNvSpPr/>
          <p:nvPr/>
        </p:nvSpPr>
        <p:spPr>
          <a:xfrm>
            <a:off x="5257800" y="3429000"/>
            <a:ext cx="20574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4200" spc="-1" strike="noStrike">
              <a:solidFill>
                <a:srgbClr val="000000"/>
              </a:solidFill>
              <a:latin typeface="Arial"/>
            </a:endParaRPr>
          </a:p>
        </p:txBody>
      </p:sp>
      <p:sp>
        <p:nvSpPr>
          <p:cNvPr id="86" name=""/>
          <p:cNvSpPr/>
          <p:nvPr/>
        </p:nvSpPr>
        <p:spPr>
          <a:xfrm>
            <a:off x="3103560" y="5029200"/>
            <a:ext cx="1696680" cy="3157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600" spc="-1" strike="noStrike">
                <a:solidFill>
                  <a:srgbClr val="000000"/>
                </a:solidFill>
                <a:latin typeface="Arial"/>
              </a:rPr>
              <a:t>Hand Written no.</a:t>
            </a:r>
            <a:endParaRPr b="0" lang="en-US" sz="1600" spc="-1" strike="noStrike">
              <a:solidFill>
                <a:srgbClr val="000000"/>
              </a:solidFill>
              <a:latin typeface="Arial"/>
            </a:endParaRPr>
          </a:p>
        </p:txBody>
      </p:sp>
      <p:sp>
        <p:nvSpPr>
          <p:cNvPr id="87" name=""/>
          <p:cNvSpPr/>
          <p:nvPr/>
        </p:nvSpPr>
        <p:spPr>
          <a:xfrm>
            <a:off x="8458200" y="4800600"/>
            <a:ext cx="561240" cy="345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800" spc="-1" strike="noStrike">
                <a:solidFill>
                  <a:srgbClr val="000000"/>
                </a:solidFill>
                <a:latin typeface="Arial"/>
              </a:rPr>
              <a:t>grid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
          <p:cNvSpPr/>
          <p:nvPr/>
        </p:nvSpPr>
        <p:spPr>
          <a:xfrm>
            <a:off x="3886200" y="228600"/>
            <a:ext cx="5714640" cy="159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400" spc="-1" strike="noStrike" u="sng">
                <a:solidFill>
                  <a:srgbClr val="000000"/>
                </a:solidFill>
                <a:uFillTx/>
                <a:latin typeface="Arial"/>
              </a:rPr>
              <a:t>Location Shifted</a:t>
            </a:r>
            <a:endParaRPr b="0" lang="en-US" sz="4400" spc="-1" strike="noStrike">
              <a:solidFill>
                <a:srgbClr val="000000"/>
              </a:solidFill>
              <a:latin typeface="Arial"/>
            </a:endParaRPr>
          </a:p>
        </p:txBody>
      </p:sp>
      <p:pic>
        <p:nvPicPr>
          <p:cNvPr id="89" name="" descr=""/>
          <p:cNvPicPr/>
          <p:nvPr/>
        </p:nvPicPr>
        <p:blipFill>
          <a:blip r:embed="rId1"/>
          <a:stretch/>
        </p:blipFill>
        <p:spPr>
          <a:xfrm>
            <a:off x="1600200" y="1600200"/>
            <a:ext cx="9233280" cy="2694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2286000" y="4343400"/>
            <a:ext cx="8229240" cy="2287080"/>
          </a:xfrm>
          <a:prstGeom prst="rect">
            <a:avLst/>
          </a:prstGeom>
          <a:ln w="0">
            <a:noFill/>
          </a:ln>
        </p:spPr>
      </p:pic>
      <p:pic>
        <p:nvPicPr>
          <p:cNvPr id="91" name="" descr=""/>
          <p:cNvPicPr/>
          <p:nvPr/>
        </p:nvPicPr>
        <p:blipFill>
          <a:blip r:embed="rId2"/>
          <a:stretch/>
        </p:blipFill>
        <p:spPr>
          <a:xfrm>
            <a:off x="2307240" y="1225800"/>
            <a:ext cx="8019360" cy="2219760"/>
          </a:xfrm>
          <a:prstGeom prst="rect">
            <a:avLst/>
          </a:prstGeom>
          <a:ln w="0">
            <a:noFill/>
          </a:ln>
        </p:spPr>
      </p:pic>
      <p:sp>
        <p:nvSpPr>
          <p:cNvPr id="92" name=""/>
          <p:cNvSpPr/>
          <p:nvPr/>
        </p:nvSpPr>
        <p:spPr>
          <a:xfrm>
            <a:off x="1247400" y="456480"/>
            <a:ext cx="2867040" cy="686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pc="-1" strike="noStrike" u="sng">
                <a:solidFill>
                  <a:srgbClr val="000000"/>
                </a:solidFill>
                <a:uFillTx/>
                <a:latin typeface="Arial"/>
              </a:rPr>
              <a:t>Variation -1</a:t>
            </a:r>
            <a:endParaRPr b="0" lang="en-US" sz="3600" spc="-1" strike="noStrike">
              <a:solidFill>
                <a:srgbClr val="000000"/>
              </a:solidFill>
              <a:latin typeface="Arial"/>
            </a:endParaRPr>
          </a:p>
        </p:txBody>
      </p:sp>
      <p:sp>
        <p:nvSpPr>
          <p:cNvPr id="93" name=""/>
          <p:cNvSpPr/>
          <p:nvPr/>
        </p:nvSpPr>
        <p:spPr>
          <a:xfrm>
            <a:off x="914400" y="3656880"/>
            <a:ext cx="2867040" cy="686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pc="-1" strike="noStrike" u="sng">
                <a:solidFill>
                  <a:srgbClr val="000000"/>
                </a:solidFill>
                <a:uFillTx/>
                <a:latin typeface="Arial"/>
              </a:rPr>
              <a:t>Variation -2</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1371600" y="228600"/>
            <a:ext cx="9372240" cy="76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Arial"/>
              </a:rPr>
              <a:t>To Handle variety in digits we can use simple Artificial Neural Network(ANN)</a:t>
            </a:r>
            <a:endParaRPr b="0" lang="en-US" sz="2400" spc="-1" strike="noStrike">
              <a:solidFill>
                <a:srgbClr val="000000"/>
              </a:solidFill>
              <a:latin typeface="Arial"/>
            </a:endParaRPr>
          </a:p>
        </p:txBody>
      </p:sp>
      <p:pic>
        <p:nvPicPr>
          <p:cNvPr id="95" name="" descr=""/>
          <p:cNvPicPr/>
          <p:nvPr/>
        </p:nvPicPr>
        <p:blipFill>
          <a:blip r:embed="rId1"/>
          <a:stretch/>
        </p:blipFill>
        <p:spPr>
          <a:xfrm>
            <a:off x="685800" y="1143000"/>
            <a:ext cx="11505960" cy="3428640"/>
          </a:xfrm>
          <a:prstGeom prst="rect">
            <a:avLst/>
          </a:prstGeom>
          <a:ln w="0">
            <a:noFill/>
          </a:ln>
        </p:spPr>
      </p:pic>
      <p:sp>
        <p:nvSpPr>
          <p:cNvPr id="96" name=""/>
          <p:cNvSpPr/>
          <p:nvPr/>
        </p:nvSpPr>
        <p:spPr>
          <a:xfrm>
            <a:off x="914400" y="326160"/>
            <a:ext cx="359280" cy="359280"/>
          </a:xfrm>
          <a:prstGeom prst="star5">
            <a:avLst>
              <a:gd name="adj" fmla="val 19098"/>
              <a:gd name="hf" fmla="val 105146"/>
              <a:gd name="vf" fmla="val 11055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US" sz="4200" spc="-1" strike="noStrike">
              <a:solidFill>
                <a:srgbClr val="000000"/>
              </a:solidFill>
              <a:latin typeface="Arial"/>
            </a:endParaRPr>
          </a:p>
        </p:txBody>
      </p:sp>
      <p:sp>
        <p:nvSpPr>
          <p:cNvPr id="97" name=""/>
          <p:cNvSpPr/>
          <p:nvPr/>
        </p:nvSpPr>
        <p:spPr>
          <a:xfrm>
            <a:off x="685800" y="4572000"/>
            <a:ext cx="10878840" cy="2138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pc="-1" strike="noStrike" u="sng">
                <a:solidFill>
                  <a:srgbClr val="000000"/>
                </a:solidFill>
                <a:uFillTx/>
                <a:latin typeface="Arial"/>
              </a:rPr>
              <a:t>Disadvantages of using ANN for image classification </a:t>
            </a:r>
            <a:endParaRPr b="0" lang="en-US" sz="2800" spc="-1" strike="noStrike">
              <a:solidFill>
                <a:srgbClr val="000000"/>
              </a:solidFill>
              <a:latin typeface="Arial"/>
            </a:endParaRPr>
          </a:p>
          <a:p>
            <a:pPr>
              <a:lnSpc>
                <a:spcPct val="100000"/>
              </a:lnSpc>
            </a:pPr>
            <a:r>
              <a:rPr b="0" lang="en-US" sz="2600" spc="-1" strike="noStrike">
                <a:solidFill>
                  <a:srgbClr val="000000"/>
                </a:solidFill>
                <a:latin typeface="Arial"/>
              </a:rPr>
              <a:t>1. Too much computation </a:t>
            </a:r>
            <a:endParaRPr b="0" lang="en-US" sz="2600" spc="-1" strike="noStrike">
              <a:solidFill>
                <a:srgbClr val="000000"/>
              </a:solidFill>
              <a:latin typeface="Arial"/>
            </a:endParaRPr>
          </a:p>
          <a:p>
            <a:pPr>
              <a:lnSpc>
                <a:spcPct val="100000"/>
              </a:lnSpc>
            </a:pPr>
            <a:r>
              <a:rPr b="0" lang="en-US" sz="2600" spc="-1" strike="noStrike">
                <a:solidFill>
                  <a:srgbClr val="000000"/>
                </a:solidFill>
                <a:latin typeface="Arial"/>
              </a:rPr>
              <a:t>2. Treats local pixels same as pixels far apart </a:t>
            </a:r>
            <a:endParaRPr b="0" lang="en-US" sz="2600" spc="-1" strike="noStrike">
              <a:solidFill>
                <a:srgbClr val="000000"/>
              </a:solidFill>
              <a:latin typeface="Arial"/>
            </a:endParaRPr>
          </a:p>
          <a:p>
            <a:pPr>
              <a:lnSpc>
                <a:spcPct val="100000"/>
              </a:lnSpc>
            </a:pPr>
            <a:r>
              <a:rPr b="0" lang="en-US" sz="2600" spc="-1" strike="noStrike">
                <a:solidFill>
                  <a:srgbClr val="000000"/>
                </a:solidFill>
                <a:latin typeface="Arial"/>
              </a:rPr>
              <a:t>3. Sensitive to location of an object in an image</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685800" y="1143000"/>
            <a:ext cx="11505960" cy="5714640"/>
          </a:xfrm>
          <a:prstGeom prst="rect">
            <a:avLst/>
          </a:prstGeom>
          <a:ln w="0">
            <a:noFill/>
          </a:ln>
        </p:spPr>
      </p:pic>
      <p:sp>
        <p:nvSpPr>
          <p:cNvPr id="99" name=""/>
          <p:cNvSpPr/>
          <p:nvPr/>
        </p:nvSpPr>
        <p:spPr>
          <a:xfrm>
            <a:off x="881640" y="312120"/>
            <a:ext cx="8947800" cy="6019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3600" spc="-1" strike="noStrike" u="sng">
                <a:solidFill>
                  <a:srgbClr val="000000"/>
                </a:solidFill>
                <a:uFillTx/>
                <a:latin typeface="Arial"/>
              </a:rPr>
              <a:t>How we human can Recognize any images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2025-03-02T19:52:03Z</dcterms:created>
  <dc:creator>PRIYA SINGHAL</dc:creator>
  <dc:description/>
  <dc:language>en-US</dc:language>
  <cp:lastModifiedBy/>
  <dcterms:modified xsi:type="dcterms:W3CDTF">2025-03-03T14:25:57Z</dcterms:modified>
  <cp:revision>23</cp:revision>
  <dc:subject/>
  <dc:title>CONVOLUTION NEURAL NETWORK (CNN)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