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9" r:id="rId4"/>
    <p:sldId id="258" r:id="rId5"/>
    <p:sldId id="259" r:id="rId6"/>
    <p:sldId id="271" r:id="rId7"/>
    <p:sldId id="261" r:id="rId8"/>
    <p:sldId id="262" r:id="rId9"/>
    <p:sldId id="263" r:id="rId10"/>
    <p:sldId id="264" r:id="rId11"/>
    <p:sldId id="265" r:id="rId12"/>
    <p:sldId id="266" r:id="rId13"/>
    <p:sldId id="267" r:id="rId14"/>
    <p:sldId id="268" r:id="rId15"/>
    <p:sldId id="257"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7"/>
  </p:normalViewPr>
  <p:slideViewPr>
    <p:cSldViewPr snapToGrid="0" snapToObjects="1">
      <p:cViewPr>
        <p:scale>
          <a:sx n="112" d="100"/>
          <a:sy n="112" d="100"/>
        </p:scale>
        <p:origin x="57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CB7534-5228-F04D-A243-9078E1C620D4}"/>
              </a:ext>
            </a:extLst>
          </p:cNvPr>
          <p:cNvPicPr>
            <a:picLocks noChangeAspect="1"/>
          </p:cNvPicPr>
          <p:nvPr/>
        </p:nvPicPr>
        <p:blipFill>
          <a:blip r:embed="rId2"/>
          <a:stretch>
            <a:fillRect/>
          </a:stretch>
        </p:blipFill>
        <p:spPr>
          <a:xfrm>
            <a:off x="810333" y="3030966"/>
            <a:ext cx="11174353" cy="2949685"/>
          </a:xfrm>
          <a:prstGeom prst="rect">
            <a:avLst/>
          </a:prstGeom>
        </p:spPr>
      </p:pic>
      <p:sp>
        <p:nvSpPr>
          <p:cNvPr id="2" name="Title 1">
            <a:extLst>
              <a:ext uri="{FF2B5EF4-FFF2-40B4-BE49-F238E27FC236}">
                <a16:creationId xmlns:a16="http://schemas.microsoft.com/office/drawing/2014/main" id="{DC3FE8DF-0F6A-BA4C-9071-FE672E7C9A4E}"/>
              </a:ext>
            </a:extLst>
          </p:cNvPr>
          <p:cNvSpPr>
            <a:spLocks noGrp="1"/>
          </p:cNvSpPr>
          <p:nvPr>
            <p:ph type="ctrTitle"/>
          </p:nvPr>
        </p:nvSpPr>
        <p:spPr>
          <a:xfrm>
            <a:off x="2497136" y="429381"/>
            <a:ext cx="7800749" cy="2432153"/>
          </a:xfrm>
        </p:spPr>
        <p:txBody>
          <a:bodyPr/>
          <a:lstStyle/>
          <a:p>
            <a:r>
              <a:rPr lang="en-US" sz="4400" b="1" dirty="0"/>
              <a:t>Final Project: </a:t>
            </a:r>
            <a:r>
              <a:rPr lang="en-US" sz="4400" b="1" dirty="0" err="1"/>
              <a:t>STAt</a:t>
            </a:r>
            <a:r>
              <a:rPr lang="en-US" sz="4400" b="1" dirty="0"/>
              <a:t> 517</a:t>
            </a:r>
            <a:br>
              <a:rPr lang="en-US" dirty="0"/>
            </a:br>
            <a:r>
              <a:rPr lang="en-US" sz="3600" dirty="0"/>
              <a:t>Climate analysis and prediction</a:t>
            </a:r>
            <a:endParaRPr lang="en-US" dirty="0"/>
          </a:p>
        </p:txBody>
      </p:sp>
      <p:sp>
        <p:nvSpPr>
          <p:cNvPr id="3" name="Subtitle 2">
            <a:extLst>
              <a:ext uri="{FF2B5EF4-FFF2-40B4-BE49-F238E27FC236}">
                <a16:creationId xmlns:a16="http://schemas.microsoft.com/office/drawing/2014/main" id="{EDDED796-7FB9-C348-8D48-983C0B129CDB}"/>
              </a:ext>
            </a:extLst>
          </p:cNvPr>
          <p:cNvSpPr>
            <a:spLocks noGrp="1"/>
          </p:cNvSpPr>
          <p:nvPr>
            <p:ph type="subTitle" idx="1"/>
          </p:nvPr>
        </p:nvSpPr>
        <p:spPr>
          <a:xfrm>
            <a:off x="6788075" y="3100341"/>
            <a:ext cx="3173506" cy="1405467"/>
          </a:xfrm>
        </p:spPr>
        <p:txBody>
          <a:bodyPr/>
          <a:lstStyle/>
          <a:p>
            <a:r>
              <a:rPr lang="en-US" b="1" dirty="0">
                <a:solidFill>
                  <a:schemeClr val="bg1"/>
                </a:solidFill>
              </a:rPr>
              <a:t>Rohit k Yadav</a:t>
            </a:r>
          </a:p>
          <a:p>
            <a:r>
              <a:rPr lang="en-US" b="1" dirty="0">
                <a:solidFill>
                  <a:schemeClr val="bg1"/>
                </a:solidFill>
              </a:rPr>
              <a:t>Masters (computer Sc.)</a:t>
            </a:r>
          </a:p>
          <a:p>
            <a:r>
              <a:rPr lang="en-US" b="1" dirty="0">
                <a:solidFill>
                  <a:schemeClr val="bg1"/>
                </a:solidFill>
              </a:rPr>
              <a:t>University of </a:t>
            </a:r>
            <a:r>
              <a:rPr lang="en-US" b="1" dirty="0" err="1">
                <a:solidFill>
                  <a:schemeClr val="bg1"/>
                </a:solidFill>
              </a:rPr>
              <a:t>idaho</a:t>
            </a:r>
            <a:endParaRPr lang="en-US" b="1" dirty="0">
              <a:solidFill>
                <a:schemeClr val="bg1"/>
              </a:solidFill>
            </a:endParaRPr>
          </a:p>
        </p:txBody>
      </p:sp>
    </p:spTree>
    <p:extLst>
      <p:ext uri="{BB962C8B-B14F-4D97-AF65-F5344CB8AC3E}">
        <p14:creationId xmlns:p14="http://schemas.microsoft.com/office/powerpoint/2010/main" val="299615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F9BCB-E79C-9841-A299-EC54BB5237B0}"/>
              </a:ext>
            </a:extLst>
          </p:cNvPr>
          <p:cNvSpPr txBox="1"/>
          <p:nvPr/>
        </p:nvSpPr>
        <p:spPr>
          <a:xfrm>
            <a:off x="4421393" y="0"/>
            <a:ext cx="2416239" cy="584775"/>
          </a:xfrm>
          <a:prstGeom prst="rect">
            <a:avLst/>
          </a:prstGeom>
          <a:noFill/>
        </p:spPr>
        <p:txBody>
          <a:bodyPr wrap="none" rtlCol="0">
            <a:spAutoFit/>
          </a:bodyPr>
          <a:lstStyle/>
          <a:p>
            <a:pPr algn="ctr"/>
            <a:r>
              <a:rPr lang="en-US" sz="3200" b="1" dirty="0"/>
              <a:t>Classification</a:t>
            </a:r>
          </a:p>
        </p:txBody>
      </p:sp>
      <p:sp>
        <p:nvSpPr>
          <p:cNvPr id="5" name="TextBox 4">
            <a:extLst>
              <a:ext uri="{FF2B5EF4-FFF2-40B4-BE49-F238E27FC236}">
                <a16:creationId xmlns:a16="http://schemas.microsoft.com/office/drawing/2014/main" id="{8EE6AE24-A666-7140-8415-008E32B05FEF}"/>
              </a:ext>
            </a:extLst>
          </p:cNvPr>
          <p:cNvSpPr txBox="1"/>
          <p:nvPr/>
        </p:nvSpPr>
        <p:spPr>
          <a:xfrm>
            <a:off x="328717" y="854139"/>
            <a:ext cx="4608441" cy="400110"/>
          </a:xfrm>
          <a:prstGeom prst="rect">
            <a:avLst/>
          </a:prstGeom>
          <a:noFill/>
        </p:spPr>
        <p:txBody>
          <a:bodyPr wrap="none" rtlCol="0">
            <a:spAutoFit/>
          </a:bodyPr>
          <a:lstStyle/>
          <a:p>
            <a:pPr marL="342900" indent="-342900">
              <a:buFont typeface="Arial" panose="020B0604020202020204" pitchFamily="34" charset="0"/>
              <a:buChar char="•"/>
            </a:pPr>
            <a:r>
              <a:rPr lang="en-US" sz="2000" b="1" dirty="0"/>
              <a:t>Categorical Classification without PCA </a:t>
            </a:r>
          </a:p>
        </p:txBody>
      </p:sp>
      <p:sp>
        <p:nvSpPr>
          <p:cNvPr id="6" name="TextBox 5">
            <a:extLst>
              <a:ext uri="{FF2B5EF4-FFF2-40B4-BE49-F238E27FC236}">
                <a16:creationId xmlns:a16="http://schemas.microsoft.com/office/drawing/2014/main" id="{9A4D0FAC-714A-B54A-99F9-70C9A6A53127}"/>
              </a:ext>
            </a:extLst>
          </p:cNvPr>
          <p:cNvSpPr txBox="1"/>
          <p:nvPr/>
        </p:nvSpPr>
        <p:spPr>
          <a:xfrm>
            <a:off x="340147" y="1468705"/>
            <a:ext cx="5880199" cy="369332"/>
          </a:xfrm>
          <a:prstGeom prst="rect">
            <a:avLst/>
          </a:prstGeom>
          <a:noFill/>
        </p:spPr>
        <p:txBody>
          <a:bodyPr wrap="none" rtlCol="0">
            <a:spAutoFit/>
          </a:bodyPr>
          <a:lstStyle/>
          <a:p>
            <a:pPr marL="285750" indent="-285750">
              <a:buFont typeface="Wingdings" pitchFamily="2" charset="2"/>
              <a:buChar char="ü"/>
            </a:pPr>
            <a:r>
              <a:rPr lang="en-US" dirty="0"/>
              <a:t>Tried to classify the observations into weather conditions.</a:t>
            </a:r>
          </a:p>
        </p:txBody>
      </p:sp>
      <p:pic>
        <p:nvPicPr>
          <p:cNvPr id="8" name="Picture 7" descr="A close up of text on a white background&#13;&#10;&#13;&#10;Description automatically generated">
            <a:extLst>
              <a:ext uri="{FF2B5EF4-FFF2-40B4-BE49-F238E27FC236}">
                <a16:creationId xmlns:a16="http://schemas.microsoft.com/office/drawing/2014/main" id="{E7B9317E-D04A-514F-B34D-7F98A1E99CE8}"/>
              </a:ext>
            </a:extLst>
          </p:cNvPr>
          <p:cNvPicPr>
            <a:picLocks noChangeAspect="1"/>
          </p:cNvPicPr>
          <p:nvPr/>
        </p:nvPicPr>
        <p:blipFill>
          <a:blip r:embed="rId2"/>
          <a:stretch>
            <a:fillRect/>
          </a:stretch>
        </p:blipFill>
        <p:spPr>
          <a:xfrm>
            <a:off x="1247888" y="2266950"/>
            <a:ext cx="7669000" cy="4026274"/>
          </a:xfrm>
          <a:prstGeom prst="rect">
            <a:avLst/>
          </a:prstGeom>
        </p:spPr>
      </p:pic>
    </p:spTree>
    <p:extLst>
      <p:ext uri="{BB962C8B-B14F-4D97-AF65-F5344CB8AC3E}">
        <p14:creationId xmlns:p14="http://schemas.microsoft.com/office/powerpoint/2010/main" val="307540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693F0-7216-6A4A-B17B-7BBA1556CF5A}"/>
              </a:ext>
            </a:extLst>
          </p:cNvPr>
          <p:cNvSpPr txBox="1"/>
          <p:nvPr/>
        </p:nvSpPr>
        <p:spPr>
          <a:xfrm>
            <a:off x="129091" y="258184"/>
            <a:ext cx="4575163" cy="400110"/>
          </a:xfrm>
          <a:prstGeom prst="rect">
            <a:avLst/>
          </a:prstGeom>
          <a:noFill/>
        </p:spPr>
        <p:txBody>
          <a:bodyPr wrap="square" rtlCol="0">
            <a:spAutoFit/>
          </a:bodyPr>
          <a:lstStyle/>
          <a:p>
            <a:r>
              <a:rPr lang="en-US" sz="2000" b="1" dirty="0"/>
              <a:t>Categorical Classification with PCA</a:t>
            </a:r>
          </a:p>
        </p:txBody>
      </p:sp>
      <p:pic>
        <p:nvPicPr>
          <p:cNvPr id="6" name="Picture 5" descr="A screenshot of a cell phone&#13;&#10;&#13;&#10;Description automatically generated">
            <a:extLst>
              <a:ext uri="{FF2B5EF4-FFF2-40B4-BE49-F238E27FC236}">
                <a16:creationId xmlns:a16="http://schemas.microsoft.com/office/drawing/2014/main" id="{8A81AC1B-D488-274A-814E-05329ADA8EFF}"/>
              </a:ext>
            </a:extLst>
          </p:cNvPr>
          <p:cNvPicPr>
            <a:picLocks noChangeAspect="1"/>
          </p:cNvPicPr>
          <p:nvPr/>
        </p:nvPicPr>
        <p:blipFill>
          <a:blip r:embed="rId2"/>
          <a:stretch>
            <a:fillRect/>
          </a:stretch>
        </p:blipFill>
        <p:spPr>
          <a:xfrm>
            <a:off x="4453666" y="258184"/>
            <a:ext cx="7390502" cy="6465345"/>
          </a:xfrm>
          <a:prstGeom prst="rect">
            <a:avLst/>
          </a:prstGeom>
        </p:spPr>
      </p:pic>
      <p:sp>
        <p:nvSpPr>
          <p:cNvPr id="7" name="TextBox 6">
            <a:extLst>
              <a:ext uri="{FF2B5EF4-FFF2-40B4-BE49-F238E27FC236}">
                <a16:creationId xmlns:a16="http://schemas.microsoft.com/office/drawing/2014/main" id="{8868F2F9-AD88-624A-B15B-9DDA33A261B0}"/>
              </a:ext>
            </a:extLst>
          </p:cNvPr>
          <p:cNvSpPr txBox="1"/>
          <p:nvPr/>
        </p:nvSpPr>
        <p:spPr>
          <a:xfrm>
            <a:off x="279699" y="946673"/>
            <a:ext cx="3808119" cy="4524315"/>
          </a:xfrm>
          <a:prstGeom prst="rect">
            <a:avLst/>
          </a:prstGeom>
          <a:noFill/>
        </p:spPr>
        <p:txBody>
          <a:bodyPr wrap="square" rtlCol="0">
            <a:spAutoFit/>
          </a:bodyPr>
          <a:lstStyle/>
          <a:p>
            <a:pPr marL="285750" indent="-285750">
              <a:lnSpc>
                <a:spcPct val="150000"/>
              </a:lnSpc>
              <a:buFont typeface="Wingdings" pitchFamily="2" charset="2"/>
              <a:buChar char="ü"/>
            </a:pPr>
            <a:r>
              <a:rPr lang="en-US" dirty="0"/>
              <a:t>This classification problem is very hard for these algorithms. </a:t>
            </a:r>
          </a:p>
          <a:p>
            <a:pPr marL="285750" indent="-285750">
              <a:lnSpc>
                <a:spcPct val="150000"/>
              </a:lnSpc>
              <a:buFont typeface="Wingdings" pitchFamily="2" charset="2"/>
              <a:buChar char="ü"/>
            </a:pPr>
            <a:r>
              <a:rPr lang="en-US" dirty="0"/>
              <a:t>KNN finds interesting patterns in the data but none of the scores are good. The different weather conditions are mixed together and separating them is almost impossible for these algorithms. </a:t>
            </a:r>
          </a:p>
          <a:p>
            <a:pPr marL="285750" indent="-285750">
              <a:buFont typeface="Wingdings" pitchFamily="2" charset="2"/>
              <a:buChar char="ü"/>
            </a:pPr>
            <a:r>
              <a:rPr lang="en-US" dirty="0"/>
              <a:t>It is interesting that without PCA reduction these algorithms performed more accurately, but are harder to visualize.</a:t>
            </a:r>
          </a:p>
        </p:txBody>
      </p:sp>
    </p:spTree>
    <p:extLst>
      <p:ext uri="{BB962C8B-B14F-4D97-AF65-F5344CB8AC3E}">
        <p14:creationId xmlns:p14="http://schemas.microsoft.com/office/powerpoint/2010/main" val="88686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A935F9-2301-BF49-9B6B-724316E225E4}"/>
              </a:ext>
            </a:extLst>
          </p:cNvPr>
          <p:cNvSpPr txBox="1"/>
          <p:nvPr/>
        </p:nvSpPr>
        <p:spPr>
          <a:xfrm>
            <a:off x="451821" y="86061"/>
            <a:ext cx="3604256" cy="584775"/>
          </a:xfrm>
          <a:prstGeom prst="rect">
            <a:avLst/>
          </a:prstGeom>
          <a:noFill/>
        </p:spPr>
        <p:txBody>
          <a:bodyPr wrap="none" rtlCol="0">
            <a:spAutoFit/>
          </a:bodyPr>
          <a:lstStyle/>
          <a:p>
            <a:pPr algn="ctr"/>
            <a:r>
              <a:rPr lang="en-US" sz="3200" b="1" dirty="0"/>
              <a:t>Binary Classification</a:t>
            </a:r>
          </a:p>
        </p:txBody>
      </p:sp>
      <p:sp>
        <p:nvSpPr>
          <p:cNvPr id="5" name="TextBox 4">
            <a:extLst>
              <a:ext uri="{FF2B5EF4-FFF2-40B4-BE49-F238E27FC236}">
                <a16:creationId xmlns:a16="http://schemas.microsoft.com/office/drawing/2014/main" id="{0460C6BE-7901-FB4A-B3B3-C2F18209B363}"/>
              </a:ext>
            </a:extLst>
          </p:cNvPr>
          <p:cNvSpPr txBox="1"/>
          <p:nvPr/>
        </p:nvSpPr>
        <p:spPr>
          <a:xfrm>
            <a:off x="451821" y="670836"/>
            <a:ext cx="8340809" cy="1295868"/>
          </a:xfrm>
          <a:prstGeom prst="rect">
            <a:avLst/>
          </a:prstGeom>
          <a:noFill/>
        </p:spPr>
        <p:txBody>
          <a:bodyPr wrap="none" rtlCol="0">
            <a:spAutoFit/>
          </a:bodyPr>
          <a:lstStyle/>
          <a:p>
            <a:pPr marL="285750" indent="-285750">
              <a:lnSpc>
                <a:spcPct val="150000"/>
              </a:lnSpc>
              <a:buFont typeface="Wingdings" pitchFamily="2" charset="2"/>
              <a:buChar char="ü"/>
            </a:pPr>
            <a:r>
              <a:rPr lang="en-US" dirty="0"/>
              <a:t>I tried to classify the observations into hot or cold (above average or below average)</a:t>
            </a:r>
          </a:p>
          <a:p>
            <a:pPr marL="285750" indent="-285750">
              <a:lnSpc>
                <a:spcPct val="150000"/>
              </a:lnSpc>
              <a:buFont typeface="Wingdings" pitchFamily="2" charset="2"/>
              <a:buChar char="ü"/>
            </a:pPr>
            <a:r>
              <a:rPr lang="en-US" dirty="0"/>
              <a:t>I convert temperature to binary hot or cold by calculating the average temperature </a:t>
            </a:r>
          </a:p>
          <a:p>
            <a:pPr>
              <a:lnSpc>
                <a:spcPct val="150000"/>
              </a:lnSpc>
            </a:pPr>
            <a:r>
              <a:rPr lang="en-US" dirty="0"/>
              <a:t>      and dividing the dataset into hotter than average and colder than average.</a:t>
            </a:r>
          </a:p>
        </p:txBody>
      </p:sp>
      <p:sp>
        <p:nvSpPr>
          <p:cNvPr id="6" name="TextBox 5">
            <a:extLst>
              <a:ext uri="{FF2B5EF4-FFF2-40B4-BE49-F238E27FC236}">
                <a16:creationId xmlns:a16="http://schemas.microsoft.com/office/drawing/2014/main" id="{9740270F-7CBE-FB43-8E20-F2FBFE5BD27D}"/>
              </a:ext>
            </a:extLst>
          </p:cNvPr>
          <p:cNvSpPr txBox="1"/>
          <p:nvPr/>
        </p:nvSpPr>
        <p:spPr>
          <a:xfrm>
            <a:off x="451821" y="2216075"/>
            <a:ext cx="4112536" cy="400110"/>
          </a:xfrm>
          <a:prstGeom prst="rect">
            <a:avLst/>
          </a:prstGeom>
          <a:noFill/>
        </p:spPr>
        <p:txBody>
          <a:bodyPr wrap="none" rtlCol="0">
            <a:spAutoFit/>
          </a:bodyPr>
          <a:lstStyle/>
          <a:p>
            <a:pPr marL="342900" indent="-342900">
              <a:buFont typeface="Arial" panose="020B0604020202020204" pitchFamily="34" charset="0"/>
              <a:buChar char="•"/>
            </a:pPr>
            <a:r>
              <a:rPr lang="en-US" sz="2000" b="1" dirty="0"/>
              <a:t>Binary Classification without PCA </a:t>
            </a:r>
          </a:p>
        </p:txBody>
      </p:sp>
      <p:pic>
        <p:nvPicPr>
          <p:cNvPr id="8" name="Picture 7" descr="A screenshot of a cell phone&#13;&#10;&#13;&#10;Description automatically generated">
            <a:extLst>
              <a:ext uri="{FF2B5EF4-FFF2-40B4-BE49-F238E27FC236}">
                <a16:creationId xmlns:a16="http://schemas.microsoft.com/office/drawing/2014/main" id="{469CDCBE-48AE-D944-917D-F3FBEA5F63EC}"/>
              </a:ext>
            </a:extLst>
          </p:cNvPr>
          <p:cNvPicPr>
            <a:picLocks noChangeAspect="1"/>
          </p:cNvPicPr>
          <p:nvPr/>
        </p:nvPicPr>
        <p:blipFill>
          <a:blip r:embed="rId2"/>
          <a:stretch>
            <a:fillRect/>
          </a:stretch>
        </p:blipFill>
        <p:spPr>
          <a:xfrm>
            <a:off x="1635162" y="2834778"/>
            <a:ext cx="7799293" cy="3555264"/>
          </a:xfrm>
          <a:prstGeom prst="rect">
            <a:avLst/>
          </a:prstGeom>
        </p:spPr>
      </p:pic>
    </p:spTree>
    <p:extLst>
      <p:ext uri="{BB962C8B-B14F-4D97-AF65-F5344CB8AC3E}">
        <p14:creationId xmlns:p14="http://schemas.microsoft.com/office/powerpoint/2010/main" val="131132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835D73-73D1-2D4E-B2CE-4B6EB8EE49F9}"/>
              </a:ext>
            </a:extLst>
          </p:cNvPr>
          <p:cNvSpPr txBox="1"/>
          <p:nvPr/>
        </p:nvSpPr>
        <p:spPr>
          <a:xfrm>
            <a:off x="57653" y="0"/>
            <a:ext cx="3978846" cy="461665"/>
          </a:xfrm>
          <a:prstGeom prst="rect">
            <a:avLst/>
          </a:prstGeom>
          <a:noFill/>
        </p:spPr>
        <p:txBody>
          <a:bodyPr wrap="none" rtlCol="0">
            <a:spAutoFit/>
          </a:bodyPr>
          <a:lstStyle/>
          <a:p>
            <a:pPr algn="ctr"/>
            <a:r>
              <a:rPr lang="en-US" sz="2400" b="1" dirty="0"/>
              <a:t>Binary Classification with PCA</a:t>
            </a:r>
          </a:p>
        </p:txBody>
      </p:sp>
      <p:sp>
        <p:nvSpPr>
          <p:cNvPr id="5" name="TextBox 4">
            <a:extLst>
              <a:ext uri="{FF2B5EF4-FFF2-40B4-BE49-F238E27FC236}">
                <a16:creationId xmlns:a16="http://schemas.microsoft.com/office/drawing/2014/main" id="{E0E3AC75-382F-344D-B2F3-2554DC7602BE}"/>
              </a:ext>
            </a:extLst>
          </p:cNvPr>
          <p:cNvSpPr txBox="1"/>
          <p:nvPr/>
        </p:nvSpPr>
        <p:spPr>
          <a:xfrm>
            <a:off x="133796" y="323038"/>
            <a:ext cx="5449423" cy="6281848"/>
          </a:xfrm>
          <a:prstGeom prst="rect">
            <a:avLst/>
          </a:prstGeom>
          <a:noFill/>
        </p:spPr>
        <p:txBody>
          <a:bodyPr wrap="square" rtlCol="0">
            <a:spAutoFit/>
          </a:bodyPr>
          <a:lstStyle/>
          <a:p>
            <a:pPr marL="285750" indent="-285750">
              <a:lnSpc>
                <a:spcPct val="150000"/>
              </a:lnSpc>
              <a:buFont typeface="Wingdings" pitchFamily="2" charset="2"/>
              <a:buChar char="ü"/>
            </a:pPr>
            <a:r>
              <a:rPr lang="en-US" dirty="0"/>
              <a:t>The number of principle components with the highest ratio of variance to components is 2 </a:t>
            </a:r>
          </a:p>
          <a:p>
            <a:pPr marL="285750" indent="-285750">
              <a:lnSpc>
                <a:spcPct val="150000"/>
              </a:lnSpc>
              <a:buFont typeface="Wingdings" pitchFamily="2" charset="2"/>
              <a:buChar char="ü"/>
            </a:pPr>
            <a:r>
              <a:rPr lang="en-US" dirty="0"/>
              <a:t>Using 2 components will preserve 98.44% of the data, so I have used 2 components </a:t>
            </a:r>
          </a:p>
          <a:p>
            <a:pPr marL="285750" indent="-285750">
              <a:lnSpc>
                <a:spcPct val="150000"/>
              </a:lnSpc>
              <a:buFont typeface="Wingdings" pitchFamily="2" charset="2"/>
              <a:buChar char="ü"/>
            </a:pPr>
            <a:r>
              <a:rPr lang="en-US" dirty="0"/>
              <a:t>The regions underneath the data points are showing where the model would classify points if they existed. These models can classify points in the entire space even though these points are mostly on the left side. </a:t>
            </a:r>
          </a:p>
          <a:p>
            <a:pPr marL="285750" indent="-285750">
              <a:lnSpc>
                <a:spcPct val="150000"/>
              </a:lnSpc>
              <a:buFont typeface="Wingdings" pitchFamily="2" charset="2"/>
              <a:buChar char="ü"/>
            </a:pPr>
            <a:r>
              <a:rPr lang="en-US" dirty="0"/>
              <a:t>I have shown that these models can classify the dataset into hot and cold.</a:t>
            </a:r>
          </a:p>
          <a:p>
            <a:pPr marL="285750" indent="-285750">
              <a:lnSpc>
                <a:spcPct val="150000"/>
              </a:lnSpc>
              <a:buFont typeface="Wingdings" pitchFamily="2" charset="2"/>
              <a:buChar char="ü"/>
            </a:pPr>
            <a:r>
              <a:rPr lang="en-US" dirty="0"/>
              <a:t>The hot/cold classification problem is much more interesting and it's more easy for these algorithms. They all found good solutions and KNN even found some of the hot points on the bottom. </a:t>
            </a:r>
          </a:p>
          <a:p>
            <a:pPr marL="285750" indent="-285750">
              <a:lnSpc>
                <a:spcPct val="150000"/>
              </a:lnSpc>
              <a:buFont typeface="Wingdings" pitchFamily="2" charset="2"/>
              <a:buChar char="ü"/>
            </a:pPr>
            <a:r>
              <a:rPr lang="en-US" dirty="0"/>
              <a:t>ROC will tell if these are accurate classifiers or not.</a:t>
            </a:r>
          </a:p>
        </p:txBody>
      </p:sp>
      <p:pic>
        <p:nvPicPr>
          <p:cNvPr id="7" name="Picture 6" descr="A screenshot of a cell phone&#13;&#10;&#13;&#10;Description automatically generated">
            <a:extLst>
              <a:ext uri="{FF2B5EF4-FFF2-40B4-BE49-F238E27FC236}">
                <a16:creationId xmlns:a16="http://schemas.microsoft.com/office/drawing/2014/main" id="{494E6E73-C3C2-AA41-A6A8-DC7668E51368}"/>
              </a:ext>
            </a:extLst>
          </p:cNvPr>
          <p:cNvPicPr>
            <a:picLocks noChangeAspect="1"/>
          </p:cNvPicPr>
          <p:nvPr/>
        </p:nvPicPr>
        <p:blipFill>
          <a:blip r:embed="rId2"/>
          <a:stretch>
            <a:fillRect/>
          </a:stretch>
        </p:blipFill>
        <p:spPr>
          <a:xfrm>
            <a:off x="5852160" y="150606"/>
            <a:ext cx="6339840" cy="6626712"/>
          </a:xfrm>
          <a:prstGeom prst="rect">
            <a:avLst/>
          </a:prstGeom>
        </p:spPr>
      </p:pic>
    </p:spTree>
    <p:extLst>
      <p:ext uri="{BB962C8B-B14F-4D97-AF65-F5344CB8AC3E}">
        <p14:creationId xmlns:p14="http://schemas.microsoft.com/office/powerpoint/2010/main" val="3186701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079A1B-FA0A-A14D-A7D0-116B463C81A0}"/>
              </a:ext>
            </a:extLst>
          </p:cNvPr>
          <p:cNvSpPr txBox="1"/>
          <p:nvPr/>
        </p:nvSpPr>
        <p:spPr>
          <a:xfrm>
            <a:off x="86060" y="173014"/>
            <a:ext cx="4522777" cy="400110"/>
          </a:xfrm>
          <a:prstGeom prst="rect">
            <a:avLst/>
          </a:prstGeom>
          <a:noFill/>
        </p:spPr>
        <p:txBody>
          <a:bodyPr wrap="none" rtlCol="0">
            <a:spAutoFit/>
          </a:bodyPr>
          <a:lstStyle/>
          <a:p>
            <a:r>
              <a:rPr lang="en-US" sz="2000" b="1" dirty="0"/>
              <a:t>ROC Visualization of Binary Classification</a:t>
            </a:r>
          </a:p>
        </p:txBody>
      </p:sp>
      <p:pic>
        <p:nvPicPr>
          <p:cNvPr id="6" name="Picture 5" descr="A close up of a map&#13;&#10;&#13;&#10;Description automatically generated">
            <a:extLst>
              <a:ext uri="{FF2B5EF4-FFF2-40B4-BE49-F238E27FC236}">
                <a16:creationId xmlns:a16="http://schemas.microsoft.com/office/drawing/2014/main" id="{5211A67A-0A9E-5545-B0DD-4CA4673E6FBD}"/>
              </a:ext>
            </a:extLst>
          </p:cNvPr>
          <p:cNvPicPr>
            <a:picLocks noChangeAspect="1"/>
          </p:cNvPicPr>
          <p:nvPr/>
        </p:nvPicPr>
        <p:blipFill>
          <a:blip r:embed="rId2"/>
          <a:stretch>
            <a:fillRect/>
          </a:stretch>
        </p:blipFill>
        <p:spPr>
          <a:xfrm>
            <a:off x="4927001" y="583882"/>
            <a:ext cx="7067775" cy="6101996"/>
          </a:xfrm>
          <a:prstGeom prst="rect">
            <a:avLst/>
          </a:prstGeom>
        </p:spPr>
      </p:pic>
      <p:sp>
        <p:nvSpPr>
          <p:cNvPr id="7" name="TextBox 6">
            <a:extLst>
              <a:ext uri="{FF2B5EF4-FFF2-40B4-BE49-F238E27FC236}">
                <a16:creationId xmlns:a16="http://schemas.microsoft.com/office/drawing/2014/main" id="{B28FBF42-C991-6041-8CD3-3A297C4140B0}"/>
              </a:ext>
            </a:extLst>
          </p:cNvPr>
          <p:cNvSpPr txBox="1"/>
          <p:nvPr/>
        </p:nvSpPr>
        <p:spPr>
          <a:xfrm>
            <a:off x="215154" y="1000461"/>
            <a:ext cx="4393684" cy="4204356"/>
          </a:xfrm>
          <a:prstGeom prst="rect">
            <a:avLst/>
          </a:prstGeom>
          <a:noFill/>
        </p:spPr>
        <p:txBody>
          <a:bodyPr wrap="square" rtlCol="0">
            <a:spAutoFit/>
          </a:bodyPr>
          <a:lstStyle/>
          <a:p>
            <a:pPr marL="285750" indent="-285750">
              <a:lnSpc>
                <a:spcPct val="150000"/>
              </a:lnSpc>
              <a:buFont typeface="Wingdings" pitchFamily="2" charset="2"/>
              <a:buChar char="ü"/>
            </a:pPr>
            <a:r>
              <a:rPr lang="en-US" dirty="0"/>
              <a:t>The area under the curve (lower right legend) is equal to the probability that the classifier will rank a randomly chosen positive instance higher than a randomly chosen negative one. </a:t>
            </a:r>
          </a:p>
          <a:p>
            <a:pPr marL="285750" indent="-285750">
              <a:lnSpc>
                <a:spcPct val="150000"/>
              </a:lnSpc>
              <a:buFont typeface="Wingdings" pitchFamily="2" charset="2"/>
              <a:buChar char="ü"/>
            </a:pPr>
            <a:r>
              <a:rPr lang="en-US" dirty="0"/>
              <a:t>We want the AUC to be as high as possible because that means the curve is as far to the top left as possible and at the elbow there is a low false positive rate and a high true positive rate.</a:t>
            </a:r>
          </a:p>
        </p:txBody>
      </p:sp>
    </p:spTree>
    <p:extLst>
      <p:ext uri="{BB962C8B-B14F-4D97-AF65-F5344CB8AC3E}">
        <p14:creationId xmlns:p14="http://schemas.microsoft.com/office/powerpoint/2010/main" val="192115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474B-DD45-334E-8232-9E9027B0E485}"/>
              </a:ext>
            </a:extLst>
          </p:cNvPr>
          <p:cNvSpPr>
            <a:spLocks noGrp="1"/>
          </p:cNvSpPr>
          <p:nvPr>
            <p:ph type="title"/>
          </p:nvPr>
        </p:nvSpPr>
        <p:spPr>
          <a:xfrm>
            <a:off x="111851" y="58455"/>
            <a:ext cx="2828783" cy="674914"/>
          </a:xfrm>
        </p:spPr>
        <p:txBody>
          <a:bodyPr/>
          <a:lstStyle/>
          <a:p>
            <a:pPr algn="ctr"/>
            <a:r>
              <a:rPr lang="en-US" b="1" dirty="0"/>
              <a:t>Clustering</a:t>
            </a:r>
          </a:p>
        </p:txBody>
      </p:sp>
      <p:sp>
        <p:nvSpPr>
          <p:cNvPr id="5" name="TextBox 4">
            <a:extLst>
              <a:ext uri="{FF2B5EF4-FFF2-40B4-BE49-F238E27FC236}">
                <a16:creationId xmlns:a16="http://schemas.microsoft.com/office/drawing/2014/main" id="{390CD65F-FEF2-BE47-84C2-53F2FF0035E1}"/>
              </a:ext>
            </a:extLst>
          </p:cNvPr>
          <p:cNvSpPr txBox="1"/>
          <p:nvPr/>
        </p:nvSpPr>
        <p:spPr>
          <a:xfrm>
            <a:off x="100599" y="922658"/>
            <a:ext cx="4450380" cy="5450851"/>
          </a:xfrm>
          <a:prstGeom prst="rect">
            <a:avLst/>
          </a:prstGeom>
          <a:noFill/>
        </p:spPr>
        <p:txBody>
          <a:bodyPr wrap="square" rtlCol="0">
            <a:spAutoFit/>
          </a:bodyPr>
          <a:lstStyle/>
          <a:p>
            <a:pPr marL="285750" indent="-285750">
              <a:lnSpc>
                <a:spcPct val="150000"/>
              </a:lnSpc>
              <a:buFont typeface="Wingdings" pitchFamily="2" charset="2"/>
              <a:buChar char="Ø"/>
            </a:pPr>
            <a:r>
              <a:rPr lang="en-US" dirty="0"/>
              <a:t>Clustering did not seemed good enough to </a:t>
            </a:r>
          </a:p>
          <a:p>
            <a:pPr>
              <a:lnSpc>
                <a:spcPct val="150000"/>
              </a:lnSpc>
            </a:pPr>
            <a:r>
              <a:rPr lang="en-US" dirty="0"/>
              <a:t>      visualize some valuable insights.</a:t>
            </a:r>
          </a:p>
          <a:p>
            <a:pPr marL="285750" indent="-285750">
              <a:lnSpc>
                <a:spcPct val="150000"/>
              </a:lnSpc>
              <a:buFont typeface="Wingdings" pitchFamily="2" charset="2"/>
              <a:buChar char="Ø"/>
            </a:pPr>
            <a:r>
              <a:rPr lang="en-US" dirty="0"/>
              <a:t>The first problem I had with clustering was the system crashed because the dataset was too big, so I have only taken one observation per day instead of hourly.</a:t>
            </a:r>
          </a:p>
          <a:p>
            <a:pPr marL="285750" indent="-285750">
              <a:lnSpc>
                <a:spcPct val="150000"/>
              </a:lnSpc>
              <a:buFont typeface="Wingdings" pitchFamily="2" charset="2"/>
              <a:buChar char="Ø"/>
            </a:pPr>
            <a:r>
              <a:rPr lang="en-US" dirty="0"/>
              <a:t>Even after PCA dimensionality reduction, the data is clustered  into 20 stripes probably the 20 years.</a:t>
            </a:r>
          </a:p>
          <a:p>
            <a:pPr marL="285750" indent="-285750">
              <a:lnSpc>
                <a:spcPct val="150000"/>
              </a:lnSpc>
              <a:buFont typeface="Wingdings" pitchFamily="2" charset="2"/>
              <a:buChar char="Ø"/>
            </a:pPr>
            <a:endParaRPr lang="en-US" dirty="0"/>
          </a:p>
          <a:p>
            <a:pPr marL="285750" indent="-285750">
              <a:lnSpc>
                <a:spcPct val="150000"/>
              </a:lnSpc>
              <a:buFont typeface="Wingdings" pitchFamily="2" charset="2"/>
              <a:buChar char="Ø"/>
            </a:pPr>
            <a:r>
              <a:rPr lang="en-US" dirty="0"/>
              <a:t>This means that PCA found the most important component to be time, and reduced all other features into PC2.</a:t>
            </a:r>
          </a:p>
        </p:txBody>
      </p:sp>
      <p:pic>
        <p:nvPicPr>
          <p:cNvPr id="8" name="Picture 7" descr="A picture containing writing implement, stationary&#13;&#10;&#13;&#10;Description automatically generated">
            <a:extLst>
              <a:ext uri="{FF2B5EF4-FFF2-40B4-BE49-F238E27FC236}">
                <a16:creationId xmlns:a16="http://schemas.microsoft.com/office/drawing/2014/main" id="{3AD01FED-6104-A544-B7FB-4D04071AF18A}"/>
              </a:ext>
            </a:extLst>
          </p:cNvPr>
          <p:cNvPicPr>
            <a:picLocks noChangeAspect="1"/>
          </p:cNvPicPr>
          <p:nvPr/>
        </p:nvPicPr>
        <p:blipFill>
          <a:blip r:embed="rId2"/>
          <a:stretch>
            <a:fillRect/>
          </a:stretch>
        </p:blipFill>
        <p:spPr>
          <a:xfrm>
            <a:off x="4647304" y="139849"/>
            <a:ext cx="7432845" cy="6562165"/>
          </a:xfrm>
          <a:prstGeom prst="rect">
            <a:avLst/>
          </a:prstGeom>
        </p:spPr>
      </p:pic>
    </p:spTree>
    <p:extLst>
      <p:ext uri="{BB962C8B-B14F-4D97-AF65-F5344CB8AC3E}">
        <p14:creationId xmlns:p14="http://schemas.microsoft.com/office/powerpoint/2010/main" val="229645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lock, object&#13;&#10;&#13;&#10;Description automatically generated">
            <a:extLst>
              <a:ext uri="{FF2B5EF4-FFF2-40B4-BE49-F238E27FC236}">
                <a16:creationId xmlns:a16="http://schemas.microsoft.com/office/drawing/2014/main" id="{20FFD366-B0DC-7848-9143-36CD0C62BFBB}"/>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E13622F-E7DD-524B-9149-7208B84E9E05}"/>
              </a:ext>
            </a:extLst>
          </p:cNvPr>
          <p:cNvSpPr txBox="1"/>
          <p:nvPr/>
        </p:nvSpPr>
        <p:spPr>
          <a:xfrm>
            <a:off x="3450147" y="5177790"/>
            <a:ext cx="5291705" cy="1323439"/>
          </a:xfrm>
          <a:prstGeom prst="rect">
            <a:avLst/>
          </a:prstGeom>
          <a:noFill/>
        </p:spPr>
        <p:txBody>
          <a:bodyPr wrap="none" rtlCol="0">
            <a:spAutoFit/>
          </a:bodyPr>
          <a:lstStyle/>
          <a:p>
            <a:r>
              <a:rPr lang="en-US" sz="8000" b="1" dirty="0">
                <a:solidFill>
                  <a:schemeClr val="bg1"/>
                </a:solidFill>
              </a:rPr>
              <a:t>THANK YOU</a:t>
            </a:r>
          </a:p>
        </p:txBody>
      </p:sp>
    </p:spTree>
    <p:extLst>
      <p:ext uri="{BB962C8B-B14F-4D97-AF65-F5344CB8AC3E}">
        <p14:creationId xmlns:p14="http://schemas.microsoft.com/office/powerpoint/2010/main" val="191928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0B6F4-DAE9-0148-86E1-4D274EE21A61}"/>
              </a:ext>
            </a:extLst>
          </p:cNvPr>
          <p:cNvSpPr txBox="1"/>
          <p:nvPr/>
        </p:nvSpPr>
        <p:spPr>
          <a:xfrm>
            <a:off x="1164771" y="402771"/>
            <a:ext cx="2791149" cy="646331"/>
          </a:xfrm>
          <a:prstGeom prst="rect">
            <a:avLst/>
          </a:prstGeom>
          <a:noFill/>
        </p:spPr>
        <p:txBody>
          <a:bodyPr wrap="none" rtlCol="0">
            <a:spAutoFit/>
          </a:bodyPr>
          <a:lstStyle/>
          <a:p>
            <a:r>
              <a:rPr lang="en-US" sz="3600" b="1" dirty="0"/>
              <a:t>Models Used </a:t>
            </a:r>
          </a:p>
        </p:txBody>
      </p:sp>
      <p:sp>
        <p:nvSpPr>
          <p:cNvPr id="5" name="TextBox 4">
            <a:extLst>
              <a:ext uri="{FF2B5EF4-FFF2-40B4-BE49-F238E27FC236}">
                <a16:creationId xmlns:a16="http://schemas.microsoft.com/office/drawing/2014/main" id="{BAC12B5E-89C6-AA4A-963A-60D2E575D1AB}"/>
              </a:ext>
            </a:extLst>
          </p:cNvPr>
          <p:cNvSpPr txBox="1"/>
          <p:nvPr/>
        </p:nvSpPr>
        <p:spPr>
          <a:xfrm>
            <a:off x="1271860" y="1372267"/>
            <a:ext cx="3924088" cy="2308324"/>
          </a:xfrm>
          <a:prstGeom prst="rect">
            <a:avLst/>
          </a:prstGeom>
          <a:noFill/>
        </p:spPr>
        <p:txBody>
          <a:bodyPr wrap="none" rtlCol="0">
            <a:spAutoFit/>
          </a:bodyPr>
          <a:lstStyle/>
          <a:p>
            <a:pPr marL="342900" indent="-342900">
              <a:buAutoNum type="arabicPeriod"/>
            </a:pPr>
            <a:r>
              <a:rPr lang="en-US" dirty="0"/>
              <a:t>Association Analysis</a:t>
            </a:r>
          </a:p>
          <a:p>
            <a:endParaRPr lang="en-US" dirty="0"/>
          </a:p>
          <a:p>
            <a:pPr marL="342900" indent="-342900">
              <a:buAutoNum type="arabicPeriod"/>
            </a:pPr>
            <a:r>
              <a:rPr lang="en-US" dirty="0"/>
              <a:t>Regression </a:t>
            </a:r>
          </a:p>
          <a:p>
            <a:pPr marL="742950" lvl="1" indent="-285750">
              <a:buFont typeface="Wingdings" pitchFamily="2" charset="2"/>
              <a:buChar char="Ø"/>
            </a:pPr>
            <a:r>
              <a:rPr lang="en-US" dirty="0"/>
              <a:t>Linear Regression </a:t>
            </a:r>
          </a:p>
          <a:p>
            <a:pPr marL="742950" lvl="1" indent="-285750">
              <a:buFont typeface="Wingdings" pitchFamily="2" charset="2"/>
              <a:buChar char="Ø"/>
            </a:pPr>
            <a:r>
              <a:rPr lang="en-US" dirty="0"/>
              <a:t>Ridge Regression</a:t>
            </a:r>
          </a:p>
          <a:p>
            <a:pPr marL="742950" lvl="1" indent="-285750">
              <a:buFont typeface="Wingdings" pitchFamily="2" charset="2"/>
              <a:buChar char="Ø"/>
            </a:pPr>
            <a:r>
              <a:rPr lang="en-US" dirty="0"/>
              <a:t>Decision Tree Regression</a:t>
            </a:r>
          </a:p>
          <a:p>
            <a:pPr marL="742950" lvl="1" indent="-285750">
              <a:buFont typeface="Wingdings" pitchFamily="2" charset="2"/>
              <a:buChar char="Ø"/>
            </a:pPr>
            <a:r>
              <a:rPr lang="en-US" dirty="0"/>
              <a:t>Gradient Boosted Regression</a:t>
            </a:r>
          </a:p>
          <a:p>
            <a:pPr marL="742950" lvl="1" indent="-285750">
              <a:buFont typeface="Wingdings" pitchFamily="2" charset="2"/>
              <a:buChar char="Ø"/>
            </a:pPr>
            <a:r>
              <a:rPr lang="en-US" dirty="0"/>
              <a:t>K-Nearest Neighbors Regressor. </a:t>
            </a:r>
          </a:p>
        </p:txBody>
      </p:sp>
      <p:sp>
        <p:nvSpPr>
          <p:cNvPr id="6" name="TextBox 5">
            <a:extLst>
              <a:ext uri="{FF2B5EF4-FFF2-40B4-BE49-F238E27FC236}">
                <a16:creationId xmlns:a16="http://schemas.microsoft.com/office/drawing/2014/main" id="{4744E982-5838-A54C-AFEC-94E649F6B97D}"/>
              </a:ext>
            </a:extLst>
          </p:cNvPr>
          <p:cNvSpPr txBox="1"/>
          <p:nvPr/>
        </p:nvSpPr>
        <p:spPr>
          <a:xfrm>
            <a:off x="1274910" y="4373089"/>
            <a:ext cx="3293787" cy="1477328"/>
          </a:xfrm>
          <a:prstGeom prst="rect">
            <a:avLst/>
          </a:prstGeom>
          <a:noFill/>
        </p:spPr>
        <p:txBody>
          <a:bodyPr wrap="none" rtlCol="0">
            <a:spAutoFit/>
          </a:bodyPr>
          <a:lstStyle/>
          <a:p>
            <a:r>
              <a:rPr lang="en-US" dirty="0"/>
              <a:t>3. Clustering</a:t>
            </a:r>
          </a:p>
          <a:p>
            <a:pPr marL="742950" lvl="1" indent="-285750">
              <a:buFont typeface="Wingdings" pitchFamily="2" charset="2"/>
              <a:buChar char="Ø"/>
            </a:pPr>
            <a:r>
              <a:rPr lang="en-US" dirty="0" err="1"/>
              <a:t>KMeans</a:t>
            </a:r>
            <a:endParaRPr lang="en-US" dirty="0"/>
          </a:p>
          <a:p>
            <a:pPr marL="742950" lvl="1" indent="-285750">
              <a:buFont typeface="Wingdings" pitchFamily="2" charset="2"/>
              <a:buChar char="Ø"/>
            </a:pPr>
            <a:r>
              <a:rPr lang="en-US" dirty="0"/>
              <a:t>GMM (Gaussian mixture)</a:t>
            </a:r>
          </a:p>
          <a:p>
            <a:pPr marL="742950" lvl="1" indent="-285750">
              <a:buFont typeface="Wingdings" pitchFamily="2" charset="2"/>
              <a:buChar char="Ø"/>
            </a:pPr>
            <a:r>
              <a:rPr lang="en-US" dirty="0"/>
              <a:t>Agglomerative Clustering</a:t>
            </a:r>
          </a:p>
          <a:p>
            <a:pPr marL="742950" lvl="1" indent="-285750">
              <a:buFont typeface="Wingdings" pitchFamily="2" charset="2"/>
              <a:buChar char="Ø"/>
            </a:pPr>
            <a:r>
              <a:rPr lang="en-US" dirty="0"/>
              <a:t>Spectral Clustering</a:t>
            </a:r>
          </a:p>
        </p:txBody>
      </p:sp>
      <p:sp>
        <p:nvSpPr>
          <p:cNvPr id="7" name="TextBox 6">
            <a:extLst>
              <a:ext uri="{FF2B5EF4-FFF2-40B4-BE49-F238E27FC236}">
                <a16:creationId xmlns:a16="http://schemas.microsoft.com/office/drawing/2014/main" id="{18919A7B-9D35-214B-A56E-D1D6DF4C332E}"/>
              </a:ext>
            </a:extLst>
          </p:cNvPr>
          <p:cNvSpPr txBox="1"/>
          <p:nvPr/>
        </p:nvSpPr>
        <p:spPr>
          <a:xfrm>
            <a:off x="5502664" y="402771"/>
            <a:ext cx="4470134" cy="3970318"/>
          </a:xfrm>
          <a:prstGeom prst="rect">
            <a:avLst/>
          </a:prstGeom>
          <a:noFill/>
        </p:spPr>
        <p:txBody>
          <a:bodyPr wrap="none" rtlCol="0">
            <a:spAutoFit/>
          </a:bodyPr>
          <a:lstStyle/>
          <a:p>
            <a:r>
              <a:rPr lang="en-US" dirty="0"/>
              <a:t>4. Classification</a:t>
            </a:r>
          </a:p>
          <a:p>
            <a:pPr marL="1200150" lvl="2" indent="-285750">
              <a:buFont typeface="Arial" panose="020B0604020202020204" pitchFamily="34" charset="0"/>
              <a:buChar char="•"/>
            </a:pPr>
            <a:r>
              <a:rPr lang="en-US" dirty="0"/>
              <a:t>Nearest Neighbor</a:t>
            </a:r>
          </a:p>
          <a:p>
            <a:pPr marL="1200150" lvl="2" indent="-285750">
              <a:buFont typeface="Arial" panose="020B0604020202020204" pitchFamily="34" charset="0"/>
              <a:buChar char="•"/>
            </a:pPr>
            <a:r>
              <a:rPr lang="en-US" dirty="0"/>
              <a:t>Decision Tree</a:t>
            </a:r>
          </a:p>
          <a:p>
            <a:pPr marL="1200150" lvl="2" indent="-285750">
              <a:buFont typeface="Arial" panose="020B0604020202020204" pitchFamily="34" charset="0"/>
              <a:buChar char="•"/>
            </a:pPr>
            <a:r>
              <a:rPr lang="en-US" dirty="0"/>
              <a:t>Random Forest</a:t>
            </a:r>
          </a:p>
          <a:p>
            <a:pPr marL="1200150" lvl="2" indent="-285750">
              <a:buFont typeface="Arial" panose="020B0604020202020204" pitchFamily="34" charset="0"/>
              <a:buChar char="•"/>
            </a:pPr>
            <a:r>
              <a:rPr lang="en-US" dirty="0"/>
              <a:t>Neural Net</a:t>
            </a:r>
          </a:p>
          <a:p>
            <a:pPr marL="1200150" lvl="2" indent="-285750">
              <a:buFont typeface="Arial" panose="020B0604020202020204" pitchFamily="34" charset="0"/>
              <a:buChar char="•"/>
            </a:pPr>
            <a:r>
              <a:rPr lang="en-US" dirty="0"/>
              <a:t>Naive Bayes</a:t>
            </a:r>
          </a:p>
          <a:p>
            <a:endParaRPr lang="en-US" dirty="0"/>
          </a:p>
          <a:p>
            <a:pPr marL="742950" lvl="1" indent="-285750">
              <a:buFont typeface="Wingdings" pitchFamily="2" charset="2"/>
              <a:buChar char="Ø"/>
            </a:pPr>
            <a:r>
              <a:rPr lang="en-US" dirty="0"/>
              <a:t>Categorical Classification without PCA</a:t>
            </a:r>
          </a:p>
          <a:p>
            <a:pPr marL="742950" lvl="1" indent="-285750">
              <a:buFont typeface="Wingdings" pitchFamily="2" charset="2"/>
              <a:buChar char="Ø"/>
            </a:pPr>
            <a:r>
              <a:rPr lang="en-US" dirty="0"/>
              <a:t>Categorical Classification with PCA</a:t>
            </a:r>
          </a:p>
          <a:p>
            <a:pPr marL="742950" lvl="1" indent="-285750">
              <a:buFont typeface="Wingdings" pitchFamily="2" charset="2"/>
              <a:buChar char="Ø"/>
            </a:pPr>
            <a:r>
              <a:rPr lang="en-US" dirty="0"/>
              <a:t>Binary Classification without PCA</a:t>
            </a:r>
          </a:p>
          <a:p>
            <a:pPr marL="742950" lvl="1" indent="-285750">
              <a:buFont typeface="Wingdings" pitchFamily="2" charset="2"/>
              <a:buChar char="Ø"/>
            </a:pPr>
            <a:r>
              <a:rPr lang="en-US" dirty="0"/>
              <a:t>Binary Classification with PCA</a:t>
            </a:r>
          </a:p>
          <a:p>
            <a:pPr marL="742950" lvl="1" indent="-285750">
              <a:buFont typeface="Wingdings" pitchFamily="2" charset="2"/>
              <a:buChar char="Ø"/>
            </a:pPr>
            <a:endParaRPr lang="en-US" dirty="0"/>
          </a:p>
          <a:p>
            <a:pPr marL="742950" lvl="1" indent="-285750">
              <a:buFont typeface="Wingdings" pitchFamily="2" charset="2"/>
              <a:buChar char="Ø"/>
            </a:pPr>
            <a:endParaRPr lang="en-US" dirty="0"/>
          </a:p>
          <a:p>
            <a:pPr marL="742950" lvl="1" indent="-285750">
              <a:buFont typeface="Wingdings" pitchFamily="2" charset="2"/>
              <a:buChar char="Ø"/>
            </a:pPr>
            <a:endParaRPr lang="en-US" dirty="0"/>
          </a:p>
        </p:txBody>
      </p:sp>
      <p:sp>
        <p:nvSpPr>
          <p:cNvPr id="8" name="TextBox 7">
            <a:extLst>
              <a:ext uri="{FF2B5EF4-FFF2-40B4-BE49-F238E27FC236}">
                <a16:creationId xmlns:a16="http://schemas.microsoft.com/office/drawing/2014/main" id="{D374B8F5-EC9F-AD47-9C50-07EE62F4E5F6}"/>
              </a:ext>
            </a:extLst>
          </p:cNvPr>
          <p:cNvSpPr txBox="1"/>
          <p:nvPr/>
        </p:nvSpPr>
        <p:spPr>
          <a:xfrm>
            <a:off x="5502664" y="4423904"/>
            <a:ext cx="4975284" cy="2031325"/>
          </a:xfrm>
          <a:prstGeom prst="rect">
            <a:avLst/>
          </a:prstGeom>
          <a:noFill/>
        </p:spPr>
        <p:txBody>
          <a:bodyPr wrap="square" rtlCol="0">
            <a:spAutoFit/>
          </a:bodyPr>
          <a:lstStyle/>
          <a:p>
            <a:r>
              <a:rPr lang="en-US" dirty="0"/>
              <a:t>5. ROC Visualization of Binary Classification</a:t>
            </a:r>
          </a:p>
          <a:p>
            <a:pPr marL="1200150" lvl="2" indent="-285750">
              <a:buFont typeface="Arial" panose="020B0604020202020204" pitchFamily="34" charset="0"/>
              <a:buChar char="•"/>
            </a:pPr>
            <a:r>
              <a:rPr lang="en-US" dirty="0"/>
              <a:t>Nearest Neighbor</a:t>
            </a:r>
          </a:p>
          <a:p>
            <a:pPr marL="1200150" lvl="2" indent="-285750">
              <a:buFont typeface="Arial" panose="020B0604020202020204" pitchFamily="34" charset="0"/>
              <a:buChar char="•"/>
            </a:pPr>
            <a:r>
              <a:rPr lang="en-US" dirty="0"/>
              <a:t>Decision Tree</a:t>
            </a:r>
          </a:p>
          <a:p>
            <a:pPr marL="1200150" lvl="2" indent="-285750">
              <a:buFont typeface="Arial" panose="020B0604020202020204" pitchFamily="34" charset="0"/>
              <a:buChar char="•"/>
            </a:pPr>
            <a:r>
              <a:rPr lang="en-US" dirty="0"/>
              <a:t>Random Forest</a:t>
            </a:r>
          </a:p>
          <a:p>
            <a:pPr marL="1200150" lvl="2" indent="-285750">
              <a:buFont typeface="Arial" panose="020B0604020202020204" pitchFamily="34" charset="0"/>
              <a:buChar char="•"/>
            </a:pPr>
            <a:r>
              <a:rPr lang="en-US" dirty="0"/>
              <a:t>Neural Net</a:t>
            </a:r>
          </a:p>
          <a:p>
            <a:pPr marL="1200150" lvl="2" indent="-285750">
              <a:buFont typeface="Arial" panose="020B0604020202020204" pitchFamily="34" charset="0"/>
              <a:buChar char="•"/>
            </a:pPr>
            <a:r>
              <a:rPr lang="en-US" dirty="0"/>
              <a:t>Naive Bayes</a:t>
            </a:r>
          </a:p>
          <a:p>
            <a:endParaRPr lang="en-US" dirty="0"/>
          </a:p>
        </p:txBody>
      </p:sp>
    </p:spTree>
    <p:extLst>
      <p:ext uri="{BB962C8B-B14F-4D97-AF65-F5344CB8AC3E}">
        <p14:creationId xmlns:p14="http://schemas.microsoft.com/office/powerpoint/2010/main" val="254110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clouds in the sky&#13;&#10;&#13;&#10;Description automatically generated">
            <a:extLst>
              <a:ext uri="{FF2B5EF4-FFF2-40B4-BE49-F238E27FC236}">
                <a16:creationId xmlns:a16="http://schemas.microsoft.com/office/drawing/2014/main" id="{E80D3DBF-CC5F-674D-8EE5-488ED35643EA}"/>
              </a:ext>
            </a:extLst>
          </p:cNvPr>
          <p:cNvPicPr>
            <a:picLocks noChangeAspect="1"/>
          </p:cNvPicPr>
          <p:nvPr/>
        </p:nvPicPr>
        <p:blipFill>
          <a:blip r:embed="rId2"/>
          <a:stretch>
            <a:fillRect/>
          </a:stretch>
        </p:blipFill>
        <p:spPr>
          <a:xfrm>
            <a:off x="1" y="33513"/>
            <a:ext cx="12191999" cy="6824487"/>
          </a:xfrm>
          <a:prstGeom prst="rect">
            <a:avLst/>
          </a:prstGeom>
        </p:spPr>
      </p:pic>
      <p:sp>
        <p:nvSpPr>
          <p:cNvPr id="4" name="TextBox 3">
            <a:extLst>
              <a:ext uri="{FF2B5EF4-FFF2-40B4-BE49-F238E27FC236}">
                <a16:creationId xmlns:a16="http://schemas.microsoft.com/office/drawing/2014/main" id="{8E30B690-0F8E-7247-921A-00FDE050AC75}"/>
              </a:ext>
            </a:extLst>
          </p:cNvPr>
          <p:cNvSpPr txBox="1"/>
          <p:nvPr/>
        </p:nvSpPr>
        <p:spPr>
          <a:xfrm>
            <a:off x="1301675" y="172122"/>
            <a:ext cx="2402453" cy="584775"/>
          </a:xfrm>
          <a:prstGeom prst="rect">
            <a:avLst/>
          </a:prstGeom>
          <a:noFill/>
        </p:spPr>
        <p:txBody>
          <a:bodyPr wrap="none" rtlCol="0">
            <a:spAutoFit/>
          </a:bodyPr>
          <a:lstStyle/>
          <a:p>
            <a:pPr algn="ctr"/>
            <a:r>
              <a:rPr lang="en-US" sz="3200" b="1" dirty="0"/>
              <a:t>Introduction </a:t>
            </a:r>
          </a:p>
        </p:txBody>
      </p:sp>
      <p:sp>
        <p:nvSpPr>
          <p:cNvPr id="5" name="TextBox 4">
            <a:extLst>
              <a:ext uri="{FF2B5EF4-FFF2-40B4-BE49-F238E27FC236}">
                <a16:creationId xmlns:a16="http://schemas.microsoft.com/office/drawing/2014/main" id="{70F203AC-968D-A349-9F7F-DF83E12EA2F2}"/>
              </a:ext>
            </a:extLst>
          </p:cNvPr>
          <p:cNvSpPr txBox="1"/>
          <p:nvPr/>
        </p:nvSpPr>
        <p:spPr>
          <a:xfrm>
            <a:off x="430306" y="613187"/>
            <a:ext cx="11582624" cy="3788858"/>
          </a:xfrm>
          <a:prstGeom prst="rect">
            <a:avLst/>
          </a:prstGeom>
          <a:noFill/>
        </p:spPr>
        <p:txBody>
          <a:bodyPr wrap="square" rtlCol="0">
            <a:spAutoFit/>
          </a:bodyPr>
          <a:lstStyle/>
          <a:p>
            <a:pPr>
              <a:lnSpc>
                <a:spcPct val="150000"/>
              </a:lnSpc>
            </a:pPr>
            <a:r>
              <a:rPr lang="en-US" dirty="0"/>
              <a:t>Global climate change and its impact on human life has become one of our era's greatest challenges. </a:t>
            </a:r>
          </a:p>
          <a:p>
            <a:pPr>
              <a:lnSpc>
                <a:spcPct val="150000"/>
              </a:lnSpc>
            </a:pPr>
            <a:r>
              <a:rPr lang="en-US" dirty="0"/>
              <a:t>Despite the urgency, data science has had little impact on furthering our understanding of our planet in spite of the abundance of climate data.</a:t>
            </a:r>
          </a:p>
          <a:p>
            <a:pPr>
              <a:lnSpc>
                <a:spcPct val="150000"/>
              </a:lnSpc>
            </a:pPr>
            <a:r>
              <a:rPr lang="en-US" dirty="0"/>
              <a:t>A lot remains to be understood about our planet and the physical processes that govern it to effectively answer questions about global climate change and its societal impacts.</a:t>
            </a:r>
          </a:p>
          <a:p>
            <a:pPr>
              <a:lnSpc>
                <a:spcPct val="150000"/>
              </a:lnSpc>
            </a:pPr>
            <a:r>
              <a:rPr lang="en-US" dirty="0"/>
              <a:t>It has been proposed that given the abundance of climate  data from different regression models observations and </a:t>
            </a:r>
          </a:p>
          <a:p>
            <a:pPr>
              <a:lnSpc>
                <a:spcPct val="150000"/>
              </a:lnSpc>
            </a:pPr>
            <a:r>
              <a:rPr lang="en-US" dirty="0"/>
              <a:t>different analysis, we may close some of these knowledge gaps by directly learning </a:t>
            </a:r>
          </a:p>
          <a:p>
            <a:pPr>
              <a:lnSpc>
                <a:spcPct val="150000"/>
              </a:lnSpc>
            </a:pPr>
            <a:r>
              <a:rPr lang="en-US" dirty="0"/>
              <a:t>from these large climate datasets and can predict the temperatures to save the environment </a:t>
            </a:r>
          </a:p>
          <a:p>
            <a:pPr>
              <a:lnSpc>
                <a:spcPct val="150000"/>
              </a:lnSpc>
            </a:pPr>
            <a:r>
              <a:rPr lang="en-US" dirty="0"/>
              <a:t>from unpredictable climate changes.</a:t>
            </a:r>
          </a:p>
        </p:txBody>
      </p:sp>
      <p:sp>
        <p:nvSpPr>
          <p:cNvPr id="8" name="TextBox 7">
            <a:extLst>
              <a:ext uri="{FF2B5EF4-FFF2-40B4-BE49-F238E27FC236}">
                <a16:creationId xmlns:a16="http://schemas.microsoft.com/office/drawing/2014/main" id="{1AFA2209-CC57-B340-9407-2FB42974C56B}"/>
              </a:ext>
            </a:extLst>
          </p:cNvPr>
          <p:cNvSpPr txBox="1"/>
          <p:nvPr/>
        </p:nvSpPr>
        <p:spPr>
          <a:xfrm>
            <a:off x="430306" y="4402045"/>
            <a:ext cx="9159463" cy="2126864"/>
          </a:xfrm>
          <a:prstGeom prst="rect">
            <a:avLst/>
          </a:prstGeom>
          <a:noFill/>
        </p:spPr>
        <p:txBody>
          <a:bodyPr wrap="square" rtlCol="0">
            <a:spAutoFit/>
          </a:bodyPr>
          <a:lstStyle/>
          <a:p>
            <a:pPr>
              <a:lnSpc>
                <a:spcPct val="150000"/>
              </a:lnSpc>
            </a:pPr>
            <a:r>
              <a:rPr lang="en-US" dirty="0"/>
              <a:t>The dataset contains weather data for New Delhi, India.</a:t>
            </a:r>
          </a:p>
          <a:p>
            <a:pPr>
              <a:lnSpc>
                <a:spcPct val="150000"/>
              </a:lnSpc>
            </a:pPr>
            <a:r>
              <a:rPr lang="en-US" dirty="0"/>
              <a:t>This data was taken out from Kaggle which is owned by </a:t>
            </a:r>
            <a:r>
              <a:rPr lang="en-US" dirty="0" err="1"/>
              <a:t>wunderground</a:t>
            </a:r>
            <a:r>
              <a:rPr lang="en-US" dirty="0"/>
              <a:t>. It contains various features such as temperature, pressure, humidity, rain, </a:t>
            </a:r>
            <a:r>
              <a:rPr lang="en-US" dirty="0" err="1"/>
              <a:t>precipitation,etc</a:t>
            </a:r>
            <a:r>
              <a:rPr lang="en-US" dirty="0"/>
              <a:t>.</a:t>
            </a:r>
          </a:p>
          <a:p>
            <a:pPr>
              <a:lnSpc>
                <a:spcPct val="150000"/>
              </a:lnSpc>
            </a:pPr>
            <a:r>
              <a:rPr lang="en-US" dirty="0"/>
              <a:t>The target is to develop a prediction model for predicting the weather. We can try something like predicting the temperature, visibility, conditions etc.</a:t>
            </a:r>
          </a:p>
        </p:txBody>
      </p:sp>
      <p:pic>
        <p:nvPicPr>
          <p:cNvPr id="10" name="Picture 9" descr="A close up of a map&#13;&#10;&#13;&#10;Description automatically generated">
            <a:extLst>
              <a:ext uri="{FF2B5EF4-FFF2-40B4-BE49-F238E27FC236}">
                <a16:creationId xmlns:a16="http://schemas.microsoft.com/office/drawing/2014/main" id="{397CF7D7-CAC3-1741-8ACF-3EA6643E9A7F}"/>
              </a:ext>
            </a:extLst>
          </p:cNvPr>
          <p:cNvPicPr>
            <a:picLocks noChangeAspect="1"/>
          </p:cNvPicPr>
          <p:nvPr/>
        </p:nvPicPr>
        <p:blipFill>
          <a:blip r:embed="rId3"/>
          <a:stretch>
            <a:fillRect/>
          </a:stretch>
        </p:blipFill>
        <p:spPr>
          <a:xfrm>
            <a:off x="9250681" y="3561174"/>
            <a:ext cx="2941319" cy="3299179"/>
          </a:xfrm>
          <a:prstGeom prst="rect">
            <a:avLst/>
          </a:prstGeom>
        </p:spPr>
      </p:pic>
    </p:spTree>
    <p:extLst>
      <p:ext uri="{BB962C8B-B14F-4D97-AF65-F5344CB8AC3E}">
        <p14:creationId xmlns:p14="http://schemas.microsoft.com/office/powerpoint/2010/main" val="249609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3;&#10;&#13;&#10;Description automatically generated">
            <a:extLst>
              <a:ext uri="{FF2B5EF4-FFF2-40B4-BE49-F238E27FC236}">
                <a16:creationId xmlns:a16="http://schemas.microsoft.com/office/drawing/2014/main" id="{17EE7C90-66DF-934D-962E-DBF5980F6004}"/>
              </a:ext>
            </a:extLst>
          </p:cNvPr>
          <p:cNvPicPr>
            <a:picLocks noGrp="1" noChangeAspect="1"/>
          </p:cNvPicPr>
          <p:nvPr>
            <p:ph idx="1"/>
          </p:nvPr>
        </p:nvPicPr>
        <p:blipFill>
          <a:blip r:embed="rId2"/>
          <a:stretch>
            <a:fillRect/>
          </a:stretch>
        </p:blipFill>
        <p:spPr>
          <a:xfrm>
            <a:off x="257176" y="1709057"/>
            <a:ext cx="5005157" cy="4201886"/>
          </a:xfrm>
        </p:spPr>
      </p:pic>
      <p:sp>
        <p:nvSpPr>
          <p:cNvPr id="7" name="TextBox 6">
            <a:extLst>
              <a:ext uri="{FF2B5EF4-FFF2-40B4-BE49-F238E27FC236}">
                <a16:creationId xmlns:a16="http://schemas.microsoft.com/office/drawing/2014/main" id="{B89C6812-50F0-D84D-9EAF-23CE0A134B75}"/>
              </a:ext>
            </a:extLst>
          </p:cNvPr>
          <p:cNvSpPr txBox="1"/>
          <p:nvPr/>
        </p:nvSpPr>
        <p:spPr>
          <a:xfrm>
            <a:off x="377430" y="131062"/>
            <a:ext cx="11634660" cy="1200329"/>
          </a:xfrm>
          <a:prstGeom prst="rect">
            <a:avLst/>
          </a:prstGeom>
          <a:noFill/>
        </p:spPr>
        <p:txBody>
          <a:bodyPr wrap="none" rtlCol="0">
            <a:spAutoFit/>
          </a:bodyPr>
          <a:lstStyle/>
          <a:p>
            <a:pPr marL="285750" indent="-285750">
              <a:buFont typeface="Wingdings" pitchFamily="2" charset="2"/>
              <a:buChar char="ü"/>
            </a:pPr>
            <a:endParaRPr lang="en-US" dirty="0"/>
          </a:p>
          <a:p>
            <a:pPr marL="285750" indent="-285750">
              <a:buFont typeface="Wingdings" pitchFamily="2" charset="2"/>
              <a:buChar char="ü"/>
            </a:pPr>
            <a:r>
              <a:rPr lang="en-US" dirty="0"/>
              <a:t>Firstly in  preliminary EDA I have dropped the columns that was not complete or not useful.</a:t>
            </a:r>
          </a:p>
          <a:p>
            <a:pPr marL="285750" indent="-285750">
              <a:buFont typeface="Wingdings" pitchFamily="2" charset="2"/>
              <a:buChar char="ü"/>
            </a:pPr>
            <a:r>
              <a:rPr lang="en-US" dirty="0"/>
              <a:t>Some of the temperature observations were in Fahrenheit also some of Pressure, wind speed, visibility were in strange </a:t>
            </a:r>
          </a:p>
          <a:p>
            <a:r>
              <a:rPr lang="en-US" dirty="0"/>
              <a:t>      numbers so I converted them and then got the overview of each and every variables</a:t>
            </a:r>
          </a:p>
        </p:txBody>
      </p:sp>
      <p:pic>
        <p:nvPicPr>
          <p:cNvPr id="12" name="Picture 11" descr="A screenshot of a cell phone&#13;&#10;&#13;&#10;Description automatically generated">
            <a:extLst>
              <a:ext uri="{FF2B5EF4-FFF2-40B4-BE49-F238E27FC236}">
                <a16:creationId xmlns:a16="http://schemas.microsoft.com/office/drawing/2014/main" id="{B98348AF-1CDA-8A41-8EAA-9664D0B8DD7D}"/>
              </a:ext>
            </a:extLst>
          </p:cNvPr>
          <p:cNvPicPr>
            <a:picLocks noChangeAspect="1"/>
          </p:cNvPicPr>
          <p:nvPr/>
        </p:nvPicPr>
        <p:blipFill>
          <a:blip r:embed="rId3"/>
          <a:stretch>
            <a:fillRect/>
          </a:stretch>
        </p:blipFill>
        <p:spPr>
          <a:xfrm>
            <a:off x="5415362" y="1709057"/>
            <a:ext cx="6596728" cy="4800644"/>
          </a:xfrm>
          <a:prstGeom prst="rect">
            <a:avLst/>
          </a:prstGeom>
        </p:spPr>
      </p:pic>
    </p:spTree>
    <p:extLst>
      <p:ext uri="{BB962C8B-B14F-4D97-AF65-F5344CB8AC3E}">
        <p14:creationId xmlns:p14="http://schemas.microsoft.com/office/powerpoint/2010/main" val="265897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2F8922-6EA8-CC40-8D19-DC237549D379}"/>
              </a:ext>
            </a:extLst>
          </p:cNvPr>
          <p:cNvSpPr txBox="1"/>
          <p:nvPr/>
        </p:nvSpPr>
        <p:spPr>
          <a:xfrm>
            <a:off x="685801" y="326571"/>
            <a:ext cx="3678379" cy="646331"/>
          </a:xfrm>
          <a:prstGeom prst="rect">
            <a:avLst/>
          </a:prstGeom>
          <a:noFill/>
        </p:spPr>
        <p:txBody>
          <a:bodyPr wrap="none" rtlCol="0">
            <a:spAutoFit/>
          </a:bodyPr>
          <a:lstStyle/>
          <a:p>
            <a:r>
              <a:rPr lang="en-US" sz="3600" b="1" dirty="0"/>
              <a:t>Modelling Process</a:t>
            </a:r>
          </a:p>
        </p:txBody>
      </p:sp>
      <p:pic>
        <p:nvPicPr>
          <p:cNvPr id="11" name="Picture 10" descr="A close up of a sign&#13;&#10;&#13;&#10;Description automatically generated">
            <a:extLst>
              <a:ext uri="{FF2B5EF4-FFF2-40B4-BE49-F238E27FC236}">
                <a16:creationId xmlns:a16="http://schemas.microsoft.com/office/drawing/2014/main" id="{06E6EF45-7344-A948-9024-1D054810F688}"/>
              </a:ext>
            </a:extLst>
          </p:cNvPr>
          <p:cNvPicPr>
            <a:picLocks noChangeAspect="1"/>
          </p:cNvPicPr>
          <p:nvPr/>
        </p:nvPicPr>
        <p:blipFill>
          <a:blip r:embed="rId2"/>
          <a:stretch>
            <a:fillRect/>
          </a:stretch>
        </p:blipFill>
        <p:spPr>
          <a:xfrm>
            <a:off x="1902761" y="2220119"/>
            <a:ext cx="8951912" cy="4429918"/>
          </a:xfrm>
          <a:prstGeom prst="rect">
            <a:avLst/>
          </a:prstGeom>
        </p:spPr>
      </p:pic>
      <p:sp>
        <p:nvSpPr>
          <p:cNvPr id="12" name="TextBox 11">
            <a:extLst>
              <a:ext uri="{FF2B5EF4-FFF2-40B4-BE49-F238E27FC236}">
                <a16:creationId xmlns:a16="http://schemas.microsoft.com/office/drawing/2014/main" id="{7487ED1B-97D0-2248-9751-3E2E70878513}"/>
              </a:ext>
            </a:extLst>
          </p:cNvPr>
          <p:cNvSpPr txBox="1"/>
          <p:nvPr/>
        </p:nvSpPr>
        <p:spPr>
          <a:xfrm>
            <a:off x="1114425" y="1121229"/>
            <a:ext cx="9440277" cy="369332"/>
          </a:xfrm>
          <a:prstGeom prst="rect">
            <a:avLst/>
          </a:prstGeom>
          <a:noFill/>
        </p:spPr>
        <p:txBody>
          <a:bodyPr wrap="none" rtlCol="0">
            <a:spAutoFit/>
          </a:bodyPr>
          <a:lstStyle/>
          <a:p>
            <a:r>
              <a:rPr lang="en-US" dirty="0"/>
              <a:t>Imputation has been done for getting rid of null values with most frequent weather condition Haze.</a:t>
            </a:r>
          </a:p>
        </p:txBody>
      </p:sp>
    </p:spTree>
    <p:extLst>
      <p:ext uri="{BB962C8B-B14F-4D97-AF65-F5344CB8AC3E}">
        <p14:creationId xmlns:p14="http://schemas.microsoft.com/office/powerpoint/2010/main" val="2457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2CD4FF-71A4-584E-A67E-07095F1B4ACB}"/>
              </a:ext>
            </a:extLst>
          </p:cNvPr>
          <p:cNvPicPr>
            <a:picLocks noChangeAspect="1"/>
          </p:cNvPicPr>
          <p:nvPr/>
        </p:nvPicPr>
        <p:blipFill>
          <a:blip r:embed="rId2"/>
          <a:stretch>
            <a:fillRect/>
          </a:stretch>
        </p:blipFill>
        <p:spPr>
          <a:xfrm>
            <a:off x="4023360" y="1520190"/>
            <a:ext cx="7955280" cy="5044176"/>
          </a:xfrm>
          <a:prstGeom prst="rect">
            <a:avLst/>
          </a:prstGeom>
        </p:spPr>
      </p:pic>
      <p:sp>
        <p:nvSpPr>
          <p:cNvPr id="6" name="TextBox 5">
            <a:extLst>
              <a:ext uri="{FF2B5EF4-FFF2-40B4-BE49-F238E27FC236}">
                <a16:creationId xmlns:a16="http://schemas.microsoft.com/office/drawing/2014/main" id="{226B3B57-80E3-F641-BB50-4EE0964C15B1}"/>
              </a:ext>
            </a:extLst>
          </p:cNvPr>
          <p:cNvSpPr txBox="1"/>
          <p:nvPr/>
        </p:nvSpPr>
        <p:spPr>
          <a:xfrm>
            <a:off x="434340" y="125730"/>
            <a:ext cx="2058897" cy="400110"/>
          </a:xfrm>
          <a:prstGeom prst="rect">
            <a:avLst/>
          </a:prstGeom>
          <a:noFill/>
        </p:spPr>
        <p:txBody>
          <a:bodyPr wrap="none" rtlCol="0">
            <a:spAutoFit/>
          </a:bodyPr>
          <a:lstStyle/>
          <a:p>
            <a:r>
              <a:rPr lang="en-US" sz="2000" b="1" dirty="0"/>
              <a:t>Visualizing trends</a:t>
            </a:r>
          </a:p>
        </p:txBody>
      </p:sp>
      <p:sp>
        <p:nvSpPr>
          <p:cNvPr id="7" name="TextBox 6">
            <a:extLst>
              <a:ext uri="{FF2B5EF4-FFF2-40B4-BE49-F238E27FC236}">
                <a16:creationId xmlns:a16="http://schemas.microsoft.com/office/drawing/2014/main" id="{12599481-B2AF-C742-9A9E-D95A2EFAEAA1}"/>
              </a:ext>
            </a:extLst>
          </p:cNvPr>
          <p:cNvSpPr txBox="1"/>
          <p:nvPr/>
        </p:nvSpPr>
        <p:spPr>
          <a:xfrm>
            <a:off x="434340" y="1179956"/>
            <a:ext cx="3417569" cy="4204356"/>
          </a:xfrm>
          <a:prstGeom prst="rect">
            <a:avLst/>
          </a:prstGeom>
          <a:noFill/>
        </p:spPr>
        <p:txBody>
          <a:bodyPr wrap="square" rtlCol="0">
            <a:spAutoFit/>
          </a:bodyPr>
          <a:lstStyle/>
          <a:p>
            <a:pPr>
              <a:lnSpc>
                <a:spcPct val="150000"/>
              </a:lnSpc>
            </a:pPr>
            <a:r>
              <a:rPr lang="en-US" dirty="0"/>
              <a:t>This chart shows the original data in blue, and the trend after normalizing for seasons (</a:t>
            </a:r>
            <a:r>
              <a:rPr lang="en-US" dirty="0" err="1"/>
              <a:t>i.e</a:t>
            </a:r>
            <a:r>
              <a:rPr lang="en-US" dirty="0"/>
              <a:t> getting rid of useless data) in orange. From this we can see that there was an abnormally cold Winter in Delhi in 2003-2004</a:t>
            </a:r>
            <a:r>
              <a:rPr lang="en-US"/>
              <a:t>. </a:t>
            </a:r>
          </a:p>
          <a:p>
            <a:pPr>
              <a:lnSpc>
                <a:spcPct val="150000"/>
              </a:lnSpc>
            </a:pPr>
            <a:r>
              <a:rPr lang="en-US"/>
              <a:t>This </a:t>
            </a:r>
            <a:r>
              <a:rPr lang="en-US" dirty="0"/>
              <a:t>does not show the deadly heat wave of 2015 because it is smooth and ignores spikes.</a:t>
            </a:r>
          </a:p>
        </p:txBody>
      </p:sp>
      <p:sp>
        <p:nvSpPr>
          <p:cNvPr id="8" name="TextBox 7">
            <a:extLst>
              <a:ext uri="{FF2B5EF4-FFF2-40B4-BE49-F238E27FC236}">
                <a16:creationId xmlns:a16="http://schemas.microsoft.com/office/drawing/2014/main" id="{F8EB7D26-69D4-2646-A589-AA3A45256844}"/>
              </a:ext>
            </a:extLst>
          </p:cNvPr>
          <p:cNvSpPr txBox="1"/>
          <p:nvPr/>
        </p:nvSpPr>
        <p:spPr>
          <a:xfrm>
            <a:off x="594360" y="640080"/>
            <a:ext cx="7891904" cy="369332"/>
          </a:xfrm>
          <a:prstGeom prst="rect">
            <a:avLst/>
          </a:prstGeom>
          <a:noFill/>
        </p:spPr>
        <p:txBody>
          <a:bodyPr wrap="none" rtlCol="0">
            <a:spAutoFit/>
          </a:bodyPr>
          <a:lstStyle/>
          <a:p>
            <a:r>
              <a:rPr lang="en-US" dirty="0"/>
              <a:t>There will be trends in the data but it is periodic so we must normalize for seasons</a:t>
            </a:r>
          </a:p>
        </p:txBody>
      </p:sp>
    </p:spTree>
    <p:extLst>
      <p:ext uri="{BB962C8B-B14F-4D97-AF65-F5344CB8AC3E}">
        <p14:creationId xmlns:p14="http://schemas.microsoft.com/office/powerpoint/2010/main" val="699576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467B4-618A-694B-BBD6-2D1B75E17576}"/>
              </a:ext>
            </a:extLst>
          </p:cNvPr>
          <p:cNvSpPr txBox="1"/>
          <p:nvPr/>
        </p:nvSpPr>
        <p:spPr>
          <a:xfrm>
            <a:off x="1513114" y="359229"/>
            <a:ext cx="3619902" cy="584775"/>
          </a:xfrm>
          <a:prstGeom prst="rect">
            <a:avLst/>
          </a:prstGeom>
          <a:noFill/>
        </p:spPr>
        <p:txBody>
          <a:bodyPr wrap="none" rtlCol="0">
            <a:spAutoFit/>
          </a:bodyPr>
          <a:lstStyle/>
          <a:p>
            <a:pPr algn="ctr"/>
            <a:r>
              <a:rPr lang="en-US" sz="3200" b="1" dirty="0"/>
              <a:t>Association Analysis</a:t>
            </a:r>
          </a:p>
        </p:txBody>
      </p:sp>
      <p:sp>
        <p:nvSpPr>
          <p:cNvPr id="6" name="TextBox 5">
            <a:extLst>
              <a:ext uri="{FF2B5EF4-FFF2-40B4-BE49-F238E27FC236}">
                <a16:creationId xmlns:a16="http://schemas.microsoft.com/office/drawing/2014/main" id="{9F879C14-E5FC-384D-8848-7D678C3435D9}"/>
              </a:ext>
            </a:extLst>
          </p:cNvPr>
          <p:cNvSpPr txBox="1"/>
          <p:nvPr/>
        </p:nvSpPr>
        <p:spPr>
          <a:xfrm>
            <a:off x="533400" y="1110343"/>
            <a:ext cx="11717631" cy="6463308"/>
          </a:xfrm>
          <a:prstGeom prst="rect">
            <a:avLst/>
          </a:prstGeom>
          <a:noFill/>
        </p:spPr>
        <p:txBody>
          <a:bodyPr wrap="none" rtlCol="0">
            <a:spAutoFit/>
          </a:bodyPr>
          <a:lstStyle/>
          <a:p>
            <a:pPr marL="285750" indent="-285750">
              <a:lnSpc>
                <a:spcPct val="200000"/>
              </a:lnSpc>
              <a:buFont typeface="Wingdings" pitchFamily="2" charset="2"/>
              <a:buChar char="ü"/>
            </a:pPr>
            <a:r>
              <a:rPr lang="en-US" dirty="0"/>
              <a:t>I tried using all weather conditions but </a:t>
            </a:r>
            <a:r>
              <a:rPr lang="en-US" dirty="0" err="1"/>
              <a:t>apriori</a:t>
            </a:r>
            <a:r>
              <a:rPr lang="en-US" dirty="0"/>
              <a:t> is 2^n and all variables took too long so I decreased this number</a:t>
            </a:r>
          </a:p>
          <a:p>
            <a:pPr marL="285750" indent="-285750">
              <a:lnSpc>
                <a:spcPct val="200000"/>
              </a:lnSpc>
              <a:buFont typeface="Wingdings" pitchFamily="2" charset="2"/>
              <a:buChar char="ü"/>
            </a:pPr>
            <a:r>
              <a:rPr lang="en-US" dirty="0"/>
              <a:t>Before converting weather condition to </a:t>
            </a:r>
            <a:r>
              <a:rPr lang="en-US" dirty="0" err="1"/>
              <a:t>boolean</a:t>
            </a:r>
            <a:r>
              <a:rPr lang="en-US" dirty="0"/>
              <a:t> we must combine similar conditions like light haze and haze, Light rain, </a:t>
            </a:r>
          </a:p>
          <a:p>
            <a:pPr>
              <a:lnSpc>
                <a:spcPct val="200000"/>
              </a:lnSpc>
            </a:pPr>
            <a:r>
              <a:rPr lang="en-US" dirty="0"/>
              <a:t>      Heavy rain etc.</a:t>
            </a:r>
          </a:p>
          <a:p>
            <a:pPr marL="285750" indent="-285750">
              <a:lnSpc>
                <a:spcPct val="200000"/>
              </a:lnSpc>
              <a:buFont typeface="Wingdings" pitchFamily="2" charset="2"/>
              <a:buChar char="ü"/>
            </a:pPr>
            <a:r>
              <a:rPr lang="en-US" dirty="0"/>
              <a:t>Then I converted the condition to </a:t>
            </a:r>
            <a:r>
              <a:rPr lang="en-US" dirty="0" err="1"/>
              <a:t>boolean</a:t>
            </a:r>
            <a:r>
              <a:rPr lang="en-US" dirty="0"/>
              <a:t> using get dummies one hot encoding and dropped the unknown condition</a:t>
            </a:r>
          </a:p>
          <a:p>
            <a:pPr>
              <a:lnSpc>
                <a:spcPct val="200000"/>
              </a:lnSpc>
            </a:pPr>
            <a:r>
              <a:rPr lang="en-US" dirty="0"/>
              <a:t>      which was not useful.</a:t>
            </a:r>
          </a:p>
          <a:p>
            <a:pPr marL="285750" indent="-285750">
              <a:lnSpc>
                <a:spcPct val="200000"/>
              </a:lnSpc>
              <a:buFont typeface="Wingdings" pitchFamily="2" charset="2"/>
              <a:buChar char="ü"/>
            </a:pPr>
            <a:r>
              <a:rPr lang="en-US" dirty="0"/>
              <a:t>Calculated the frequencies of item sets ; Frequencies with single items is not useful for rule generation therefore </a:t>
            </a:r>
          </a:p>
          <a:p>
            <a:pPr>
              <a:lnSpc>
                <a:spcPct val="200000"/>
              </a:lnSpc>
            </a:pPr>
            <a:r>
              <a:rPr lang="en-US" dirty="0"/>
              <a:t>      the most frequent pairs of item sets which </a:t>
            </a:r>
            <a:r>
              <a:rPr lang="en-US" dirty="0" err="1"/>
              <a:t>occured</a:t>
            </a:r>
            <a:r>
              <a:rPr lang="en-US" dirty="0"/>
              <a:t> together matters for rule generation.</a:t>
            </a:r>
          </a:p>
          <a:p>
            <a:pPr marL="285750" indent="-285750">
              <a:lnSpc>
                <a:spcPct val="200000"/>
              </a:lnSpc>
              <a:buFont typeface="Wingdings" pitchFamily="2" charset="2"/>
              <a:buChar char="ü"/>
            </a:pPr>
            <a:r>
              <a:rPr lang="en-US" dirty="0"/>
              <a:t>To use the </a:t>
            </a:r>
            <a:r>
              <a:rPr lang="en-US" dirty="0" err="1"/>
              <a:t>apriori</a:t>
            </a:r>
            <a:r>
              <a:rPr lang="en-US" dirty="0"/>
              <a:t> algorithm; I find the most frequent pairs of features that </a:t>
            </a:r>
            <a:r>
              <a:rPr lang="en-US" dirty="0" err="1"/>
              <a:t>occured</a:t>
            </a:r>
            <a:r>
              <a:rPr lang="en-US" dirty="0"/>
              <a:t> together, then </a:t>
            </a:r>
          </a:p>
          <a:p>
            <a:pPr>
              <a:lnSpc>
                <a:spcPct val="200000"/>
              </a:lnSpc>
            </a:pPr>
            <a:r>
              <a:rPr lang="en-US" dirty="0"/>
              <a:t>     calculate the confidence P(A&amp;&amp;B)/P(A). </a:t>
            </a:r>
          </a:p>
          <a:p>
            <a:pPr>
              <a:lnSpc>
                <a:spcPct val="200000"/>
              </a:lnSpc>
            </a:pPr>
            <a:r>
              <a:rPr lang="en-US" dirty="0"/>
              <a:t>      High confidence means A -&gt; B is a Good rule.</a:t>
            </a:r>
          </a:p>
          <a:p>
            <a:endParaRPr lang="en-US" dirty="0"/>
          </a:p>
          <a:p>
            <a:endParaRPr lang="en-US" dirty="0"/>
          </a:p>
          <a:p>
            <a:endParaRPr lang="en-US" dirty="0"/>
          </a:p>
        </p:txBody>
      </p:sp>
    </p:spTree>
    <p:extLst>
      <p:ext uri="{BB962C8B-B14F-4D97-AF65-F5344CB8AC3E}">
        <p14:creationId xmlns:p14="http://schemas.microsoft.com/office/powerpoint/2010/main" val="78694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3;&#10;&#13;&#10;Description automatically generated">
            <a:extLst>
              <a:ext uri="{FF2B5EF4-FFF2-40B4-BE49-F238E27FC236}">
                <a16:creationId xmlns:a16="http://schemas.microsoft.com/office/drawing/2014/main" id="{8E233F8A-2F94-BD46-9B92-4B2088C32B65}"/>
              </a:ext>
            </a:extLst>
          </p:cNvPr>
          <p:cNvPicPr>
            <a:picLocks noChangeAspect="1"/>
          </p:cNvPicPr>
          <p:nvPr/>
        </p:nvPicPr>
        <p:blipFill>
          <a:blip r:embed="rId2"/>
          <a:stretch>
            <a:fillRect/>
          </a:stretch>
        </p:blipFill>
        <p:spPr>
          <a:xfrm>
            <a:off x="302407" y="196410"/>
            <a:ext cx="4416737" cy="3646071"/>
          </a:xfrm>
          <a:prstGeom prst="rect">
            <a:avLst/>
          </a:prstGeom>
        </p:spPr>
      </p:pic>
      <p:pic>
        <p:nvPicPr>
          <p:cNvPr id="5" name="Picture 4" descr="A screenshot of a cell phone&#13;&#10;&#13;&#10;Description automatically generated">
            <a:extLst>
              <a:ext uri="{FF2B5EF4-FFF2-40B4-BE49-F238E27FC236}">
                <a16:creationId xmlns:a16="http://schemas.microsoft.com/office/drawing/2014/main" id="{707E0059-0FF7-7646-88AC-1734F3CBB0AF}"/>
              </a:ext>
            </a:extLst>
          </p:cNvPr>
          <p:cNvPicPr>
            <a:picLocks noChangeAspect="1"/>
          </p:cNvPicPr>
          <p:nvPr/>
        </p:nvPicPr>
        <p:blipFill>
          <a:blip r:embed="rId3"/>
          <a:stretch>
            <a:fillRect/>
          </a:stretch>
        </p:blipFill>
        <p:spPr>
          <a:xfrm>
            <a:off x="1659720" y="4048782"/>
            <a:ext cx="10427504" cy="2612808"/>
          </a:xfrm>
          <a:prstGeom prst="rect">
            <a:avLst/>
          </a:prstGeom>
        </p:spPr>
      </p:pic>
      <p:sp>
        <p:nvSpPr>
          <p:cNvPr id="6" name="TextBox 5">
            <a:extLst>
              <a:ext uri="{FF2B5EF4-FFF2-40B4-BE49-F238E27FC236}">
                <a16:creationId xmlns:a16="http://schemas.microsoft.com/office/drawing/2014/main" id="{59521673-49B9-5C4D-8778-A3E18503DB4C}"/>
              </a:ext>
            </a:extLst>
          </p:cNvPr>
          <p:cNvSpPr txBox="1"/>
          <p:nvPr/>
        </p:nvSpPr>
        <p:spPr>
          <a:xfrm>
            <a:off x="4897821" y="196410"/>
            <a:ext cx="7432804" cy="2957861"/>
          </a:xfrm>
          <a:prstGeom prst="rect">
            <a:avLst/>
          </a:prstGeom>
          <a:noFill/>
        </p:spPr>
        <p:txBody>
          <a:bodyPr wrap="none" rtlCol="0">
            <a:spAutoFit/>
          </a:bodyPr>
          <a:lstStyle/>
          <a:p>
            <a:pPr marL="285750" indent="-285750">
              <a:lnSpc>
                <a:spcPct val="150000"/>
              </a:lnSpc>
              <a:buFont typeface="Wingdings" pitchFamily="2" charset="2"/>
              <a:buChar char="q"/>
            </a:pPr>
            <a:r>
              <a:rPr lang="en-US" dirty="0"/>
              <a:t>After using </a:t>
            </a:r>
            <a:r>
              <a:rPr lang="en-US" dirty="0" err="1"/>
              <a:t>Apriori</a:t>
            </a:r>
            <a:r>
              <a:rPr lang="en-US" dirty="0"/>
              <a:t> to get item set frequencies and association rules </a:t>
            </a:r>
          </a:p>
          <a:p>
            <a:pPr>
              <a:lnSpc>
                <a:spcPct val="150000"/>
              </a:lnSpc>
            </a:pPr>
            <a:r>
              <a:rPr lang="en-US" dirty="0"/>
              <a:t>      generation to get rules, there are six rules and some are more confidence </a:t>
            </a:r>
          </a:p>
          <a:p>
            <a:pPr>
              <a:lnSpc>
                <a:spcPct val="150000"/>
              </a:lnSpc>
            </a:pPr>
            <a:r>
              <a:rPr lang="en-US" dirty="0"/>
              <a:t>      than others. </a:t>
            </a:r>
          </a:p>
          <a:p>
            <a:pPr marL="285750" indent="-285750">
              <a:lnSpc>
                <a:spcPct val="150000"/>
              </a:lnSpc>
              <a:buFont typeface="Wingdings" pitchFamily="2" charset="2"/>
              <a:buChar char="q"/>
            </a:pPr>
            <a:r>
              <a:rPr lang="en-US" dirty="0"/>
              <a:t>We can say with 92.3% confidence that if we observe hail then we will </a:t>
            </a:r>
          </a:p>
          <a:p>
            <a:pPr>
              <a:lnSpc>
                <a:spcPct val="150000"/>
              </a:lnSpc>
            </a:pPr>
            <a:r>
              <a:rPr lang="en-US" dirty="0"/>
              <a:t>      also observe thunder. </a:t>
            </a:r>
          </a:p>
          <a:p>
            <a:pPr marL="285750" indent="-285750">
              <a:lnSpc>
                <a:spcPct val="150000"/>
              </a:lnSpc>
              <a:buFont typeface="Wingdings" pitchFamily="2" charset="2"/>
              <a:buChar char="q"/>
            </a:pPr>
            <a:r>
              <a:rPr lang="en-US" dirty="0"/>
              <a:t>We can say with 71.8% confidence that if we observe thunder then we </a:t>
            </a:r>
          </a:p>
          <a:p>
            <a:pPr>
              <a:lnSpc>
                <a:spcPct val="150000"/>
              </a:lnSpc>
            </a:pPr>
            <a:r>
              <a:rPr lang="en-US" dirty="0"/>
              <a:t>      will also observe rain.</a:t>
            </a:r>
          </a:p>
        </p:txBody>
      </p:sp>
    </p:spTree>
    <p:extLst>
      <p:ext uri="{BB962C8B-B14F-4D97-AF65-F5344CB8AC3E}">
        <p14:creationId xmlns:p14="http://schemas.microsoft.com/office/powerpoint/2010/main" val="94340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DD3B6-3612-624B-BFAB-6BDB3F1C691B}"/>
              </a:ext>
            </a:extLst>
          </p:cNvPr>
          <p:cNvSpPr txBox="1"/>
          <p:nvPr/>
        </p:nvSpPr>
        <p:spPr>
          <a:xfrm>
            <a:off x="4046483" y="0"/>
            <a:ext cx="2490938" cy="707886"/>
          </a:xfrm>
          <a:prstGeom prst="rect">
            <a:avLst/>
          </a:prstGeom>
          <a:noFill/>
        </p:spPr>
        <p:txBody>
          <a:bodyPr wrap="none" rtlCol="0">
            <a:spAutoFit/>
          </a:bodyPr>
          <a:lstStyle/>
          <a:p>
            <a:r>
              <a:rPr lang="en-US" sz="4000" b="1" dirty="0"/>
              <a:t>Regression</a:t>
            </a:r>
          </a:p>
        </p:txBody>
      </p:sp>
      <p:sp>
        <p:nvSpPr>
          <p:cNvPr id="5" name="TextBox 4">
            <a:extLst>
              <a:ext uri="{FF2B5EF4-FFF2-40B4-BE49-F238E27FC236}">
                <a16:creationId xmlns:a16="http://schemas.microsoft.com/office/drawing/2014/main" id="{4273D186-9AE2-3546-B5B6-7A4324EC0FDA}"/>
              </a:ext>
            </a:extLst>
          </p:cNvPr>
          <p:cNvSpPr txBox="1"/>
          <p:nvPr/>
        </p:nvSpPr>
        <p:spPr>
          <a:xfrm>
            <a:off x="406838" y="1237998"/>
            <a:ext cx="2265492" cy="400110"/>
          </a:xfrm>
          <a:prstGeom prst="rect">
            <a:avLst/>
          </a:prstGeom>
          <a:noFill/>
        </p:spPr>
        <p:txBody>
          <a:bodyPr wrap="none" rtlCol="0">
            <a:spAutoFit/>
          </a:bodyPr>
          <a:lstStyle/>
          <a:p>
            <a:r>
              <a:rPr lang="en-US" sz="2000" dirty="0"/>
              <a:t>1. Linear Regression</a:t>
            </a:r>
          </a:p>
        </p:txBody>
      </p:sp>
      <p:pic>
        <p:nvPicPr>
          <p:cNvPr id="7" name="Picture 6">
            <a:extLst>
              <a:ext uri="{FF2B5EF4-FFF2-40B4-BE49-F238E27FC236}">
                <a16:creationId xmlns:a16="http://schemas.microsoft.com/office/drawing/2014/main" id="{57040473-CFB1-D049-8C59-AF8849853AC5}"/>
              </a:ext>
            </a:extLst>
          </p:cNvPr>
          <p:cNvPicPr>
            <a:picLocks noChangeAspect="1"/>
          </p:cNvPicPr>
          <p:nvPr/>
        </p:nvPicPr>
        <p:blipFill>
          <a:blip r:embed="rId2"/>
          <a:stretch>
            <a:fillRect/>
          </a:stretch>
        </p:blipFill>
        <p:spPr>
          <a:xfrm>
            <a:off x="399030" y="1718498"/>
            <a:ext cx="3868170" cy="875200"/>
          </a:xfrm>
          <a:prstGeom prst="rect">
            <a:avLst/>
          </a:prstGeom>
        </p:spPr>
      </p:pic>
      <p:sp>
        <p:nvSpPr>
          <p:cNvPr id="8" name="TextBox 7">
            <a:extLst>
              <a:ext uri="{FF2B5EF4-FFF2-40B4-BE49-F238E27FC236}">
                <a16:creationId xmlns:a16="http://schemas.microsoft.com/office/drawing/2014/main" id="{873D84C5-A058-D046-BD98-B17A04F2BF08}"/>
              </a:ext>
            </a:extLst>
          </p:cNvPr>
          <p:cNvSpPr txBox="1"/>
          <p:nvPr/>
        </p:nvSpPr>
        <p:spPr>
          <a:xfrm>
            <a:off x="406838" y="788276"/>
            <a:ext cx="6018764" cy="369332"/>
          </a:xfrm>
          <a:prstGeom prst="rect">
            <a:avLst/>
          </a:prstGeom>
          <a:noFill/>
        </p:spPr>
        <p:txBody>
          <a:bodyPr wrap="none" rtlCol="0">
            <a:spAutoFit/>
          </a:bodyPr>
          <a:lstStyle/>
          <a:p>
            <a:pPr marL="285750" indent="-285750">
              <a:buFont typeface="Wingdings" pitchFamily="2" charset="2"/>
              <a:buChar char="v"/>
            </a:pPr>
            <a:r>
              <a:rPr lang="en-US" dirty="0"/>
              <a:t>I have predicted Temperature and visibility both separately.</a:t>
            </a:r>
          </a:p>
        </p:txBody>
      </p:sp>
      <p:sp>
        <p:nvSpPr>
          <p:cNvPr id="9" name="TextBox 8">
            <a:extLst>
              <a:ext uri="{FF2B5EF4-FFF2-40B4-BE49-F238E27FC236}">
                <a16:creationId xmlns:a16="http://schemas.microsoft.com/office/drawing/2014/main" id="{584BAA69-9616-7944-9F6D-CAFF5FF0459D}"/>
              </a:ext>
            </a:extLst>
          </p:cNvPr>
          <p:cNvSpPr txBox="1"/>
          <p:nvPr/>
        </p:nvSpPr>
        <p:spPr>
          <a:xfrm>
            <a:off x="406838" y="4406011"/>
            <a:ext cx="2001510" cy="369332"/>
          </a:xfrm>
          <a:prstGeom prst="rect">
            <a:avLst/>
          </a:prstGeom>
          <a:noFill/>
        </p:spPr>
        <p:txBody>
          <a:bodyPr wrap="none" rtlCol="0">
            <a:spAutoFit/>
          </a:bodyPr>
          <a:lstStyle/>
          <a:p>
            <a:r>
              <a:rPr lang="en-US" dirty="0"/>
              <a:t>3. Ridge Regression</a:t>
            </a:r>
          </a:p>
        </p:txBody>
      </p:sp>
      <p:pic>
        <p:nvPicPr>
          <p:cNvPr id="11" name="Picture 10">
            <a:extLst>
              <a:ext uri="{FF2B5EF4-FFF2-40B4-BE49-F238E27FC236}">
                <a16:creationId xmlns:a16="http://schemas.microsoft.com/office/drawing/2014/main" id="{3F7041D3-B4DC-CF44-B030-A7A0ECD74E7C}"/>
              </a:ext>
            </a:extLst>
          </p:cNvPr>
          <p:cNvPicPr>
            <a:picLocks noChangeAspect="1"/>
          </p:cNvPicPr>
          <p:nvPr/>
        </p:nvPicPr>
        <p:blipFill>
          <a:blip r:embed="rId3"/>
          <a:stretch>
            <a:fillRect/>
          </a:stretch>
        </p:blipFill>
        <p:spPr>
          <a:xfrm>
            <a:off x="399030" y="5071810"/>
            <a:ext cx="3868170" cy="1117600"/>
          </a:xfrm>
          <a:prstGeom prst="rect">
            <a:avLst/>
          </a:prstGeom>
        </p:spPr>
      </p:pic>
      <p:sp>
        <p:nvSpPr>
          <p:cNvPr id="12" name="TextBox 11">
            <a:extLst>
              <a:ext uri="{FF2B5EF4-FFF2-40B4-BE49-F238E27FC236}">
                <a16:creationId xmlns:a16="http://schemas.microsoft.com/office/drawing/2014/main" id="{CC94DB53-14AC-A44E-B63B-97BD0F55C269}"/>
              </a:ext>
            </a:extLst>
          </p:cNvPr>
          <p:cNvSpPr txBox="1"/>
          <p:nvPr/>
        </p:nvSpPr>
        <p:spPr>
          <a:xfrm>
            <a:off x="406838" y="2785256"/>
            <a:ext cx="2733121" cy="369332"/>
          </a:xfrm>
          <a:prstGeom prst="rect">
            <a:avLst/>
          </a:prstGeom>
          <a:noFill/>
        </p:spPr>
        <p:txBody>
          <a:bodyPr wrap="none" rtlCol="0">
            <a:spAutoFit/>
          </a:bodyPr>
          <a:lstStyle/>
          <a:p>
            <a:r>
              <a:rPr lang="en-US" dirty="0"/>
              <a:t>2. Decision Tree Regression</a:t>
            </a:r>
          </a:p>
        </p:txBody>
      </p:sp>
      <p:pic>
        <p:nvPicPr>
          <p:cNvPr id="14" name="Picture 13" descr="A screenshot of a cell phone&#13;&#10;&#13;&#10;Description automatically generated">
            <a:extLst>
              <a:ext uri="{FF2B5EF4-FFF2-40B4-BE49-F238E27FC236}">
                <a16:creationId xmlns:a16="http://schemas.microsoft.com/office/drawing/2014/main" id="{54A9E6C1-5AB7-394D-A258-06C3DA8E74EA}"/>
              </a:ext>
            </a:extLst>
          </p:cNvPr>
          <p:cNvPicPr>
            <a:picLocks noChangeAspect="1"/>
          </p:cNvPicPr>
          <p:nvPr/>
        </p:nvPicPr>
        <p:blipFill>
          <a:blip r:embed="rId4"/>
          <a:stretch>
            <a:fillRect/>
          </a:stretch>
        </p:blipFill>
        <p:spPr>
          <a:xfrm>
            <a:off x="399031" y="3154587"/>
            <a:ext cx="3868170" cy="954957"/>
          </a:xfrm>
          <a:prstGeom prst="rect">
            <a:avLst/>
          </a:prstGeom>
        </p:spPr>
      </p:pic>
      <p:sp>
        <p:nvSpPr>
          <p:cNvPr id="15" name="TextBox 14">
            <a:extLst>
              <a:ext uri="{FF2B5EF4-FFF2-40B4-BE49-F238E27FC236}">
                <a16:creationId xmlns:a16="http://schemas.microsoft.com/office/drawing/2014/main" id="{5E5A0021-FA0B-FC47-BD58-DB454E64B069}"/>
              </a:ext>
            </a:extLst>
          </p:cNvPr>
          <p:cNvSpPr txBox="1"/>
          <p:nvPr/>
        </p:nvSpPr>
        <p:spPr>
          <a:xfrm>
            <a:off x="6773141" y="209397"/>
            <a:ext cx="3118418" cy="369332"/>
          </a:xfrm>
          <a:prstGeom prst="rect">
            <a:avLst/>
          </a:prstGeom>
          <a:noFill/>
        </p:spPr>
        <p:txBody>
          <a:bodyPr wrap="none" rtlCol="0">
            <a:spAutoFit/>
          </a:bodyPr>
          <a:lstStyle/>
          <a:p>
            <a:r>
              <a:rPr lang="en-US" dirty="0"/>
              <a:t>4. Gradient Boosted Regression</a:t>
            </a:r>
          </a:p>
        </p:txBody>
      </p:sp>
      <p:pic>
        <p:nvPicPr>
          <p:cNvPr id="17" name="Picture 16">
            <a:extLst>
              <a:ext uri="{FF2B5EF4-FFF2-40B4-BE49-F238E27FC236}">
                <a16:creationId xmlns:a16="http://schemas.microsoft.com/office/drawing/2014/main" id="{D46448EC-8830-1946-9FF4-D63E5E753435}"/>
              </a:ext>
            </a:extLst>
          </p:cNvPr>
          <p:cNvPicPr>
            <a:picLocks noChangeAspect="1"/>
          </p:cNvPicPr>
          <p:nvPr/>
        </p:nvPicPr>
        <p:blipFill>
          <a:blip r:embed="rId5"/>
          <a:stretch>
            <a:fillRect/>
          </a:stretch>
        </p:blipFill>
        <p:spPr>
          <a:xfrm>
            <a:off x="6773141" y="602865"/>
            <a:ext cx="3864748" cy="1079500"/>
          </a:xfrm>
          <a:prstGeom prst="rect">
            <a:avLst/>
          </a:prstGeom>
        </p:spPr>
      </p:pic>
      <p:sp>
        <p:nvSpPr>
          <p:cNvPr id="18" name="TextBox 17">
            <a:extLst>
              <a:ext uri="{FF2B5EF4-FFF2-40B4-BE49-F238E27FC236}">
                <a16:creationId xmlns:a16="http://schemas.microsoft.com/office/drawing/2014/main" id="{0DFC4107-3201-5240-8ADA-16B311A624EB}"/>
              </a:ext>
            </a:extLst>
          </p:cNvPr>
          <p:cNvSpPr txBox="1"/>
          <p:nvPr/>
        </p:nvSpPr>
        <p:spPr>
          <a:xfrm>
            <a:off x="5338503" y="1786766"/>
            <a:ext cx="3367012" cy="369332"/>
          </a:xfrm>
          <a:prstGeom prst="rect">
            <a:avLst/>
          </a:prstGeom>
          <a:noFill/>
        </p:spPr>
        <p:txBody>
          <a:bodyPr wrap="none" rtlCol="0">
            <a:spAutoFit/>
          </a:bodyPr>
          <a:lstStyle/>
          <a:p>
            <a:r>
              <a:rPr lang="en-US" dirty="0"/>
              <a:t>5. K- Nearest Neighbors Regressor</a:t>
            </a:r>
          </a:p>
        </p:txBody>
      </p:sp>
      <p:pic>
        <p:nvPicPr>
          <p:cNvPr id="20" name="Picture 19" descr="A close up of a newspaper&#13;&#10;&#13;&#10;Description automatically generated">
            <a:extLst>
              <a:ext uri="{FF2B5EF4-FFF2-40B4-BE49-F238E27FC236}">
                <a16:creationId xmlns:a16="http://schemas.microsoft.com/office/drawing/2014/main" id="{6D75813F-B38E-884A-9881-230ACE086C64}"/>
              </a:ext>
            </a:extLst>
          </p:cNvPr>
          <p:cNvPicPr>
            <a:picLocks noChangeAspect="1"/>
          </p:cNvPicPr>
          <p:nvPr/>
        </p:nvPicPr>
        <p:blipFill>
          <a:blip r:embed="rId6"/>
          <a:stretch>
            <a:fillRect/>
          </a:stretch>
        </p:blipFill>
        <p:spPr>
          <a:xfrm>
            <a:off x="5409416" y="2236488"/>
            <a:ext cx="5931246" cy="3193503"/>
          </a:xfrm>
          <a:prstGeom prst="rect">
            <a:avLst/>
          </a:prstGeom>
        </p:spPr>
      </p:pic>
      <p:sp>
        <p:nvSpPr>
          <p:cNvPr id="21" name="TextBox 20">
            <a:extLst>
              <a:ext uri="{FF2B5EF4-FFF2-40B4-BE49-F238E27FC236}">
                <a16:creationId xmlns:a16="http://schemas.microsoft.com/office/drawing/2014/main" id="{7FD0870B-139F-294B-8016-BF1F4ACFEBA8}"/>
              </a:ext>
            </a:extLst>
          </p:cNvPr>
          <p:cNvSpPr txBox="1"/>
          <p:nvPr/>
        </p:nvSpPr>
        <p:spPr>
          <a:xfrm>
            <a:off x="4357249" y="5423393"/>
            <a:ext cx="8007513" cy="1200329"/>
          </a:xfrm>
          <a:prstGeom prst="rect">
            <a:avLst/>
          </a:prstGeom>
          <a:noFill/>
        </p:spPr>
        <p:txBody>
          <a:bodyPr wrap="none" rtlCol="0">
            <a:spAutoFit/>
          </a:bodyPr>
          <a:lstStyle/>
          <a:p>
            <a:pPr marL="285750" indent="-285750">
              <a:buFont typeface="Wingdings" pitchFamily="2" charset="2"/>
              <a:buChar char="q"/>
            </a:pPr>
            <a:r>
              <a:rPr lang="en-US" dirty="0"/>
              <a:t>At 7 neighbors the model predicted visibility the best, but still much worse than </a:t>
            </a:r>
          </a:p>
          <a:p>
            <a:r>
              <a:rPr lang="en-US" dirty="0"/>
              <a:t>     temperature. </a:t>
            </a:r>
          </a:p>
          <a:p>
            <a:pPr marL="285750" indent="-285750">
              <a:buFont typeface="Wingdings" pitchFamily="2" charset="2"/>
              <a:buChar char="q"/>
            </a:pPr>
            <a:r>
              <a:rPr lang="en-US" dirty="0"/>
              <a:t>All models could not predict visibility as well as temperature which suggests that</a:t>
            </a:r>
          </a:p>
          <a:p>
            <a:r>
              <a:rPr lang="en-US" dirty="0"/>
              <a:t>     visibility is a hard feature to predict</a:t>
            </a:r>
          </a:p>
        </p:txBody>
      </p:sp>
    </p:spTree>
    <p:extLst>
      <p:ext uri="{BB962C8B-B14F-4D97-AF65-F5344CB8AC3E}">
        <p14:creationId xmlns:p14="http://schemas.microsoft.com/office/powerpoint/2010/main" val="18417431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4119</TotalTime>
  <Words>1035</Words>
  <Application>Microsoft Macintosh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Celestial</vt:lpstr>
      <vt:lpstr>Final Project: STAt 517 Climate analysis and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STAt 517 Climate analysis and prediction</dc:title>
  <dc:creator>Yadav, Rohit Kumar (yada6101@vandals.uidaho.edu)</dc:creator>
  <cp:lastModifiedBy>Yadav, Rohit Kumar (yada6101@vandals.uidaho.edu)</cp:lastModifiedBy>
  <cp:revision>32</cp:revision>
  <dcterms:created xsi:type="dcterms:W3CDTF">2018-12-04T01:39:52Z</dcterms:created>
  <dcterms:modified xsi:type="dcterms:W3CDTF">2018-12-06T22:19:05Z</dcterms:modified>
</cp:coreProperties>
</file>