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50"/>
  </p:notesMasterIdLst>
  <p:sldIdLst>
    <p:sldId id="257" r:id="rId2"/>
    <p:sldId id="309" r:id="rId3"/>
    <p:sldId id="310" r:id="rId4"/>
    <p:sldId id="258" r:id="rId5"/>
    <p:sldId id="259" r:id="rId6"/>
    <p:sldId id="260" r:id="rId7"/>
    <p:sldId id="263" r:id="rId8"/>
    <p:sldId id="268" r:id="rId9"/>
    <p:sldId id="265" r:id="rId10"/>
    <p:sldId id="266" r:id="rId11"/>
    <p:sldId id="267" r:id="rId12"/>
    <p:sldId id="269" r:id="rId13"/>
    <p:sldId id="270" r:id="rId14"/>
    <p:sldId id="271" r:id="rId15"/>
    <p:sldId id="274" r:id="rId16"/>
    <p:sldId id="272" r:id="rId17"/>
    <p:sldId id="273" r:id="rId18"/>
    <p:sldId id="275" r:id="rId19"/>
    <p:sldId id="276" r:id="rId20"/>
    <p:sldId id="277" r:id="rId21"/>
    <p:sldId id="278" r:id="rId22"/>
    <p:sldId id="306"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7" r:id="rId46"/>
    <p:sldId id="308" r:id="rId47"/>
    <p:sldId id="305" r:id="rId48"/>
    <p:sldId id="31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6"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3F54A-4354-48B3-9EE8-043447A8ED6E}" type="datetimeFigureOut">
              <a:rPr lang="en-US" smtClean="0"/>
              <a:t>8/10/2020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9E784-6227-49D8-9A36-1BF581C433C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B9E784-6227-49D8-9A36-1BF581C433CE}" type="slidenum">
              <a:rPr lang="en-US" smtClean="0"/>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7FA665D8-717F-42F3-A469-447E208532AB}" type="datetimeFigureOut">
              <a:rPr lang="en-US" smtClean="0"/>
              <a:t>8/10/2020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D49EF98-9EE4-4531-AC5C-D26682D52E7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A665D8-717F-42F3-A469-447E208532A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A665D8-717F-42F3-A469-447E208532A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A665D8-717F-42F3-A469-447E208532A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A665D8-717F-42F3-A469-447E208532AB}"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A665D8-717F-42F3-A469-447E208532A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7FA665D8-717F-42F3-A469-447E208532AB}" type="datetimeFigureOut">
              <a:rPr lang="en-US" smtClean="0"/>
              <a:t>8/10/2020</a:t>
            </a:fld>
            <a:endParaRPr lang="en-US"/>
          </a:p>
        </p:txBody>
      </p:sp>
      <p:sp>
        <p:nvSpPr>
          <p:cNvPr id="27" name="Slide Number Placeholder 26"/>
          <p:cNvSpPr>
            <a:spLocks noGrp="1"/>
          </p:cNvSpPr>
          <p:nvPr>
            <p:ph type="sldNum" sz="quarter" idx="11"/>
          </p:nvPr>
        </p:nvSpPr>
        <p:spPr/>
        <p:txBody>
          <a:bodyPr rtlCol="0"/>
          <a:lstStyle/>
          <a:p>
            <a:fld id="{9D49EF98-9EE4-4531-AC5C-D26682D52E7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7FA665D8-717F-42F3-A469-447E208532AB}" type="datetimeFigureOut">
              <a:rPr lang="en-US" smtClean="0"/>
              <a:t>8/10/2020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D49EF98-9EE4-4531-AC5C-D26682D52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665D8-717F-42F3-A469-447E208532AB}"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FA665D8-717F-42F3-A469-447E208532A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FA665D8-717F-42F3-A469-447E208532AB}"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9EF98-9EE4-4531-AC5C-D26682D52E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FA665D8-717F-42F3-A469-447E208532AB}" type="datetimeFigureOut">
              <a:rPr lang="en-US" smtClean="0"/>
              <a:t>8/10/2020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D49EF98-9EE4-4531-AC5C-D26682D52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828800"/>
          </a:xfrm>
        </p:spPr>
        <p:txBody>
          <a:bodyPr/>
          <a:lstStyle/>
          <a:p>
            <a:r>
              <a:rPr lang="en-US" dirty="0"/>
              <a:t>CREDIT EDA CASE STUDY</a:t>
            </a:r>
          </a:p>
        </p:txBody>
      </p:sp>
      <p:sp>
        <p:nvSpPr>
          <p:cNvPr id="3" name="Content Placeholder 2"/>
          <p:cNvSpPr>
            <a:spLocks noGrp="1"/>
          </p:cNvSpPr>
          <p:nvPr>
            <p:ph idx="1"/>
          </p:nvPr>
        </p:nvSpPr>
        <p:spPr>
          <a:xfrm>
            <a:off x="762000" y="5334000"/>
            <a:ext cx="7924800" cy="1240536"/>
          </a:xfrm>
        </p:spPr>
        <p:txBody>
          <a:bodyPr>
            <a:normAutofit/>
          </a:bodyPr>
          <a:lstStyle/>
          <a:p>
            <a:pPr lvl="8">
              <a:buNone/>
            </a:pPr>
            <a:r>
              <a:rPr lang="en-US" sz="2400" dirty="0">
                <a:solidFill>
                  <a:schemeClr val="tx1"/>
                </a:solidFill>
                <a:latin typeface="+mj-lt"/>
              </a:rPr>
              <a:t>BY:: </a:t>
            </a:r>
            <a:r>
              <a:rPr lang="en-US" sz="2400" dirty="0" err="1">
                <a:solidFill>
                  <a:schemeClr val="tx1"/>
                </a:solidFill>
                <a:latin typeface="+mj-lt"/>
              </a:rPr>
              <a:t>Rohit</a:t>
            </a:r>
            <a:r>
              <a:rPr lang="en-US" sz="2400" dirty="0">
                <a:solidFill>
                  <a:schemeClr val="tx1"/>
                </a:solidFill>
                <a:latin typeface="+mj-lt"/>
              </a:rPr>
              <a:t>  </a:t>
            </a:r>
            <a:r>
              <a:rPr lang="en-US" sz="2400" dirty="0" err="1">
                <a:solidFill>
                  <a:schemeClr val="tx1"/>
                </a:solidFill>
                <a:latin typeface="+mj-lt"/>
              </a:rPr>
              <a:t>Lal</a:t>
            </a:r>
            <a:r>
              <a:rPr lang="en-US" sz="2400" dirty="0">
                <a:solidFill>
                  <a:schemeClr val="tx1"/>
                </a:solidFill>
                <a:latin typeface="+mj-lt"/>
              </a:rPr>
              <a:t>  and  Monica </a:t>
            </a:r>
            <a:r>
              <a:rPr lang="en-US" sz="2400" dirty="0" err="1">
                <a:solidFill>
                  <a:schemeClr val="tx1"/>
                </a:solidFill>
                <a:latin typeface="+mj-lt"/>
              </a:rPr>
              <a:t>Fatwani</a:t>
            </a:r>
            <a:endParaRPr lang="en-US" sz="24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latin typeface="+mj-lt"/>
                <a:ea typeface="Tahoma" pitchFamily="34" charset="0"/>
                <a:cs typeface="Tahoma" pitchFamily="34" charset="0"/>
              </a:rPr>
              <a:t>Univariate</a:t>
            </a:r>
            <a:r>
              <a:rPr lang="en-US" sz="4000" dirty="0">
                <a:latin typeface="+mj-lt"/>
              </a:rPr>
              <a:t> Analysis –</a:t>
            </a:r>
            <a:br>
              <a:rPr lang="en-US" sz="4000" dirty="0">
                <a:latin typeface="+mj-lt"/>
              </a:rPr>
            </a:br>
            <a:r>
              <a:rPr lang="en-US" sz="3600" dirty="0">
                <a:latin typeface="+mj-lt"/>
              </a:rPr>
              <a:t>For Categorical Data types(ordered):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fontScale="90000"/>
          </a:bodyPr>
          <a:lstStyle/>
          <a:p>
            <a:r>
              <a:rPr lang="en-US" sz="2000" b="1" dirty="0">
                <a:latin typeface="Tahoma" pitchFamily="34" charset="0"/>
                <a:ea typeface="Tahoma" pitchFamily="34" charset="0"/>
                <a:cs typeface="Tahoma" pitchFamily="34" charset="0"/>
              </a:rPr>
              <a:t>		</a:t>
            </a: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r>
              <a:rPr lang="en-US" sz="2000" b="1" dirty="0">
                <a:latin typeface="Tahoma" pitchFamily="34" charset="0"/>
                <a:ea typeface="Tahoma" pitchFamily="34" charset="0"/>
                <a:cs typeface="Tahoma" pitchFamily="34" charset="0"/>
              </a:rPr>
              <a:t> 		    NAME_EDUCATION_TYPE</a:t>
            </a:r>
            <a:br>
              <a:rPr lang="en-US" sz="2000" b="1"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1) There is no strong relation between NAME_EDUCATION_TYPE &amp; TARGET variable.</a:t>
            </a:r>
            <a:br>
              <a:rPr lang="en-US" sz="2000"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2) In general, Education Type 'Secondary/Secondary Special' is highest and Education Type 'Academic degree' is least for both TARGET categories.</a:t>
            </a:r>
            <a:br>
              <a:rPr lang="en-US" sz="2000" dirty="0"/>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endParaRPr lang="en-US" sz="2000" dirty="0">
              <a:latin typeface="Tahoma" pitchFamily="34" charset="0"/>
              <a:ea typeface="Tahoma" pitchFamily="34" charset="0"/>
              <a:cs typeface="Tahoma" pitchFamily="34" charset="0"/>
            </a:endParaRPr>
          </a:p>
        </p:txBody>
      </p:sp>
      <p:pic>
        <p:nvPicPr>
          <p:cNvPr id="6146" name="Picture 2" descr="C:\Users\user\Downloads\eda-screenshots\NAME_EDUCATION_TYPE__.PNG"/>
          <p:cNvPicPr>
            <a:picLocks noGrp="1" noChangeAspect="1" noChangeArrowheads="1"/>
          </p:cNvPicPr>
          <p:nvPr>
            <p:ph idx="1"/>
          </p:nvPr>
        </p:nvPicPr>
        <p:blipFill>
          <a:blip r:embed="rId2"/>
          <a:srcRect/>
          <a:stretch>
            <a:fillRect/>
          </a:stretch>
        </p:blipFill>
        <p:spPr bwMode="auto">
          <a:xfrm>
            <a:off x="685800" y="2249488"/>
            <a:ext cx="8153400" cy="43243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524000"/>
          </a:xfrm>
        </p:spPr>
        <p:txBody>
          <a:bodyPr>
            <a:normAutofit fontScale="90000"/>
          </a:bodyPr>
          <a:lstStyle/>
          <a:p>
            <a:r>
              <a:rPr lang="en-US" sz="2000" b="1" dirty="0">
                <a:latin typeface="Tahoma" pitchFamily="34" charset="0"/>
                <a:ea typeface="Tahoma" pitchFamily="34" charset="0"/>
                <a:cs typeface="Tahoma" pitchFamily="34" charset="0"/>
              </a:rPr>
              <a:t>			 EXT_RATING_2</a:t>
            </a: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1) Low Ratings ratio in the Defaulters population is clearly higher as compared to the Non-defaulter population.</a:t>
            </a:r>
            <a:br>
              <a:rPr lang="en-US" sz="2000"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2) EXT_RATING_2 shows strong relationship with our target variable (i.e., defaulters/non-defaulters)</a:t>
            </a:r>
            <a:br>
              <a:rPr lang="en-US" sz="2000" dirty="0"/>
            </a:br>
            <a:endParaRPr lang="en-US" sz="2000" b="1" dirty="0">
              <a:latin typeface="Tahoma" pitchFamily="34" charset="0"/>
              <a:ea typeface="Tahoma" pitchFamily="34" charset="0"/>
              <a:cs typeface="Tahoma" pitchFamily="34" charset="0"/>
            </a:endParaRPr>
          </a:p>
        </p:txBody>
      </p:sp>
      <p:pic>
        <p:nvPicPr>
          <p:cNvPr id="7170" name="Picture 2" descr="C:\Users\user\Downloads\eda-screenshots\EXT_RATING_2_countplot.PNG"/>
          <p:cNvPicPr>
            <a:picLocks noGrp="1" noChangeAspect="1" noChangeArrowheads="1"/>
          </p:cNvPicPr>
          <p:nvPr>
            <p:ph idx="1"/>
          </p:nvPr>
        </p:nvPicPr>
        <p:blipFill>
          <a:blip r:embed="rId2"/>
          <a:srcRect/>
          <a:stretch>
            <a:fillRect/>
          </a:stretch>
        </p:blipFill>
        <p:spPr bwMode="auto">
          <a:xfrm>
            <a:off x="457200" y="2354263"/>
            <a:ext cx="8229600" cy="4114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latin typeface="+mj-lt"/>
              </a:rPr>
              <a:t>Correlation</a:t>
            </a:r>
            <a:r>
              <a:rPr lang="en-US" sz="3600" dirty="0"/>
              <a:t> for Non-Defaulters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user\Downloads\eda-screenshots\Correlation for Non-Defaultors.png"/>
          <p:cNvPicPr>
            <a:picLocks noGrp="1" noChangeAspect="1" noChangeArrowheads="1"/>
          </p:cNvPicPr>
          <p:nvPr>
            <p:ph idx="1"/>
          </p:nvPr>
        </p:nvPicPr>
        <p:blipFill>
          <a:blip r:embed="rId2"/>
          <a:srcRect/>
          <a:stretch>
            <a:fillRect/>
          </a:stretch>
        </p:blipFill>
        <p:spPr bwMode="auto">
          <a:xfrm>
            <a:off x="304800" y="533400"/>
            <a:ext cx="8458200" cy="604043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0"/>
            <a:ext cx="8229600" cy="914400"/>
          </a:xfrm>
        </p:spPr>
        <p:txBody>
          <a:bodyPr>
            <a:normAutofit/>
          </a:bodyPr>
          <a:lstStyle/>
          <a:p>
            <a:r>
              <a:rPr lang="en-US" sz="3200" dirty="0"/>
              <a:t>   Correlation for Non-Defaulters(Type 0):</a:t>
            </a:r>
          </a:p>
        </p:txBody>
      </p:sp>
      <p:sp>
        <p:nvSpPr>
          <p:cNvPr id="3" name="Content Placeholder 2"/>
          <p:cNvSpPr>
            <a:spLocks noGrp="1"/>
          </p:cNvSpPr>
          <p:nvPr>
            <p:ph idx="1"/>
          </p:nvPr>
        </p:nvSpPr>
        <p:spPr>
          <a:xfrm>
            <a:off x="457200" y="1828800"/>
            <a:ext cx="8229600" cy="4745736"/>
          </a:xfrm>
        </p:spPr>
        <p:txBody>
          <a:bodyPr>
            <a:normAutofit fontScale="62500" lnSpcReduction="20000"/>
          </a:bodyPr>
          <a:lstStyle/>
          <a:p>
            <a:r>
              <a:rPr lang="en-US" sz="2900" dirty="0">
                <a:latin typeface="Tahoma" pitchFamily="34" charset="0"/>
                <a:ea typeface="Tahoma" pitchFamily="34" charset="0"/>
                <a:cs typeface="Tahoma" pitchFamily="34" charset="0"/>
              </a:rPr>
              <a:t>Total income and Credit amount are strongly related. It means wealthy people take generally higher credit amounts.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Credit Amount and Annuity are strong related. It is due the </a:t>
            </a:r>
            <a:r>
              <a:rPr lang="en-US" sz="2900" dirty="0" err="1">
                <a:latin typeface="Tahoma" pitchFamily="34" charset="0"/>
                <a:ea typeface="Tahoma" pitchFamily="34" charset="0"/>
                <a:cs typeface="Tahoma" pitchFamily="34" charset="0"/>
              </a:rPr>
              <a:t>behaviour</a:t>
            </a:r>
            <a:r>
              <a:rPr lang="en-US" sz="2900" dirty="0">
                <a:latin typeface="Tahoma" pitchFamily="34" charset="0"/>
                <a:ea typeface="Tahoma" pitchFamily="34" charset="0"/>
                <a:cs typeface="Tahoma" pitchFamily="34" charset="0"/>
              </a:rPr>
              <a:t> of business - For high credit amount loans, annuity will always be higher.</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Children count and Family member count shows strong relation. Again, it is due the </a:t>
            </a:r>
            <a:r>
              <a:rPr lang="en-US" sz="2900" dirty="0" err="1">
                <a:latin typeface="Tahoma" pitchFamily="34" charset="0"/>
                <a:ea typeface="Tahoma" pitchFamily="34" charset="0"/>
                <a:cs typeface="Tahoma" pitchFamily="34" charset="0"/>
              </a:rPr>
              <a:t>behaviour</a:t>
            </a:r>
            <a:r>
              <a:rPr lang="en-US" sz="2900" dirty="0">
                <a:latin typeface="Tahoma" pitchFamily="34" charset="0"/>
                <a:ea typeface="Tahoma" pitchFamily="34" charset="0"/>
                <a:cs typeface="Tahoma" pitchFamily="34" charset="0"/>
              </a:rPr>
              <a:t> of the variable. More children constitutes to more family members.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Children and population density are also inversely related, means in densely populated region, clients have less children. This may due to space related constraints or some government body guidelines in dense regions.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Credit amount and population density are positively related. It means denser areas constitute good credit amount.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latin typeface="+mj-lt"/>
              </a:rPr>
              <a:t>Correlation</a:t>
            </a:r>
            <a:r>
              <a:rPr lang="en-US" sz="3600" dirty="0"/>
              <a:t> for Defaulters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Downloads\eda-screenshots\Correlation for Defaultors.png"/>
          <p:cNvPicPr>
            <a:picLocks noGrp="1" noChangeAspect="1" noChangeArrowheads="1"/>
          </p:cNvPicPr>
          <p:nvPr>
            <p:ph idx="1"/>
          </p:nvPr>
        </p:nvPicPr>
        <p:blipFill>
          <a:blip r:embed="rId2"/>
          <a:srcRect/>
          <a:stretch>
            <a:fillRect/>
          </a:stretch>
        </p:blipFill>
        <p:spPr bwMode="auto">
          <a:xfrm>
            <a:off x="228601" y="609600"/>
            <a:ext cx="8686800" cy="6019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a:bodyPr>
          <a:lstStyle/>
          <a:p>
            <a:r>
              <a:rPr lang="en-US" sz="3200" dirty="0"/>
              <a:t>   Correlation for Non-Defaulters(Type 1):</a:t>
            </a:r>
          </a:p>
        </p:txBody>
      </p:sp>
      <p:sp>
        <p:nvSpPr>
          <p:cNvPr id="3" name="Content Placeholder 2"/>
          <p:cNvSpPr>
            <a:spLocks noGrp="1"/>
          </p:cNvSpPr>
          <p:nvPr>
            <p:ph idx="1"/>
          </p:nvPr>
        </p:nvSpPr>
        <p:spPr>
          <a:xfrm>
            <a:off x="457200" y="1676400"/>
            <a:ext cx="8229600" cy="4898136"/>
          </a:xfrm>
        </p:spPr>
        <p:txBody>
          <a:bodyPr>
            <a:normAutofit fontScale="62500" lnSpcReduction="20000"/>
          </a:bodyPr>
          <a:lstStyle/>
          <a:p>
            <a:r>
              <a:rPr lang="en-US" sz="2900" b="1" dirty="0">
                <a:latin typeface="Tahoma" pitchFamily="34" charset="0"/>
                <a:ea typeface="Tahoma" pitchFamily="34" charset="0"/>
                <a:cs typeface="Tahoma" pitchFamily="34" charset="0"/>
              </a:rPr>
              <a:t>For Defaulters also, the prominent correlated variables are same as non-defaulters.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Total income and Credit amount are strongly related. It means wealthy people take generally higher credit amounts.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Credit Amount and Annuity are strong related. It is due the </a:t>
            </a:r>
            <a:r>
              <a:rPr lang="en-US" sz="2900" dirty="0" err="1">
                <a:latin typeface="Tahoma" pitchFamily="34" charset="0"/>
                <a:ea typeface="Tahoma" pitchFamily="34" charset="0"/>
                <a:cs typeface="Tahoma" pitchFamily="34" charset="0"/>
              </a:rPr>
              <a:t>behaviour</a:t>
            </a:r>
            <a:r>
              <a:rPr lang="en-US" sz="2900" dirty="0">
                <a:latin typeface="Tahoma" pitchFamily="34" charset="0"/>
                <a:ea typeface="Tahoma" pitchFamily="34" charset="0"/>
                <a:cs typeface="Tahoma" pitchFamily="34" charset="0"/>
              </a:rPr>
              <a:t> of business - For high credit amount loans, annuity will always be higher.</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Children count and Family member count shows strong relation. Again, it is due the </a:t>
            </a:r>
            <a:r>
              <a:rPr lang="en-US" sz="2900" dirty="0" err="1">
                <a:latin typeface="Tahoma" pitchFamily="34" charset="0"/>
                <a:ea typeface="Tahoma" pitchFamily="34" charset="0"/>
                <a:cs typeface="Tahoma" pitchFamily="34" charset="0"/>
              </a:rPr>
              <a:t>behaviour</a:t>
            </a:r>
            <a:r>
              <a:rPr lang="en-US" sz="2900" dirty="0">
                <a:latin typeface="Tahoma" pitchFamily="34" charset="0"/>
                <a:ea typeface="Tahoma" pitchFamily="34" charset="0"/>
                <a:cs typeface="Tahoma" pitchFamily="34" charset="0"/>
              </a:rPr>
              <a:t> of the variable. More children constitutes to more family members.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Children and population density are also inversely related, means in densely populated region, clients have less children. This may due to space related constraints or some government body guidelines in dense regions.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Credit amount and population density are positively related. It means denser areas constitute good credit amount.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4000" dirty="0">
                <a:latin typeface="+mj-lt"/>
              </a:rPr>
              <a:t>Bivariate (Continuous-Continuous)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400" b="1" dirty="0">
                <a:latin typeface="+mj-lt"/>
              </a:rPr>
              <a:t>Application Data Frame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lstStyle/>
          <a:p>
            <a:r>
              <a:rPr lang="en-US" dirty="0"/>
              <a:t>		CREDIT v/s INCOME</a:t>
            </a:r>
          </a:p>
        </p:txBody>
      </p:sp>
      <p:sp>
        <p:nvSpPr>
          <p:cNvPr id="3" name="Content Placeholder 2"/>
          <p:cNvSpPr>
            <a:spLocks noGrp="1"/>
          </p:cNvSpPr>
          <p:nvPr>
            <p:ph idx="1"/>
          </p:nvPr>
        </p:nvSpPr>
        <p:spPr>
          <a:xfrm>
            <a:off x="381000" y="1676400"/>
            <a:ext cx="8458200" cy="4800600"/>
          </a:xfrm>
        </p:spPr>
        <p:txBody>
          <a:bodyPr/>
          <a:lstStyle/>
          <a:p>
            <a:r>
              <a:rPr lang="en-US" sz="1800" dirty="0">
                <a:latin typeface="Tahoma" pitchFamily="34" charset="0"/>
                <a:ea typeface="Tahoma" pitchFamily="34" charset="0"/>
                <a:cs typeface="Tahoma" pitchFamily="34" charset="0"/>
              </a:rPr>
              <a:t>Higher income candidates in general present in Non-defaulter population.</a:t>
            </a:r>
          </a:p>
          <a:p>
            <a:r>
              <a:rPr lang="en-US" sz="1800" dirty="0">
                <a:latin typeface="Tahoma" pitchFamily="34" charset="0"/>
                <a:ea typeface="Tahoma" pitchFamily="34" charset="0"/>
                <a:cs typeface="Tahoma" pitchFamily="34" charset="0"/>
              </a:rPr>
              <a:t>Log Scale for INCOME_TOTAL in above plots is chosen to take care of outlier points.</a:t>
            </a:r>
          </a:p>
          <a:p>
            <a:pPr>
              <a:buNone/>
            </a:pPr>
            <a:endParaRPr lang="en-US" dirty="0"/>
          </a:p>
        </p:txBody>
      </p:sp>
      <p:pic>
        <p:nvPicPr>
          <p:cNvPr id="10242" name="Picture 2" descr="C:\Users\user\Downloads\eda-screenshots\CREDIT vs INCOME for Non-Defaulters.png"/>
          <p:cNvPicPr>
            <a:picLocks noChangeAspect="1" noChangeArrowheads="1"/>
          </p:cNvPicPr>
          <p:nvPr/>
        </p:nvPicPr>
        <p:blipFill>
          <a:blip r:embed="rId2"/>
          <a:srcRect/>
          <a:stretch>
            <a:fillRect/>
          </a:stretch>
        </p:blipFill>
        <p:spPr bwMode="auto">
          <a:xfrm>
            <a:off x="533399" y="2743200"/>
            <a:ext cx="8305801"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latin typeface="Tahoma" pitchFamily="34" charset="0"/>
              <a:ea typeface="Tahoma" pitchFamily="34" charset="0"/>
              <a:cs typeface="Tahoma" pitchFamily="34" charset="0"/>
            </a:endParaRPr>
          </a:p>
          <a:p>
            <a:r>
              <a:rPr lang="en-US" sz="4000" dirty="0">
                <a:latin typeface="+mj-lt"/>
              </a:rPr>
              <a:t>Bivariate(Continuous-Categorical)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1800" b="1" dirty="0">
                <a:latin typeface="Tahoma" pitchFamily="34" charset="0"/>
                <a:ea typeface="Tahoma" pitchFamily="34" charset="0"/>
                <a:cs typeface="Tahoma" pitchFamily="34" charset="0"/>
              </a:rPr>
              <a:t>                     AMT_INCOME_RANGE v/s CODE_GENDER</a:t>
            </a:r>
            <a:br>
              <a:rPr lang="en-US" sz="1800" dirty="0">
                <a:latin typeface="Tahoma" pitchFamily="34" charset="0"/>
                <a:ea typeface="Tahoma" pitchFamily="34" charset="0"/>
                <a:cs typeface="Tahoma" pitchFamily="34" charset="0"/>
              </a:rPr>
            </a:br>
            <a:r>
              <a:rPr lang="en-US" sz="1800" dirty="0">
                <a:latin typeface="Tahoma" pitchFamily="34" charset="0"/>
                <a:ea typeface="Tahoma" pitchFamily="34" charset="0"/>
                <a:cs typeface="Tahoma" pitchFamily="34" charset="0"/>
              </a:rPr>
              <a:t>1) Female counts are higher than male.</a:t>
            </a:r>
            <a:br>
              <a:rPr lang="en-US" sz="1800" dirty="0">
                <a:latin typeface="Tahoma" pitchFamily="34" charset="0"/>
                <a:ea typeface="Tahoma" pitchFamily="34" charset="0"/>
                <a:cs typeface="Tahoma" pitchFamily="34" charset="0"/>
              </a:rPr>
            </a:br>
            <a:r>
              <a:rPr lang="en-US" sz="1800" dirty="0">
                <a:latin typeface="Tahoma" pitchFamily="34" charset="0"/>
                <a:ea typeface="Tahoma" pitchFamily="34" charset="0"/>
                <a:cs typeface="Tahoma" pitchFamily="34" charset="0"/>
              </a:rPr>
              <a:t>2) Income range from 50000 to 250000 is having more number of credits.</a:t>
            </a:r>
          </a:p>
        </p:txBody>
      </p:sp>
      <p:pic>
        <p:nvPicPr>
          <p:cNvPr id="12290" name="Picture 2" descr="C:\Users\user\Downloads\eda-screenshots\AMT_INCOME_RANGE_CODE_GENDER.png"/>
          <p:cNvPicPr>
            <a:picLocks noGrp="1" noChangeAspect="1" noChangeArrowheads="1"/>
          </p:cNvPicPr>
          <p:nvPr>
            <p:ph idx="1"/>
          </p:nvPr>
        </p:nvPicPr>
        <p:blipFill>
          <a:blip r:embed="rId2"/>
          <a:srcRect/>
          <a:stretch>
            <a:fillRect/>
          </a:stretch>
        </p:blipFill>
        <p:spPr bwMode="auto">
          <a:xfrm>
            <a:off x="609600" y="1752600"/>
            <a:ext cx="7924800" cy="482123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458200" cy="1600200"/>
          </a:xfrm>
        </p:spPr>
        <p:txBody>
          <a:bodyPr>
            <a:normAutofit fontScale="90000"/>
          </a:bodyPr>
          <a:lstStyle/>
          <a:p>
            <a:r>
              <a:rPr lang="en-US" sz="2000" b="1" dirty="0"/>
              <a:t>		NAME_INCOME_TYPE v/s CODE_GENDER</a:t>
            </a:r>
            <a:br>
              <a:rPr lang="en-US" sz="2000" b="1" dirty="0"/>
            </a:br>
            <a:r>
              <a:rPr lang="en-US" sz="2000" dirty="0"/>
              <a:t>1) For income type working, commercial associate, and State Servant, pensioner the number of credits are higher than others.</a:t>
            </a:r>
            <a:br>
              <a:rPr lang="en-US" sz="2000" dirty="0"/>
            </a:br>
            <a:r>
              <a:rPr lang="en-US" sz="2000" dirty="0"/>
              <a:t>2) For this Females are having more number of credits than male.</a:t>
            </a:r>
            <a:br>
              <a:rPr lang="en-US" sz="2000" dirty="0"/>
            </a:br>
            <a:r>
              <a:rPr lang="en-US" sz="2000" dirty="0"/>
              <a:t>Less number of credits for income type student, Businessman and Unemployed.</a:t>
            </a:r>
          </a:p>
        </p:txBody>
      </p:sp>
      <p:pic>
        <p:nvPicPr>
          <p:cNvPr id="13315" name="Picture 3" descr="C:\Users\user\Downloads\eda-screenshots\NAME_INCOME_TYPE_CODE_GENDER.png"/>
          <p:cNvPicPr>
            <a:picLocks noGrp="1" noChangeAspect="1" noChangeArrowheads="1"/>
          </p:cNvPicPr>
          <p:nvPr>
            <p:ph idx="1"/>
          </p:nvPr>
        </p:nvPicPr>
        <p:blipFill>
          <a:blip r:embed="rId2"/>
          <a:srcRect/>
          <a:stretch>
            <a:fillRect/>
          </a:stretch>
        </p:blipFill>
        <p:spPr bwMode="auto">
          <a:xfrm>
            <a:off x="914400" y="2209800"/>
            <a:ext cx="7239000" cy="451643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a:latin typeface="+mj-lt"/>
              </a:rPr>
              <a:t>Multivariate Analysis: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57" y="603354"/>
            <a:ext cx="8839200" cy="1600200"/>
          </a:xfrm>
        </p:spPr>
        <p:txBody>
          <a:bodyPr>
            <a:normAutofit fontScale="90000"/>
          </a:bodyPr>
          <a:lstStyle/>
          <a:p>
            <a:r>
              <a:rPr lang="en-US" sz="2000" b="1" dirty="0"/>
              <a:t>NAME_EDUCATION_TYPE v/s AMT_CREDIT v/s NAME_FAMILY_STATUS - Non Defaulters</a:t>
            </a:r>
            <a:br>
              <a:rPr lang="en-US" sz="2000" b="1" dirty="0"/>
            </a:br>
            <a:r>
              <a:rPr lang="en-US" sz="2000" dirty="0"/>
              <a:t>1)In Academic degree category, AMT_CREDIT counts are much higher for Civil Marriage group.</a:t>
            </a:r>
            <a:br>
              <a:rPr lang="en-US" sz="2000" dirty="0"/>
            </a:br>
            <a:r>
              <a:rPr lang="en-US" sz="2000" dirty="0"/>
              <a:t>2)In Academic degree category, AMT_CREDIT counts are minimum for Widow group.</a:t>
            </a:r>
          </a:p>
        </p:txBody>
      </p:sp>
      <p:pic>
        <p:nvPicPr>
          <p:cNvPr id="14339" name="Picture 3" descr="C:\Users\user\Downloads\eda-screenshots\NAME_EDUCATION_TYPE_AMT_CREDIT_NAME_FAMILY_STATUS.png"/>
          <p:cNvPicPr>
            <a:picLocks noGrp="1" noChangeAspect="1" noChangeArrowheads="1"/>
          </p:cNvPicPr>
          <p:nvPr>
            <p:ph idx="1"/>
          </p:nvPr>
        </p:nvPicPr>
        <p:blipFill>
          <a:blip r:embed="rId2"/>
          <a:srcRect/>
          <a:stretch>
            <a:fillRect/>
          </a:stretch>
        </p:blipFill>
        <p:spPr bwMode="auto">
          <a:xfrm>
            <a:off x="762000" y="2209800"/>
            <a:ext cx="7543800" cy="436403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p:spPr>
        <p:txBody>
          <a:bodyPr>
            <a:normAutofit fontScale="90000"/>
          </a:bodyPr>
          <a:lstStyle/>
          <a:p>
            <a:r>
              <a:rPr lang="en-US" sz="1800" b="1" dirty="0"/>
              <a:t>NAME_EDUCATION_TYPE v/s AMT_CREDIT v/s  NAME_FAMILY_STATUS - Defaulters</a:t>
            </a:r>
            <a:br>
              <a:rPr lang="en-US" sz="1800" b="1" dirty="0"/>
            </a:br>
            <a:br>
              <a:rPr lang="en-US" sz="1800" b="1" dirty="0"/>
            </a:br>
            <a:r>
              <a:rPr lang="en-US" sz="1800" dirty="0"/>
              <a:t>1) </a:t>
            </a:r>
            <a:r>
              <a:rPr lang="en-US" sz="1800" dirty="0">
                <a:latin typeface="Tahoma" pitchFamily="34" charset="0"/>
                <a:ea typeface="Tahoma" pitchFamily="34" charset="0"/>
                <a:cs typeface="Tahoma" pitchFamily="34" charset="0"/>
              </a:rPr>
              <a:t>In Academics category, only Married group has defaulters.</a:t>
            </a:r>
            <a:br>
              <a:rPr lang="en-US" sz="1800" dirty="0">
                <a:latin typeface="Tahoma" pitchFamily="34" charset="0"/>
                <a:ea typeface="Tahoma" pitchFamily="34" charset="0"/>
                <a:cs typeface="Tahoma" pitchFamily="34" charset="0"/>
              </a:rPr>
            </a:br>
            <a:r>
              <a:rPr lang="en-US" sz="1800" dirty="0">
                <a:latin typeface="Tahoma" pitchFamily="34" charset="0"/>
                <a:ea typeface="Tahoma" pitchFamily="34" charset="0"/>
                <a:cs typeface="Tahoma" pitchFamily="34" charset="0"/>
              </a:rPr>
              <a:t>2) So, bank must prefer applicants with Academics degree and Non-married.</a:t>
            </a:r>
            <a:br>
              <a:rPr lang="en-US" sz="1800" dirty="0">
                <a:latin typeface="Tahoma" pitchFamily="34" charset="0"/>
                <a:ea typeface="Tahoma" pitchFamily="34" charset="0"/>
                <a:cs typeface="Tahoma" pitchFamily="34" charset="0"/>
              </a:rPr>
            </a:br>
            <a:endParaRPr lang="en-US" sz="1800" b="1" dirty="0"/>
          </a:p>
        </p:txBody>
      </p:sp>
      <p:pic>
        <p:nvPicPr>
          <p:cNvPr id="15362" name="Picture 2" descr="C:\Users\user\Downloads\eda-screenshots\NAME_EDUCATION_TYPE_AMT_CREDIT_NAME_FAMILY_STATUS_1.png"/>
          <p:cNvPicPr>
            <a:picLocks noGrp="1" noChangeAspect="1" noChangeArrowheads="1"/>
          </p:cNvPicPr>
          <p:nvPr>
            <p:ph idx="1"/>
          </p:nvPr>
        </p:nvPicPr>
        <p:blipFill>
          <a:blip r:embed="rId2"/>
          <a:srcRect/>
          <a:stretch>
            <a:fillRect/>
          </a:stretch>
        </p:blipFill>
        <p:spPr bwMode="auto">
          <a:xfrm>
            <a:off x="685800" y="1676400"/>
            <a:ext cx="7924800" cy="489743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839200" cy="1371600"/>
          </a:xfrm>
        </p:spPr>
        <p:txBody>
          <a:bodyPr>
            <a:noAutofit/>
          </a:bodyPr>
          <a:lstStyle/>
          <a:p>
            <a:r>
              <a:rPr lang="en-US" sz="1800" b="1" dirty="0"/>
              <a:t>NAME_EDUCATION_TYPE v/s AMT_ANNUITY v/s NAME_INCOME_TYPE - Non-Defaulters</a:t>
            </a:r>
            <a:br>
              <a:rPr lang="en-US" sz="2000" b="1" dirty="0"/>
            </a:br>
            <a:r>
              <a:rPr lang="en-US" sz="1400" dirty="0"/>
              <a:t>1) There are many applicants from Secondary/secondary special education type whose loan gets approved.</a:t>
            </a:r>
            <a:br>
              <a:rPr lang="en-US" sz="1400" dirty="0"/>
            </a:br>
            <a:r>
              <a:rPr lang="en-US" sz="1400" dirty="0"/>
              <a:t>2) Higher Education:Businessman , Higher </a:t>
            </a:r>
            <a:r>
              <a:rPr lang="en-US" sz="1400" dirty="0" err="1"/>
              <a:t>Education:Maternity</a:t>
            </a:r>
            <a:r>
              <a:rPr lang="en-US" sz="1400" dirty="0"/>
              <a:t> leave and Higher </a:t>
            </a:r>
            <a:r>
              <a:rPr lang="en-US" sz="1400" dirty="0" err="1"/>
              <a:t>Education:students</a:t>
            </a:r>
            <a:r>
              <a:rPr lang="en-US" sz="1400" dirty="0"/>
              <a:t> should be targeted as they pay their loan on time as per the data</a:t>
            </a:r>
            <a:br>
              <a:rPr lang="en-US" sz="2000" dirty="0"/>
            </a:br>
            <a:endParaRPr lang="en-US" sz="2000" b="1" dirty="0"/>
          </a:p>
        </p:txBody>
      </p:sp>
      <p:pic>
        <p:nvPicPr>
          <p:cNvPr id="16386" name="Picture 2" descr="C:\Users\user\Downloads\eda-screenshots\NAME_EDUCATION_TYPE_AMT_ANNUITY_NAME_INCOME_TYPE11.png"/>
          <p:cNvPicPr>
            <a:picLocks noGrp="1" noChangeAspect="1" noChangeArrowheads="1"/>
          </p:cNvPicPr>
          <p:nvPr>
            <p:ph idx="1"/>
          </p:nvPr>
        </p:nvPicPr>
        <p:blipFill>
          <a:blip r:embed="rId2"/>
          <a:srcRect/>
          <a:stretch>
            <a:fillRect/>
          </a:stretch>
        </p:blipFill>
        <p:spPr bwMode="auto">
          <a:xfrm>
            <a:off x="533400" y="2057400"/>
            <a:ext cx="8305799" cy="451643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sz="2000" b="1" dirty="0"/>
              <a:t>NAME_EDUCATION_TYPE v/s AMT_ANNUITY v/s NAME_INCOME_TYPE- Defaulters</a:t>
            </a:r>
            <a:br>
              <a:rPr lang="en-US" sz="2000" b="1" dirty="0"/>
            </a:br>
            <a:r>
              <a:rPr lang="en-US" sz="2000" dirty="0">
                <a:latin typeface="Tahoma" pitchFamily="34" charset="0"/>
                <a:ea typeface="Tahoma" pitchFamily="34" charset="0"/>
                <a:cs typeface="Tahoma" pitchFamily="34" charset="0"/>
              </a:rPr>
              <a:t> - Bank must focus on Academic degree Education Type non-working type as they are having higher number of successful payments on time.</a:t>
            </a:r>
            <a:endParaRPr lang="en-US" sz="2000" b="1" dirty="0"/>
          </a:p>
        </p:txBody>
      </p:sp>
      <p:pic>
        <p:nvPicPr>
          <p:cNvPr id="17411" name="Picture 3" descr="C:\Users\user\Downloads\eda-screenshots\NAME_EDUCATION_TYPE_AMT_ANNUITY_NAME_INCOME_TYPE222.png"/>
          <p:cNvPicPr>
            <a:picLocks noGrp="1" noChangeAspect="1" noChangeArrowheads="1"/>
          </p:cNvPicPr>
          <p:nvPr>
            <p:ph idx="1"/>
          </p:nvPr>
        </p:nvPicPr>
        <p:blipFill>
          <a:blip r:embed="rId2"/>
          <a:srcRect/>
          <a:stretch>
            <a:fillRect/>
          </a:stretch>
        </p:blipFill>
        <p:spPr bwMode="auto">
          <a:xfrm>
            <a:off x="457200" y="1828800"/>
            <a:ext cx="8305799" cy="4745038"/>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49424"/>
            <a:ext cx="8001000" cy="1179576"/>
          </a:xfrm>
        </p:spPr>
        <p:txBody>
          <a:bodyPr/>
          <a:lstStyle/>
          <a:p>
            <a:r>
              <a:rPr lang="en-US" sz="4000" dirty="0">
                <a:latin typeface="+mj-lt"/>
              </a:rPr>
              <a:t>Previous Application </a:t>
            </a:r>
            <a:r>
              <a:rPr lang="en-US" sz="4000" dirty="0" err="1">
                <a:latin typeface="+mj-lt"/>
              </a:rPr>
              <a:t>dataframe</a:t>
            </a:r>
            <a:endParaRPr lang="en-US" sz="4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Target</a:t>
            </a:r>
          </a:p>
        </p:txBody>
      </p:sp>
      <p:pic>
        <p:nvPicPr>
          <p:cNvPr id="29698" name="Picture 2" descr="C:\Users\user\Downloads\eda-screenshots\TARGET_imbalance.PNG"/>
          <p:cNvPicPr>
            <a:picLocks noGrp="1" noChangeAspect="1" noChangeArrowheads="1"/>
          </p:cNvPicPr>
          <p:nvPr>
            <p:ph idx="1"/>
          </p:nvPr>
        </p:nvPicPr>
        <p:blipFill>
          <a:blip r:embed="rId2"/>
          <a:srcRect/>
          <a:stretch>
            <a:fillRect/>
          </a:stretch>
        </p:blipFill>
        <p:spPr bwMode="auto">
          <a:xfrm>
            <a:off x="1752600" y="2209800"/>
            <a:ext cx="5943600" cy="3505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a:bodyPr>
          <a:lstStyle/>
          <a:p>
            <a:r>
              <a:rPr lang="en-US" sz="3200" dirty="0"/>
              <a:t>	    NAME_CONTRACT_STATUS</a:t>
            </a:r>
          </a:p>
        </p:txBody>
      </p:sp>
      <p:pic>
        <p:nvPicPr>
          <p:cNvPr id="18434" name="Picture 2" descr="C:\Users\user\Downloads\eda-screenshots\CONTRACT_STATUS_pie.png"/>
          <p:cNvPicPr>
            <a:picLocks noGrp="1" noChangeAspect="1" noChangeArrowheads="1"/>
          </p:cNvPicPr>
          <p:nvPr>
            <p:ph idx="1"/>
          </p:nvPr>
        </p:nvPicPr>
        <p:blipFill>
          <a:blip r:embed="rId2"/>
          <a:srcRect/>
          <a:stretch>
            <a:fillRect/>
          </a:stretch>
        </p:blipFill>
        <p:spPr bwMode="auto">
          <a:xfrm>
            <a:off x="1752600" y="1752600"/>
            <a:ext cx="5638800" cy="4443082"/>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4000" dirty="0" err="1">
                <a:latin typeface="+mj-lt"/>
              </a:rPr>
              <a:t>Univariate</a:t>
            </a:r>
            <a:r>
              <a:rPr lang="en-US" sz="4000" dirty="0">
                <a:latin typeface="+mj-lt"/>
              </a:rPr>
              <a:t> Analysis-</a:t>
            </a:r>
          </a:p>
          <a:p>
            <a:pPr>
              <a:buNone/>
            </a:pPr>
            <a:r>
              <a:rPr lang="en-US" sz="4000" dirty="0">
                <a:latin typeface="+mj-lt"/>
              </a:rPr>
              <a:t>	</a:t>
            </a:r>
            <a:r>
              <a:rPr lang="en-US" dirty="0">
                <a:latin typeface="+mj-lt"/>
              </a:rPr>
              <a:t>(Continuous Variables across Contract Status)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dirty="0"/>
              <a:t>		  AMT_ANNUITY</a:t>
            </a:r>
          </a:p>
        </p:txBody>
      </p:sp>
      <p:sp>
        <p:nvSpPr>
          <p:cNvPr id="3" name="Content Placeholder 2"/>
          <p:cNvSpPr>
            <a:spLocks noGrp="1"/>
          </p:cNvSpPr>
          <p:nvPr>
            <p:ph idx="1"/>
          </p:nvPr>
        </p:nvSpPr>
        <p:spPr>
          <a:xfrm>
            <a:off x="457200" y="1600200"/>
            <a:ext cx="8229600" cy="4974336"/>
          </a:xfrm>
        </p:spPr>
        <p:txBody>
          <a:bodyPr/>
          <a:lstStyle/>
          <a:p>
            <a:r>
              <a:rPr lang="en-US" sz="1800" dirty="0">
                <a:latin typeface="Tahoma" pitchFamily="34" charset="0"/>
                <a:ea typeface="Tahoma" pitchFamily="34" charset="0"/>
                <a:cs typeface="Tahoma" pitchFamily="34" charset="0"/>
              </a:rPr>
              <a:t>No strong comparison visible in AMT_ANNUITY with the CONTRACT_STATUS variable</a:t>
            </a:r>
          </a:p>
          <a:p>
            <a:r>
              <a:rPr lang="en-US" sz="1800" dirty="0">
                <a:latin typeface="Tahoma" pitchFamily="34" charset="0"/>
                <a:ea typeface="Tahoma" pitchFamily="34" charset="0"/>
                <a:cs typeface="Tahoma" pitchFamily="34" charset="0"/>
              </a:rPr>
              <a:t>Refused &amp; Unused have comparatively lesser Outliers count than the Approved &amp; Canceled.</a:t>
            </a:r>
          </a:p>
          <a:p>
            <a:pPr>
              <a:buNone/>
            </a:pPr>
            <a:endParaRPr lang="en-US" dirty="0"/>
          </a:p>
        </p:txBody>
      </p:sp>
      <p:pic>
        <p:nvPicPr>
          <p:cNvPr id="19458" name="Picture 2" descr="C:\Users\user\Downloads\eda-screenshots\AMT_ANNUITY_merged.png"/>
          <p:cNvPicPr>
            <a:picLocks noChangeAspect="1" noChangeArrowheads="1"/>
          </p:cNvPicPr>
          <p:nvPr/>
        </p:nvPicPr>
        <p:blipFill>
          <a:blip r:embed="rId2"/>
          <a:srcRect/>
          <a:stretch>
            <a:fillRect/>
          </a:stretch>
        </p:blipFill>
        <p:spPr bwMode="auto">
          <a:xfrm>
            <a:off x="525463" y="2819400"/>
            <a:ext cx="8091487" cy="35814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lstStyle/>
          <a:p>
            <a:r>
              <a:rPr lang="en-US" sz="3600" dirty="0"/>
              <a:t>			DAYS_BIRTH</a:t>
            </a:r>
          </a:p>
        </p:txBody>
      </p:sp>
      <p:sp>
        <p:nvSpPr>
          <p:cNvPr id="3" name="Content Placeholder 2"/>
          <p:cNvSpPr>
            <a:spLocks noGrp="1"/>
          </p:cNvSpPr>
          <p:nvPr>
            <p:ph idx="1"/>
          </p:nvPr>
        </p:nvSpPr>
        <p:spPr>
          <a:xfrm>
            <a:off x="457200" y="1524000"/>
            <a:ext cx="8229600" cy="5050536"/>
          </a:xfrm>
        </p:spPr>
        <p:txBody>
          <a:bodyPr/>
          <a:lstStyle/>
          <a:p>
            <a:r>
              <a:rPr lang="en-US" sz="2000" dirty="0">
                <a:latin typeface="Tahoma" pitchFamily="34" charset="0"/>
                <a:ea typeface="Tahoma" pitchFamily="34" charset="0"/>
                <a:cs typeface="Tahoma" pitchFamily="34" charset="0"/>
              </a:rPr>
              <a:t>Unused loans have in general lesser DAYS_BIRTH, i.e., younger clients are often constituting Unused loans.</a:t>
            </a:r>
          </a:p>
        </p:txBody>
      </p:sp>
      <p:pic>
        <p:nvPicPr>
          <p:cNvPr id="20482" name="Picture 2" descr="C:\Users\user\Downloads\eda-screenshots\DAYS_BIRTH_merged.png"/>
          <p:cNvPicPr>
            <a:picLocks noChangeAspect="1" noChangeArrowheads="1"/>
          </p:cNvPicPr>
          <p:nvPr/>
        </p:nvPicPr>
        <p:blipFill>
          <a:blip r:embed="rId2"/>
          <a:srcRect/>
          <a:stretch>
            <a:fillRect/>
          </a:stretch>
        </p:blipFill>
        <p:spPr bwMode="auto">
          <a:xfrm>
            <a:off x="563563" y="2362200"/>
            <a:ext cx="8015287" cy="42672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98136"/>
          </a:xfrm>
        </p:spPr>
        <p:txBody>
          <a:bodyPr/>
          <a:lstStyle/>
          <a:p>
            <a:pPr>
              <a:buNone/>
            </a:pPr>
            <a:r>
              <a:rPr lang="en-US" sz="5400" dirty="0" err="1"/>
              <a:t>Univariate</a:t>
            </a:r>
            <a:r>
              <a:rPr lang="en-US" sz="5400" dirty="0"/>
              <a:t> Analysis-</a:t>
            </a:r>
          </a:p>
          <a:p>
            <a:pPr>
              <a:buNone/>
            </a:pPr>
            <a:r>
              <a:rPr lang="en-US" sz="3200" dirty="0"/>
              <a:t>(Categorical Variables across Contract Status)</a:t>
            </a:r>
          </a:p>
          <a:p>
            <a:endParaRPr lang="en-US" sz="4000"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lstStyle/>
          <a:p>
            <a:r>
              <a:rPr lang="en-US" sz="2000" b="1" dirty="0"/>
              <a:t>			NAME_INCOME_TYPE</a:t>
            </a:r>
            <a:br>
              <a:rPr lang="en-US" sz="2000" b="1" dirty="0"/>
            </a:br>
            <a:r>
              <a:rPr lang="en-US" sz="2000" dirty="0"/>
              <a:t>In Canceled category, there is a huge difference in income type Pensioner &amp; State servant</a:t>
            </a:r>
          </a:p>
        </p:txBody>
      </p:sp>
      <p:pic>
        <p:nvPicPr>
          <p:cNvPr id="21509" name="Picture 5" descr="C:\Users\user\Downloads\eda-screenshots\NAME_INCOME_TYPE_merged.png"/>
          <p:cNvPicPr>
            <a:picLocks noGrp="1" noChangeAspect="1" noChangeArrowheads="1"/>
          </p:cNvPicPr>
          <p:nvPr>
            <p:ph idx="1"/>
          </p:nvPr>
        </p:nvPicPr>
        <p:blipFill>
          <a:blip r:embed="rId3"/>
          <a:srcRect/>
          <a:stretch>
            <a:fillRect/>
          </a:stretch>
        </p:blipFill>
        <p:spPr bwMode="auto">
          <a:xfrm>
            <a:off x="533400" y="1981200"/>
            <a:ext cx="8229600" cy="4592638"/>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rmAutofit fontScale="90000"/>
          </a:bodyPr>
          <a:lstStyle/>
          <a:p>
            <a:r>
              <a:rPr lang="en-US" sz="2000" b="1" dirty="0"/>
              <a:t>			CODE_GENDER</a:t>
            </a:r>
            <a:br>
              <a:rPr lang="en-US" sz="2000" b="1" dirty="0"/>
            </a:br>
            <a:r>
              <a:rPr lang="en-US" sz="2000" dirty="0"/>
              <a:t> Males have considerably lesser counts in Canceled category as compared to Females.</a:t>
            </a:r>
            <a:endParaRPr lang="en-US" sz="2000" b="1" dirty="0"/>
          </a:p>
        </p:txBody>
      </p:sp>
      <p:pic>
        <p:nvPicPr>
          <p:cNvPr id="22530" name="Picture 2" descr="C:\Users\user\Downloads\eda-screenshots\CODE_GENDER_merged.png"/>
          <p:cNvPicPr>
            <a:picLocks noGrp="1" noChangeAspect="1" noChangeArrowheads="1"/>
          </p:cNvPicPr>
          <p:nvPr>
            <p:ph idx="1"/>
          </p:nvPr>
        </p:nvPicPr>
        <p:blipFill>
          <a:blip r:embed="rId2"/>
          <a:srcRect/>
          <a:stretch>
            <a:fillRect/>
          </a:stretch>
        </p:blipFill>
        <p:spPr bwMode="auto">
          <a:xfrm>
            <a:off x="685800" y="1752600"/>
            <a:ext cx="8153400" cy="4821238"/>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sz="3600" dirty="0"/>
              <a:t>	    </a:t>
            </a:r>
            <a:r>
              <a:rPr lang="en-US" sz="2000" b="1" dirty="0"/>
              <a:t> 		NAME_FAMILY_STATUS</a:t>
            </a:r>
            <a:br>
              <a:rPr lang="en-US" sz="2000" b="1" dirty="0"/>
            </a:br>
            <a:r>
              <a:rPr lang="en-US" sz="2000" dirty="0"/>
              <a:t>1) Married people are at top in all CONTRACT_STATUS categories.</a:t>
            </a:r>
            <a:br>
              <a:rPr lang="en-US" sz="2000" dirty="0"/>
            </a:br>
            <a:r>
              <a:rPr lang="en-US" sz="2000" dirty="0"/>
              <a:t>2) Single/Not-married ratio is comparatively higher in Unused category.</a:t>
            </a:r>
            <a:endParaRPr lang="en-US" sz="2000" b="1" dirty="0"/>
          </a:p>
        </p:txBody>
      </p:sp>
      <p:pic>
        <p:nvPicPr>
          <p:cNvPr id="23554" name="Picture 2" descr="C:\Users\user\Downloads\eda-screenshots\NAME_FAMILY_STATUS_merged.png"/>
          <p:cNvPicPr>
            <a:picLocks noGrp="1" noChangeAspect="1" noChangeArrowheads="1"/>
          </p:cNvPicPr>
          <p:nvPr>
            <p:ph idx="1"/>
          </p:nvPr>
        </p:nvPicPr>
        <p:blipFill>
          <a:blip r:embed="rId2"/>
          <a:srcRect/>
          <a:stretch>
            <a:fillRect/>
          </a:stretch>
        </p:blipFill>
        <p:spPr bwMode="auto">
          <a:xfrm>
            <a:off x="533400" y="1600200"/>
            <a:ext cx="8153400" cy="497363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4000" dirty="0" err="1">
                <a:latin typeface="+mj-lt"/>
              </a:rPr>
              <a:t>Bivariate</a:t>
            </a:r>
            <a:r>
              <a:rPr lang="en-US" sz="4000" dirty="0">
                <a:latin typeface="+mj-lt"/>
              </a:rPr>
              <a:t> Analysis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Autofit/>
          </a:bodyPr>
          <a:lstStyle/>
          <a:p>
            <a:r>
              <a:rPr lang="en-US" sz="1800" b="1" dirty="0"/>
              <a:t>	NAME_CASH_LOAN_PURPOSE v/s NAME_CONTRACT_STATUS</a:t>
            </a:r>
          </a:p>
        </p:txBody>
      </p:sp>
      <p:pic>
        <p:nvPicPr>
          <p:cNvPr id="24578" name="Picture 2" descr="C:\Users\user\Downloads\eda-screenshots\Distribution of Contract status with Loan purpose.png"/>
          <p:cNvPicPr>
            <a:picLocks noGrp="1" noChangeAspect="1" noChangeArrowheads="1"/>
          </p:cNvPicPr>
          <p:nvPr>
            <p:ph idx="1"/>
          </p:nvPr>
        </p:nvPicPr>
        <p:blipFill>
          <a:blip r:embed="rId2"/>
          <a:srcRect/>
          <a:stretch>
            <a:fillRect/>
          </a:stretch>
        </p:blipFill>
        <p:spPr bwMode="auto">
          <a:xfrm>
            <a:off x="533400" y="1219200"/>
            <a:ext cx="8153400" cy="53546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7924800" cy="2438400"/>
          </a:xfrm>
        </p:spPr>
        <p:txBody>
          <a:bodyPr/>
          <a:lstStyle/>
          <a:p>
            <a:r>
              <a:rPr lang="en-US" dirty="0"/>
              <a:t>Univariate Analysis –</a:t>
            </a:r>
            <a:br>
              <a:rPr lang="en-US" dirty="0"/>
            </a:br>
            <a:r>
              <a:rPr lang="en-US" dirty="0"/>
              <a:t>	For Continuous Data Types: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normAutofit/>
          </a:bodyPr>
          <a:lstStyle/>
          <a:p>
            <a:r>
              <a:rPr lang="en-US" sz="1800" b="1" dirty="0"/>
              <a:t>	NAME_CASH_LOAN_PURPOSE v/s NAME_CONTRACT_STATUS </a:t>
            </a:r>
          </a:p>
        </p:txBody>
      </p:sp>
      <p:sp>
        <p:nvSpPr>
          <p:cNvPr id="3" name="Content Placeholder 2"/>
          <p:cNvSpPr>
            <a:spLocks noGrp="1"/>
          </p:cNvSpPr>
          <p:nvPr>
            <p:ph idx="1"/>
          </p:nvPr>
        </p:nvSpPr>
        <p:spPr>
          <a:xfrm>
            <a:off x="457200" y="1676400"/>
            <a:ext cx="8229600" cy="4898136"/>
          </a:xfrm>
        </p:spPr>
        <p:txBody>
          <a:bodyPr>
            <a:normAutofit lnSpcReduction="10000"/>
          </a:bodyPr>
          <a:lstStyle/>
          <a:p>
            <a:r>
              <a:rPr lang="en-US" dirty="0"/>
              <a:t>Repairs have most reject loans.</a:t>
            </a:r>
          </a:p>
          <a:p>
            <a:endParaRPr lang="en-US" dirty="0"/>
          </a:p>
          <a:p>
            <a:r>
              <a:rPr lang="en-US" dirty="0"/>
              <a:t>In Medicines we have almost equal number of approved &amp; rejected loans.</a:t>
            </a:r>
          </a:p>
          <a:p>
            <a:endParaRPr lang="en-US" dirty="0"/>
          </a:p>
          <a:p>
            <a:r>
              <a:rPr lang="en-US" dirty="0"/>
              <a:t>In Education we have almost equal number of approved &amp; rejected loans.</a:t>
            </a:r>
          </a:p>
          <a:p>
            <a:endParaRPr lang="en-US" dirty="0"/>
          </a:p>
          <a:p>
            <a:r>
              <a:rPr lang="en-US" dirty="0"/>
              <a:t>Paying other loans and buying a new car is having significant higher rejection than approves.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1800" b="1" dirty="0"/>
              <a:t>		NAME_CASH_LOAN_PURPOSE v/s TARGET</a:t>
            </a:r>
          </a:p>
        </p:txBody>
      </p:sp>
      <p:pic>
        <p:nvPicPr>
          <p:cNvPr id="25602" name="Picture 2" descr="C:\Users\user\Downloads\eda-screenshots\Distribution of target with Loan Purpose.png"/>
          <p:cNvPicPr>
            <a:picLocks noGrp="1" noChangeAspect="1" noChangeArrowheads="1"/>
          </p:cNvPicPr>
          <p:nvPr>
            <p:ph idx="1"/>
          </p:nvPr>
        </p:nvPicPr>
        <p:blipFill>
          <a:blip r:embed="rId2"/>
          <a:srcRect/>
          <a:stretch>
            <a:fillRect/>
          </a:stretch>
        </p:blipFill>
        <p:spPr bwMode="auto">
          <a:xfrm>
            <a:off x="304800" y="1295400"/>
            <a:ext cx="8534400" cy="527843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a:bodyPr>
          <a:lstStyle/>
          <a:p>
            <a:r>
              <a:rPr lang="en-US" sz="2000" b="1" dirty="0"/>
              <a:t>		NAME_CASH_LOAN_PURPOSE v/s TARGET</a:t>
            </a:r>
          </a:p>
        </p:txBody>
      </p:sp>
      <p:sp>
        <p:nvSpPr>
          <p:cNvPr id="3" name="Content Placeholder 2"/>
          <p:cNvSpPr>
            <a:spLocks noGrp="1"/>
          </p:cNvSpPr>
          <p:nvPr>
            <p:ph idx="1"/>
          </p:nvPr>
        </p:nvSpPr>
        <p:spPr>
          <a:xfrm>
            <a:off x="457200" y="1905000"/>
            <a:ext cx="8229600" cy="4572000"/>
          </a:xfrm>
        </p:spPr>
        <p:txBody>
          <a:bodyPr>
            <a:normAutofit/>
          </a:bodyPr>
          <a:lstStyle/>
          <a:p>
            <a:r>
              <a:rPr lang="en-US" dirty="0"/>
              <a:t>Repairs have considerably high count of defaulters.</a:t>
            </a:r>
          </a:p>
          <a:p>
            <a:endParaRPr lang="en-US" dirty="0"/>
          </a:p>
          <a:p>
            <a:r>
              <a:rPr lang="en-US" dirty="0"/>
              <a:t>Buying a garage has comparatively lesser defaulters and more non-defaulters.</a:t>
            </a:r>
          </a:p>
          <a:p>
            <a:endParaRPr lang="en-US" dirty="0"/>
          </a:p>
          <a:p>
            <a:r>
              <a:rPr lang="en-US" dirty="0"/>
              <a:t>Other loan purposes where non-defaulters count are significantly greater than the defaulter count are - Business Development, Buying a home, Buying a land, Buying a new car.</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lstStyle/>
          <a:p>
            <a:r>
              <a:rPr lang="en-US" sz="1800" b="1" dirty="0"/>
              <a:t>		PRODUCT_COMBINATION v/s TARGET</a:t>
            </a:r>
          </a:p>
        </p:txBody>
      </p:sp>
      <p:pic>
        <p:nvPicPr>
          <p:cNvPr id="26626" name="Picture 2" descr="C:\Users\user\Desktop\po.png"/>
          <p:cNvPicPr>
            <a:picLocks noGrp="1" noChangeAspect="1" noChangeArrowheads="1"/>
          </p:cNvPicPr>
          <p:nvPr>
            <p:ph idx="1"/>
          </p:nvPr>
        </p:nvPicPr>
        <p:blipFill>
          <a:blip r:embed="rId2"/>
          <a:srcRect/>
          <a:stretch>
            <a:fillRect/>
          </a:stretch>
        </p:blipFill>
        <p:spPr bwMode="auto">
          <a:xfrm>
            <a:off x="304800" y="1219200"/>
            <a:ext cx="8458200" cy="525779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sz="1800" b="1" dirty="0"/>
              <a:t>		PRODUCT_COMBINATION v/s TARGET</a:t>
            </a:r>
          </a:p>
        </p:txBody>
      </p:sp>
      <p:sp>
        <p:nvSpPr>
          <p:cNvPr id="3" name="Content Placeholder 2"/>
          <p:cNvSpPr>
            <a:spLocks noGrp="1"/>
          </p:cNvSpPr>
          <p:nvPr>
            <p:ph idx="1"/>
          </p:nvPr>
        </p:nvSpPr>
        <p:spPr>
          <a:xfrm>
            <a:off x="457200" y="1905000"/>
            <a:ext cx="8229600" cy="4343400"/>
          </a:xfrm>
        </p:spPr>
        <p:txBody>
          <a:bodyPr>
            <a:normAutofit lnSpcReduction="10000"/>
          </a:bodyPr>
          <a:lstStyle/>
          <a:p>
            <a:r>
              <a:rPr lang="en-US" dirty="0"/>
              <a:t>POS others without interest, POS industry without interest Product combinations should be targeted as their defaulter percentage is low compared to others.</a:t>
            </a:r>
          </a:p>
          <a:p>
            <a:pPr>
              <a:buNone/>
            </a:pPr>
            <a:endParaRPr lang="en-US" dirty="0"/>
          </a:p>
          <a:p>
            <a:r>
              <a:rPr lang="en-US" dirty="0"/>
              <a:t>Highest defaulter rate is for Product combination cash and highest non-</a:t>
            </a:r>
            <a:r>
              <a:rPr lang="en-US" dirty="0" err="1"/>
              <a:t>defauters</a:t>
            </a:r>
            <a:r>
              <a:rPr lang="en-US" dirty="0"/>
              <a:t> are also from Cash product combination. This may be because Cash combination count is high in our data set.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1800" b="1" dirty="0"/>
              <a:t>	AMT_CREDIT_PREV v/s NAME_HOUSING_TYPE v/s TARGET</a:t>
            </a:r>
          </a:p>
        </p:txBody>
      </p:sp>
      <p:pic>
        <p:nvPicPr>
          <p:cNvPr id="28674" name="Picture 2" descr="C:\Users\user\Desktop\Untitled.png"/>
          <p:cNvPicPr>
            <a:picLocks noGrp="1" noChangeAspect="1" noChangeArrowheads="1"/>
          </p:cNvPicPr>
          <p:nvPr>
            <p:ph idx="1"/>
          </p:nvPr>
        </p:nvPicPr>
        <p:blipFill>
          <a:blip r:embed="rId2"/>
          <a:srcRect/>
          <a:stretch>
            <a:fillRect/>
          </a:stretch>
        </p:blipFill>
        <p:spPr bwMode="auto">
          <a:xfrm>
            <a:off x="457200" y="1605549"/>
            <a:ext cx="8229600" cy="4962939"/>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1800" b="1" dirty="0"/>
              <a:t>	AMT_CREDIT_PREV v/s NAME_HOUSING_TYPE v/s TARGET</a:t>
            </a:r>
            <a:endParaRPr lang="en-US" sz="1800" dirty="0"/>
          </a:p>
        </p:txBody>
      </p:sp>
      <p:sp>
        <p:nvSpPr>
          <p:cNvPr id="3" name="Content Placeholder 2"/>
          <p:cNvSpPr>
            <a:spLocks noGrp="1"/>
          </p:cNvSpPr>
          <p:nvPr>
            <p:ph idx="1"/>
          </p:nvPr>
        </p:nvSpPr>
        <p:spPr>
          <a:xfrm>
            <a:off x="457200" y="1828800"/>
            <a:ext cx="8229600" cy="4745736"/>
          </a:xfrm>
        </p:spPr>
        <p:txBody>
          <a:bodyPr/>
          <a:lstStyle/>
          <a:p>
            <a:r>
              <a:rPr lang="en-US" sz="2400" dirty="0"/>
              <a:t>Office apartment, Co-op apartment have higher AMT_CREDIT for defaulters.</a:t>
            </a:r>
          </a:p>
          <a:p>
            <a:endParaRPr lang="en-US" sz="2400" dirty="0"/>
          </a:p>
          <a:p>
            <a:r>
              <a:rPr lang="en-US" sz="2400" dirty="0"/>
              <a:t>Municipal apartment have higher AMT_CREDIT for non-defaulters.</a:t>
            </a:r>
          </a:p>
          <a:p>
            <a:endParaRPr lang="en-US" sz="2400" dirty="0"/>
          </a:p>
          <a:p>
            <a:r>
              <a:rPr lang="en-US" sz="2400" dirty="0"/>
              <a:t>So, banks can focus on giving loans to House/apartment, Municipal Apartments, as they show positive results being non-defaulters.</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a:t>		   CONCLUSION</a:t>
            </a:r>
          </a:p>
        </p:txBody>
      </p:sp>
      <p:sp>
        <p:nvSpPr>
          <p:cNvPr id="3" name="Content Placeholder 2"/>
          <p:cNvSpPr>
            <a:spLocks noGrp="1"/>
          </p:cNvSpPr>
          <p:nvPr>
            <p:ph idx="1"/>
          </p:nvPr>
        </p:nvSpPr>
        <p:spPr>
          <a:xfrm>
            <a:off x="457200" y="1600200"/>
            <a:ext cx="8229600" cy="4974336"/>
          </a:xfrm>
        </p:spPr>
        <p:txBody>
          <a:bodyPr>
            <a:normAutofit fontScale="62500" lnSpcReduction="20000"/>
          </a:bodyPr>
          <a:lstStyle/>
          <a:p>
            <a:r>
              <a:rPr lang="en-US" sz="2900" dirty="0">
                <a:latin typeface="Tahoma" pitchFamily="34" charset="0"/>
                <a:ea typeface="Tahoma" pitchFamily="34" charset="0"/>
                <a:cs typeface="Tahoma" pitchFamily="34" charset="0"/>
              </a:rPr>
              <a:t>Higher Education:Businessman, Higher </a:t>
            </a:r>
            <a:r>
              <a:rPr lang="en-US" sz="2900" dirty="0" err="1">
                <a:latin typeface="Tahoma" pitchFamily="34" charset="0"/>
                <a:ea typeface="Tahoma" pitchFamily="34" charset="0"/>
                <a:cs typeface="Tahoma" pitchFamily="34" charset="0"/>
              </a:rPr>
              <a:t>Education:Maternity</a:t>
            </a:r>
            <a:r>
              <a:rPr lang="en-US" sz="2900" dirty="0">
                <a:latin typeface="Tahoma" pitchFamily="34" charset="0"/>
                <a:ea typeface="Tahoma" pitchFamily="34" charset="0"/>
                <a:cs typeface="Tahoma" pitchFamily="34" charset="0"/>
              </a:rPr>
              <a:t> leave and Higher </a:t>
            </a:r>
            <a:r>
              <a:rPr lang="en-US" sz="2900" dirty="0" err="1">
                <a:latin typeface="Tahoma" pitchFamily="34" charset="0"/>
                <a:ea typeface="Tahoma" pitchFamily="34" charset="0"/>
                <a:cs typeface="Tahoma" pitchFamily="34" charset="0"/>
              </a:rPr>
              <a:t>Education:students</a:t>
            </a:r>
            <a:r>
              <a:rPr lang="en-US" sz="2900" dirty="0">
                <a:latin typeface="Tahoma" pitchFamily="34" charset="0"/>
                <a:ea typeface="Tahoma" pitchFamily="34" charset="0"/>
                <a:cs typeface="Tahoma" pitchFamily="34" charset="0"/>
              </a:rPr>
              <a:t> should be targeted as they pay their loan on time as per the data.</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Bank must focus on Academic degree Education Type non-working type as they are having higher number of successful payments on time.</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Loan purpose Repair is having higher number of unsuccessful payments on time.</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Buying a garage, Business development, Buying land, Buying a new car and Education should be targeted as they are having minimum payment difficulties.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POS others without interest, POS industry without interest Product combinations should be targeted as their defaulter percentage is low compared to others.</a:t>
            </a:r>
          </a:p>
          <a:p>
            <a:endParaRPr lang="en-US" sz="2900" dirty="0">
              <a:latin typeface="Tahoma" pitchFamily="34" charset="0"/>
              <a:ea typeface="Tahoma" pitchFamily="34" charset="0"/>
              <a:cs typeface="Tahoma" pitchFamily="34" charset="0"/>
            </a:endParaRPr>
          </a:p>
          <a:p>
            <a:r>
              <a:rPr lang="en-US" sz="2900" dirty="0">
                <a:latin typeface="Tahoma" pitchFamily="34" charset="0"/>
                <a:ea typeface="Tahoma" pitchFamily="34" charset="0"/>
                <a:cs typeface="Tahoma" pitchFamily="34" charset="0"/>
              </a:rPr>
              <a:t>Banks can focus on giving loans to House/apartment, Municipal Apartments, as they show positive results being non-defaulters.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25343-00D5-4580-A068-B9C5A78FCF14}"/>
              </a:ext>
            </a:extLst>
          </p:cNvPr>
          <p:cNvSpPr>
            <a:spLocks noGrp="1"/>
          </p:cNvSpPr>
          <p:nvPr>
            <p:ph idx="1"/>
          </p:nvPr>
        </p:nvSpPr>
        <p:spPr>
          <a:xfrm>
            <a:off x="1866900" y="2743200"/>
            <a:ext cx="5410200" cy="914400"/>
          </a:xfrm>
        </p:spPr>
        <p:txBody>
          <a:bodyPr>
            <a:normAutofit/>
          </a:bodyPr>
          <a:lstStyle/>
          <a:p>
            <a:pPr marL="109728" indent="0">
              <a:buNone/>
            </a:pPr>
            <a:r>
              <a:rPr lang="en-US" sz="4400" dirty="0"/>
              <a:t>Thanks for reading !</a:t>
            </a:r>
            <a:endParaRPr lang="en-IN" dirty="0"/>
          </a:p>
        </p:txBody>
      </p:sp>
    </p:spTree>
    <p:extLst>
      <p:ext uri="{BB962C8B-B14F-4D97-AF65-F5344CB8AC3E}">
        <p14:creationId xmlns:p14="http://schemas.microsoft.com/office/powerpoint/2010/main" val="12597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09800"/>
          </a:xfrm>
        </p:spPr>
        <p:txBody>
          <a:bodyPr>
            <a:noAutofit/>
          </a:bodyPr>
          <a:lstStyle/>
          <a:p>
            <a:br>
              <a:rPr lang="en-US" sz="2000"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			</a:t>
            </a:r>
            <a:r>
              <a:rPr lang="en-US" sz="2000" b="1" dirty="0">
                <a:latin typeface="Tahoma" pitchFamily="34" charset="0"/>
                <a:ea typeface="Tahoma" pitchFamily="34" charset="0"/>
                <a:cs typeface="Tahoma" pitchFamily="34" charset="0"/>
              </a:rPr>
              <a:t>AMT_ANNUITY</a:t>
            </a:r>
            <a:br>
              <a:rPr lang="en-US" sz="2000" b="1" dirty="0">
                <a:latin typeface="Tahoma" pitchFamily="34" charset="0"/>
                <a:ea typeface="Tahoma" pitchFamily="34" charset="0"/>
                <a:cs typeface="Tahoma" pitchFamily="34" charset="0"/>
              </a:rPr>
            </a:br>
            <a:r>
              <a:rPr lang="en-US" sz="1800" dirty="0">
                <a:latin typeface="Tahoma" pitchFamily="34" charset="0"/>
                <a:ea typeface="Tahoma" pitchFamily="34" charset="0"/>
                <a:cs typeface="Tahoma" pitchFamily="34" charset="0"/>
              </a:rPr>
              <a:t>1) No strong comparison found in AMT_ANNUITY with the TARGET variable</a:t>
            </a:r>
            <a:br>
              <a:rPr lang="en-US" sz="1800" dirty="0">
                <a:latin typeface="Tahoma" pitchFamily="34" charset="0"/>
                <a:ea typeface="Tahoma" pitchFamily="34" charset="0"/>
                <a:cs typeface="Tahoma" pitchFamily="34" charset="0"/>
              </a:rPr>
            </a:br>
            <a:r>
              <a:rPr lang="en-US" sz="1800" dirty="0">
                <a:latin typeface="Tahoma" pitchFamily="34" charset="0"/>
                <a:ea typeface="Tahoma" pitchFamily="34" charset="0"/>
                <a:cs typeface="Tahoma" pitchFamily="34" charset="0"/>
              </a:rPr>
              <a:t>2) Non-defaulters have in generally loans with very high Annuity amounts (see, outliers in the above plot. Non-defaulters have very high magnitude of Outliers.)</a:t>
            </a:r>
            <a:br>
              <a:rPr lang="en-US" sz="1800" dirty="0">
                <a:latin typeface="Tahoma" pitchFamily="34" charset="0"/>
                <a:ea typeface="Tahoma" pitchFamily="34" charset="0"/>
                <a:cs typeface="Tahoma" pitchFamily="34" charset="0"/>
              </a:rPr>
            </a:br>
            <a:r>
              <a:rPr lang="en-US" sz="1800" dirty="0">
                <a:latin typeface="Tahoma" pitchFamily="34" charset="0"/>
                <a:ea typeface="Tahoma" pitchFamily="34" charset="0"/>
                <a:cs typeface="Tahoma" pitchFamily="34" charset="0"/>
              </a:rPr>
              <a:t>3) This can be due to the High Annuity loans are provided only to trusted people which are Non-defaulters</a:t>
            </a:r>
            <a:br>
              <a:rPr lang="en-US" sz="2000" dirty="0"/>
            </a:br>
            <a:br>
              <a:rPr lang="en-US" sz="2000" dirty="0">
                <a:latin typeface="Tahoma" pitchFamily="34" charset="0"/>
                <a:ea typeface="Tahoma" pitchFamily="34" charset="0"/>
                <a:cs typeface="Tahoma" pitchFamily="34" charset="0"/>
              </a:rPr>
            </a:br>
            <a:endParaRPr lang="en-US" sz="2000" dirty="0">
              <a:latin typeface="Tahoma" pitchFamily="34" charset="0"/>
              <a:ea typeface="Tahoma" pitchFamily="34" charset="0"/>
              <a:cs typeface="Tahoma" pitchFamily="34" charset="0"/>
            </a:endParaRPr>
          </a:p>
        </p:txBody>
      </p:sp>
      <p:pic>
        <p:nvPicPr>
          <p:cNvPr id="1026" name="Picture 2" descr="C:\Users\user\Downloads\eda-screenshots\AMT_ANNUITY_box_3.PNG"/>
          <p:cNvPicPr>
            <a:picLocks noGrp="1" noChangeAspect="1" noChangeArrowheads="1"/>
          </p:cNvPicPr>
          <p:nvPr>
            <p:ph idx="1"/>
          </p:nvPr>
        </p:nvPicPr>
        <p:blipFill>
          <a:blip r:embed="rId2"/>
          <a:srcRect/>
          <a:stretch>
            <a:fillRect/>
          </a:stretch>
        </p:blipFill>
        <p:spPr bwMode="auto">
          <a:xfrm>
            <a:off x="914400" y="2667000"/>
            <a:ext cx="7391399" cy="366815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752600"/>
          </a:xfrm>
        </p:spPr>
        <p:txBody>
          <a:bodyPr>
            <a:normAutofit fontScale="90000"/>
          </a:bodyPr>
          <a:lstStyle/>
          <a:p>
            <a:r>
              <a:rPr lang="en-US" sz="2000" b="1" dirty="0">
                <a:latin typeface="Tahoma" pitchFamily="34" charset="0"/>
                <a:ea typeface="Tahoma" pitchFamily="34" charset="0"/>
                <a:cs typeface="Tahoma" pitchFamily="34" charset="0"/>
              </a:rPr>
              <a:t>			AMT_GOODS_PRICE</a:t>
            </a: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1) </a:t>
            </a:r>
            <a:r>
              <a:rPr lang="en-US" sz="2200" dirty="0">
                <a:latin typeface="Tahoma" pitchFamily="34" charset="0"/>
                <a:ea typeface="Tahoma" pitchFamily="34" charset="0"/>
                <a:cs typeface="Tahoma" pitchFamily="34" charset="0"/>
              </a:rPr>
              <a:t>AMT_GOODS_PRICE column has quite high numbers of outliers. </a:t>
            </a:r>
            <a:br>
              <a:rPr lang="en-US" sz="2200" dirty="0">
                <a:latin typeface="Tahoma" pitchFamily="34" charset="0"/>
                <a:ea typeface="Tahoma" pitchFamily="34" charset="0"/>
                <a:cs typeface="Tahoma" pitchFamily="34" charset="0"/>
              </a:rPr>
            </a:br>
            <a:r>
              <a:rPr lang="en-US" sz="2200" dirty="0">
                <a:latin typeface="Tahoma" pitchFamily="34" charset="0"/>
                <a:ea typeface="Tahoma" pitchFamily="34" charset="0"/>
                <a:cs typeface="Tahoma" pitchFamily="34" charset="0"/>
              </a:rPr>
              <a:t>2) Again, mean would not be an appropriate measure.</a:t>
            </a:r>
            <a:br>
              <a:rPr lang="en-US" sz="2200" dirty="0">
                <a:latin typeface="Tahoma" pitchFamily="34" charset="0"/>
                <a:ea typeface="Tahoma" pitchFamily="34" charset="0"/>
                <a:cs typeface="Tahoma" pitchFamily="34" charset="0"/>
              </a:rPr>
            </a:br>
            <a:r>
              <a:rPr lang="en-US" sz="2200" dirty="0">
                <a:latin typeface="Tahoma" pitchFamily="34" charset="0"/>
                <a:ea typeface="Tahoma" pitchFamily="34" charset="0"/>
                <a:cs typeface="Tahoma" pitchFamily="34" charset="0"/>
              </a:rPr>
              <a:t>We can use Median to estimate the missing values</a:t>
            </a:r>
            <a:endParaRPr lang="en-US" sz="2000" dirty="0">
              <a:latin typeface="Tahoma" pitchFamily="34" charset="0"/>
              <a:ea typeface="Tahoma" pitchFamily="34" charset="0"/>
              <a:cs typeface="Tahoma" pitchFamily="34" charset="0"/>
            </a:endParaRPr>
          </a:p>
        </p:txBody>
      </p:sp>
      <p:pic>
        <p:nvPicPr>
          <p:cNvPr id="2050" name="Picture 2" descr="C:\Users\user\Downloads\eda-screenshots\AMT_GOODS_PRICE_box3.PNG"/>
          <p:cNvPicPr>
            <a:picLocks noGrp="1" noChangeAspect="1" noChangeArrowheads="1"/>
          </p:cNvPicPr>
          <p:nvPr>
            <p:ph idx="1"/>
          </p:nvPr>
        </p:nvPicPr>
        <p:blipFill>
          <a:blip r:embed="rId2"/>
          <a:srcRect/>
          <a:stretch>
            <a:fillRect/>
          </a:stretch>
        </p:blipFill>
        <p:spPr bwMode="auto">
          <a:xfrm>
            <a:off x="1143000" y="2438400"/>
            <a:ext cx="6858000" cy="368323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382000" cy="1676400"/>
          </a:xfrm>
        </p:spPr>
        <p:txBody>
          <a:bodyPr>
            <a:normAutofit fontScale="90000"/>
          </a:bodyPr>
          <a:lstStyle/>
          <a:p>
            <a:r>
              <a:rPr lang="en-US" dirty="0">
                <a:ea typeface="Tahoma" pitchFamily="34" charset="0"/>
                <a:cs typeface="Tahoma" pitchFamily="34" charset="0"/>
              </a:rPr>
              <a:t>Univariate</a:t>
            </a:r>
            <a:r>
              <a:rPr lang="en-US" dirty="0"/>
              <a:t> Analysis –</a:t>
            </a:r>
            <a:br>
              <a:rPr lang="en-US" dirty="0"/>
            </a:br>
            <a:r>
              <a:rPr lang="en-US" dirty="0"/>
              <a:t>For Categorical Data types(Unordered):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fontScale="90000"/>
          </a:bodyPr>
          <a:lstStyle/>
          <a:p>
            <a:r>
              <a:rPr lang="en-US" sz="2000" b="1" dirty="0">
                <a:latin typeface="Tahoma" pitchFamily="34" charset="0"/>
                <a:ea typeface="Tahoma" pitchFamily="34" charset="0"/>
                <a:cs typeface="Tahoma" pitchFamily="34" charset="0"/>
              </a:rPr>
              <a:t>		</a:t>
            </a: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r>
              <a:rPr lang="en-US" sz="2000" b="1" dirty="0">
                <a:latin typeface="Tahoma" pitchFamily="34" charset="0"/>
                <a:ea typeface="Tahoma" pitchFamily="34" charset="0"/>
                <a:cs typeface="Tahoma" pitchFamily="34" charset="0"/>
              </a:rPr>
              <a:t> 		    </a:t>
            </a:r>
            <a:br>
              <a:rPr lang="en-US" sz="2000" b="1" dirty="0">
                <a:latin typeface="Tahoma" pitchFamily="34" charset="0"/>
                <a:ea typeface="Tahoma" pitchFamily="34" charset="0"/>
                <a:cs typeface="Tahoma" pitchFamily="34" charset="0"/>
              </a:rPr>
            </a:br>
            <a:r>
              <a:rPr lang="en-US" sz="2000" b="1" dirty="0">
                <a:latin typeface="Tahoma" pitchFamily="34" charset="0"/>
                <a:ea typeface="Tahoma" pitchFamily="34" charset="0"/>
                <a:cs typeface="Tahoma" pitchFamily="34" charset="0"/>
              </a:rPr>
              <a:t>			NAME_FAMILY_STATUS</a:t>
            </a: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r>
              <a:rPr lang="en-US" sz="2200" dirty="0">
                <a:latin typeface="Tahoma" pitchFamily="34" charset="0"/>
                <a:ea typeface="Tahoma" pitchFamily="34" charset="0"/>
                <a:cs typeface="Tahoma" pitchFamily="34" charset="0"/>
              </a:rPr>
              <a:t>1) Married people are at top in both defaulters and non-defaulters</a:t>
            </a:r>
            <a:br>
              <a:rPr lang="en-US" sz="2200" dirty="0">
                <a:latin typeface="Tahoma" pitchFamily="34" charset="0"/>
                <a:ea typeface="Tahoma" pitchFamily="34" charset="0"/>
                <a:cs typeface="Tahoma" pitchFamily="34" charset="0"/>
              </a:rPr>
            </a:br>
            <a:r>
              <a:rPr lang="en-US" sz="2200" dirty="0">
                <a:latin typeface="Tahoma" pitchFamily="34" charset="0"/>
                <a:ea typeface="Tahoma" pitchFamily="34" charset="0"/>
                <a:cs typeface="Tahoma" pitchFamily="34" charset="0"/>
              </a:rPr>
              <a:t>2) Not-married ratio in defaulters is comparatively higher that that of non defaulted population.</a:t>
            </a:r>
            <a:br>
              <a:rPr lang="en-US" sz="1800" dirty="0"/>
            </a:br>
            <a:br>
              <a:rPr lang="en-US" sz="2000" dirty="0"/>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br>
              <a:rPr lang="en-US" sz="2000" b="1" dirty="0">
                <a:latin typeface="Tahoma" pitchFamily="34" charset="0"/>
                <a:ea typeface="Tahoma" pitchFamily="34" charset="0"/>
                <a:cs typeface="Tahoma" pitchFamily="34" charset="0"/>
              </a:rPr>
            </a:br>
            <a:endParaRPr lang="en-US" sz="2000" dirty="0">
              <a:latin typeface="Tahoma" pitchFamily="34" charset="0"/>
              <a:ea typeface="Tahoma" pitchFamily="34" charset="0"/>
              <a:cs typeface="Tahoma" pitchFamily="34" charset="0"/>
            </a:endParaRPr>
          </a:p>
        </p:txBody>
      </p:sp>
      <p:pic>
        <p:nvPicPr>
          <p:cNvPr id="4098" name="Picture 2" descr="C:\Users\user\Downloads\eda-screenshots\NAME_FAMILY_STATUS_.PNG"/>
          <p:cNvPicPr>
            <a:picLocks noGrp="1" noChangeAspect="1" noChangeArrowheads="1"/>
          </p:cNvPicPr>
          <p:nvPr>
            <p:ph idx="1"/>
          </p:nvPr>
        </p:nvPicPr>
        <p:blipFill>
          <a:blip r:embed="rId2"/>
          <a:srcRect/>
          <a:stretch>
            <a:fillRect/>
          </a:stretch>
        </p:blipFill>
        <p:spPr bwMode="auto">
          <a:xfrm>
            <a:off x="657501" y="2249488"/>
            <a:ext cx="7828997" cy="43243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371600"/>
          </a:xfrm>
        </p:spPr>
        <p:txBody>
          <a:bodyPr/>
          <a:lstStyle/>
          <a:p>
            <a:r>
              <a:rPr lang="en-US" sz="2000" b="1" dirty="0">
                <a:latin typeface="Tahoma" pitchFamily="34" charset="0"/>
                <a:ea typeface="Tahoma" pitchFamily="34" charset="0"/>
                <a:cs typeface="Tahoma" pitchFamily="34" charset="0"/>
              </a:rPr>
              <a:t>			CODE_GENDER</a:t>
            </a:r>
            <a:br>
              <a:rPr lang="en-US" sz="2000" b="1" dirty="0">
                <a:latin typeface="Tahoma" pitchFamily="34" charset="0"/>
                <a:ea typeface="Tahoma" pitchFamily="34" charset="0"/>
                <a:cs typeface="Tahoma" pitchFamily="34" charset="0"/>
              </a:rPr>
            </a:br>
            <a:br>
              <a:rPr lang="en-US" sz="900" b="1" dirty="0">
                <a:latin typeface="Tahoma" pitchFamily="34" charset="0"/>
                <a:ea typeface="Tahoma" pitchFamily="34" charset="0"/>
                <a:cs typeface="Tahoma" pitchFamily="34" charset="0"/>
              </a:rPr>
            </a:br>
            <a:r>
              <a:rPr lang="en-US" sz="2000" dirty="0">
                <a:latin typeface="Tahoma" pitchFamily="34" charset="0"/>
                <a:ea typeface="Tahoma" pitchFamily="34" charset="0"/>
                <a:cs typeface="Tahoma" pitchFamily="34" charset="0"/>
              </a:rPr>
              <a:t>1) Ratio of Female to Male in case of defaulters is comparatively less than that in case of Non-defaulters.</a:t>
            </a:r>
            <a:endParaRPr lang="en-US" sz="2000" b="1" dirty="0">
              <a:latin typeface="Tahoma" pitchFamily="34" charset="0"/>
              <a:ea typeface="Tahoma" pitchFamily="34" charset="0"/>
              <a:cs typeface="Tahoma" pitchFamily="34" charset="0"/>
            </a:endParaRPr>
          </a:p>
        </p:txBody>
      </p:sp>
      <p:pic>
        <p:nvPicPr>
          <p:cNvPr id="5122" name="Picture 2" descr="C:\Users\user\Downloads\eda-screenshots\CODE_GENDER_countplot.PNG"/>
          <p:cNvPicPr>
            <a:picLocks noGrp="1" noChangeAspect="1" noChangeArrowheads="1"/>
          </p:cNvPicPr>
          <p:nvPr>
            <p:ph idx="1"/>
          </p:nvPr>
        </p:nvPicPr>
        <p:blipFill>
          <a:blip r:embed="rId2"/>
          <a:srcRect/>
          <a:stretch>
            <a:fillRect/>
          </a:stretch>
        </p:blipFill>
        <p:spPr bwMode="auto">
          <a:xfrm>
            <a:off x="457200" y="2517548"/>
            <a:ext cx="8229600" cy="378822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234</TotalTime>
  <Words>1689</Words>
  <Application>Microsoft Office PowerPoint</Application>
  <PresentationFormat>On-screen Show (4:3)</PresentationFormat>
  <Paragraphs>107</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Georgia</vt:lpstr>
      <vt:lpstr>Tahoma</vt:lpstr>
      <vt:lpstr>Trebuchet MS</vt:lpstr>
      <vt:lpstr>Wingdings 2</vt:lpstr>
      <vt:lpstr>Urban</vt:lpstr>
      <vt:lpstr>CREDIT EDA CASE STUDY</vt:lpstr>
      <vt:lpstr>PowerPoint Presentation</vt:lpstr>
      <vt:lpstr>   Target</vt:lpstr>
      <vt:lpstr>Univariate Analysis –  For Continuous Data Types:</vt:lpstr>
      <vt:lpstr>    AMT_ANNUITY 1) No strong comparison found in AMT_ANNUITY with the TARGET variable 2) Non-defaulters have in generally loans with very high Annuity amounts (see, outliers in the above plot. Non-defaulters have very high magnitude of Outliers.) 3) This can be due to the High Annuity loans are provided only to trusted people which are Non-defaulters  </vt:lpstr>
      <vt:lpstr>   AMT_GOODS_PRICE  1) AMT_GOODS_PRICE column has quite high numbers of outliers.  2) Again, mean would not be an appropriate measure. We can use Median to estimate the missing values</vt:lpstr>
      <vt:lpstr>Univariate Analysis – For Categorical Data types(Unordered):</vt:lpstr>
      <vt:lpstr>                 NAME_FAMILY_STATUS  1) Married people are at top in both defaulters and non-defaulters 2) Not-married ratio in defaulters is comparatively higher that that of non defaulted population.     </vt:lpstr>
      <vt:lpstr>   CODE_GENDER  1) Ratio of Female to Male in case of defaulters is comparatively less than that in case of Non-defaulters.</vt:lpstr>
      <vt:lpstr>PowerPoint Presentation</vt:lpstr>
      <vt:lpstr>             NAME_EDUCATION_TYPE 1) There is no strong relation between NAME_EDUCATION_TYPE &amp; TARGET variable. 2) In general, Education Type 'Secondary/Secondary Special' is highest and Education Type 'Academic degree' is least for both TARGET categories.    </vt:lpstr>
      <vt:lpstr>    EXT_RATING_2  1) Low Ratings ratio in the Defaulters population is clearly higher as compared to the Non-defaulter population. 2) EXT_RATING_2 shows strong relationship with our target variable (i.e., defaulters/non-defaulters) </vt:lpstr>
      <vt:lpstr>PowerPoint Presentation</vt:lpstr>
      <vt:lpstr>PowerPoint Presentation</vt:lpstr>
      <vt:lpstr>   Correlation for Non-Defaulters(Type 0):</vt:lpstr>
      <vt:lpstr>PowerPoint Presentation</vt:lpstr>
      <vt:lpstr>PowerPoint Presentation</vt:lpstr>
      <vt:lpstr>   Correlation for Non-Defaulters(Type 1):</vt:lpstr>
      <vt:lpstr>PowerPoint Presentation</vt:lpstr>
      <vt:lpstr>  CREDIT v/s INCOME</vt:lpstr>
      <vt:lpstr>PowerPoint Presentation</vt:lpstr>
      <vt:lpstr>                     AMT_INCOME_RANGE v/s CODE_GENDER 1) Female counts are higher than male. 2) Income range from 50000 to 250000 is having more number of credits.</vt:lpstr>
      <vt:lpstr>  NAME_INCOME_TYPE v/s CODE_GENDER 1) For income type working, commercial associate, and State Servant, pensioner the number of credits are higher than others. 2) For this Females are having more number of credits than male. Less number of credits for income type student, Businessman and Unemployed.</vt:lpstr>
      <vt:lpstr>PowerPoint Presentation</vt:lpstr>
      <vt:lpstr>NAME_EDUCATION_TYPE v/s AMT_CREDIT v/s NAME_FAMILY_STATUS - Non Defaulters 1)In Academic degree category, AMT_CREDIT counts are much higher for Civil Marriage group. 2)In Academic degree category, AMT_CREDIT counts are minimum for Widow group.</vt:lpstr>
      <vt:lpstr>NAME_EDUCATION_TYPE v/s AMT_CREDIT v/s  NAME_FAMILY_STATUS - Defaulters  1) In Academics category, only Married group has defaulters. 2) So, bank must prefer applicants with Academics degree and Non-married. </vt:lpstr>
      <vt:lpstr>NAME_EDUCATION_TYPE v/s AMT_ANNUITY v/s NAME_INCOME_TYPE - Non-Defaulters 1) There are many applicants from Secondary/secondary special education type whose loan gets approved. 2) Higher Education:Businessman , Higher Education:Maternity leave and Higher Education:students should be targeted as they pay their loan on time as per the data </vt:lpstr>
      <vt:lpstr>NAME_EDUCATION_TYPE v/s AMT_ANNUITY v/s NAME_INCOME_TYPE- Defaulters  - Bank must focus on Academic degree Education Type non-working type as they are having higher number of successful payments on time.</vt:lpstr>
      <vt:lpstr>PowerPoint Presentation</vt:lpstr>
      <vt:lpstr>     NAME_CONTRACT_STATUS</vt:lpstr>
      <vt:lpstr>PowerPoint Presentation</vt:lpstr>
      <vt:lpstr>    AMT_ANNUITY</vt:lpstr>
      <vt:lpstr>   DAYS_BIRTH</vt:lpstr>
      <vt:lpstr>PowerPoint Presentation</vt:lpstr>
      <vt:lpstr>   NAME_INCOME_TYPE In Canceled category, there is a huge difference in income type Pensioner &amp; State servant</vt:lpstr>
      <vt:lpstr>   CODE_GENDER  Males have considerably lesser counts in Canceled category as compared to Females.</vt:lpstr>
      <vt:lpstr>        NAME_FAMILY_STATUS 1) Married people are at top in all CONTRACT_STATUS categories. 2) Single/Not-married ratio is comparatively higher in Unused category.</vt:lpstr>
      <vt:lpstr>PowerPoint Presentation</vt:lpstr>
      <vt:lpstr> NAME_CASH_LOAN_PURPOSE v/s NAME_CONTRACT_STATUS</vt:lpstr>
      <vt:lpstr> NAME_CASH_LOAN_PURPOSE v/s NAME_CONTRACT_STATUS </vt:lpstr>
      <vt:lpstr>  NAME_CASH_LOAN_PURPOSE v/s TARGET</vt:lpstr>
      <vt:lpstr>  NAME_CASH_LOAN_PURPOSE v/s TARGET</vt:lpstr>
      <vt:lpstr>  PRODUCT_COMBINATION v/s TARGET</vt:lpstr>
      <vt:lpstr>  PRODUCT_COMBINATION v/s TARGET</vt:lpstr>
      <vt:lpstr> AMT_CREDIT_PREV v/s NAME_HOUSING_TYPE v/s TARGET</vt:lpstr>
      <vt:lpstr> AMT_CREDIT_PREV v/s NAME_HOUSING_TYPE v/s TARGET</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user</dc:creator>
  <cp:lastModifiedBy>Lal, Rohit - AM/NS India - IT (HAZ)</cp:lastModifiedBy>
  <cp:revision>37</cp:revision>
  <dcterms:created xsi:type="dcterms:W3CDTF">2020-08-09T18:25:49Z</dcterms:created>
  <dcterms:modified xsi:type="dcterms:W3CDTF">2020-08-10T14:48:13Z</dcterms:modified>
</cp:coreProperties>
</file>