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17272D8-6540-41CB-A091-BF0147DB5BA2}"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E2F67-0A7E-4BF2-BCE8-A4CB4588C95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7272D8-6540-41CB-A091-BF0147DB5BA2}"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E2F67-0A7E-4BF2-BCE8-A4CB4588C95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7272D8-6540-41CB-A091-BF0147DB5BA2}"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E2F67-0A7E-4BF2-BCE8-A4CB4588C95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7272D8-6540-41CB-A091-BF0147DB5BA2}"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E2F67-0A7E-4BF2-BCE8-A4CB4588C95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7272D8-6540-41CB-A091-BF0147DB5BA2}"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E2F67-0A7E-4BF2-BCE8-A4CB4588C95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7272D8-6540-41CB-A091-BF0147DB5BA2}" type="datetimeFigureOut">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E2F67-0A7E-4BF2-BCE8-A4CB4588C95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7272D8-6540-41CB-A091-BF0147DB5BA2}" type="datetimeFigureOut">
              <a:rPr lang="en-US" smtClean="0"/>
              <a:t>10/26/2020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9E2F67-0A7E-4BF2-BCE8-A4CB4588C95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7272D8-6540-41CB-A091-BF0147DB5BA2}" type="datetimeFigureOut">
              <a:rPr lang="en-US" smtClean="0"/>
              <a:t>10/26/2020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9E2F67-0A7E-4BF2-BCE8-A4CB4588C95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7272D8-6540-41CB-A091-BF0147DB5BA2}" type="datetimeFigureOut">
              <a:rPr lang="en-US" smtClean="0"/>
              <a:t>10/26/2020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9E2F67-0A7E-4BF2-BCE8-A4CB4588C95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7272D8-6540-41CB-A091-BF0147DB5BA2}" type="datetimeFigureOut">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E2F67-0A7E-4BF2-BCE8-A4CB4588C95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7272D8-6540-41CB-A091-BF0147DB5BA2}" type="datetimeFigureOut">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E2F67-0A7E-4BF2-BCE8-A4CB4588C95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272D8-6540-41CB-A091-BF0147DB5BA2}" type="datetimeFigureOut">
              <a:rPr lang="en-US" smtClean="0"/>
              <a:t>10/26/2020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E2F67-0A7E-4BF2-BCE8-A4CB4588C95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Lead Scoring Case Study</a:t>
            </a:r>
          </a:p>
        </p:txBody>
      </p:sp>
      <p:sp>
        <p:nvSpPr>
          <p:cNvPr id="3" name="Subtitle 2"/>
          <p:cNvSpPr>
            <a:spLocks noGrp="1"/>
          </p:cNvSpPr>
          <p:nvPr>
            <p:ph type="subTitle" idx="1"/>
          </p:nvPr>
        </p:nvSpPr>
        <p:spPr/>
        <p:txBody>
          <a:bodyPr/>
          <a:lstStyle/>
          <a:p>
            <a:r>
              <a:rPr lang="en-US" dirty="0">
                <a:solidFill>
                  <a:schemeClr val="tx1"/>
                </a:solidFill>
              </a:rPr>
              <a:t>		</a:t>
            </a:r>
          </a:p>
          <a:p>
            <a:r>
              <a:rPr lang="en-US" dirty="0">
                <a:solidFill>
                  <a:schemeClr val="tx1"/>
                </a:solidFill>
              </a:rPr>
              <a:t>	By-Monica </a:t>
            </a:r>
            <a:r>
              <a:rPr lang="en-US" dirty="0" err="1">
                <a:solidFill>
                  <a:schemeClr val="tx1"/>
                </a:solidFill>
              </a:rPr>
              <a:t>Fatwani</a:t>
            </a:r>
            <a:r>
              <a:rPr lang="en-US" dirty="0">
                <a:solidFill>
                  <a:schemeClr val="tx1"/>
                </a:solidFill>
              </a:rPr>
              <a:t> &amp; Rohit Lal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fontScale="85000" lnSpcReduction="10000"/>
          </a:bodyPr>
          <a:lstStyle/>
          <a:p>
            <a:r>
              <a:rPr lang="en-IN" dirty="0"/>
              <a:t>X Education is an online education providing company. The leads that the company acquires are through various marketing platforms as well as inbounds from company websites. The current conversion rate is 30% for the leads that are getting generated. To increase the rate of conversion, the company wants to identify the “Hot Leads” so that the rate of conversion can be increased. A model needs to be built wherein lead scores are assigned to each of the leads. Higher lead scores should correspond to high chances of conversion and lower lead scores to low chances.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p:txBody>
          <a:bodyPr>
            <a:normAutofit fontScale="92500" lnSpcReduction="20000"/>
          </a:bodyPr>
          <a:lstStyle/>
          <a:p>
            <a:r>
              <a:rPr lang="en-US" dirty="0"/>
              <a:t>Loading and Inspecting data</a:t>
            </a:r>
          </a:p>
          <a:p>
            <a:r>
              <a:rPr lang="en-US" dirty="0"/>
              <a:t>Data Cleaning</a:t>
            </a:r>
          </a:p>
          <a:p>
            <a:r>
              <a:rPr lang="en-US" dirty="0"/>
              <a:t>EDA</a:t>
            </a:r>
          </a:p>
          <a:p>
            <a:r>
              <a:rPr lang="en-US" dirty="0"/>
              <a:t>Data Preparation for Modeling</a:t>
            </a:r>
          </a:p>
          <a:p>
            <a:r>
              <a:rPr lang="en-US" dirty="0"/>
              <a:t>Model Building</a:t>
            </a:r>
          </a:p>
          <a:p>
            <a:r>
              <a:rPr lang="en-US" dirty="0"/>
              <a:t>Confusion Matrix</a:t>
            </a:r>
          </a:p>
          <a:p>
            <a:r>
              <a:rPr lang="en-US" dirty="0"/>
              <a:t>ROC Curve</a:t>
            </a:r>
          </a:p>
          <a:p>
            <a:r>
              <a:rPr lang="en-US" dirty="0"/>
              <a:t>Assigning Lead Score</a:t>
            </a:r>
          </a:p>
          <a:p>
            <a:r>
              <a:rPr lang="en-US" dirty="0"/>
              <a:t>Make Predictions on Test dataset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a:t>Loading , Data Cleaning &amp; EDA</a:t>
            </a:r>
          </a:p>
        </p:txBody>
      </p:sp>
      <p:sp>
        <p:nvSpPr>
          <p:cNvPr id="3" name="Content Placeholder 2"/>
          <p:cNvSpPr>
            <a:spLocks noGrp="1"/>
          </p:cNvSpPr>
          <p:nvPr>
            <p:ph idx="1"/>
          </p:nvPr>
        </p:nvSpPr>
        <p:spPr>
          <a:xfrm>
            <a:off x="457200" y="1600200"/>
            <a:ext cx="8229600" cy="5029200"/>
          </a:xfrm>
        </p:spPr>
        <p:txBody>
          <a:bodyPr>
            <a:noAutofit/>
          </a:bodyPr>
          <a:lstStyle/>
          <a:p>
            <a:r>
              <a:rPr lang="en-US" sz="2000" dirty="0"/>
              <a:t>Load Leads.csv and read and inspect data set.</a:t>
            </a:r>
          </a:p>
          <a:p>
            <a:r>
              <a:rPr lang="en-US" sz="2000" dirty="0"/>
              <a:t>While Data Cleaning, we will Replace the 'Select' column with </a:t>
            </a:r>
            <a:r>
              <a:rPr lang="en-US" sz="2000" dirty="0" err="1"/>
              <a:t>NaN</a:t>
            </a:r>
            <a:r>
              <a:rPr lang="en-US" sz="2000" dirty="0"/>
              <a:t> values, since it signifies missing data (</a:t>
            </a:r>
            <a:r>
              <a:rPr lang="en-US" sz="2000" dirty="0" err="1"/>
              <a:t>i.e</a:t>
            </a:r>
            <a:r>
              <a:rPr lang="en-US" sz="2000" dirty="0"/>
              <a:t>, no option is selected)</a:t>
            </a:r>
          </a:p>
          <a:p>
            <a:r>
              <a:rPr lang="en-US" sz="2000" dirty="0"/>
              <a:t>Drop single-valued columns, since they won't contribute to our analysis.</a:t>
            </a:r>
          </a:p>
          <a:p>
            <a:r>
              <a:rPr lang="en-US" sz="2000" dirty="0"/>
              <a:t>Drop columns with high percentage of missing values(&gt; 45%)</a:t>
            </a:r>
          </a:p>
          <a:p>
            <a:r>
              <a:rPr lang="en-US" sz="2000" dirty="0"/>
              <a:t>Drop categorical columns that are highly skewed impute columns with less number of missing values.</a:t>
            </a:r>
          </a:p>
          <a:p>
            <a:r>
              <a:rPr lang="en-US" sz="2000" dirty="0"/>
              <a:t>In EDA, we will perform </a:t>
            </a:r>
            <a:r>
              <a:rPr lang="en-US" sz="2000" dirty="0" err="1"/>
              <a:t>Univariate</a:t>
            </a:r>
            <a:r>
              <a:rPr lang="en-US" sz="2000" dirty="0"/>
              <a:t> Analysis for all the columns in data set.</a:t>
            </a:r>
          </a:p>
          <a:p>
            <a:r>
              <a:rPr lang="en-US" sz="2000" dirty="0"/>
              <a:t>After </a:t>
            </a:r>
            <a:r>
              <a:rPr lang="en-US" sz="2000" dirty="0" err="1"/>
              <a:t>univariate</a:t>
            </a:r>
            <a:r>
              <a:rPr lang="en-US" sz="2000" dirty="0"/>
              <a:t> analysis we have seen that many columns are not adding any information to the model which includes 'Lead Number',   'A free copy of Mastering The Interview', 'Country', 'Tags', hence we drop them for further analysis.</a:t>
            </a:r>
          </a:p>
          <a:p>
            <a:endParaRPr lang="en-US" sz="2400" dirty="0"/>
          </a:p>
          <a:p>
            <a:pPr>
              <a:buNone/>
            </a:pPr>
            <a:endParaRPr lang="en-US" sz="2400" dirty="0"/>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Data Modeling</a:t>
            </a:r>
          </a:p>
        </p:txBody>
      </p:sp>
      <p:sp>
        <p:nvSpPr>
          <p:cNvPr id="3" name="Content Placeholder 2"/>
          <p:cNvSpPr>
            <a:spLocks noGrp="1"/>
          </p:cNvSpPr>
          <p:nvPr>
            <p:ph idx="1"/>
          </p:nvPr>
        </p:nvSpPr>
        <p:spPr>
          <a:xfrm>
            <a:off x="457200" y="838200"/>
            <a:ext cx="8229600" cy="5287963"/>
          </a:xfrm>
        </p:spPr>
        <p:txBody>
          <a:bodyPr>
            <a:normAutofit/>
          </a:bodyPr>
          <a:lstStyle/>
          <a:p>
            <a:r>
              <a:rPr lang="en-US" sz="1800" dirty="0"/>
              <a:t>Before Data Modeling, we will prepare data for modeling by converting some binary variables (Yes/No) to 1/0.</a:t>
            </a:r>
          </a:p>
          <a:p>
            <a:r>
              <a:rPr lang="en-US" sz="1800" dirty="0"/>
              <a:t>For categorical variables with multiple levels, create dummy features.</a:t>
            </a:r>
          </a:p>
          <a:p>
            <a:r>
              <a:rPr lang="en-US" sz="1800" dirty="0"/>
              <a:t>Split the data in Train and Test split and then scale the data.</a:t>
            </a:r>
          </a:p>
          <a:p>
            <a:r>
              <a:rPr lang="en-US" sz="1800" dirty="0"/>
              <a:t>Here we will use RFE for eliminating variables  and then manually reduce the variables by creating GLM Regression. Below is our final GLM Results.</a:t>
            </a:r>
          </a:p>
          <a:p>
            <a:pPr>
              <a:buNone/>
            </a:pPr>
            <a:endParaRPr lang="en-US" dirty="0"/>
          </a:p>
        </p:txBody>
      </p:sp>
      <p:pic>
        <p:nvPicPr>
          <p:cNvPr id="4" name="Picture 3" descr="glm.PNG"/>
          <p:cNvPicPr>
            <a:picLocks noChangeAspect="1"/>
          </p:cNvPicPr>
          <p:nvPr/>
        </p:nvPicPr>
        <p:blipFill>
          <a:blip r:embed="rId2"/>
          <a:stretch>
            <a:fillRect/>
          </a:stretch>
        </p:blipFill>
        <p:spPr>
          <a:xfrm>
            <a:off x="838200" y="2667000"/>
            <a:ext cx="7315200" cy="3810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Predicted values in Train set &amp; ROC curve.</a:t>
            </a:r>
          </a:p>
        </p:txBody>
      </p:sp>
      <p:sp>
        <p:nvSpPr>
          <p:cNvPr id="3" name="Content Placeholder 2"/>
          <p:cNvSpPr>
            <a:spLocks noGrp="1"/>
          </p:cNvSpPr>
          <p:nvPr>
            <p:ph idx="1"/>
          </p:nvPr>
        </p:nvSpPr>
        <p:spPr/>
        <p:txBody>
          <a:bodyPr/>
          <a:lstStyle/>
          <a:p>
            <a:r>
              <a:rPr lang="en-US" sz="1800" dirty="0"/>
              <a:t>Creating a </a:t>
            </a:r>
            <a:r>
              <a:rPr lang="en-US" sz="1800" dirty="0" err="1"/>
              <a:t>dataframe</a:t>
            </a:r>
            <a:r>
              <a:rPr lang="en-US" sz="1800" dirty="0"/>
              <a:t> with the Converted flag and the predicted probabilities.</a:t>
            </a:r>
          </a:p>
          <a:p>
            <a:r>
              <a:rPr lang="en-US" sz="1800" dirty="0"/>
              <a:t>Creating new column 'predicted' with 1 if </a:t>
            </a:r>
            <a:r>
              <a:rPr lang="en-US" sz="1800" dirty="0" err="1"/>
              <a:t>Converted_Prob</a:t>
            </a:r>
            <a:r>
              <a:rPr lang="en-US" sz="1800" dirty="0"/>
              <a:t> &gt; 0.5 else 0.</a:t>
            </a:r>
          </a:p>
          <a:p>
            <a:r>
              <a:rPr lang="en-US" sz="1800" dirty="0"/>
              <a:t>Check for Confusion Metrics and VIF.</a:t>
            </a:r>
          </a:p>
          <a:p>
            <a:r>
              <a:rPr lang="en-US" sz="1800" dirty="0"/>
              <a:t>Plot accuracy, sensitivity and specificity for various probabilities and find the cut-off(we choose 0.33 as cut-off)</a:t>
            </a:r>
          </a:p>
          <a:p>
            <a:r>
              <a:rPr lang="en-US" sz="2000" dirty="0"/>
              <a:t>Assign lead score(</a:t>
            </a:r>
            <a:r>
              <a:rPr lang="en-US" sz="2000" dirty="0" err="1"/>
              <a:t>Converted_prob</a:t>
            </a:r>
            <a:r>
              <a:rPr lang="en-US" sz="2000" dirty="0"/>
              <a:t> * 100).</a:t>
            </a:r>
          </a:p>
        </p:txBody>
      </p:sp>
      <p:pic>
        <p:nvPicPr>
          <p:cNvPr id="4" name="Picture 3" descr="roc.png"/>
          <p:cNvPicPr>
            <a:picLocks noChangeAspect="1"/>
          </p:cNvPicPr>
          <p:nvPr/>
        </p:nvPicPr>
        <p:blipFill>
          <a:blip r:embed="rId2"/>
          <a:stretch>
            <a:fillRect/>
          </a:stretch>
        </p:blipFill>
        <p:spPr>
          <a:xfrm>
            <a:off x="1905000" y="3657600"/>
            <a:ext cx="4800600" cy="25717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Predictions on Test Set</a:t>
            </a:r>
          </a:p>
        </p:txBody>
      </p:sp>
      <p:sp>
        <p:nvSpPr>
          <p:cNvPr id="3" name="Content Placeholder 2"/>
          <p:cNvSpPr>
            <a:spLocks noGrp="1"/>
          </p:cNvSpPr>
          <p:nvPr>
            <p:ph idx="1"/>
          </p:nvPr>
        </p:nvSpPr>
        <p:spPr>
          <a:xfrm>
            <a:off x="457200" y="1676400"/>
            <a:ext cx="8229600" cy="4449763"/>
          </a:xfrm>
        </p:spPr>
        <p:txBody>
          <a:bodyPr/>
          <a:lstStyle/>
          <a:p>
            <a:r>
              <a:rPr lang="en-US" sz="2800" dirty="0"/>
              <a:t>Scale test set and add constant.</a:t>
            </a:r>
          </a:p>
          <a:p>
            <a:r>
              <a:rPr lang="en-US" sz="2800" dirty="0"/>
              <a:t>Model is already trained in train set, transform the data for test set and get the final predicted value.</a:t>
            </a:r>
          </a:p>
          <a:p>
            <a:pPr>
              <a:buNone/>
            </a:pPr>
            <a:endParaRPr lang="en-US" sz="2800" dirty="0"/>
          </a:p>
          <a:p>
            <a:pPr>
              <a:buNone/>
            </a:pPr>
            <a:r>
              <a:rPr lang="en-US" sz="2800" dirty="0"/>
              <a:t>For Test set:</a:t>
            </a:r>
          </a:p>
          <a:p>
            <a:r>
              <a:rPr lang="en-US" sz="2800" dirty="0"/>
              <a:t>overall accuracy- 80.2 %</a:t>
            </a:r>
          </a:p>
          <a:p>
            <a:r>
              <a:rPr lang="en-US" sz="2800" dirty="0"/>
              <a:t>Sensitivity- 80.78 %</a:t>
            </a:r>
          </a:p>
          <a:p>
            <a:r>
              <a:rPr lang="en-US" sz="2800" dirty="0"/>
              <a:t>Specificity- 79.8 %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85000" lnSpcReduction="20000"/>
          </a:bodyPr>
          <a:lstStyle/>
          <a:p>
            <a:r>
              <a:rPr lang="en-US" dirty="0"/>
              <a:t>Marketing team must focus on getting the leads from </a:t>
            </a:r>
            <a:r>
              <a:rPr lang="en-US" dirty="0">
                <a:solidFill>
                  <a:schemeClr val="tx2">
                    <a:lumMod val="60000"/>
                    <a:lumOff val="40000"/>
                  </a:schemeClr>
                </a:solidFill>
              </a:rPr>
              <a:t>Lead Add Form</a:t>
            </a:r>
            <a:r>
              <a:rPr lang="en-US" dirty="0"/>
              <a:t> so that their chance of conversion is maximum.</a:t>
            </a:r>
          </a:p>
          <a:p>
            <a:r>
              <a:rPr lang="en-US" dirty="0">
                <a:solidFill>
                  <a:schemeClr val="tx2">
                    <a:lumMod val="60000"/>
                    <a:lumOff val="40000"/>
                  </a:schemeClr>
                </a:solidFill>
              </a:rPr>
              <a:t>Lead </a:t>
            </a:r>
            <a:r>
              <a:rPr lang="en-US" dirty="0" err="1">
                <a:solidFill>
                  <a:schemeClr val="tx2">
                    <a:lumMod val="60000"/>
                    <a:lumOff val="40000"/>
                  </a:schemeClr>
                </a:solidFill>
              </a:rPr>
              <a:t>Source_Welingak</a:t>
            </a:r>
            <a:r>
              <a:rPr lang="en-US" dirty="0">
                <a:solidFill>
                  <a:schemeClr val="tx2">
                    <a:lumMod val="60000"/>
                    <a:lumOff val="40000"/>
                  </a:schemeClr>
                </a:solidFill>
              </a:rPr>
              <a:t> Website</a:t>
            </a:r>
            <a:r>
              <a:rPr lang="en-US" dirty="0"/>
              <a:t>  and leads with </a:t>
            </a:r>
            <a:r>
              <a:rPr lang="en-US" dirty="0">
                <a:solidFill>
                  <a:schemeClr val="tx2">
                    <a:lumMod val="60000"/>
                    <a:lumOff val="40000"/>
                  </a:schemeClr>
                </a:solidFill>
              </a:rPr>
              <a:t>current </a:t>
            </a:r>
            <a:r>
              <a:rPr lang="en-US" dirty="0" err="1">
                <a:solidFill>
                  <a:schemeClr val="tx2">
                    <a:lumMod val="60000"/>
                    <a:lumOff val="40000"/>
                  </a:schemeClr>
                </a:solidFill>
              </a:rPr>
              <a:t>occupation_Working</a:t>
            </a:r>
            <a:r>
              <a:rPr lang="en-US" dirty="0">
                <a:solidFill>
                  <a:schemeClr val="tx2">
                    <a:lumMod val="60000"/>
                    <a:lumOff val="40000"/>
                  </a:schemeClr>
                </a:solidFill>
              </a:rPr>
              <a:t> Professional</a:t>
            </a:r>
            <a:r>
              <a:rPr lang="en-US" dirty="0"/>
              <a:t>  must be targeted as they contribute the most towards probability of getting the lead converted.</a:t>
            </a:r>
          </a:p>
          <a:p>
            <a:r>
              <a:rPr lang="en-US" dirty="0"/>
              <a:t>Lead score between 0 and 100 to each of the leads which can be used by the company to target potential leads. </a:t>
            </a:r>
            <a:r>
              <a:rPr lang="en-US" dirty="0">
                <a:solidFill>
                  <a:schemeClr val="tx2">
                    <a:lumMod val="60000"/>
                    <a:lumOff val="40000"/>
                  </a:schemeClr>
                </a:solidFill>
              </a:rPr>
              <a:t>Higher</a:t>
            </a:r>
            <a:r>
              <a:rPr lang="en-US" dirty="0"/>
              <a:t> the lead score, more are the chances to get converted. So business should focus on leads with </a:t>
            </a:r>
            <a:r>
              <a:rPr lang="en-US" dirty="0">
                <a:solidFill>
                  <a:schemeClr val="tx2">
                    <a:lumMod val="60000"/>
                    <a:lumOff val="40000"/>
                  </a:schemeClr>
                </a:solidFill>
              </a:rPr>
              <a:t>high Lead Score</a:t>
            </a:r>
            <a:r>
              <a:rPr lang="en-US"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1119</TotalTime>
  <Words>586</Words>
  <Application>Microsoft Office PowerPoint</Application>
  <PresentationFormat>On-screen Show (4:3)</PresentationFormat>
  <Paragraphs>47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Lead Scoring Case Study</vt:lpstr>
      <vt:lpstr>Problem Statement</vt:lpstr>
      <vt:lpstr>Approach</vt:lpstr>
      <vt:lpstr>Loading , Data Cleaning &amp; EDA</vt:lpstr>
      <vt:lpstr>Data Modeling</vt:lpstr>
      <vt:lpstr>Creating Predicted values in Train set &amp; ROC curve.</vt:lpstr>
      <vt:lpstr>Making Predictions on Test Set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user</dc:creator>
  <cp:lastModifiedBy>Lal, Rohit - AM/NS India - IT (HAZ)</cp:lastModifiedBy>
  <cp:revision>11</cp:revision>
  <dcterms:created xsi:type="dcterms:W3CDTF">2020-10-25T17:43:48Z</dcterms:created>
  <dcterms:modified xsi:type="dcterms:W3CDTF">2020-10-26T13:17:24Z</dcterms:modified>
</cp:coreProperties>
</file>