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50"/>
  </p:normalViewPr>
  <p:slideViewPr>
    <p:cSldViewPr snapToGrid="0">
      <p:cViewPr varScale="1">
        <p:scale>
          <a:sx n="156" d="100"/>
          <a:sy n="156"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12/3/24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
        <p:nvSpPr>
          <p:cNvPr id="12" name="TextBox 11">
            <a:extLst>
              <a:ext uri="{FF2B5EF4-FFF2-40B4-BE49-F238E27FC236}">
                <a16:creationId xmlns:a16="http://schemas.microsoft.com/office/drawing/2014/main" id="{3A2BF0AE-41FE-4FB3-B9BE-6490933594F1}"/>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Cisco Confidential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ootball-data.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3FF3C-F00F-5B06-8215-B7514816F4BC}"/>
              </a:ext>
            </a:extLst>
          </p:cNvPr>
          <p:cNvSpPr>
            <a:spLocks noGrp="1"/>
          </p:cNvSpPr>
          <p:nvPr>
            <p:ph type="ctrTitle"/>
          </p:nvPr>
        </p:nvSpPr>
        <p:spPr>
          <a:xfrm>
            <a:off x="988693" y="1063416"/>
            <a:ext cx="6416313" cy="4811730"/>
          </a:xfrm>
        </p:spPr>
        <p:txBody>
          <a:bodyPr anchor="ctr">
            <a:normAutofit/>
          </a:bodyPr>
          <a:lstStyle/>
          <a:p>
            <a:pPr algn="r"/>
            <a:r>
              <a:rPr lang="en-IN" sz="4400" b="0" i="0" u="none" strike="noStrike" dirty="0">
                <a:solidFill>
                  <a:srgbClr val="000000"/>
                </a:solidFill>
                <a:effectLst/>
                <a:latin typeface="-webkit-standard"/>
              </a:rPr>
              <a:t>Football League Prediction</a:t>
            </a:r>
            <a:br>
              <a:rPr lang="en-IN" sz="4000" b="0" i="0" u="none" strike="noStrike" dirty="0">
                <a:solidFill>
                  <a:srgbClr val="000000"/>
                </a:solidFill>
                <a:effectLst/>
                <a:latin typeface="-webkit-standard"/>
              </a:rPr>
            </a:br>
            <a:r>
              <a:rPr lang="en-IN" sz="1400" b="0" i="0" u="none" strike="noStrike" dirty="0">
                <a:solidFill>
                  <a:srgbClr val="000000"/>
                </a:solidFill>
                <a:effectLst/>
                <a:latin typeface="-webkit-standard"/>
              </a:rPr>
              <a:t>A Machine Learning Approach to Predict Football Match Outcomes</a:t>
            </a:r>
            <a:endParaRPr lang="en-US" sz="1400" dirty="0"/>
          </a:p>
        </p:txBody>
      </p:sp>
      <p:sp>
        <p:nvSpPr>
          <p:cNvPr id="10" name="Rectangle 9">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6510F4C-2C58-9CAA-6EED-CE76A54D9ACA}"/>
              </a:ext>
            </a:extLst>
          </p:cNvPr>
          <p:cNvSpPr>
            <a:spLocks noGrp="1"/>
          </p:cNvSpPr>
          <p:nvPr>
            <p:ph type="subTitle" idx="1"/>
          </p:nvPr>
        </p:nvSpPr>
        <p:spPr>
          <a:xfrm>
            <a:off x="7885882" y="4359728"/>
            <a:ext cx="2591618" cy="1515417"/>
          </a:xfrm>
        </p:spPr>
        <p:txBody>
          <a:bodyPr anchor="ctr">
            <a:normAutofit fontScale="92500" lnSpcReduction="20000"/>
          </a:bodyPr>
          <a:lstStyle/>
          <a:p>
            <a:r>
              <a:rPr lang="en-US" sz="1600" dirty="0"/>
              <a:t>Presented by:</a:t>
            </a:r>
          </a:p>
          <a:p>
            <a:r>
              <a:rPr lang="en-US" sz="1500" dirty="0"/>
              <a:t>Rohit Singh</a:t>
            </a:r>
          </a:p>
          <a:p>
            <a:r>
              <a:rPr lang="en-US" sz="1500" dirty="0"/>
              <a:t>C S Ganapathy</a:t>
            </a:r>
          </a:p>
          <a:p>
            <a:r>
              <a:rPr lang="en-US" sz="1500" dirty="0" err="1"/>
              <a:t>Vishakha</a:t>
            </a:r>
            <a:r>
              <a:rPr lang="en-US" sz="1500" dirty="0"/>
              <a:t> kumari</a:t>
            </a:r>
          </a:p>
          <a:p>
            <a:r>
              <a:rPr lang="en-US" sz="1500" dirty="0"/>
              <a:t>Keshav </a:t>
            </a:r>
            <a:r>
              <a:rPr lang="en-US" sz="1500" dirty="0" err="1"/>
              <a:t>kumar</a:t>
            </a:r>
            <a:endParaRPr lang="en-US" sz="1500" dirty="0"/>
          </a:p>
        </p:txBody>
      </p:sp>
      <p:sp>
        <p:nvSpPr>
          <p:cNvPr id="12" name="Rectangle 11">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18711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D3C7-DC1A-E517-0867-C97E3AE5DF7E}"/>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080CF9FD-CB44-7C78-0B37-438DA45300C4}"/>
              </a:ext>
            </a:extLst>
          </p:cNvPr>
          <p:cNvSpPr>
            <a:spLocks noGrp="1"/>
          </p:cNvSpPr>
          <p:nvPr>
            <p:ph idx="1"/>
          </p:nvPr>
        </p:nvSpPr>
        <p:spPr>
          <a:xfrm>
            <a:off x="1103312" y="1314450"/>
            <a:ext cx="9991952" cy="4933949"/>
          </a:xfrm>
        </p:spPr>
        <p:txBody>
          <a:bodyPr/>
          <a:lstStyle/>
          <a:p>
            <a:pPr marL="0" indent="0">
              <a:buNone/>
            </a:pPr>
            <a:r>
              <a:rPr lang="en-IN" sz="1900" dirty="0"/>
              <a:t>We experimented with several machine learning models to predict match outcomes:</a:t>
            </a:r>
          </a:p>
          <a:p>
            <a:pPr marL="0" indent="0">
              <a:buNone/>
            </a:pPr>
            <a:r>
              <a:rPr lang="en-IN" sz="1900" dirty="0"/>
              <a:t>- Logistic Regression: A baseline model for binary classification.</a:t>
            </a:r>
          </a:p>
          <a:p>
            <a:pPr marL="0" indent="0">
              <a:buNone/>
            </a:pPr>
            <a:r>
              <a:rPr lang="en-IN" sz="1900" dirty="0"/>
              <a:t>- Random Forest Classifier: A decision-tree-based ensemble method, which works well with high-dimensional datasets.</a:t>
            </a:r>
          </a:p>
          <a:p>
            <a:pPr marL="0" indent="0">
              <a:buNone/>
            </a:pPr>
            <a:r>
              <a:rPr lang="en-IN" sz="1900" dirty="0"/>
              <a:t>- Support Vector Machine (SVM): A classifier that works well in high-dimensional spaces, particularly for smaller datasets.</a:t>
            </a:r>
          </a:p>
          <a:p>
            <a:pPr marL="0" indent="0">
              <a:buNone/>
            </a:pPr>
            <a:r>
              <a:rPr lang="en-IN" sz="1900" dirty="0"/>
              <a:t>Each model was evaluated using cross-validation to ensure its generalizability. We chose Random Forest as the final model based on its accuracy, precision, and recall scores.</a:t>
            </a:r>
          </a:p>
          <a:p>
            <a:endParaRPr lang="en-US" dirty="0"/>
          </a:p>
        </p:txBody>
      </p:sp>
    </p:spTree>
    <p:extLst>
      <p:ext uri="{BB962C8B-B14F-4D97-AF65-F5344CB8AC3E}">
        <p14:creationId xmlns:p14="http://schemas.microsoft.com/office/powerpoint/2010/main" val="194713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4F11-361A-CC4D-F8A1-76FA96B7CBCC}"/>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BD7D812E-8658-7C17-66F0-EF15E8AD3029}"/>
              </a:ext>
            </a:extLst>
          </p:cNvPr>
          <p:cNvSpPr>
            <a:spLocks noGrp="1"/>
          </p:cNvSpPr>
          <p:nvPr>
            <p:ph idx="1"/>
          </p:nvPr>
        </p:nvSpPr>
        <p:spPr>
          <a:xfrm>
            <a:off x="1103312" y="1306287"/>
            <a:ext cx="9812338" cy="3780064"/>
          </a:xfrm>
        </p:spPr>
        <p:txBody>
          <a:bodyPr/>
          <a:lstStyle/>
          <a:p>
            <a:pPr marL="0" indent="0">
              <a:lnSpc>
                <a:spcPct val="80000"/>
              </a:lnSpc>
              <a:buNone/>
            </a:pPr>
            <a:r>
              <a:rPr lang="en-IN" dirty="0"/>
              <a:t>The dataset was split into a training set and a test set.</a:t>
            </a:r>
          </a:p>
          <a:p>
            <a:pPr marL="0" indent="0">
              <a:lnSpc>
                <a:spcPct val="80000"/>
              </a:lnSpc>
              <a:buNone/>
            </a:pPr>
            <a:r>
              <a:rPr lang="en-IN" dirty="0"/>
              <a:t>- Training Set: 80% of the data used to train the model.</a:t>
            </a:r>
          </a:p>
          <a:p>
            <a:pPr>
              <a:lnSpc>
                <a:spcPct val="80000"/>
              </a:lnSpc>
              <a:buFontTx/>
              <a:buChar char="-"/>
            </a:pPr>
            <a:r>
              <a:rPr lang="en-IN" dirty="0"/>
              <a:t>Test Set: 20% of the data used to evaluate the model's performance.</a:t>
            </a:r>
          </a:p>
          <a:p>
            <a:pPr>
              <a:lnSpc>
                <a:spcPct val="80000"/>
              </a:lnSpc>
              <a:buFontTx/>
              <a:buChar char="-"/>
            </a:pPr>
            <a:endParaRPr lang="en-IN" dirty="0"/>
          </a:p>
          <a:p>
            <a:pPr marL="0" indent="0">
              <a:lnSpc>
                <a:spcPct val="80000"/>
              </a:lnSpc>
              <a:buNone/>
            </a:pPr>
            <a:r>
              <a:rPr lang="en-IN" dirty="0"/>
              <a:t>The Random Forest model was tuned using grid search, testing various hyperparameters like the number of trees in the forest and tree depth. This allowed us to find the most optimal model configuration for accurate predictions.</a:t>
            </a:r>
          </a:p>
        </p:txBody>
      </p:sp>
    </p:spTree>
    <p:extLst>
      <p:ext uri="{BB962C8B-B14F-4D97-AF65-F5344CB8AC3E}">
        <p14:creationId xmlns:p14="http://schemas.microsoft.com/office/powerpoint/2010/main" val="216567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8A38-A0B8-8810-A886-EB9579036424}"/>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6A57BEFE-5087-2B10-D3B9-34C4C4F7A99E}"/>
              </a:ext>
            </a:extLst>
          </p:cNvPr>
          <p:cNvSpPr>
            <a:spLocks noGrp="1"/>
          </p:cNvSpPr>
          <p:nvPr>
            <p:ph idx="1"/>
          </p:nvPr>
        </p:nvSpPr>
        <p:spPr>
          <a:xfrm>
            <a:off x="1103312" y="1355272"/>
            <a:ext cx="10245045" cy="4893128"/>
          </a:xfrm>
        </p:spPr>
        <p:txBody>
          <a:bodyPr>
            <a:normAutofit/>
          </a:bodyPr>
          <a:lstStyle/>
          <a:p>
            <a:pPr marL="0" indent="0">
              <a:buNone/>
            </a:pPr>
            <a:r>
              <a:rPr lang="en-IN" sz="1900" dirty="0"/>
              <a:t>The performance of the models was evaluated using several metrics:</a:t>
            </a:r>
          </a:p>
          <a:p>
            <a:pPr marL="0" indent="0">
              <a:buNone/>
            </a:pPr>
            <a:r>
              <a:rPr lang="en-IN" sz="1900" dirty="0"/>
              <a:t>- Accuracy: The percentage of correctly predicted match outcomes.</a:t>
            </a:r>
          </a:p>
          <a:p>
            <a:pPr marL="0" indent="0">
              <a:buNone/>
            </a:pPr>
            <a:r>
              <a:rPr lang="en-IN" sz="1900" dirty="0"/>
              <a:t>- Precision: The percentage of positive predictions (wins) that were actually correct.</a:t>
            </a:r>
          </a:p>
          <a:p>
            <a:pPr marL="0" indent="0">
              <a:buNone/>
            </a:pPr>
            <a:r>
              <a:rPr lang="en-IN" sz="1900" dirty="0"/>
              <a:t>- Recall: The ability of the model to correctly identify actual wins.</a:t>
            </a:r>
          </a:p>
          <a:p>
            <a:pPr marL="0" indent="0">
              <a:buNone/>
            </a:pPr>
            <a:r>
              <a:rPr lang="en-IN" sz="1900" dirty="0"/>
              <a:t>- F1-Score: A balanced metric that combines both precision and recall.</a:t>
            </a:r>
          </a:p>
          <a:p>
            <a:pPr>
              <a:buFontTx/>
              <a:buChar char="-"/>
            </a:pPr>
            <a:r>
              <a:rPr lang="en-IN" sz="1900" dirty="0"/>
              <a:t>Confusion Matrix: To assess the number of false positives, false negatives, true positives, and true negatives.</a:t>
            </a:r>
          </a:p>
          <a:p>
            <a:pPr>
              <a:buFontTx/>
              <a:buChar char="-"/>
            </a:pPr>
            <a:endParaRPr lang="en-IN" sz="1900" dirty="0"/>
          </a:p>
          <a:p>
            <a:pPr marL="0" indent="0">
              <a:buNone/>
            </a:pPr>
            <a:r>
              <a:rPr lang="en-IN" sz="1900" dirty="0"/>
              <a:t>The Random Forest model had the highest accuracy of 82%, with an F1-score of 0.79.</a:t>
            </a:r>
          </a:p>
          <a:p>
            <a:endParaRPr lang="en-US" dirty="0"/>
          </a:p>
        </p:txBody>
      </p:sp>
    </p:spTree>
    <p:extLst>
      <p:ext uri="{BB962C8B-B14F-4D97-AF65-F5344CB8AC3E}">
        <p14:creationId xmlns:p14="http://schemas.microsoft.com/office/powerpoint/2010/main" val="50667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F323-7FBB-CBBB-D926-B559C7BF15D3}"/>
              </a:ext>
            </a:extLst>
          </p:cNvPr>
          <p:cNvSpPr>
            <a:spLocks noGrp="1"/>
          </p:cNvSpPr>
          <p:nvPr>
            <p:ph type="title"/>
          </p:nvPr>
        </p:nvSpPr>
        <p:spPr/>
        <p:txBody>
          <a:bodyPr/>
          <a:lstStyle/>
          <a:p>
            <a:r>
              <a:rPr lang="en-US" dirty="0"/>
              <a:t>Prediction Results</a:t>
            </a:r>
          </a:p>
        </p:txBody>
      </p:sp>
      <p:sp>
        <p:nvSpPr>
          <p:cNvPr id="3" name="Content Placeholder 2">
            <a:extLst>
              <a:ext uri="{FF2B5EF4-FFF2-40B4-BE49-F238E27FC236}">
                <a16:creationId xmlns:a16="http://schemas.microsoft.com/office/drawing/2014/main" id="{86D19E2E-DA4E-5A36-B3C2-D2528B176FAA}"/>
              </a:ext>
            </a:extLst>
          </p:cNvPr>
          <p:cNvSpPr>
            <a:spLocks noGrp="1"/>
          </p:cNvSpPr>
          <p:nvPr>
            <p:ph idx="1"/>
          </p:nvPr>
        </p:nvSpPr>
        <p:spPr>
          <a:xfrm>
            <a:off x="1103312" y="1379764"/>
            <a:ext cx="10089924" cy="4868635"/>
          </a:xfrm>
        </p:spPr>
        <p:txBody>
          <a:bodyPr>
            <a:normAutofit/>
          </a:bodyPr>
          <a:lstStyle/>
          <a:p>
            <a:pPr marL="0" indent="0" algn="l">
              <a:buNone/>
            </a:pPr>
            <a:r>
              <a:rPr lang="en-IN" sz="1900" dirty="0"/>
              <a:t>After training and evaluating the model, we applied it to a set of matches in the test set. The model's predictions were compared to the actual results:</a:t>
            </a:r>
          </a:p>
          <a:p>
            <a:pPr marL="0" indent="0" algn="l">
              <a:buNone/>
            </a:pPr>
            <a:r>
              <a:rPr lang="en-IN" sz="1900" dirty="0"/>
              <a:t>      - Predictions: The model predicted match outcomes (win/loss/draw) based on the input features.</a:t>
            </a:r>
          </a:p>
          <a:p>
            <a:pPr marL="0" indent="0" algn="l">
              <a:buNone/>
            </a:pPr>
            <a:r>
              <a:rPr lang="en-IN" sz="1900" dirty="0"/>
              <a:t>      - Actual Results: The real outcomes of the matches.</a:t>
            </a:r>
          </a:p>
          <a:p>
            <a:pPr marL="0" indent="0" algn="l">
              <a:buNone/>
            </a:pPr>
            <a:r>
              <a:rPr lang="en-IN" sz="1900" dirty="0"/>
              <a:t>Key Findings:</a:t>
            </a:r>
          </a:p>
          <a:p>
            <a:pPr algn="l">
              <a:buFont typeface="Arial" panose="020B0604020202020204" pitchFamily="34" charset="0"/>
              <a:buChar char="•"/>
            </a:pPr>
            <a:r>
              <a:rPr lang="en-IN" sz="1900" dirty="0"/>
              <a:t>The model accurately predicted match outcomes in 82% of cases.</a:t>
            </a:r>
          </a:p>
          <a:p>
            <a:pPr algn="l">
              <a:buFont typeface="Arial" panose="020B0604020202020204" pitchFamily="34" charset="0"/>
              <a:buChar char="•"/>
            </a:pPr>
            <a:r>
              <a:rPr lang="en-IN" sz="1900" dirty="0"/>
              <a:t>It performed especially well in predicting wins for top-tier teams.</a:t>
            </a:r>
          </a:p>
          <a:p>
            <a:pPr marL="0" indent="0" algn="l">
              <a:buNone/>
            </a:pPr>
            <a:r>
              <a:rPr lang="en-IN" sz="1900" dirty="0"/>
              <a:t>We visualized the comparison using a Confusion Matrix and accuracy plots.</a:t>
            </a:r>
          </a:p>
          <a:p>
            <a:endParaRPr lang="en-US" dirty="0"/>
          </a:p>
        </p:txBody>
      </p:sp>
    </p:spTree>
    <p:extLst>
      <p:ext uri="{BB962C8B-B14F-4D97-AF65-F5344CB8AC3E}">
        <p14:creationId xmlns:p14="http://schemas.microsoft.com/office/powerpoint/2010/main" val="24818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B2C2-2A10-DB71-27D6-00DE4DD2E533}"/>
              </a:ext>
            </a:extLst>
          </p:cNvPr>
          <p:cNvSpPr>
            <a:spLocks noGrp="1"/>
          </p:cNvSpPr>
          <p:nvPr>
            <p:ph type="title"/>
          </p:nvPr>
        </p:nvSpPr>
        <p:spPr/>
        <p:txBody>
          <a:bodyPr/>
          <a:lstStyle/>
          <a:p>
            <a:r>
              <a:rPr lang="en-US" dirty="0"/>
              <a:t>Challenges &amp; Limitations</a:t>
            </a:r>
          </a:p>
        </p:txBody>
      </p:sp>
      <p:sp>
        <p:nvSpPr>
          <p:cNvPr id="3" name="Content Placeholder 2">
            <a:extLst>
              <a:ext uri="{FF2B5EF4-FFF2-40B4-BE49-F238E27FC236}">
                <a16:creationId xmlns:a16="http://schemas.microsoft.com/office/drawing/2014/main" id="{56C83CD5-7A85-A0D6-A7AC-51041C52B69E}"/>
              </a:ext>
            </a:extLst>
          </p:cNvPr>
          <p:cNvSpPr>
            <a:spLocks noGrp="1"/>
          </p:cNvSpPr>
          <p:nvPr>
            <p:ph idx="1"/>
          </p:nvPr>
        </p:nvSpPr>
        <p:spPr>
          <a:xfrm>
            <a:off x="1103312" y="2052918"/>
            <a:ext cx="10130745" cy="4195481"/>
          </a:xfrm>
        </p:spPr>
        <p:txBody>
          <a:bodyPr/>
          <a:lstStyle/>
          <a:p>
            <a:pPr marL="0" indent="0" algn="l">
              <a:buNone/>
            </a:pPr>
            <a:r>
              <a:rPr lang="en-IN" sz="1900" dirty="0"/>
              <a:t>Despite the success, there were several challenges and limitations in the project:</a:t>
            </a:r>
          </a:p>
          <a:p>
            <a:pPr marL="0" indent="0" algn="l">
              <a:buNone/>
            </a:pPr>
            <a:r>
              <a:rPr lang="en-IN" sz="1900" dirty="0"/>
              <a:t>     - Data Limitations: Missing values and imbalanced classes (more wins than draws or losses) in the dataset.</a:t>
            </a:r>
          </a:p>
          <a:p>
            <a:pPr marL="0" indent="0" algn="l">
              <a:buNone/>
            </a:pPr>
            <a:r>
              <a:rPr lang="en-IN" sz="1900" dirty="0"/>
              <a:t>     - Model Limitations: Some models, like Logistic Regression, underperformed in capturing complex patterns, and Random Forest was computationally expensive.</a:t>
            </a:r>
          </a:p>
          <a:p>
            <a:pPr marL="0" indent="0" algn="l">
              <a:buNone/>
            </a:pPr>
            <a:r>
              <a:rPr lang="en-IN" sz="1900" dirty="0"/>
              <a:t>     - External Factors: Factors like injuries, player transfers, or weather conditions were not considered in the model, which could have affected the outcomes.</a:t>
            </a:r>
          </a:p>
          <a:p>
            <a:endParaRPr lang="en-US" dirty="0"/>
          </a:p>
        </p:txBody>
      </p:sp>
    </p:spTree>
    <p:extLst>
      <p:ext uri="{BB962C8B-B14F-4D97-AF65-F5344CB8AC3E}">
        <p14:creationId xmlns:p14="http://schemas.microsoft.com/office/powerpoint/2010/main" val="11799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4503-7AB6-87FE-CC51-88C11D9CCFCD}"/>
              </a:ext>
            </a:extLst>
          </p:cNvPr>
          <p:cNvSpPr>
            <a:spLocks noGrp="1"/>
          </p:cNvSpPr>
          <p:nvPr>
            <p:ph type="title"/>
          </p:nvPr>
        </p:nvSpPr>
        <p:spPr/>
        <p:txBody>
          <a:bodyPr/>
          <a:lstStyle/>
          <a:p>
            <a:r>
              <a:rPr lang="en-US" dirty="0"/>
              <a:t>Future Work &amp; Improvements</a:t>
            </a:r>
          </a:p>
        </p:txBody>
      </p:sp>
      <p:sp>
        <p:nvSpPr>
          <p:cNvPr id="3" name="Content Placeholder 2">
            <a:extLst>
              <a:ext uri="{FF2B5EF4-FFF2-40B4-BE49-F238E27FC236}">
                <a16:creationId xmlns:a16="http://schemas.microsoft.com/office/drawing/2014/main" id="{50F27E05-8182-E164-84E9-AF6B12F56FF2}"/>
              </a:ext>
            </a:extLst>
          </p:cNvPr>
          <p:cNvSpPr>
            <a:spLocks noGrp="1"/>
          </p:cNvSpPr>
          <p:nvPr>
            <p:ph idx="1"/>
          </p:nvPr>
        </p:nvSpPr>
        <p:spPr>
          <a:xfrm>
            <a:off x="875201" y="1448761"/>
            <a:ext cx="10252720" cy="4195481"/>
          </a:xfrm>
        </p:spPr>
        <p:txBody>
          <a:bodyPr/>
          <a:lstStyle/>
          <a:p>
            <a:pPr marL="0" indent="0" algn="l">
              <a:buNone/>
            </a:pPr>
            <a:r>
              <a:rPr lang="en-IN" sz="1900" dirty="0"/>
              <a:t>- Enhanced Feature Set: Incorporating more granular features such as player-level statistics (injuries, transfers, form) and match conditions (weather, referee decisions).</a:t>
            </a:r>
          </a:p>
          <a:p>
            <a:pPr marL="0" indent="0" algn="l">
              <a:buNone/>
            </a:pPr>
            <a:r>
              <a:rPr lang="en-IN" sz="1900" dirty="0"/>
              <a:t>- Model Improvements: Exploring deep learning approaches like neural networks, which can capture more complex patterns.</a:t>
            </a:r>
          </a:p>
          <a:p>
            <a:pPr marL="0" indent="0" algn="l">
              <a:buNone/>
            </a:pPr>
            <a:r>
              <a:rPr lang="en-IN" sz="1900" dirty="0"/>
              <a:t>- Real-time Prediction: Integrating live data to provide real-time predictions as matches unfold.</a:t>
            </a:r>
          </a:p>
          <a:p>
            <a:pPr marL="0" indent="0" algn="l">
              <a:buNone/>
            </a:pPr>
            <a:r>
              <a:rPr lang="en-IN" sz="1900" dirty="0"/>
              <a:t>- Web Application: Building a user interface where users can input team data to get real-time predictions for upcoming matches.</a:t>
            </a:r>
          </a:p>
          <a:p>
            <a:endParaRPr lang="en-US" dirty="0"/>
          </a:p>
        </p:txBody>
      </p:sp>
    </p:spTree>
    <p:extLst>
      <p:ext uri="{BB962C8B-B14F-4D97-AF65-F5344CB8AC3E}">
        <p14:creationId xmlns:p14="http://schemas.microsoft.com/office/powerpoint/2010/main" val="333916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33E7-727F-0007-76BD-0230831B83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E1A26A-5D18-4DC9-D324-2081A5ED2C16}"/>
              </a:ext>
            </a:extLst>
          </p:cNvPr>
          <p:cNvSpPr>
            <a:spLocks noGrp="1"/>
          </p:cNvSpPr>
          <p:nvPr>
            <p:ph idx="1"/>
          </p:nvPr>
        </p:nvSpPr>
        <p:spPr>
          <a:xfrm>
            <a:off x="840921" y="1331259"/>
            <a:ext cx="10238015" cy="4195481"/>
          </a:xfrm>
        </p:spPr>
        <p:txBody>
          <a:bodyPr>
            <a:normAutofit/>
          </a:bodyPr>
          <a:lstStyle/>
          <a:p>
            <a:pPr marL="0" indent="0" algn="l">
              <a:buNone/>
            </a:pPr>
            <a:r>
              <a:rPr lang="en-IN" sz="1900" dirty="0"/>
              <a:t>In conclusion, this project demonstrated the power of machine learning in predicting football match outcomes using historical data. The Random Forest model showed promising results with an 82% accuracy rate.</a:t>
            </a:r>
            <a:br>
              <a:rPr lang="en-IN" sz="1900" dirty="0"/>
            </a:br>
            <a:r>
              <a:rPr lang="en-IN" sz="1900" dirty="0"/>
              <a:t>While the model provides a solid foundation, there is still room for improvement with additional features and model refinement. In the future, the system can be expanded to provide real-time predictions and could potentially be deployed in real-world applications like sports betting or fantasy leagues.</a:t>
            </a:r>
          </a:p>
          <a:p>
            <a:pPr marL="0" indent="0" algn="l">
              <a:buNone/>
            </a:pPr>
            <a:r>
              <a:rPr lang="en-IN" sz="1900" dirty="0"/>
              <a:t>Next Steps:</a:t>
            </a:r>
          </a:p>
          <a:p>
            <a:pPr marL="0" indent="0" algn="l">
              <a:buNone/>
            </a:pPr>
            <a:r>
              <a:rPr lang="en-IN" sz="1900" dirty="0"/>
              <a:t>- Enhance the model with more data and advanced techniques.</a:t>
            </a:r>
          </a:p>
          <a:p>
            <a:pPr marL="0" indent="0" algn="l">
              <a:buNone/>
            </a:pPr>
            <a:r>
              <a:rPr lang="en-IN" sz="1900" dirty="0"/>
              <a:t>- Deploy the model as a web application or integrate it into a sports analytics dashboard.</a:t>
            </a:r>
          </a:p>
          <a:p>
            <a:endParaRPr lang="en-US" dirty="0"/>
          </a:p>
        </p:txBody>
      </p:sp>
    </p:spTree>
    <p:extLst>
      <p:ext uri="{BB962C8B-B14F-4D97-AF65-F5344CB8AC3E}">
        <p14:creationId xmlns:p14="http://schemas.microsoft.com/office/powerpoint/2010/main" val="277773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380D-678E-7825-A078-330F611F45B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1F2BE36-B2DE-F590-46EF-1C788A8713FC}"/>
              </a:ext>
            </a:extLst>
          </p:cNvPr>
          <p:cNvSpPr>
            <a:spLocks noGrp="1"/>
          </p:cNvSpPr>
          <p:nvPr>
            <p:ph idx="1"/>
          </p:nvPr>
        </p:nvSpPr>
        <p:spPr>
          <a:xfrm>
            <a:off x="1103312" y="1232808"/>
            <a:ext cx="8946541" cy="4359728"/>
          </a:xfrm>
        </p:spPr>
        <p:txBody>
          <a:bodyPr/>
          <a:lstStyle/>
          <a:p>
            <a:r>
              <a:rPr lang="en-IN" dirty="0"/>
              <a:t>This project focuses on predicting the outcome of football matches in various leagues using historical match data. The main goal is to build a machine learning model that can predict whether a match will end in a win, loss, or draw based on historical data about the teams and matches.</a:t>
            </a:r>
          </a:p>
          <a:p>
            <a:r>
              <a:rPr lang="en-IN" b="1" dirty="0"/>
              <a:t>Key Objective</a:t>
            </a:r>
            <a:r>
              <a:rPr lang="en-IN" dirty="0"/>
              <a:t>: To predict match outcomes and provide insights into team performance.</a:t>
            </a:r>
          </a:p>
          <a:p>
            <a:r>
              <a:rPr lang="en-IN" b="1" dirty="0"/>
              <a:t>Approach</a:t>
            </a:r>
            <a:r>
              <a:rPr lang="en-IN" dirty="0"/>
              <a:t>: Utilized historical football data, cleaned and pre-processed, followed by training predictive models using various machine learning algorithms.</a:t>
            </a:r>
          </a:p>
          <a:p>
            <a:r>
              <a:rPr lang="en-IN" b="1" dirty="0"/>
              <a:t>Tools Used</a:t>
            </a:r>
            <a:r>
              <a:rPr lang="en-IN" dirty="0"/>
              <a:t>: Python, Pandas, Scikit-learn, Matplotlib, Seaborn, </a:t>
            </a:r>
            <a:r>
              <a:rPr lang="en-IN" dirty="0" err="1"/>
              <a:t>Jupyter</a:t>
            </a:r>
            <a:r>
              <a:rPr lang="en-IN" dirty="0"/>
              <a:t> Notebooks.</a:t>
            </a:r>
            <a:endParaRPr lang="en-US" dirty="0"/>
          </a:p>
        </p:txBody>
      </p:sp>
    </p:spTree>
    <p:extLst>
      <p:ext uri="{BB962C8B-B14F-4D97-AF65-F5344CB8AC3E}">
        <p14:creationId xmlns:p14="http://schemas.microsoft.com/office/powerpoint/2010/main" val="87130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419D-35C1-85F8-887F-88450516F81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2468117-8374-B10F-BB18-E1BBCE7B3EA3}"/>
              </a:ext>
            </a:extLst>
          </p:cNvPr>
          <p:cNvSpPr>
            <a:spLocks noGrp="1"/>
          </p:cNvSpPr>
          <p:nvPr>
            <p:ph idx="1"/>
          </p:nvPr>
        </p:nvSpPr>
        <p:spPr>
          <a:xfrm>
            <a:off x="1103312" y="1200150"/>
            <a:ext cx="10049102" cy="3633107"/>
          </a:xfrm>
        </p:spPr>
        <p:txBody>
          <a:bodyPr>
            <a:normAutofit/>
          </a:bodyPr>
          <a:lstStyle/>
          <a:p>
            <a:r>
              <a:rPr lang="en-IN" dirty="0"/>
              <a:t>Football is one of the most popular sports globally, and accurately predicting match outcomes can have numerous benefits. In this project, we aim to answer the following questions:</a:t>
            </a:r>
          </a:p>
          <a:p>
            <a:pPr marL="0" indent="0">
              <a:buNone/>
            </a:pPr>
            <a:r>
              <a:rPr lang="en-IN" dirty="0"/>
              <a:t>     - What factors influence the outcome of a football match?</a:t>
            </a:r>
          </a:p>
          <a:p>
            <a:pPr marL="0" indent="0">
              <a:buNone/>
            </a:pPr>
            <a:r>
              <a:rPr lang="en-IN" dirty="0"/>
              <a:t>     - Can we predict the winner, loser, or draw based on historical match data?</a:t>
            </a:r>
          </a:p>
          <a:p>
            <a:r>
              <a:rPr lang="en-IN" dirty="0"/>
              <a:t>The analysis revealed that studies with lower model performance often lacked variables that effectively capture key characteristics of players and the dynamics of the game. Additionally, it is crucial for models to be trained on data spanning multiple seasons, as teams tend to undergo significant changes each season, affecting performance and outcomes</a:t>
            </a:r>
            <a:r>
              <a:rPr lang="en-IN" b="0" i="0" u="none" strike="noStrike" dirty="0">
                <a:solidFill>
                  <a:srgbClr val="1F2328"/>
                </a:solidFill>
                <a:effectLst/>
                <a:latin typeface="-apple-system"/>
              </a:rPr>
              <a:t>.</a:t>
            </a:r>
            <a:endParaRPr lang="en-US" dirty="0"/>
          </a:p>
        </p:txBody>
      </p:sp>
    </p:spTree>
    <p:extLst>
      <p:ext uri="{BB962C8B-B14F-4D97-AF65-F5344CB8AC3E}">
        <p14:creationId xmlns:p14="http://schemas.microsoft.com/office/powerpoint/2010/main" val="394718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3C23-8CB2-EECB-C374-7D1286336F88}"/>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6CC4E553-32B4-B001-95F1-68954D2C159E}"/>
              </a:ext>
            </a:extLst>
          </p:cNvPr>
          <p:cNvSpPr>
            <a:spLocks noGrp="1"/>
          </p:cNvSpPr>
          <p:nvPr>
            <p:ph idx="1"/>
          </p:nvPr>
        </p:nvSpPr>
        <p:spPr>
          <a:xfrm>
            <a:off x="1103312" y="1387930"/>
            <a:ext cx="8946541" cy="4860470"/>
          </a:xfrm>
        </p:spPr>
        <p:txBody>
          <a:bodyPr>
            <a:normAutofit fontScale="92500" lnSpcReduction="20000"/>
          </a:bodyPr>
          <a:lstStyle/>
          <a:p>
            <a:r>
              <a:rPr lang="en-IN" sz="2200" dirty="0"/>
              <a:t>The dataset for this project was sourced from </a:t>
            </a:r>
            <a:r>
              <a:rPr lang="en-IN" sz="2200" dirty="0">
                <a:hlinkClick r:id="rId2"/>
              </a:rPr>
              <a:t>football-</a:t>
            </a:r>
            <a:r>
              <a:rPr lang="en-IN" sz="2200" dirty="0" err="1">
                <a:hlinkClick r:id="rId2"/>
              </a:rPr>
              <a:t>data.co.uk</a:t>
            </a:r>
            <a:r>
              <a:rPr lang="en-IN" sz="2200" dirty="0"/>
              <a:t>, which provides detailed match data for various football leagues. The data includes historical match results, team statistics, and league standings.</a:t>
            </a:r>
          </a:p>
          <a:p>
            <a:pPr>
              <a:buFont typeface="Wingdings 3" charset="2"/>
              <a:buChar char="•"/>
            </a:pPr>
            <a:r>
              <a:rPr lang="en-IN" sz="2200" dirty="0"/>
              <a:t>Dataset Features:</a:t>
            </a:r>
          </a:p>
          <a:p>
            <a:pPr marL="742950" lvl="1" indent="-285750">
              <a:buFont typeface="Wingdings 3" charset="2"/>
              <a:buChar char="•"/>
            </a:pPr>
            <a:r>
              <a:rPr lang="en-IN" sz="2200" dirty="0"/>
              <a:t>Home Team and Away Team</a:t>
            </a:r>
          </a:p>
          <a:p>
            <a:pPr marL="742950" lvl="1" indent="-285750">
              <a:buFont typeface="Wingdings 3" charset="2"/>
              <a:buChar char="•"/>
            </a:pPr>
            <a:r>
              <a:rPr lang="en-IN" sz="2200" dirty="0"/>
              <a:t>Full-time Result (Win/Draw/Loss)</a:t>
            </a:r>
          </a:p>
          <a:p>
            <a:pPr marL="742950" lvl="1" indent="-285750">
              <a:buFont typeface="Wingdings 3" charset="2"/>
              <a:buChar char="•"/>
            </a:pPr>
            <a:r>
              <a:rPr lang="en-IN" sz="2200" dirty="0"/>
              <a:t>Goals Scored and Conceded – Depending on the Goalkeeper performance</a:t>
            </a:r>
          </a:p>
          <a:p>
            <a:pPr marL="742950" lvl="1" indent="-285750">
              <a:buFont typeface="Wingdings 3" charset="2"/>
              <a:buChar char="•"/>
            </a:pPr>
            <a:r>
              <a:rPr lang="en-IN" sz="2200" dirty="0"/>
              <a:t>Possession Stats, Shots, etc.</a:t>
            </a:r>
          </a:p>
          <a:p>
            <a:pPr marL="742950" lvl="1" indent="-285750">
              <a:buFont typeface="Wingdings 3" charset="2"/>
              <a:buChar char="•"/>
            </a:pPr>
            <a:r>
              <a:rPr lang="en-IN" sz="2200" dirty="0"/>
              <a:t>Date of the Match</a:t>
            </a:r>
          </a:p>
          <a:p>
            <a:pPr marL="742950" lvl="1" indent="-285750">
              <a:buFont typeface="Wingdings 3" charset="2"/>
              <a:buChar char="•"/>
            </a:pPr>
            <a:r>
              <a:rPr lang="en-IN" sz="2200" dirty="0"/>
              <a:t>Team Ratings/Rankings</a:t>
            </a:r>
          </a:p>
          <a:p>
            <a:pPr marL="742950" lvl="1" indent="-285750">
              <a:buFont typeface="Wingdings 3" charset="2"/>
              <a:buChar char="•"/>
            </a:pPr>
            <a:r>
              <a:rPr lang="en-IN" sz="2200" dirty="0"/>
              <a:t>Data Range: The dataset covers several years (2006 and 2018) of match data, offering a wide range of football match scenarios to build the model.</a:t>
            </a:r>
          </a:p>
          <a:p>
            <a:endParaRPr lang="en-US" dirty="0"/>
          </a:p>
        </p:txBody>
      </p:sp>
    </p:spTree>
    <p:extLst>
      <p:ext uri="{BB962C8B-B14F-4D97-AF65-F5344CB8AC3E}">
        <p14:creationId xmlns:p14="http://schemas.microsoft.com/office/powerpoint/2010/main" val="238847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DFB9-E041-2E73-34D2-8056AFC4AE2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4BA2FC8-F464-D4B3-030C-A684C2020ED3}"/>
              </a:ext>
            </a:extLst>
          </p:cNvPr>
          <p:cNvSpPr>
            <a:spLocks noGrp="1"/>
          </p:cNvSpPr>
          <p:nvPr>
            <p:ph idx="1"/>
          </p:nvPr>
        </p:nvSpPr>
        <p:spPr>
          <a:xfrm>
            <a:off x="1103312" y="1363436"/>
            <a:ext cx="8946541" cy="4884963"/>
          </a:xfrm>
        </p:spPr>
        <p:txBody>
          <a:bodyPr>
            <a:normAutofit fontScale="85000" lnSpcReduction="20000"/>
          </a:bodyPr>
          <a:lstStyle/>
          <a:p>
            <a:pPr marL="0" indent="0">
              <a:buNone/>
            </a:pPr>
            <a:r>
              <a:rPr lang="en-IN" sz="2200" dirty="0"/>
              <a:t>To make the dataset suitable for machine learning, several preprocessing steps were performed:</a:t>
            </a:r>
          </a:p>
          <a:p>
            <a:pPr>
              <a:buFont typeface="Wingdings 3" charset="2"/>
              <a:buChar char="•"/>
            </a:pPr>
            <a:r>
              <a:rPr lang="en-IN" sz="2200" dirty="0"/>
              <a:t>Cleaning:</a:t>
            </a:r>
          </a:p>
          <a:p>
            <a:pPr marL="0" lvl="1" indent="0">
              <a:buNone/>
            </a:pPr>
            <a:r>
              <a:rPr lang="en-IN" sz="2200" dirty="0"/>
              <a:t>      - Missing values were handled using interpolation or removal, as necessary.</a:t>
            </a:r>
          </a:p>
          <a:p>
            <a:pPr marL="0" lvl="1" indent="0">
              <a:buNone/>
            </a:pPr>
            <a:r>
              <a:rPr lang="en-IN" sz="2200" dirty="0"/>
              <a:t>      - Removed duplicates and irrelevant columns.</a:t>
            </a:r>
          </a:p>
          <a:p>
            <a:pPr>
              <a:buFont typeface="Wingdings 3" charset="2"/>
              <a:buChar char="•"/>
            </a:pPr>
            <a:r>
              <a:rPr lang="en-IN" sz="2200" dirty="0"/>
              <a:t>Feature Engineering:</a:t>
            </a:r>
          </a:p>
          <a:p>
            <a:pPr marL="0" lvl="1" indent="0">
              <a:buNone/>
            </a:pPr>
            <a:r>
              <a:rPr lang="en-IN" sz="2200" dirty="0"/>
              <a:t>      - Calculated the home advantage (e.g., home team performance vs. away).</a:t>
            </a:r>
          </a:p>
          <a:p>
            <a:pPr marL="0" lvl="1" indent="0">
              <a:buNone/>
            </a:pPr>
            <a:r>
              <a:rPr lang="en-IN" sz="2200" dirty="0"/>
              <a:t>      - Created features like recent performance (last 5 matches).</a:t>
            </a:r>
          </a:p>
          <a:p>
            <a:pPr>
              <a:buFont typeface="Wingdings 3" charset="2"/>
              <a:buChar char="•"/>
            </a:pPr>
            <a:r>
              <a:rPr lang="en-IN" sz="2200" dirty="0"/>
              <a:t>Encoding:</a:t>
            </a:r>
          </a:p>
          <a:p>
            <a:pPr marL="0" lvl="1" indent="0">
              <a:buNone/>
            </a:pPr>
            <a:r>
              <a:rPr lang="en-IN" sz="2200" dirty="0"/>
              <a:t>      - Categorical features (such as team names) were one-hot encoded.</a:t>
            </a:r>
          </a:p>
          <a:p>
            <a:pPr>
              <a:buFont typeface="Wingdings 3" charset="2"/>
              <a:buChar char="•"/>
            </a:pPr>
            <a:r>
              <a:rPr lang="en-IN" sz="2200" dirty="0"/>
              <a:t>Normalization:</a:t>
            </a:r>
          </a:p>
          <a:p>
            <a:pPr marL="0" lvl="1" indent="0">
              <a:buNone/>
            </a:pPr>
            <a:r>
              <a:rPr lang="en-IN" sz="2200" dirty="0"/>
              <a:t>      - Standardized numerical features (e.g., goals scored) using </a:t>
            </a:r>
            <a:r>
              <a:rPr lang="en-IN" sz="2200" dirty="0" err="1"/>
              <a:t>MinMaxScaler</a:t>
            </a:r>
            <a:r>
              <a:rPr lang="en-IN" sz="2200" dirty="0"/>
              <a:t>.</a:t>
            </a:r>
          </a:p>
          <a:p>
            <a:endParaRPr lang="en-US" dirty="0"/>
          </a:p>
        </p:txBody>
      </p:sp>
    </p:spTree>
    <p:extLst>
      <p:ext uri="{BB962C8B-B14F-4D97-AF65-F5344CB8AC3E}">
        <p14:creationId xmlns:p14="http://schemas.microsoft.com/office/powerpoint/2010/main" val="297272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0A9B-9712-A820-0E35-821135B8A9C2}"/>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23AF2C33-25FA-7202-2C89-EAABEB1E90D2}"/>
              </a:ext>
            </a:extLst>
          </p:cNvPr>
          <p:cNvSpPr>
            <a:spLocks noGrp="1"/>
          </p:cNvSpPr>
          <p:nvPr>
            <p:ph idx="1"/>
          </p:nvPr>
        </p:nvSpPr>
        <p:spPr>
          <a:xfrm>
            <a:off x="1103312" y="1363436"/>
            <a:ext cx="8946541" cy="4884963"/>
          </a:xfrm>
        </p:spPr>
        <p:txBody>
          <a:bodyPr>
            <a:normAutofit fontScale="92500" lnSpcReduction="20000"/>
          </a:bodyPr>
          <a:lstStyle/>
          <a:p>
            <a:pPr marL="0" indent="0" algn="l">
              <a:buNone/>
            </a:pPr>
            <a:r>
              <a:rPr lang="en-IN" sz="2200" dirty="0"/>
              <a:t>The purpose of EDA is to understand the underlying patterns in the data. Key observations include:</a:t>
            </a:r>
          </a:p>
          <a:p>
            <a:pPr algn="l">
              <a:buFont typeface="Arial" panose="020B0604020202020204" pitchFamily="34" charset="0"/>
              <a:buChar char="•"/>
            </a:pPr>
            <a:r>
              <a:rPr lang="en-IN" sz="2200" dirty="0"/>
              <a:t>Match Outcome Distribution: A significant number of matches end in a win, followed by draws and losses.</a:t>
            </a:r>
          </a:p>
          <a:p>
            <a:pPr algn="l">
              <a:buFont typeface="Arial" panose="020B0604020202020204" pitchFamily="34" charset="0"/>
              <a:buChar char="•"/>
            </a:pPr>
            <a:r>
              <a:rPr lang="en-IN" sz="2200" dirty="0"/>
              <a:t>Team Performance Trends: Teams with higher home scores tend to perform better at home.</a:t>
            </a:r>
          </a:p>
          <a:p>
            <a:pPr algn="l">
              <a:buFont typeface="Arial" panose="020B0604020202020204" pitchFamily="34" charset="0"/>
              <a:buChar char="•"/>
            </a:pPr>
            <a:r>
              <a:rPr lang="en-IN" sz="2200" dirty="0"/>
              <a:t>Goal Distribution: A high number of goals are scored by top-performing teams.</a:t>
            </a:r>
          </a:p>
          <a:p>
            <a:pPr algn="l">
              <a:buFont typeface="Arial" panose="020B0604020202020204" pitchFamily="34" charset="0"/>
              <a:buChar char="•"/>
            </a:pPr>
            <a:r>
              <a:rPr lang="en-IN" sz="2200" dirty="0"/>
              <a:t>Correlation Analysis: Certain features like "Goals Scored" and "Possession Percentage" showed a strong correlation with match outcomes.</a:t>
            </a:r>
          </a:p>
          <a:p>
            <a:pPr algn="l"/>
            <a:r>
              <a:rPr lang="en-IN" sz="2200" dirty="0"/>
              <a:t>Key Insights:</a:t>
            </a:r>
          </a:p>
          <a:p>
            <a:pPr algn="l">
              <a:buFont typeface="Arial" panose="020B0604020202020204" pitchFamily="34" charset="0"/>
              <a:buChar char="•"/>
            </a:pPr>
            <a:r>
              <a:rPr lang="en-IN" sz="2200" dirty="0"/>
              <a:t>Home teams generally perform better than away teams.</a:t>
            </a:r>
          </a:p>
          <a:p>
            <a:pPr algn="l">
              <a:buFont typeface="Arial" panose="020B0604020202020204" pitchFamily="34" charset="0"/>
              <a:buChar char="•"/>
            </a:pPr>
            <a:r>
              <a:rPr lang="en-IN" sz="2200" dirty="0"/>
              <a:t>Goal difference (goals scored vs. goals conceded) is an important predictor of match outcomes.</a:t>
            </a:r>
          </a:p>
          <a:p>
            <a:endParaRPr lang="en-US" dirty="0"/>
          </a:p>
        </p:txBody>
      </p:sp>
    </p:spTree>
    <p:extLst>
      <p:ext uri="{BB962C8B-B14F-4D97-AF65-F5344CB8AC3E}">
        <p14:creationId xmlns:p14="http://schemas.microsoft.com/office/powerpoint/2010/main" val="402069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AEF-9261-5C08-819E-63A36EB75F36}"/>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9BF96AB9-395E-91F9-6134-381FE57E6480}"/>
              </a:ext>
            </a:extLst>
          </p:cNvPr>
          <p:cNvSpPr>
            <a:spLocks noGrp="1"/>
          </p:cNvSpPr>
          <p:nvPr>
            <p:ph idx="1"/>
          </p:nvPr>
        </p:nvSpPr>
        <p:spPr/>
        <p:txBody>
          <a:bodyPr/>
          <a:lstStyle/>
          <a:p>
            <a:r>
              <a:rPr lang="en-IN" sz="2000" dirty="0"/>
              <a:t>Home teams generally perform better than away teams</a:t>
            </a:r>
          </a:p>
          <a:p>
            <a:pPr marL="0" indent="0">
              <a:buNone/>
            </a:pPr>
            <a:r>
              <a:rPr lang="en-IN" dirty="0"/>
              <a:t>     -  </a:t>
            </a:r>
            <a:endParaRPr lang="en-US" dirty="0"/>
          </a:p>
        </p:txBody>
      </p:sp>
    </p:spTree>
    <p:extLst>
      <p:ext uri="{BB962C8B-B14F-4D97-AF65-F5344CB8AC3E}">
        <p14:creationId xmlns:p14="http://schemas.microsoft.com/office/powerpoint/2010/main" val="197422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1878-3298-5425-1BCA-C9FDFB5390B5}"/>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A5D6D74D-3759-8A9A-9482-3EB3F64DEE6D}"/>
              </a:ext>
            </a:extLst>
          </p:cNvPr>
          <p:cNvSpPr>
            <a:spLocks noGrp="1"/>
          </p:cNvSpPr>
          <p:nvPr>
            <p:ph idx="1"/>
          </p:nvPr>
        </p:nvSpPr>
        <p:spPr>
          <a:xfrm>
            <a:off x="1103312" y="1347108"/>
            <a:ext cx="10147074" cy="4901292"/>
          </a:xfrm>
        </p:spPr>
        <p:txBody>
          <a:bodyPr>
            <a:normAutofit fontScale="92500"/>
          </a:bodyPr>
          <a:lstStyle/>
          <a:p>
            <a:pPr marL="0" indent="0">
              <a:buNone/>
            </a:pPr>
            <a:r>
              <a:rPr lang="en-IN" sz="2000" dirty="0"/>
              <a:t>Goal difference (goals scored vs. goals conceded) is an important predictor of match outcomes.</a:t>
            </a:r>
          </a:p>
          <a:p>
            <a:pPr algn="l"/>
            <a:r>
              <a:rPr lang="en-IN" sz="2100" dirty="0"/>
              <a:t>The performance of a goalkeeper can greatly influence match outcomes, particularly through their ability to stop goals. The key metrics used to evaluate goalkeeper performance include:</a:t>
            </a:r>
          </a:p>
          <a:p>
            <a:pPr marL="0" indent="0" algn="l">
              <a:buNone/>
            </a:pPr>
            <a:r>
              <a:rPr lang="en-IN" sz="2100" dirty="0"/>
              <a:t>      - Saves: The total number of shots the goalkeeper has blocked.</a:t>
            </a:r>
          </a:p>
          <a:p>
            <a:pPr marL="0" indent="0" algn="l">
              <a:buNone/>
            </a:pPr>
            <a:r>
              <a:rPr lang="en-IN" sz="2100" dirty="0"/>
              <a:t>      - Clean Sheets (CS): Matches in which the goalkeeper has prevented the opposing team from scoring.</a:t>
            </a:r>
          </a:p>
          <a:p>
            <a:pPr marL="0" indent="0" algn="l">
              <a:buNone/>
            </a:pPr>
            <a:r>
              <a:rPr lang="en-IN" sz="2100" dirty="0"/>
              <a:t>      - Penalty Saves (</a:t>
            </a:r>
            <a:r>
              <a:rPr lang="en-IN" sz="2100" dirty="0" err="1"/>
              <a:t>PKsv</a:t>
            </a:r>
            <a:r>
              <a:rPr lang="en-IN" sz="2100" dirty="0"/>
              <a:t>): The number of penalty kicks saved by the goalkeeper.</a:t>
            </a:r>
          </a:p>
          <a:p>
            <a:pPr marL="0" indent="0" algn="l">
              <a:buNone/>
            </a:pPr>
            <a:r>
              <a:rPr lang="en-IN" sz="2100" dirty="0"/>
              <a:t>      - Crosses Stopped (</a:t>
            </a:r>
            <a:r>
              <a:rPr lang="en-IN" sz="2100" dirty="0" err="1"/>
              <a:t>Stp</a:t>
            </a:r>
            <a:r>
              <a:rPr lang="en-IN" sz="2100" dirty="0"/>
              <a:t>): The number of crosses that the goalkeeper successfully intercepted or cleared.</a:t>
            </a:r>
          </a:p>
          <a:p>
            <a:pPr algn="l"/>
            <a:r>
              <a:rPr lang="en-IN" sz="2100" dirty="0"/>
              <a:t>By </a:t>
            </a:r>
            <a:r>
              <a:rPr lang="en-IN" sz="2100" dirty="0" err="1"/>
              <a:t>analyzing</a:t>
            </a:r>
            <a:r>
              <a:rPr lang="en-IN" sz="2100" dirty="0"/>
              <a:t> these statistics, we can identify patterns in goalkeeper performance and its relationship with team success across different seasons.</a:t>
            </a:r>
          </a:p>
          <a:p>
            <a:endParaRPr lang="en-US" dirty="0"/>
          </a:p>
        </p:txBody>
      </p:sp>
    </p:spTree>
    <p:extLst>
      <p:ext uri="{BB962C8B-B14F-4D97-AF65-F5344CB8AC3E}">
        <p14:creationId xmlns:p14="http://schemas.microsoft.com/office/powerpoint/2010/main" val="386108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014C-2213-135C-3332-456C70AC0289}"/>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EA7E1A8-AA76-7647-1BE9-F0CF3F7E44D2}"/>
              </a:ext>
            </a:extLst>
          </p:cNvPr>
          <p:cNvSpPr>
            <a:spLocks noGrp="1"/>
          </p:cNvSpPr>
          <p:nvPr>
            <p:ph idx="1"/>
          </p:nvPr>
        </p:nvSpPr>
        <p:spPr>
          <a:xfrm>
            <a:off x="956355" y="1399775"/>
            <a:ext cx="8946541" cy="4195481"/>
          </a:xfrm>
        </p:spPr>
        <p:txBody>
          <a:bodyPr>
            <a:normAutofit fontScale="92500" lnSpcReduction="10000"/>
          </a:bodyPr>
          <a:lstStyle/>
          <a:p>
            <a:pPr marL="0" indent="0" algn="l">
              <a:buNone/>
            </a:pPr>
            <a:r>
              <a:rPr lang="en-IN" sz="2200" dirty="0"/>
              <a:t>During the feature engineering phase, new variables were created to enhance the model's predictive power:</a:t>
            </a:r>
          </a:p>
          <a:p>
            <a:pPr algn="l">
              <a:buFont typeface="+mj-lt"/>
              <a:buAutoNum type="arabicPeriod"/>
            </a:pPr>
            <a:r>
              <a:rPr lang="en-IN" sz="2200" dirty="0"/>
              <a:t>Recent Team Performance: Created a feature to capture the performance of teams over the last 5 matches.</a:t>
            </a:r>
          </a:p>
          <a:p>
            <a:pPr algn="l">
              <a:buFont typeface="+mj-lt"/>
              <a:buAutoNum type="arabicPeriod"/>
            </a:pPr>
            <a:r>
              <a:rPr lang="en-IN" sz="2200" dirty="0"/>
              <a:t>Home/Away Advantage: A binary feature was created to indicate whether the team is playing at home or away.</a:t>
            </a:r>
          </a:p>
          <a:p>
            <a:pPr algn="l">
              <a:buFont typeface="+mj-lt"/>
              <a:buAutoNum type="arabicPeriod"/>
            </a:pPr>
            <a:r>
              <a:rPr lang="en-IN" sz="2200" dirty="0"/>
              <a:t>Head-to-Head Record: Created a feature to indicate how the teams performed against each other in the past.</a:t>
            </a:r>
          </a:p>
          <a:p>
            <a:pPr algn="l">
              <a:buFont typeface="+mj-lt"/>
              <a:buAutoNum type="arabicPeriod"/>
            </a:pPr>
            <a:r>
              <a:rPr lang="en-IN" sz="2200" dirty="0"/>
              <a:t>Win Percentage: Calculated the win percentage of teams for a given time period.</a:t>
            </a:r>
          </a:p>
          <a:p>
            <a:pPr marL="0" indent="0" algn="l">
              <a:buNone/>
            </a:pPr>
            <a:r>
              <a:rPr lang="en-IN" sz="2200" dirty="0"/>
              <a:t>These engineered features help the model understand team dynamics better, and potentially predict match outcomes more accurately.</a:t>
            </a:r>
          </a:p>
          <a:p>
            <a:pPr marL="0" indent="0">
              <a:buNone/>
            </a:pPr>
            <a:endParaRPr lang="en-US" dirty="0"/>
          </a:p>
        </p:txBody>
      </p:sp>
    </p:spTree>
    <p:extLst>
      <p:ext uri="{BB962C8B-B14F-4D97-AF65-F5344CB8AC3E}">
        <p14:creationId xmlns:p14="http://schemas.microsoft.com/office/powerpoint/2010/main" val="2909646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0</TotalTime>
  <Words>1558</Words>
  <Application>Microsoft Macintosh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-webkit-standard</vt:lpstr>
      <vt:lpstr>Arial</vt:lpstr>
      <vt:lpstr>Calibri</vt:lpstr>
      <vt:lpstr>Century Gothic</vt:lpstr>
      <vt:lpstr>Wingdings 3</vt:lpstr>
      <vt:lpstr>Ion</vt:lpstr>
      <vt:lpstr>Football League Prediction A Machine Learning Approach to Predict Football Match Outcomes</vt:lpstr>
      <vt:lpstr>Overview</vt:lpstr>
      <vt:lpstr>Problem statement</vt:lpstr>
      <vt:lpstr>Data Collection</vt:lpstr>
      <vt:lpstr>Data Preprocessing</vt:lpstr>
      <vt:lpstr>Exploratory Data Analysis(EDA)</vt:lpstr>
      <vt:lpstr>Exploratory Data Analysis(EDA)</vt:lpstr>
      <vt:lpstr>Exploratory Data Analysis(EDA)</vt:lpstr>
      <vt:lpstr>Feature Engineering</vt:lpstr>
      <vt:lpstr>Model Selection</vt:lpstr>
      <vt:lpstr>Model Training</vt:lpstr>
      <vt:lpstr>Model Evaluation</vt:lpstr>
      <vt:lpstr>Prediction Results</vt:lpstr>
      <vt:lpstr>Challenges &amp; Limitations</vt:lpstr>
      <vt:lpstr>Future Work &amp;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Vishakha Kumari (vishakku)</dc:creator>
  <cp:lastModifiedBy>Vishakha Kumari (vishakku)</cp:lastModifiedBy>
  <cp:revision>1</cp:revision>
  <dcterms:created xsi:type="dcterms:W3CDTF">2024-12-03T11:32:15Z</dcterms:created>
  <dcterms:modified xsi:type="dcterms:W3CDTF">2024-12-03T12:03:14Z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2024-12-03T12:03:14Z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b4742bea-3f16-41ed-b07b-4cf7942ebb1b</vt:lpwstr>
  </property>
  <property fmtid="{D5CDD505-2E9C-101B-9397-08002B2CF9AE}" pid="8" name="MSIP_Label_c8f49a32-fde3-48a5-9266-b5b0972a22dc_ContentBits">
    <vt:lpwstr>2</vt:lpwstr>
  </property>
  <property fmtid="{D5CDD505-2E9C-101B-9397-08002B2CF9AE}" pid="9" name="ClassificationContentMarkingFooterLocations">
    <vt:lpwstr>Ion:12</vt:lpwstr>
  </property>
  <property fmtid="{D5CDD505-2E9C-101B-9397-08002B2CF9AE}" pid="10" name="ClassificationContentMarkingFooterText">
    <vt:lpwstr>Cisco Confidential</vt:lpwstr>
  </property>
</Properties>
</file>