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147474445"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A1224-E18A-4C6C-A6A9-CEC435736AFD}" type="datetimeFigureOut">
              <a:rPr lang="en-US" smtClean="0"/>
              <a:t>3/15/2024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CB7C2-46A5-4467-95BD-44A80D690403}" type="slidenum">
              <a:rPr lang="en-US" smtClean="0"/>
              <a:t>‹#›</a:t>
            </a:fld>
            <a:endParaRPr lang="en-US"/>
          </a:p>
        </p:txBody>
      </p:sp>
    </p:spTree>
    <p:extLst>
      <p:ext uri="{BB962C8B-B14F-4D97-AF65-F5344CB8AC3E}">
        <p14:creationId xmlns:p14="http://schemas.microsoft.com/office/powerpoint/2010/main" val="147326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4496-1D46-456A-AF1F-EB659D993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8D4210-62BA-45C4-9C1D-6583461601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50E4BD-7B60-416C-995F-65CF986B308C}"/>
              </a:ext>
            </a:extLst>
          </p:cNvPr>
          <p:cNvSpPr>
            <a:spLocks noGrp="1"/>
          </p:cNvSpPr>
          <p:nvPr>
            <p:ph type="dt" sz="half" idx="10"/>
          </p:nvPr>
        </p:nvSpPr>
        <p:spPr/>
        <p:txBody>
          <a:bodyPr/>
          <a:lstStyle/>
          <a:p>
            <a:fld id="{1B18C699-812A-4B11-A24C-D83B90E67869}" type="datetimeFigureOut">
              <a:rPr lang="en-US" smtClean="0"/>
              <a:t>3/15/2024</a:t>
            </a:fld>
            <a:endParaRPr lang="en-US"/>
          </a:p>
        </p:txBody>
      </p:sp>
      <p:sp>
        <p:nvSpPr>
          <p:cNvPr id="5" name="Footer Placeholder 4">
            <a:extLst>
              <a:ext uri="{FF2B5EF4-FFF2-40B4-BE49-F238E27FC236}">
                <a16:creationId xmlns:a16="http://schemas.microsoft.com/office/drawing/2014/main" id="{F2A97A3C-80D5-4F24-BBC8-AE1080BF1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1827A-FBBE-4A22-9E14-3D7C80A72F89}"/>
              </a:ext>
            </a:extLst>
          </p:cNvPr>
          <p:cNvSpPr>
            <a:spLocks noGrp="1"/>
          </p:cNvSpPr>
          <p:nvPr>
            <p:ph type="sldNum" sz="quarter" idx="12"/>
          </p:nvPr>
        </p:nvSpPr>
        <p:spPr/>
        <p:txBody>
          <a:bodyPr/>
          <a:lstStyle/>
          <a:p>
            <a:fld id="{4B31EAB5-C02A-4AF9-B397-7A1269DECAFD}" type="slidenum">
              <a:rPr lang="en-US" smtClean="0"/>
              <a:t>‹#›</a:t>
            </a:fld>
            <a:endParaRPr lang="en-US"/>
          </a:p>
        </p:txBody>
      </p:sp>
    </p:spTree>
    <p:extLst>
      <p:ext uri="{BB962C8B-B14F-4D97-AF65-F5344CB8AC3E}">
        <p14:creationId xmlns:p14="http://schemas.microsoft.com/office/powerpoint/2010/main" val="79997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B69D-F34B-44C2-BD39-D3A2F9A207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69C80E-62DD-427B-AB05-615EC96FEA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3D7F3-45C9-4DE5-8F8A-729D4952ADEF}"/>
              </a:ext>
            </a:extLst>
          </p:cNvPr>
          <p:cNvSpPr>
            <a:spLocks noGrp="1"/>
          </p:cNvSpPr>
          <p:nvPr>
            <p:ph type="dt" sz="half" idx="10"/>
          </p:nvPr>
        </p:nvSpPr>
        <p:spPr/>
        <p:txBody>
          <a:bodyPr/>
          <a:lstStyle/>
          <a:p>
            <a:fld id="{1B18C699-812A-4B11-A24C-D83B90E67869}" type="datetimeFigureOut">
              <a:rPr lang="en-US" smtClean="0"/>
              <a:t>3/15/2024</a:t>
            </a:fld>
            <a:endParaRPr lang="en-US"/>
          </a:p>
        </p:txBody>
      </p:sp>
      <p:sp>
        <p:nvSpPr>
          <p:cNvPr id="5" name="Footer Placeholder 4">
            <a:extLst>
              <a:ext uri="{FF2B5EF4-FFF2-40B4-BE49-F238E27FC236}">
                <a16:creationId xmlns:a16="http://schemas.microsoft.com/office/drawing/2014/main" id="{8BA4348C-3499-4694-88C8-1C5BA0277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0B52E-78A3-434E-9C87-10B8F2F491B1}"/>
              </a:ext>
            </a:extLst>
          </p:cNvPr>
          <p:cNvSpPr>
            <a:spLocks noGrp="1"/>
          </p:cNvSpPr>
          <p:nvPr>
            <p:ph type="sldNum" sz="quarter" idx="12"/>
          </p:nvPr>
        </p:nvSpPr>
        <p:spPr/>
        <p:txBody>
          <a:bodyPr/>
          <a:lstStyle/>
          <a:p>
            <a:fld id="{4B31EAB5-C02A-4AF9-B397-7A1269DECAFD}" type="slidenum">
              <a:rPr lang="en-US" smtClean="0"/>
              <a:t>‹#›</a:t>
            </a:fld>
            <a:endParaRPr lang="en-US"/>
          </a:p>
        </p:txBody>
      </p:sp>
    </p:spTree>
    <p:extLst>
      <p:ext uri="{BB962C8B-B14F-4D97-AF65-F5344CB8AC3E}">
        <p14:creationId xmlns:p14="http://schemas.microsoft.com/office/powerpoint/2010/main" val="353212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96DC32-1234-4905-92A2-1F1451BFC7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3549B5-C2C2-411B-8193-0EB5FF700C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15C69-6A1E-4593-A10D-60195B881C23}"/>
              </a:ext>
            </a:extLst>
          </p:cNvPr>
          <p:cNvSpPr>
            <a:spLocks noGrp="1"/>
          </p:cNvSpPr>
          <p:nvPr>
            <p:ph type="dt" sz="half" idx="10"/>
          </p:nvPr>
        </p:nvSpPr>
        <p:spPr/>
        <p:txBody>
          <a:bodyPr/>
          <a:lstStyle/>
          <a:p>
            <a:fld id="{1B18C699-812A-4B11-A24C-D83B90E67869}" type="datetimeFigureOut">
              <a:rPr lang="en-US" smtClean="0"/>
              <a:t>3/15/2024</a:t>
            </a:fld>
            <a:endParaRPr lang="en-US"/>
          </a:p>
        </p:txBody>
      </p:sp>
      <p:sp>
        <p:nvSpPr>
          <p:cNvPr id="5" name="Footer Placeholder 4">
            <a:extLst>
              <a:ext uri="{FF2B5EF4-FFF2-40B4-BE49-F238E27FC236}">
                <a16:creationId xmlns:a16="http://schemas.microsoft.com/office/drawing/2014/main" id="{5D6B13E6-AECB-4962-972B-29D2D7FBF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DD73C-3CF2-40AD-A9F9-DDD8EDF4E07E}"/>
              </a:ext>
            </a:extLst>
          </p:cNvPr>
          <p:cNvSpPr>
            <a:spLocks noGrp="1"/>
          </p:cNvSpPr>
          <p:nvPr>
            <p:ph type="sldNum" sz="quarter" idx="12"/>
          </p:nvPr>
        </p:nvSpPr>
        <p:spPr/>
        <p:txBody>
          <a:bodyPr/>
          <a:lstStyle/>
          <a:p>
            <a:fld id="{4B31EAB5-C02A-4AF9-B397-7A1269DECAFD}" type="slidenum">
              <a:rPr lang="en-US" smtClean="0"/>
              <a:t>‹#›</a:t>
            </a:fld>
            <a:endParaRPr lang="en-US"/>
          </a:p>
        </p:txBody>
      </p:sp>
    </p:spTree>
    <p:extLst>
      <p:ext uri="{BB962C8B-B14F-4D97-AF65-F5344CB8AC3E}">
        <p14:creationId xmlns:p14="http://schemas.microsoft.com/office/powerpoint/2010/main" val="3708921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Subhead: No Content">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3240DA6F-6694-CE4C-9707-FF6CCB817679}"/>
              </a:ext>
            </a:extLst>
          </p:cNvPr>
          <p:cNvSpPr>
            <a:spLocks noGrp="1"/>
          </p:cNvSpPr>
          <p:nvPr>
            <p:ph type="title" hasCustomPrompt="1"/>
          </p:nvPr>
        </p:nvSpPr>
        <p:spPr bwMode="gray">
          <a:xfrm>
            <a:off x="814646" y="207818"/>
            <a:ext cx="10756669" cy="476596"/>
          </a:xfrm>
          <a:prstGeom prst="rect">
            <a:avLst/>
          </a:prstGeom>
        </p:spPr>
        <p:txBody>
          <a:bodyPr vert="horz" lIns="0" tIns="0" rIns="0" bIns="0" rtlCol="0" anchor="b" anchorCtr="0">
            <a:noAutofit/>
          </a:bodyPr>
          <a:lstStyle/>
          <a:p>
            <a:r>
              <a:rPr lang="en-US" noProof="0"/>
              <a:t>Your headline goes here when you’re ready</a:t>
            </a:r>
          </a:p>
        </p:txBody>
      </p:sp>
      <p:sp>
        <p:nvSpPr>
          <p:cNvPr id="7" name="Rectangle: Rounded Corners 6">
            <a:extLst>
              <a:ext uri="{FF2B5EF4-FFF2-40B4-BE49-F238E27FC236}">
                <a16:creationId xmlns:a16="http://schemas.microsoft.com/office/drawing/2014/main" id="{3BEB45FF-FE2E-4833-9F43-BA937EEBCA02}"/>
              </a:ext>
            </a:extLst>
          </p:cNvPr>
          <p:cNvSpPr/>
          <p:nvPr userDrawn="1"/>
        </p:nvSpPr>
        <p:spPr bwMode="gray">
          <a:xfrm flipV="1">
            <a:off x="7185895" y="6593048"/>
            <a:ext cx="5005549" cy="45719"/>
          </a:xfrm>
          <a:prstGeom prst="roundRect">
            <a:avLst/>
          </a:prstGeom>
          <a:gradFill flip="none" rotWithShape="1">
            <a:gsLst>
              <a:gs pos="0">
                <a:schemeClr val="bg1">
                  <a:lumMod val="85000"/>
                </a:schemeClr>
              </a:gs>
              <a:gs pos="46000">
                <a:schemeClr val="bg1"/>
              </a:gs>
            </a:gsLst>
            <a:lin ang="10800000" scaled="1"/>
            <a:tileRect/>
          </a:gradFill>
          <a:ln w="19050" algn="ctr">
            <a:noFill/>
            <a:miter lim="800000"/>
            <a:headEnd/>
            <a:tailEnd/>
          </a:ln>
        </p:spPr>
        <p:txBody>
          <a:bodyPr wrap="square" lIns="77604" tIns="77604" rIns="77604" bIns="77604" rtlCol="0" anchor="ctr"/>
          <a:lstStyle/>
          <a:p>
            <a:pPr algn="ctr">
              <a:lnSpc>
                <a:spcPct val="106000"/>
              </a:lnSpc>
              <a:buFont typeface="Wingdings 2" pitchFamily="18" charset="2"/>
              <a:buNone/>
            </a:pPr>
            <a:endParaRPr lang="en-US" sz="1398" b="1">
              <a:solidFill>
                <a:schemeClr val="bg1"/>
              </a:solidFill>
            </a:endParaRPr>
          </a:p>
        </p:txBody>
      </p:sp>
      <p:sp>
        <p:nvSpPr>
          <p:cNvPr id="9" name="Text Placeholder 7">
            <a:extLst>
              <a:ext uri="{FF2B5EF4-FFF2-40B4-BE49-F238E27FC236}">
                <a16:creationId xmlns:a16="http://schemas.microsoft.com/office/drawing/2014/main" id="{B0A8EFBF-6B77-C94F-8440-771FCE729521}"/>
              </a:ext>
            </a:extLst>
          </p:cNvPr>
          <p:cNvSpPr>
            <a:spLocks noGrp="1"/>
          </p:cNvSpPr>
          <p:nvPr>
            <p:ph type="body" sz="quarter" idx="14" hasCustomPrompt="1"/>
          </p:nvPr>
        </p:nvSpPr>
        <p:spPr>
          <a:xfrm>
            <a:off x="831273" y="768601"/>
            <a:ext cx="10740042" cy="476596"/>
          </a:xfrm>
        </p:spPr>
        <p:txBody>
          <a:bodyPr>
            <a:noAutofit/>
          </a:bodyPr>
          <a:lstStyle>
            <a:lvl1pPr marL="0" marR="0" indent="0" algn="l" defTabSz="910748" rtl="0" eaLnBrk="1" fontAlgn="auto" latinLnBrk="0" hangingPunct="1">
              <a:lnSpc>
                <a:spcPct val="120000"/>
              </a:lnSpc>
              <a:spcBef>
                <a:spcPts val="0"/>
              </a:spcBef>
              <a:spcAft>
                <a:spcPts val="0"/>
              </a:spcAft>
              <a:buClrTx/>
              <a:buSzTx/>
              <a:buFontTx/>
              <a:buNone/>
              <a:tabLst/>
              <a:defRPr sz="1096">
                <a:solidFill>
                  <a:schemeClr val="tx1">
                    <a:lumMod val="65000"/>
                    <a:lumOff val="35000"/>
                  </a:schemeClr>
                </a:solidFill>
              </a:defRPr>
            </a:lvl1pPr>
          </a:lstStyle>
          <a:p>
            <a:pPr lvl="0"/>
            <a:r>
              <a:rPr lang="en-US" err="1"/>
              <a:t>xxxxxxxxxxxxxxxxxxxxxxxxxxxxxxxxxx</a:t>
            </a:r>
            <a:endParaRPr lang="en-US"/>
          </a:p>
        </p:txBody>
      </p:sp>
      <p:pic>
        <p:nvPicPr>
          <p:cNvPr id="4" name="Picture 3">
            <a:extLst>
              <a:ext uri="{FF2B5EF4-FFF2-40B4-BE49-F238E27FC236}">
                <a16:creationId xmlns:a16="http://schemas.microsoft.com/office/drawing/2014/main" id="{4CF9E0C6-2D8E-4838-9721-4B0AFC9A6C2C}"/>
              </a:ext>
            </a:extLst>
          </p:cNvPr>
          <p:cNvPicPr>
            <a:picLocks noChangeAspect="1"/>
          </p:cNvPicPr>
          <p:nvPr userDrawn="1"/>
        </p:nvPicPr>
        <p:blipFill rotWithShape="1">
          <a:blip r:embed="rId2">
            <a:alphaModFix amt="15000"/>
            <a:duotone>
              <a:prstClr val="black"/>
              <a:srgbClr val="D9C3A5">
                <a:tint val="50000"/>
                <a:satMod val="180000"/>
              </a:srgbClr>
            </a:duotone>
            <a:extLst>
              <a:ext uri="{BEBA8EAE-BF5A-486C-A8C5-ECC9F3942E4B}">
                <a14:imgProps xmlns:a14="http://schemas.microsoft.com/office/drawing/2010/main">
                  <a14:imgLayer r:embed="rId3">
                    <a14:imgEffect>
                      <a14:saturation sat="400000"/>
                    </a14:imgEffect>
                  </a14:imgLayer>
                </a14:imgProps>
              </a:ext>
            </a:extLst>
          </a:blip>
          <a:srcRect l="6824" r="9184"/>
          <a:stretch/>
        </p:blipFill>
        <p:spPr>
          <a:xfrm>
            <a:off x="-5628" y="2576155"/>
            <a:ext cx="12197068" cy="3659769"/>
          </a:xfrm>
          <a:prstGeom prst="rect">
            <a:avLst/>
          </a:prstGeom>
        </p:spPr>
      </p:pic>
    </p:spTree>
    <p:extLst>
      <p:ext uri="{BB962C8B-B14F-4D97-AF65-F5344CB8AC3E}">
        <p14:creationId xmlns:p14="http://schemas.microsoft.com/office/powerpoint/2010/main" val="20506346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7ECD-ECCB-4C97-BEFF-839BF4D389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989279-84EC-4568-BB97-A255FEDF94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AC3CA-02A8-4D67-B581-E96BCD4C4F6C}"/>
              </a:ext>
            </a:extLst>
          </p:cNvPr>
          <p:cNvSpPr>
            <a:spLocks noGrp="1"/>
          </p:cNvSpPr>
          <p:nvPr>
            <p:ph type="dt" sz="half" idx="10"/>
          </p:nvPr>
        </p:nvSpPr>
        <p:spPr/>
        <p:txBody>
          <a:bodyPr/>
          <a:lstStyle/>
          <a:p>
            <a:fld id="{1B18C699-812A-4B11-A24C-D83B90E67869}" type="datetimeFigureOut">
              <a:rPr lang="en-US" smtClean="0"/>
              <a:t>3/15/2024</a:t>
            </a:fld>
            <a:endParaRPr lang="en-US"/>
          </a:p>
        </p:txBody>
      </p:sp>
      <p:sp>
        <p:nvSpPr>
          <p:cNvPr id="5" name="Footer Placeholder 4">
            <a:extLst>
              <a:ext uri="{FF2B5EF4-FFF2-40B4-BE49-F238E27FC236}">
                <a16:creationId xmlns:a16="http://schemas.microsoft.com/office/drawing/2014/main" id="{BC996198-2137-4970-9145-8F62D9D97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AD84A-E51C-4CA0-97B6-58F4FB3868D7}"/>
              </a:ext>
            </a:extLst>
          </p:cNvPr>
          <p:cNvSpPr>
            <a:spLocks noGrp="1"/>
          </p:cNvSpPr>
          <p:nvPr>
            <p:ph type="sldNum" sz="quarter" idx="12"/>
          </p:nvPr>
        </p:nvSpPr>
        <p:spPr/>
        <p:txBody>
          <a:bodyPr/>
          <a:lstStyle/>
          <a:p>
            <a:fld id="{4B31EAB5-C02A-4AF9-B397-7A1269DECAFD}" type="slidenum">
              <a:rPr lang="en-US" smtClean="0"/>
              <a:t>‹#›</a:t>
            </a:fld>
            <a:endParaRPr lang="en-US"/>
          </a:p>
        </p:txBody>
      </p:sp>
    </p:spTree>
    <p:extLst>
      <p:ext uri="{BB962C8B-B14F-4D97-AF65-F5344CB8AC3E}">
        <p14:creationId xmlns:p14="http://schemas.microsoft.com/office/powerpoint/2010/main" val="224397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E80-FA1A-4058-A54F-41BC37E69D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6C0262-6C9A-477C-9611-4D4D00F2E0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22D72A-45AD-492B-9897-1E4970276FA3}"/>
              </a:ext>
            </a:extLst>
          </p:cNvPr>
          <p:cNvSpPr>
            <a:spLocks noGrp="1"/>
          </p:cNvSpPr>
          <p:nvPr>
            <p:ph type="dt" sz="half" idx="10"/>
          </p:nvPr>
        </p:nvSpPr>
        <p:spPr/>
        <p:txBody>
          <a:bodyPr/>
          <a:lstStyle/>
          <a:p>
            <a:fld id="{1B18C699-812A-4B11-A24C-D83B90E67869}" type="datetimeFigureOut">
              <a:rPr lang="en-US" smtClean="0"/>
              <a:t>3/15/2024</a:t>
            </a:fld>
            <a:endParaRPr lang="en-US"/>
          </a:p>
        </p:txBody>
      </p:sp>
      <p:sp>
        <p:nvSpPr>
          <p:cNvPr id="5" name="Footer Placeholder 4">
            <a:extLst>
              <a:ext uri="{FF2B5EF4-FFF2-40B4-BE49-F238E27FC236}">
                <a16:creationId xmlns:a16="http://schemas.microsoft.com/office/drawing/2014/main" id="{2B31CE24-AA07-4EE7-943D-BA5EAAEDA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7152C5-9582-4C9F-9144-0DD31F34080F}"/>
              </a:ext>
            </a:extLst>
          </p:cNvPr>
          <p:cNvSpPr>
            <a:spLocks noGrp="1"/>
          </p:cNvSpPr>
          <p:nvPr>
            <p:ph type="sldNum" sz="quarter" idx="12"/>
          </p:nvPr>
        </p:nvSpPr>
        <p:spPr/>
        <p:txBody>
          <a:bodyPr/>
          <a:lstStyle/>
          <a:p>
            <a:fld id="{4B31EAB5-C02A-4AF9-B397-7A1269DECAFD}" type="slidenum">
              <a:rPr lang="en-US" smtClean="0"/>
              <a:t>‹#›</a:t>
            </a:fld>
            <a:endParaRPr lang="en-US"/>
          </a:p>
        </p:txBody>
      </p:sp>
    </p:spTree>
    <p:extLst>
      <p:ext uri="{BB962C8B-B14F-4D97-AF65-F5344CB8AC3E}">
        <p14:creationId xmlns:p14="http://schemas.microsoft.com/office/powerpoint/2010/main" val="3108921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FBDA-2078-4770-92AC-B3ADFEFF3D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4645DC-5AC3-4D1B-B368-CB0CAF6FF8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8E2935-FE50-46AF-B786-1E7788940E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DEE875-A16E-4198-B7B3-8EDF7D6ABC1E}"/>
              </a:ext>
            </a:extLst>
          </p:cNvPr>
          <p:cNvSpPr>
            <a:spLocks noGrp="1"/>
          </p:cNvSpPr>
          <p:nvPr>
            <p:ph type="dt" sz="half" idx="10"/>
          </p:nvPr>
        </p:nvSpPr>
        <p:spPr/>
        <p:txBody>
          <a:bodyPr/>
          <a:lstStyle/>
          <a:p>
            <a:fld id="{1B18C699-812A-4B11-A24C-D83B90E67869}" type="datetimeFigureOut">
              <a:rPr lang="en-US" smtClean="0"/>
              <a:t>3/15/2024</a:t>
            </a:fld>
            <a:endParaRPr lang="en-US"/>
          </a:p>
        </p:txBody>
      </p:sp>
      <p:sp>
        <p:nvSpPr>
          <p:cNvPr id="6" name="Footer Placeholder 5">
            <a:extLst>
              <a:ext uri="{FF2B5EF4-FFF2-40B4-BE49-F238E27FC236}">
                <a16:creationId xmlns:a16="http://schemas.microsoft.com/office/drawing/2014/main" id="{EA01BFD1-8BC0-4F51-BB1D-119F6DB7C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6A65D0-8488-483F-BDA3-72EFC9D7095E}"/>
              </a:ext>
            </a:extLst>
          </p:cNvPr>
          <p:cNvSpPr>
            <a:spLocks noGrp="1"/>
          </p:cNvSpPr>
          <p:nvPr>
            <p:ph type="sldNum" sz="quarter" idx="12"/>
          </p:nvPr>
        </p:nvSpPr>
        <p:spPr/>
        <p:txBody>
          <a:bodyPr/>
          <a:lstStyle/>
          <a:p>
            <a:fld id="{4B31EAB5-C02A-4AF9-B397-7A1269DECAFD}" type="slidenum">
              <a:rPr lang="en-US" smtClean="0"/>
              <a:t>‹#›</a:t>
            </a:fld>
            <a:endParaRPr lang="en-US"/>
          </a:p>
        </p:txBody>
      </p:sp>
    </p:spTree>
    <p:extLst>
      <p:ext uri="{BB962C8B-B14F-4D97-AF65-F5344CB8AC3E}">
        <p14:creationId xmlns:p14="http://schemas.microsoft.com/office/powerpoint/2010/main" val="182447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C615-2141-47D6-943F-442480209E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CD53F-4228-43CE-A4FF-31C3249270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16E74B-6C9E-4338-9A76-84736F6944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B2DAD1-3824-471B-B70A-C552C1FF57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4A035F-C1C6-490E-ADDD-0F6DB5ECEE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3FD8DC-5EF3-4A58-9D25-10C3652D35FD}"/>
              </a:ext>
            </a:extLst>
          </p:cNvPr>
          <p:cNvSpPr>
            <a:spLocks noGrp="1"/>
          </p:cNvSpPr>
          <p:nvPr>
            <p:ph type="dt" sz="half" idx="10"/>
          </p:nvPr>
        </p:nvSpPr>
        <p:spPr/>
        <p:txBody>
          <a:bodyPr/>
          <a:lstStyle/>
          <a:p>
            <a:fld id="{1B18C699-812A-4B11-A24C-D83B90E67869}" type="datetimeFigureOut">
              <a:rPr lang="en-US" smtClean="0"/>
              <a:t>3/15/2024</a:t>
            </a:fld>
            <a:endParaRPr lang="en-US"/>
          </a:p>
        </p:txBody>
      </p:sp>
      <p:sp>
        <p:nvSpPr>
          <p:cNvPr id="8" name="Footer Placeholder 7">
            <a:extLst>
              <a:ext uri="{FF2B5EF4-FFF2-40B4-BE49-F238E27FC236}">
                <a16:creationId xmlns:a16="http://schemas.microsoft.com/office/drawing/2014/main" id="{C71465C3-22C9-4657-8AC6-EB8542DBCB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C1FC6A-C131-4477-861A-B26737D6E9A3}"/>
              </a:ext>
            </a:extLst>
          </p:cNvPr>
          <p:cNvSpPr>
            <a:spLocks noGrp="1"/>
          </p:cNvSpPr>
          <p:nvPr>
            <p:ph type="sldNum" sz="quarter" idx="12"/>
          </p:nvPr>
        </p:nvSpPr>
        <p:spPr/>
        <p:txBody>
          <a:bodyPr/>
          <a:lstStyle/>
          <a:p>
            <a:fld id="{4B31EAB5-C02A-4AF9-B397-7A1269DECAFD}" type="slidenum">
              <a:rPr lang="en-US" smtClean="0"/>
              <a:t>‹#›</a:t>
            </a:fld>
            <a:endParaRPr lang="en-US"/>
          </a:p>
        </p:txBody>
      </p:sp>
    </p:spTree>
    <p:extLst>
      <p:ext uri="{BB962C8B-B14F-4D97-AF65-F5344CB8AC3E}">
        <p14:creationId xmlns:p14="http://schemas.microsoft.com/office/powerpoint/2010/main" val="399377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D44F-97C6-477E-9EAF-4EB42AC953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D3DC80-41F8-440F-AE40-856B769AF468}"/>
              </a:ext>
            </a:extLst>
          </p:cNvPr>
          <p:cNvSpPr>
            <a:spLocks noGrp="1"/>
          </p:cNvSpPr>
          <p:nvPr>
            <p:ph type="dt" sz="half" idx="10"/>
          </p:nvPr>
        </p:nvSpPr>
        <p:spPr/>
        <p:txBody>
          <a:bodyPr/>
          <a:lstStyle/>
          <a:p>
            <a:fld id="{1B18C699-812A-4B11-A24C-D83B90E67869}" type="datetimeFigureOut">
              <a:rPr lang="en-US" smtClean="0"/>
              <a:t>3/15/2024</a:t>
            </a:fld>
            <a:endParaRPr lang="en-US"/>
          </a:p>
        </p:txBody>
      </p:sp>
      <p:sp>
        <p:nvSpPr>
          <p:cNvPr id="4" name="Footer Placeholder 3">
            <a:extLst>
              <a:ext uri="{FF2B5EF4-FFF2-40B4-BE49-F238E27FC236}">
                <a16:creationId xmlns:a16="http://schemas.microsoft.com/office/drawing/2014/main" id="{71CD86F2-FFD1-4552-B691-10E1028198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4CF7DB-7B1C-46E9-828A-310940F10178}"/>
              </a:ext>
            </a:extLst>
          </p:cNvPr>
          <p:cNvSpPr>
            <a:spLocks noGrp="1"/>
          </p:cNvSpPr>
          <p:nvPr>
            <p:ph type="sldNum" sz="quarter" idx="12"/>
          </p:nvPr>
        </p:nvSpPr>
        <p:spPr/>
        <p:txBody>
          <a:bodyPr/>
          <a:lstStyle/>
          <a:p>
            <a:fld id="{4B31EAB5-C02A-4AF9-B397-7A1269DECAFD}" type="slidenum">
              <a:rPr lang="en-US" smtClean="0"/>
              <a:t>‹#›</a:t>
            </a:fld>
            <a:endParaRPr lang="en-US"/>
          </a:p>
        </p:txBody>
      </p:sp>
    </p:spTree>
    <p:extLst>
      <p:ext uri="{BB962C8B-B14F-4D97-AF65-F5344CB8AC3E}">
        <p14:creationId xmlns:p14="http://schemas.microsoft.com/office/powerpoint/2010/main" val="340447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30D98C-3294-4D64-B466-B2CA52B01C8E}"/>
              </a:ext>
            </a:extLst>
          </p:cNvPr>
          <p:cNvSpPr>
            <a:spLocks noGrp="1"/>
          </p:cNvSpPr>
          <p:nvPr>
            <p:ph type="dt" sz="half" idx="10"/>
          </p:nvPr>
        </p:nvSpPr>
        <p:spPr/>
        <p:txBody>
          <a:bodyPr/>
          <a:lstStyle/>
          <a:p>
            <a:fld id="{1B18C699-812A-4B11-A24C-D83B90E67869}" type="datetimeFigureOut">
              <a:rPr lang="en-US" smtClean="0"/>
              <a:t>3/15/2024</a:t>
            </a:fld>
            <a:endParaRPr lang="en-US"/>
          </a:p>
        </p:txBody>
      </p:sp>
      <p:sp>
        <p:nvSpPr>
          <p:cNvPr id="3" name="Footer Placeholder 2">
            <a:extLst>
              <a:ext uri="{FF2B5EF4-FFF2-40B4-BE49-F238E27FC236}">
                <a16:creationId xmlns:a16="http://schemas.microsoft.com/office/drawing/2014/main" id="{1C22DF05-372A-4E51-A47C-3E2AAF8F70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CDCAC3-66C7-4F9D-AFA6-846C13AE171C}"/>
              </a:ext>
            </a:extLst>
          </p:cNvPr>
          <p:cNvSpPr>
            <a:spLocks noGrp="1"/>
          </p:cNvSpPr>
          <p:nvPr>
            <p:ph type="sldNum" sz="quarter" idx="12"/>
          </p:nvPr>
        </p:nvSpPr>
        <p:spPr/>
        <p:txBody>
          <a:bodyPr/>
          <a:lstStyle/>
          <a:p>
            <a:fld id="{4B31EAB5-C02A-4AF9-B397-7A1269DECAFD}" type="slidenum">
              <a:rPr lang="en-US" smtClean="0"/>
              <a:t>‹#›</a:t>
            </a:fld>
            <a:endParaRPr lang="en-US"/>
          </a:p>
        </p:txBody>
      </p:sp>
    </p:spTree>
    <p:extLst>
      <p:ext uri="{BB962C8B-B14F-4D97-AF65-F5344CB8AC3E}">
        <p14:creationId xmlns:p14="http://schemas.microsoft.com/office/powerpoint/2010/main" val="130760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F034-9458-4B48-ABC5-1B839327C4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3D70-B3D4-4CC5-8141-5D65F518E5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19F602-4BCF-4C5E-9E0B-FC9C3612B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EF255E-D08B-4F57-B3A4-ADA4FD6EE60E}"/>
              </a:ext>
            </a:extLst>
          </p:cNvPr>
          <p:cNvSpPr>
            <a:spLocks noGrp="1"/>
          </p:cNvSpPr>
          <p:nvPr>
            <p:ph type="dt" sz="half" idx="10"/>
          </p:nvPr>
        </p:nvSpPr>
        <p:spPr/>
        <p:txBody>
          <a:bodyPr/>
          <a:lstStyle/>
          <a:p>
            <a:fld id="{1B18C699-812A-4B11-A24C-D83B90E67869}" type="datetimeFigureOut">
              <a:rPr lang="en-US" smtClean="0"/>
              <a:t>3/15/2024</a:t>
            </a:fld>
            <a:endParaRPr lang="en-US"/>
          </a:p>
        </p:txBody>
      </p:sp>
      <p:sp>
        <p:nvSpPr>
          <p:cNvPr id="6" name="Footer Placeholder 5">
            <a:extLst>
              <a:ext uri="{FF2B5EF4-FFF2-40B4-BE49-F238E27FC236}">
                <a16:creationId xmlns:a16="http://schemas.microsoft.com/office/drawing/2014/main" id="{615B4A9D-98E8-4A5D-ACC8-1E3EB41C4F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7D37F8-151C-42E1-983C-1EF6D30AB4ED}"/>
              </a:ext>
            </a:extLst>
          </p:cNvPr>
          <p:cNvSpPr>
            <a:spLocks noGrp="1"/>
          </p:cNvSpPr>
          <p:nvPr>
            <p:ph type="sldNum" sz="quarter" idx="12"/>
          </p:nvPr>
        </p:nvSpPr>
        <p:spPr/>
        <p:txBody>
          <a:bodyPr/>
          <a:lstStyle/>
          <a:p>
            <a:fld id="{4B31EAB5-C02A-4AF9-B397-7A1269DECAFD}" type="slidenum">
              <a:rPr lang="en-US" smtClean="0"/>
              <a:t>‹#›</a:t>
            </a:fld>
            <a:endParaRPr lang="en-US"/>
          </a:p>
        </p:txBody>
      </p:sp>
    </p:spTree>
    <p:extLst>
      <p:ext uri="{BB962C8B-B14F-4D97-AF65-F5344CB8AC3E}">
        <p14:creationId xmlns:p14="http://schemas.microsoft.com/office/powerpoint/2010/main" val="354285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7C7C4-24AE-4ACD-85FE-E96E9223F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315517-2DE5-4205-9792-709208EB5E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ECE202-63EF-4335-A3F9-5A99697EB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8F8657-9DE0-4F24-8C38-228AB91D5AF5}"/>
              </a:ext>
            </a:extLst>
          </p:cNvPr>
          <p:cNvSpPr>
            <a:spLocks noGrp="1"/>
          </p:cNvSpPr>
          <p:nvPr>
            <p:ph type="dt" sz="half" idx="10"/>
          </p:nvPr>
        </p:nvSpPr>
        <p:spPr/>
        <p:txBody>
          <a:bodyPr/>
          <a:lstStyle/>
          <a:p>
            <a:fld id="{1B18C699-812A-4B11-A24C-D83B90E67869}" type="datetimeFigureOut">
              <a:rPr lang="en-US" smtClean="0"/>
              <a:t>3/15/2024</a:t>
            </a:fld>
            <a:endParaRPr lang="en-US"/>
          </a:p>
        </p:txBody>
      </p:sp>
      <p:sp>
        <p:nvSpPr>
          <p:cNvPr id="6" name="Footer Placeholder 5">
            <a:extLst>
              <a:ext uri="{FF2B5EF4-FFF2-40B4-BE49-F238E27FC236}">
                <a16:creationId xmlns:a16="http://schemas.microsoft.com/office/drawing/2014/main" id="{07D2D280-B9C8-4D97-B404-71F962C2E7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06B00-13B0-4966-B86F-3361E6BB7352}"/>
              </a:ext>
            </a:extLst>
          </p:cNvPr>
          <p:cNvSpPr>
            <a:spLocks noGrp="1"/>
          </p:cNvSpPr>
          <p:nvPr>
            <p:ph type="sldNum" sz="quarter" idx="12"/>
          </p:nvPr>
        </p:nvSpPr>
        <p:spPr/>
        <p:txBody>
          <a:bodyPr/>
          <a:lstStyle/>
          <a:p>
            <a:fld id="{4B31EAB5-C02A-4AF9-B397-7A1269DECAFD}" type="slidenum">
              <a:rPr lang="en-US" smtClean="0"/>
              <a:t>‹#›</a:t>
            </a:fld>
            <a:endParaRPr lang="en-US"/>
          </a:p>
        </p:txBody>
      </p:sp>
    </p:spTree>
    <p:extLst>
      <p:ext uri="{BB962C8B-B14F-4D97-AF65-F5344CB8AC3E}">
        <p14:creationId xmlns:p14="http://schemas.microsoft.com/office/powerpoint/2010/main" val="411664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FD0440-2A68-41F4-A559-21897FDC8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6D12D8-DF30-4BB9-A8F1-A6ECC2968C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E7FC4-0643-44F3-B428-B6F1AC5CBC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8C699-812A-4B11-A24C-D83B90E67869}" type="datetimeFigureOut">
              <a:rPr lang="en-US" smtClean="0"/>
              <a:t>3/15/2024</a:t>
            </a:fld>
            <a:endParaRPr lang="en-US"/>
          </a:p>
        </p:txBody>
      </p:sp>
      <p:sp>
        <p:nvSpPr>
          <p:cNvPr id="5" name="Footer Placeholder 4">
            <a:extLst>
              <a:ext uri="{FF2B5EF4-FFF2-40B4-BE49-F238E27FC236}">
                <a16:creationId xmlns:a16="http://schemas.microsoft.com/office/drawing/2014/main" id="{0F415DFA-D6A6-46E2-9C08-084D7127B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7E6D66-DE0B-4820-820D-CE43D1FFE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31EAB5-C02A-4AF9-B397-7A1269DECAFD}" type="slidenum">
              <a:rPr lang="en-US" smtClean="0"/>
              <a:t>‹#›</a:t>
            </a:fld>
            <a:endParaRPr lang="en-US"/>
          </a:p>
        </p:txBody>
      </p:sp>
    </p:spTree>
    <p:extLst>
      <p:ext uri="{BB962C8B-B14F-4D97-AF65-F5344CB8AC3E}">
        <p14:creationId xmlns:p14="http://schemas.microsoft.com/office/powerpoint/2010/main" val="4110539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ckotkar@deloitte.com"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8CAE3D-AFD7-8D42-BCE1-15EFB9F2324E}"/>
              </a:ext>
            </a:extLst>
          </p:cNvPr>
          <p:cNvSpPr>
            <a:spLocks noGrp="1"/>
          </p:cNvSpPr>
          <p:nvPr>
            <p:ph type="title"/>
          </p:nvPr>
        </p:nvSpPr>
        <p:spPr>
          <a:xfrm>
            <a:off x="814646" y="110396"/>
            <a:ext cx="10756669" cy="476596"/>
          </a:xfrm>
        </p:spPr>
        <p:txBody>
          <a:bodyPr/>
          <a:lstStyle/>
          <a:p>
            <a:pPr>
              <a:defRPr/>
            </a:pPr>
            <a:r>
              <a:rPr lang="en-US" sz="2400" dirty="0"/>
              <a:t>Aakanksha Sahu</a:t>
            </a:r>
            <a:r>
              <a:rPr lang="en-GB" sz="2400" dirty="0"/>
              <a:t>| </a:t>
            </a:r>
            <a:r>
              <a:rPr lang="en-US" sz="2400" dirty="0"/>
              <a:t>Consultant | AWS </a:t>
            </a:r>
            <a:r>
              <a:rPr lang="pt-BR" sz="2400" dirty="0"/>
              <a:t>Data Engineer</a:t>
            </a:r>
            <a:endParaRPr lang="pt-BR" sz="2400" dirty="0">
              <a:cs typeface="Calibri Light"/>
            </a:endParaRPr>
          </a:p>
        </p:txBody>
      </p:sp>
      <p:sp>
        <p:nvSpPr>
          <p:cNvPr id="32" name="Rectangle 31">
            <a:extLst>
              <a:ext uri="{FF2B5EF4-FFF2-40B4-BE49-F238E27FC236}">
                <a16:creationId xmlns:a16="http://schemas.microsoft.com/office/drawing/2014/main" id="{2A4D8FE4-4953-44B5-884D-0F001DCD1ECB}"/>
              </a:ext>
            </a:extLst>
          </p:cNvPr>
          <p:cNvSpPr/>
          <p:nvPr/>
        </p:nvSpPr>
        <p:spPr>
          <a:xfrm>
            <a:off x="2889648" y="2820860"/>
            <a:ext cx="8681666" cy="3611029"/>
          </a:xfrm>
          <a:prstGeom prst="rect">
            <a:avLst/>
          </a:prstGeom>
        </p:spPr>
        <p:txBody>
          <a:bodyPr wrap="square" lIns="91440" tIns="91060" rIns="91440" bIns="91060" anchor="t">
            <a:noAutofit/>
          </a:bodyPr>
          <a:lstStyle/>
          <a:p>
            <a:pPr marL="228600" marR="281305" lvl="0" indent="-228600">
              <a:lnSpc>
                <a:spcPct val="103000"/>
              </a:lnSpc>
              <a:spcBef>
                <a:spcPts val="0"/>
              </a:spcBef>
              <a:spcAft>
                <a:spcPts val="0"/>
              </a:spcAft>
              <a:buSzPts val="1200"/>
              <a:buAutoNum type="arabicPeriod"/>
              <a:tabLst>
                <a:tab pos="546100" algn="l"/>
                <a:tab pos="546735" algn="l"/>
              </a:tabLst>
            </a:pPr>
            <a:endParaRPr lang="en-US" sz="1050" b="1" dirty="0">
              <a:solidFill>
                <a:prstClr val="black"/>
              </a:solidFill>
              <a:latin typeface="+mj-lt"/>
            </a:endParaRPr>
          </a:p>
          <a:p>
            <a:pPr marR="281305" lvl="0">
              <a:lnSpc>
                <a:spcPct val="103000"/>
              </a:lnSpc>
              <a:spcBef>
                <a:spcPts val="0"/>
              </a:spcBef>
              <a:spcAft>
                <a:spcPts val="0"/>
              </a:spcAft>
              <a:buSzPts val="1200"/>
              <a:tabLst>
                <a:tab pos="546100" algn="l"/>
                <a:tab pos="546735" algn="l"/>
              </a:tabLst>
            </a:pPr>
            <a:r>
              <a:rPr lang="en-US" sz="1050" b="1" dirty="0">
                <a:solidFill>
                  <a:prstClr val="black"/>
                </a:solidFill>
                <a:latin typeface="+mj-lt"/>
              </a:rPr>
              <a:t>1. Truck Training Portal Analysis For One Of The Germany Based Automobile Manufacturer :  </a:t>
            </a:r>
          </a:p>
          <a:p>
            <a:pPr marL="171450" indent="-171450">
              <a:lnSpc>
                <a:spcPct val="110000"/>
              </a:lnSpc>
              <a:buFont typeface="Arial" panose="020B0604020202020204" pitchFamily="34" charset="0"/>
              <a:buChar char="•"/>
            </a:pPr>
            <a:r>
              <a:rPr lang="en-US" sz="1000" dirty="0">
                <a:solidFill>
                  <a:prstClr val="black"/>
                </a:solidFill>
              </a:rPr>
              <a:t>The goal of this project was to gain a deeper understanding of user behavior, course effectiveness, revenue generation, portal analysis, overall performance and how it can be improved further.</a:t>
            </a:r>
          </a:p>
          <a:p>
            <a:pPr marL="171450" indent="-171450">
              <a:lnSpc>
                <a:spcPct val="110000"/>
              </a:lnSpc>
              <a:buFont typeface="Arial" panose="020B0604020202020204" pitchFamily="34" charset="0"/>
              <a:buChar char="•"/>
            </a:pPr>
            <a:r>
              <a:rPr lang="en-US" sz="1000" dirty="0">
                <a:solidFill>
                  <a:prstClr val="black"/>
                </a:solidFill>
              </a:rPr>
              <a:t>Involved in writing spark programs using python API for applying transformations in spark using spark core, data frames and spark SQL as per the requirement. The extracted data from data source is processed in spark and targeted in data warehouse</a:t>
            </a:r>
          </a:p>
          <a:p>
            <a:pPr marL="171450" indent="-171450">
              <a:lnSpc>
                <a:spcPct val="110000"/>
              </a:lnSpc>
              <a:buFont typeface="Arial" panose="020B0604020202020204" pitchFamily="34" charset="0"/>
              <a:buChar char="•"/>
            </a:pPr>
            <a:r>
              <a:rPr lang="en-US" sz="1000" dirty="0">
                <a:solidFill>
                  <a:prstClr val="black"/>
                </a:solidFill>
              </a:rPr>
              <a:t>Performed data processing and various transformations such as aggregations, joins, filter as per business rule.</a:t>
            </a:r>
          </a:p>
          <a:p>
            <a:pPr marL="171450" indent="-171450">
              <a:lnSpc>
                <a:spcPct val="110000"/>
              </a:lnSpc>
              <a:buFont typeface="Arial" panose="020B0604020202020204" pitchFamily="34" charset="0"/>
              <a:buChar char="•"/>
            </a:pPr>
            <a:r>
              <a:rPr lang="en-US" sz="1000" dirty="0">
                <a:solidFill>
                  <a:prstClr val="black"/>
                </a:solidFill>
              </a:rPr>
              <a:t>Used AWS Glue catalog with crawler to get data from S3 and perform SQL query operations using AWS Athena.</a:t>
            </a:r>
          </a:p>
          <a:p>
            <a:pPr marL="171450" indent="-171450">
              <a:lnSpc>
                <a:spcPct val="110000"/>
              </a:lnSpc>
              <a:buFont typeface="Arial" panose="020B0604020202020204" pitchFamily="34" charset="0"/>
              <a:buChar char="•"/>
            </a:pPr>
            <a:r>
              <a:rPr lang="en-US" sz="1000" dirty="0">
                <a:solidFill>
                  <a:prstClr val="black"/>
                </a:solidFill>
              </a:rPr>
              <a:t>Tech Stack: AWS EC2, AWS S3, AWS Glue, SQL, </a:t>
            </a:r>
            <a:r>
              <a:rPr lang="en-US" sz="1000" dirty="0" err="1">
                <a:solidFill>
                  <a:prstClr val="black"/>
                </a:solidFill>
              </a:rPr>
              <a:t>PySpark</a:t>
            </a:r>
            <a:endParaRPr lang="en-US" sz="1000" dirty="0">
              <a:solidFill>
                <a:prstClr val="black"/>
              </a:solidFill>
            </a:endParaRPr>
          </a:p>
          <a:p>
            <a:pPr>
              <a:lnSpc>
                <a:spcPct val="110000"/>
              </a:lnSpc>
            </a:pPr>
            <a:r>
              <a:rPr lang="en-US" sz="1000" dirty="0">
                <a:solidFill>
                  <a:prstClr val="black"/>
                </a:solidFill>
              </a:rPr>
              <a:t>    </a:t>
            </a:r>
          </a:p>
          <a:p>
            <a:pPr>
              <a:lnSpc>
                <a:spcPct val="110000"/>
              </a:lnSpc>
            </a:pPr>
            <a:endParaRPr lang="en-US" sz="1050" b="1" dirty="0">
              <a:latin typeface="+mj-lt"/>
            </a:endParaRPr>
          </a:p>
          <a:p>
            <a:pPr marR="281305" lvl="0">
              <a:lnSpc>
                <a:spcPct val="103000"/>
              </a:lnSpc>
              <a:spcBef>
                <a:spcPts val="0"/>
              </a:spcBef>
              <a:spcAft>
                <a:spcPts val="0"/>
              </a:spcAft>
              <a:buSzPts val="1200"/>
              <a:tabLst>
                <a:tab pos="546100" algn="l"/>
                <a:tab pos="546735" algn="l"/>
              </a:tabLst>
            </a:pPr>
            <a:r>
              <a:rPr lang="en-US" sz="1050" b="1" dirty="0">
                <a:solidFill>
                  <a:prstClr val="black"/>
                </a:solidFill>
                <a:latin typeface="+mj-lt"/>
              </a:rPr>
              <a:t>2. Inventory Management System and Analysis For One Of The Canada Based Retail Group </a:t>
            </a:r>
            <a:r>
              <a:rPr lang="en-US" sz="1000" b="1" dirty="0">
                <a:solidFill>
                  <a:prstClr val="black"/>
                </a:solidFill>
                <a:latin typeface="+mj-lt"/>
              </a:rPr>
              <a:t>:</a:t>
            </a:r>
          </a:p>
          <a:p>
            <a:pPr marL="171450" indent="-171450">
              <a:lnSpc>
                <a:spcPct val="110000"/>
              </a:lnSpc>
              <a:buFont typeface="Arial" panose="020B0604020202020204" pitchFamily="34" charset="0"/>
              <a:buChar char="•"/>
            </a:pPr>
            <a:r>
              <a:rPr lang="en-US" sz="1100" dirty="0">
                <a:solidFill>
                  <a:prstClr val="black"/>
                </a:solidFill>
              </a:rPr>
              <a:t>The aim of this project is to analyze demands, optimize inventory levels and minimize stockouts.</a:t>
            </a:r>
          </a:p>
          <a:p>
            <a:pPr marL="171450" indent="-171450">
              <a:lnSpc>
                <a:spcPct val="110000"/>
              </a:lnSpc>
              <a:buFont typeface="Arial" panose="020B0604020202020204" pitchFamily="34" charset="0"/>
              <a:buChar char="•"/>
            </a:pPr>
            <a:r>
              <a:rPr lang="en-US" sz="1100" dirty="0">
                <a:solidFill>
                  <a:prstClr val="black"/>
                </a:solidFill>
              </a:rPr>
              <a:t>Worked on hive queries for creating and querying hive tables to retrieve useful analytical information as per requirement</a:t>
            </a:r>
          </a:p>
          <a:p>
            <a:pPr marL="171450" indent="-171450">
              <a:lnSpc>
                <a:spcPct val="110000"/>
              </a:lnSpc>
              <a:buFont typeface="Arial" panose="020B0604020202020204" pitchFamily="34" charset="0"/>
              <a:buChar char="•"/>
            </a:pPr>
            <a:r>
              <a:rPr lang="en-US" sz="1100" dirty="0">
                <a:solidFill>
                  <a:prstClr val="black"/>
                </a:solidFill>
              </a:rPr>
              <a:t>Created partitions, buckets in hive to handle structured data.</a:t>
            </a:r>
          </a:p>
          <a:p>
            <a:pPr marL="171450" indent="-171450">
              <a:lnSpc>
                <a:spcPct val="110000"/>
              </a:lnSpc>
              <a:buFont typeface="Arial" panose="020B0604020202020204" pitchFamily="34" charset="0"/>
              <a:buChar char="•"/>
            </a:pPr>
            <a:r>
              <a:rPr lang="en-US" sz="1100" dirty="0">
                <a:solidFill>
                  <a:prstClr val="black"/>
                </a:solidFill>
              </a:rPr>
              <a:t>Worked on performance tuning of hive queries to improve data processing and  faster retrieving.</a:t>
            </a:r>
          </a:p>
          <a:p>
            <a:pPr marL="171450" indent="-171450">
              <a:lnSpc>
                <a:spcPct val="110000"/>
              </a:lnSpc>
              <a:buFont typeface="Arial" panose="020B0604020202020204" pitchFamily="34" charset="0"/>
              <a:buChar char="•"/>
            </a:pPr>
            <a:r>
              <a:rPr lang="en-US" sz="1100" dirty="0">
                <a:solidFill>
                  <a:prstClr val="black"/>
                </a:solidFill>
              </a:rPr>
              <a:t>Writing hive scripts for data loading and generating reports for client.</a:t>
            </a:r>
          </a:p>
          <a:p>
            <a:pPr marL="171450" indent="-171450">
              <a:lnSpc>
                <a:spcPct val="110000"/>
              </a:lnSpc>
              <a:buFont typeface="Arial" panose="020B0604020202020204" pitchFamily="34" charset="0"/>
              <a:buChar char="•"/>
            </a:pPr>
            <a:r>
              <a:rPr lang="en-US" sz="1100" dirty="0">
                <a:solidFill>
                  <a:prstClr val="black"/>
                </a:solidFill>
              </a:rPr>
              <a:t>Tech stack : Cloudera, Hive, Sqoop, HDFS</a:t>
            </a:r>
          </a:p>
          <a:p>
            <a:pPr>
              <a:lnSpc>
                <a:spcPct val="110000"/>
              </a:lnSpc>
            </a:pPr>
            <a:r>
              <a:rPr lang="en-US" sz="1100" dirty="0">
                <a:solidFill>
                  <a:prstClr val="black"/>
                </a:solidFill>
              </a:rPr>
              <a:t>   </a:t>
            </a:r>
          </a:p>
          <a:p>
            <a:pPr marL="1588" lvl="1">
              <a:buClr>
                <a:srgbClr val="000000"/>
              </a:buClr>
              <a:defRPr/>
            </a:pPr>
            <a:endParaRPr lang="en-US" sz="1100" dirty="0">
              <a:latin typeface="Calibri" panose="020F0502020204030204" pitchFamily="34" charset="0"/>
              <a:cs typeface="Calibri" panose="020F0502020204030204" pitchFamily="34" charset="0"/>
            </a:endParaRPr>
          </a:p>
          <a:p>
            <a:pPr marL="1588" lvl="1">
              <a:buClr>
                <a:srgbClr val="000000"/>
              </a:buClr>
              <a:defRPr/>
            </a:pPr>
            <a:endParaRPr lang="en-US" sz="1100" b="0" kern="0" dirty="0">
              <a:solidFill>
                <a:prstClr val="black"/>
              </a:solidFill>
            </a:endParaRPr>
          </a:p>
          <a:p>
            <a:pPr marL="0" lvl="1">
              <a:lnSpc>
                <a:spcPct val="150000"/>
              </a:lnSpc>
              <a:defRPr/>
            </a:pPr>
            <a:endParaRPr lang="en-US" sz="900" dirty="0">
              <a:ea typeface="SimSun" pitchFamily="2" charset="-122"/>
              <a:cs typeface="Calibri" panose="020F0502020204030204" pitchFamily="34" charset="0"/>
            </a:endParaRPr>
          </a:p>
        </p:txBody>
      </p:sp>
      <p:sp>
        <p:nvSpPr>
          <p:cNvPr id="33" name="Rectangle 32">
            <a:extLst>
              <a:ext uri="{FF2B5EF4-FFF2-40B4-BE49-F238E27FC236}">
                <a16:creationId xmlns:a16="http://schemas.microsoft.com/office/drawing/2014/main" id="{25031D00-1E4B-44BF-A14A-9C35A2510923}"/>
              </a:ext>
            </a:extLst>
          </p:cNvPr>
          <p:cNvSpPr/>
          <p:nvPr/>
        </p:nvSpPr>
        <p:spPr>
          <a:xfrm>
            <a:off x="2910111" y="1373169"/>
            <a:ext cx="8749735" cy="1227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060" tIns="91060" rIns="91060" bIns="91060" rtlCol="0" anchor="t" anchorCtr="0"/>
          <a:lstStyle/>
          <a:p>
            <a:pPr marL="171450" indent="-171450">
              <a:lnSpc>
                <a:spcPct val="110000"/>
              </a:lnSpc>
              <a:buFont typeface="Arial" panose="020B0604020202020204" pitchFamily="34" charset="0"/>
              <a:buChar char="•"/>
            </a:pPr>
            <a:r>
              <a:rPr lang="en-US" sz="1100" dirty="0">
                <a:solidFill>
                  <a:prstClr val="black"/>
                </a:solidFill>
              </a:rPr>
              <a:t>Aakanksha has  4 years of experience in IT which includes 3 years of experience in big data development working on </a:t>
            </a:r>
            <a:r>
              <a:rPr lang="en-US" sz="1100" dirty="0">
                <a:solidFill>
                  <a:schemeClr val="tx1"/>
                </a:solidFill>
              </a:rPr>
              <a:t>distributed computing such as Hadoop, Hive, Spark, AWS with a strong track record of successfully designing and implementing digital solutions</a:t>
            </a:r>
            <a:r>
              <a:rPr lang="en-IE" sz="1100" dirty="0">
                <a:solidFill>
                  <a:schemeClr val="tx1"/>
                </a:solidFill>
              </a:rPr>
              <a:t> as well as hands on creating KPIs &amp; defining metrics to generate meaningful insights for business users. </a:t>
            </a:r>
            <a:endParaRPr lang="en-US" sz="1100" dirty="0">
              <a:solidFill>
                <a:prstClr val="black"/>
              </a:solidFill>
            </a:endParaRPr>
          </a:p>
          <a:p>
            <a:pPr marL="171450" indent="-171450">
              <a:lnSpc>
                <a:spcPct val="110000"/>
              </a:lnSpc>
              <a:buFont typeface="Arial" panose="020B0604020202020204" pitchFamily="34" charset="0"/>
              <a:buChar char="•"/>
            </a:pPr>
            <a:r>
              <a:rPr lang="en-US" sz="1100" dirty="0">
                <a:solidFill>
                  <a:schemeClr val="tx1"/>
                </a:solidFill>
              </a:rPr>
              <a:t>Proficiency in writing SQL queries and developing Python, PY Spark code.</a:t>
            </a:r>
          </a:p>
          <a:p>
            <a:pPr marL="171450" indent="-171450">
              <a:lnSpc>
                <a:spcPct val="110000"/>
              </a:lnSpc>
              <a:buFont typeface="Arial" panose="020B0604020202020204" pitchFamily="34" charset="0"/>
              <a:buChar char="•"/>
            </a:pPr>
            <a:r>
              <a:rPr lang="en-US" sz="1100" dirty="0">
                <a:solidFill>
                  <a:prstClr val="black"/>
                </a:solidFill>
              </a:rPr>
              <a:t>Experience in Agile Methodology of software development lifecycle(SDLC).</a:t>
            </a:r>
            <a:endParaRPr lang="en-US" sz="1100" dirty="0">
              <a:solidFill>
                <a:schemeClr val="tx1"/>
              </a:solidFill>
              <a:cs typeface="Calibri"/>
            </a:endParaRPr>
          </a:p>
          <a:p>
            <a:pPr>
              <a:spcBef>
                <a:spcPct val="20000"/>
              </a:spcBef>
              <a:spcAft>
                <a:spcPct val="0"/>
              </a:spcAft>
            </a:pPr>
            <a:endParaRPr lang="en-US" sz="900" dirty="0">
              <a:solidFill>
                <a:schemeClr val="tx1"/>
              </a:solidFill>
              <a:cs typeface="Calibri" panose="020F0502020204030204" pitchFamily="34" charset="0"/>
            </a:endParaRPr>
          </a:p>
        </p:txBody>
      </p:sp>
      <p:sp>
        <p:nvSpPr>
          <p:cNvPr id="34" name="Rectangle 33">
            <a:extLst>
              <a:ext uri="{FF2B5EF4-FFF2-40B4-BE49-F238E27FC236}">
                <a16:creationId xmlns:a16="http://schemas.microsoft.com/office/drawing/2014/main" id="{8EB0A235-5DDA-41DF-8735-6BD63F4BB2A3}"/>
              </a:ext>
            </a:extLst>
          </p:cNvPr>
          <p:cNvSpPr>
            <a:spLocks noChangeArrowheads="1"/>
          </p:cNvSpPr>
          <p:nvPr/>
        </p:nvSpPr>
        <p:spPr bwMode="auto">
          <a:xfrm>
            <a:off x="2910109" y="1152632"/>
            <a:ext cx="2087431" cy="261162"/>
          </a:xfrm>
          <a:prstGeom prst="rect">
            <a:avLst/>
          </a:prstGeom>
          <a:solidFill>
            <a:schemeClr val="bg1"/>
          </a:solidFill>
          <a:ln w="9525">
            <a:noFill/>
            <a:miter lim="800000"/>
            <a:headEnd/>
            <a:tailEnd/>
          </a:ln>
        </p:spPr>
        <p:txBody>
          <a:bodyPr wrap="square" lIns="91691" tIns="45846" rIns="91691" bIns="45846">
            <a:spAutoFit/>
          </a:bodyPr>
          <a:lstStyle/>
          <a:p>
            <a:pPr eaLnBrk="0" hangingPunct="0"/>
            <a:r>
              <a:rPr lang="en-US" altLang="zh-CN" sz="1096" b="1">
                <a:ea typeface="SimSun" pitchFamily="2" charset="-122"/>
              </a:rPr>
              <a:t>Profile</a:t>
            </a:r>
          </a:p>
        </p:txBody>
      </p:sp>
      <p:sp>
        <p:nvSpPr>
          <p:cNvPr id="35" name="Rectangle 17">
            <a:extLst>
              <a:ext uri="{FF2B5EF4-FFF2-40B4-BE49-F238E27FC236}">
                <a16:creationId xmlns:a16="http://schemas.microsoft.com/office/drawing/2014/main" id="{96E74803-8A7F-4FBD-BAFA-FBC8D891447C}"/>
              </a:ext>
            </a:extLst>
          </p:cNvPr>
          <p:cNvSpPr>
            <a:spLocks noChangeArrowheads="1"/>
          </p:cNvSpPr>
          <p:nvPr/>
        </p:nvSpPr>
        <p:spPr bwMode="auto">
          <a:xfrm>
            <a:off x="2889648" y="2528024"/>
            <a:ext cx="3951380" cy="261162"/>
          </a:xfrm>
          <a:prstGeom prst="rect">
            <a:avLst/>
          </a:prstGeom>
          <a:solidFill>
            <a:schemeClr val="bg1"/>
          </a:solidFill>
          <a:ln w="9525">
            <a:noFill/>
            <a:miter lim="800000"/>
            <a:headEnd/>
            <a:tailEnd/>
          </a:ln>
        </p:spPr>
        <p:txBody>
          <a:bodyPr wrap="square" lIns="91691" tIns="45846" rIns="91691" bIns="45846">
            <a:spAutoFit/>
          </a:bodyPr>
          <a:lstStyle/>
          <a:p>
            <a:r>
              <a:rPr lang="en-US" sz="1096" b="1" dirty="0">
                <a:cs typeface="Calibri" pitchFamily="34" charset="0"/>
              </a:rPr>
              <a:t>Selected Engagement Experience</a:t>
            </a:r>
          </a:p>
        </p:txBody>
      </p:sp>
      <p:cxnSp>
        <p:nvCxnSpPr>
          <p:cNvPr id="45" name="Straight Connector 44">
            <a:extLst>
              <a:ext uri="{FF2B5EF4-FFF2-40B4-BE49-F238E27FC236}">
                <a16:creationId xmlns:a16="http://schemas.microsoft.com/office/drawing/2014/main" id="{C785D4AC-5338-4A3A-95CE-18AA60E3450B}"/>
              </a:ext>
            </a:extLst>
          </p:cNvPr>
          <p:cNvCxnSpPr/>
          <p:nvPr/>
        </p:nvCxnSpPr>
        <p:spPr>
          <a:xfrm>
            <a:off x="2910111" y="1415734"/>
            <a:ext cx="8661205" cy="0"/>
          </a:xfrm>
          <a:prstGeom prst="line">
            <a:avLst/>
          </a:prstGeom>
          <a:ln w="38100">
            <a:solidFill>
              <a:srgbClr val="6FC2B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E43A3C3-2A42-4668-B50A-001815E63498}"/>
              </a:ext>
            </a:extLst>
          </p:cNvPr>
          <p:cNvCxnSpPr/>
          <p:nvPr/>
        </p:nvCxnSpPr>
        <p:spPr>
          <a:xfrm>
            <a:off x="2889650" y="2817066"/>
            <a:ext cx="8661205" cy="0"/>
          </a:xfrm>
          <a:prstGeom prst="line">
            <a:avLst/>
          </a:prstGeom>
          <a:ln w="38100">
            <a:solidFill>
              <a:srgbClr val="6FC2B4"/>
            </a:solidFill>
          </a:ln>
        </p:spPr>
        <p:style>
          <a:lnRef idx="1">
            <a:schemeClr val="accent1"/>
          </a:lnRef>
          <a:fillRef idx="0">
            <a:schemeClr val="accent1"/>
          </a:fillRef>
          <a:effectRef idx="0">
            <a:schemeClr val="accent1"/>
          </a:effectRef>
          <a:fontRef idx="minor">
            <a:schemeClr val="tx1"/>
          </a:fontRef>
        </p:style>
      </p:cxnSp>
      <p:sp>
        <p:nvSpPr>
          <p:cNvPr id="47" name="Rectangle 15">
            <a:extLst>
              <a:ext uri="{FF2B5EF4-FFF2-40B4-BE49-F238E27FC236}">
                <a16:creationId xmlns:a16="http://schemas.microsoft.com/office/drawing/2014/main" id="{21ED7DF1-1666-4098-ADF8-90C937E2C6DB}"/>
              </a:ext>
            </a:extLst>
          </p:cNvPr>
          <p:cNvSpPr>
            <a:spLocks noChangeArrowheads="1"/>
          </p:cNvSpPr>
          <p:nvPr/>
        </p:nvSpPr>
        <p:spPr bwMode="auto">
          <a:xfrm>
            <a:off x="677343" y="3206358"/>
            <a:ext cx="2087431" cy="733737"/>
          </a:xfrm>
          <a:prstGeom prst="rect">
            <a:avLst/>
          </a:prstGeom>
          <a:solidFill>
            <a:schemeClr val="bg1">
              <a:alpha val="50000"/>
            </a:schemeClr>
          </a:solidFill>
          <a:ln w="28575" algn="ctr">
            <a:noFill/>
            <a:miter lim="800000"/>
            <a:headEnd/>
            <a:tailEnd/>
          </a:ln>
        </p:spPr>
        <p:txBody>
          <a:bodyPr lIns="91060" tIns="91060" rIns="91060" bIns="91060" anchor="t"/>
          <a:lstStyle/>
          <a:p>
            <a:pPr marL="0" lvl="2" indent="0">
              <a:spcBef>
                <a:spcPts val="600"/>
              </a:spcBef>
              <a:spcAft>
                <a:spcPts val="0"/>
              </a:spcAft>
              <a:buNone/>
              <a:defRPr/>
            </a:pPr>
            <a:r>
              <a:rPr lang="en-US" sz="900" dirty="0">
                <a:solidFill>
                  <a:prstClr val="black"/>
                </a:solidFill>
                <a:latin typeface="+mj-lt"/>
              </a:rPr>
              <a:t>Bachelor of Engineering in Electronics &amp; Instrumentation  Engineering (2019) from Samrat Ashok Technological Institute – Vidisha, M. P.</a:t>
            </a:r>
          </a:p>
          <a:p>
            <a:pPr marL="0" lvl="2" indent="0">
              <a:spcAft>
                <a:spcPts val="0"/>
              </a:spcAft>
              <a:buNone/>
              <a:defRPr/>
            </a:pPr>
            <a:endParaRPr lang="en-US" sz="900" dirty="0">
              <a:solidFill>
                <a:prstClr val="black"/>
              </a:solidFill>
            </a:endParaRPr>
          </a:p>
          <a:p>
            <a:pPr marL="0" lvl="1" eaLnBrk="0" hangingPunct="0">
              <a:buSzPct val="100000"/>
              <a:defRPr/>
            </a:pPr>
            <a:r>
              <a:rPr lang="en-US" sz="1100" b="1" dirty="0"/>
              <a:t>Certifications</a:t>
            </a:r>
          </a:p>
          <a:p>
            <a:pPr marL="0" lvl="1" eaLnBrk="0" hangingPunct="0">
              <a:buSzPct val="100000"/>
              <a:defRPr/>
            </a:pPr>
            <a:endParaRPr lang="en-US" sz="1100" b="1" dirty="0"/>
          </a:p>
          <a:p>
            <a:pPr marL="176530" lvl="1" indent="-176530" eaLnBrk="0" hangingPunct="0">
              <a:buSzPct val="100000"/>
              <a:buFont typeface="Arial" panose="020B0604020202020204" pitchFamily="34" charset="0"/>
              <a:buChar char="•"/>
              <a:defRPr/>
            </a:pPr>
            <a:endParaRPr lang="en-US" sz="900" dirty="0"/>
          </a:p>
          <a:p>
            <a:pPr marL="0" lvl="1" eaLnBrk="0" hangingPunct="0">
              <a:buSzPct val="100000"/>
              <a:defRPr/>
            </a:pPr>
            <a:endParaRPr lang="en-US" dirty="0"/>
          </a:p>
        </p:txBody>
      </p:sp>
      <p:sp>
        <p:nvSpPr>
          <p:cNvPr id="49" name="Rectangle 17">
            <a:extLst>
              <a:ext uri="{FF2B5EF4-FFF2-40B4-BE49-F238E27FC236}">
                <a16:creationId xmlns:a16="http://schemas.microsoft.com/office/drawing/2014/main" id="{34DB5800-1506-4B20-AEBE-DF23991719A8}"/>
              </a:ext>
            </a:extLst>
          </p:cNvPr>
          <p:cNvSpPr>
            <a:spLocks noChangeArrowheads="1"/>
          </p:cNvSpPr>
          <p:nvPr/>
        </p:nvSpPr>
        <p:spPr bwMode="auto">
          <a:xfrm>
            <a:off x="655741" y="2917877"/>
            <a:ext cx="2087431" cy="261162"/>
          </a:xfrm>
          <a:prstGeom prst="rect">
            <a:avLst/>
          </a:prstGeom>
          <a:solidFill>
            <a:schemeClr val="bg1">
              <a:alpha val="50000"/>
            </a:schemeClr>
          </a:solidFill>
          <a:ln w="9525">
            <a:noFill/>
            <a:miter lim="800000"/>
            <a:headEnd/>
            <a:tailEnd/>
          </a:ln>
        </p:spPr>
        <p:txBody>
          <a:bodyPr wrap="square" lIns="91691" tIns="45846" rIns="91691" bIns="45846">
            <a:spAutoFit/>
          </a:bodyPr>
          <a:lstStyle/>
          <a:p>
            <a:pPr eaLnBrk="0" hangingPunct="0"/>
            <a:r>
              <a:rPr lang="en-US" altLang="zh-CN" sz="1096" b="1" dirty="0">
                <a:ea typeface="SimSun" pitchFamily="2" charset="-122"/>
              </a:rPr>
              <a:t>Qualifications </a:t>
            </a:r>
          </a:p>
        </p:txBody>
      </p:sp>
      <p:sp>
        <p:nvSpPr>
          <p:cNvPr id="50" name="Rectangle 15">
            <a:extLst>
              <a:ext uri="{FF2B5EF4-FFF2-40B4-BE49-F238E27FC236}">
                <a16:creationId xmlns:a16="http://schemas.microsoft.com/office/drawing/2014/main" id="{8EC7B886-B9D7-47E0-8FB9-BDACE5077280}"/>
              </a:ext>
            </a:extLst>
          </p:cNvPr>
          <p:cNvSpPr>
            <a:spLocks noChangeArrowheads="1"/>
          </p:cNvSpPr>
          <p:nvPr/>
        </p:nvSpPr>
        <p:spPr bwMode="auto">
          <a:xfrm>
            <a:off x="655741" y="4637381"/>
            <a:ext cx="2185440" cy="804331"/>
          </a:xfrm>
          <a:prstGeom prst="rect">
            <a:avLst/>
          </a:prstGeom>
          <a:solidFill>
            <a:schemeClr val="bg1">
              <a:alpha val="50000"/>
            </a:schemeClr>
          </a:solidFill>
          <a:ln w="28575" algn="ctr">
            <a:noFill/>
            <a:miter lim="800000"/>
            <a:headEnd/>
            <a:tailEnd/>
          </a:ln>
        </p:spPr>
        <p:txBody>
          <a:bodyPr lIns="91060" tIns="91060" rIns="91060" bIns="91060" anchor="t"/>
          <a:lstStyle/>
          <a:p>
            <a:pPr marL="171450" indent="-171450">
              <a:spcAft>
                <a:spcPts val="0"/>
              </a:spcAft>
              <a:buFont typeface="Arial" panose="020B0604020202020204" pitchFamily="34" charset="0"/>
              <a:buChar char="•"/>
            </a:pPr>
            <a:r>
              <a:rPr lang="en-US" sz="900" dirty="0" err="1">
                <a:solidFill>
                  <a:schemeClr val="tx1"/>
                </a:solidFill>
                <a:latin typeface="+mj-lt"/>
              </a:rPr>
              <a:t>PySpark</a:t>
            </a:r>
            <a:r>
              <a:rPr lang="en-US" sz="900" dirty="0">
                <a:solidFill>
                  <a:schemeClr val="tx1"/>
                </a:solidFill>
                <a:latin typeface="+mj-lt"/>
              </a:rPr>
              <a:t>, Python, SQL</a:t>
            </a:r>
          </a:p>
          <a:p>
            <a:pPr marL="171450" indent="-171450">
              <a:spcAft>
                <a:spcPts val="0"/>
              </a:spcAft>
              <a:buFont typeface="Arial" panose="020B0604020202020204" pitchFamily="34" charset="0"/>
              <a:buChar char="•"/>
            </a:pPr>
            <a:r>
              <a:rPr lang="en-US" sz="900" dirty="0">
                <a:solidFill>
                  <a:schemeClr val="tx1"/>
                </a:solidFill>
                <a:latin typeface="+mj-lt"/>
              </a:rPr>
              <a:t>Hadoop, Hive, Sqoop </a:t>
            </a:r>
          </a:p>
          <a:p>
            <a:pPr marL="171450" indent="-171450">
              <a:spcAft>
                <a:spcPts val="0"/>
              </a:spcAft>
              <a:buFont typeface="Arial" panose="020B0604020202020204" pitchFamily="34" charset="0"/>
              <a:buChar char="•"/>
            </a:pPr>
            <a:r>
              <a:rPr lang="en-US" sz="900" dirty="0">
                <a:solidFill>
                  <a:schemeClr val="tx1"/>
                </a:solidFill>
                <a:latin typeface="+mj-lt"/>
              </a:rPr>
              <a:t>Aws(EMR, EC2,S3, Glue</a:t>
            </a:r>
            <a:r>
              <a:rPr lang="en-US" sz="900" dirty="0">
                <a:latin typeface="+mj-lt"/>
              </a:rPr>
              <a:t>, Redshift, Lambda)</a:t>
            </a:r>
            <a:r>
              <a:rPr lang="en-US" sz="900" dirty="0">
                <a:solidFill>
                  <a:schemeClr val="tx1"/>
                </a:solidFill>
                <a:latin typeface="+mj-lt"/>
              </a:rPr>
              <a:t> </a:t>
            </a:r>
          </a:p>
          <a:p>
            <a:pPr marL="171450" indent="-171450">
              <a:spcAft>
                <a:spcPts val="0"/>
              </a:spcAft>
              <a:buFont typeface="Arial" panose="020B0604020202020204" pitchFamily="34" charset="0"/>
              <a:buChar char="•"/>
            </a:pPr>
            <a:r>
              <a:rPr lang="en-US" sz="900" dirty="0">
                <a:solidFill>
                  <a:schemeClr val="tx1"/>
                </a:solidFill>
                <a:latin typeface="+mj-lt"/>
              </a:rPr>
              <a:t>Cloudera ,Databricks</a:t>
            </a:r>
          </a:p>
        </p:txBody>
      </p:sp>
      <p:sp>
        <p:nvSpPr>
          <p:cNvPr id="51" name="Rectangle 17">
            <a:extLst>
              <a:ext uri="{FF2B5EF4-FFF2-40B4-BE49-F238E27FC236}">
                <a16:creationId xmlns:a16="http://schemas.microsoft.com/office/drawing/2014/main" id="{0975422A-CF17-42D8-B312-CD0E70D6CF08}"/>
              </a:ext>
            </a:extLst>
          </p:cNvPr>
          <p:cNvSpPr>
            <a:spLocks noChangeArrowheads="1"/>
          </p:cNvSpPr>
          <p:nvPr/>
        </p:nvSpPr>
        <p:spPr bwMode="auto">
          <a:xfrm>
            <a:off x="677342" y="4285380"/>
            <a:ext cx="2087431" cy="261162"/>
          </a:xfrm>
          <a:prstGeom prst="rect">
            <a:avLst/>
          </a:prstGeom>
          <a:solidFill>
            <a:schemeClr val="bg1">
              <a:alpha val="50000"/>
            </a:schemeClr>
          </a:solidFill>
          <a:ln w="9525">
            <a:noFill/>
            <a:miter lim="800000"/>
            <a:headEnd/>
            <a:tailEnd/>
          </a:ln>
        </p:spPr>
        <p:txBody>
          <a:bodyPr wrap="square" lIns="91691" tIns="45846" rIns="91691" bIns="45846">
            <a:spAutoFit/>
          </a:bodyPr>
          <a:lstStyle/>
          <a:p>
            <a:pPr eaLnBrk="0" hangingPunct="0"/>
            <a:r>
              <a:rPr lang="en-US" altLang="zh-CN" sz="1096" b="1" dirty="0">
                <a:ea typeface="SimSun" pitchFamily="2" charset="-122"/>
              </a:rPr>
              <a:t>Functional Experience </a:t>
            </a:r>
          </a:p>
        </p:txBody>
      </p:sp>
      <p:cxnSp>
        <p:nvCxnSpPr>
          <p:cNvPr id="52" name="Straight Connector 51">
            <a:extLst>
              <a:ext uri="{FF2B5EF4-FFF2-40B4-BE49-F238E27FC236}">
                <a16:creationId xmlns:a16="http://schemas.microsoft.com/office/drawing/2014/main" id="{7AD55456-F769-4325-9B80-FF94701E926A}"/>
              </a:ext>
            </a:extLst>
          </p:cNvPr>
          <p:cNvCxnSpPr>
            <a:cxnSpLocks/>
          </p:cNvCxnSpPr>
          <p:nvPr/>
        </p:nvCxnSpPr>
        <p:spPr>
          <a:xfrm>
            <a:off x="756546" y="4546542"/>
            <a:ext cx="1958694" cy="0"/>
          </a:xfrm>
          <a:prstGeom prst="line">
            <a:avLst/>
          </a:prstGeom>
          <a:ln w="38100">
            <a:solidFill>
              <a:srgbClr val="6FC2B4"/>
            </a:solidFill>
          </a:ln>
        </p:spPr>
        <p:style>
          <a:lnRef idx="1">
            <a:schemeClr val="accent1"/>
          </a:lnRef>
          <a:fillRef idx="0">
            <a:schemeClr val="accent1"/>
          </a:fillRef>
          <a:effectRef idx="0">
            <a:schemeClr val="accent1"/>
          </a:effectRef>
          <a:fontRef idx="minor">
            <a:schemeClr val="tx1"/>
          </a:fontRef>
        </p:style>
      </p:cxnSp>
      <p:sp>
        <p:nvSpPr>
          <p:cNvPr id="53" name="Rectangle 15">
            <a:extLst>
              <a:ext uri="{FF2B5EF4-FFF2-40B4-BE49-F238E27FC236}">
                <a16:creationId xmlns:a16="http://schemas.microsoft.com/office/drawing/2014/main" id="{1AB9A754-3FCF-4338-B7F5-406864BE40C2}"/>
              </a:ext>
            </a:extLst>
          </p:cNvPr>
          <p:cNvSpPr>
            <a:spLocks noChangeArrowheads="1"/>
          </p:cNvSpPr>
          <p:nvPr/>
        </p:nvSpPr>
        <p:spPr bwMode="auto">
          <a:xfrm>
            <a:off x="655741" y="5734050"/>
            <a:ext cx="2185440" cy="419041"/>
          </a:xfrm>
          <a:prstGeom prst="rect">
            <a:avLst/>
          </a:prstGeom>
          <a:solidFill>
            <a:schemeClr val="bg1">
              <a:alpha val="50000"/>
            </a:schemeClr>
          </a:solidFill>
          <a:ln w="28575" algn="ctr">
            <a:noFill/>
            <a:miter lim="800000"/>
            <a:headEnd/>
            <a:tailEnd/>
          </a:ln>
        </p:spPr>
        <p:txBody>
          <a:bodyPr lIns="91060" tIns="91060" rIns="91060" bIns="91060" anchor="t"/>
          <a:lstStyle/>
          <a:p>
            <a:pPr marL="176530" lvl="1" indent="-176530" eaLnBrk="0" hangingPunct="0">
              <a:buClr>
                <a:schemeClr val="tx1"/>
              </a:buClr>
              <a:buSzPct val="100000"/>
              <a:buFont typeface="Arial" panose="020B0604020202020204" pitchFamily="34" charset="0"/>
              <a:buChar char="•"/>
              <a:defRPr/>
            </a:pPr>
            <a:r>
              <a:rPr lang="en-US" altLang="zh-CN" sz="900" dirty="0">
                <a:ea typeface="等线"/>
                <a:cs typeface="Calibri"/>
              </a:rPr>
              <a:t>Automobile</a:t>
            </a:r>
          </a:p>
          <a:p>
            <a:pPr marL="176530" lvl="1" indent="-176530" eaLnBrk="0" hangingPunct="0">
              <a:buClr>
                <a:schemeClr val="tx1"/>
              </a:buClr>
              <a:buSzPct val="100000"/>
              <a:buFont typeface="Arial" panose="020B0604020202020204" pitchFamily="34" charset="0"/>
              <a:buChar char="•"/>
              <a:defRPr/>
            </a:pPr>
            <a:r>
              <a:rPr lang="en-US" altLang="zh-CN" sz="900" dirty="0">
                <a:ea typeface="等线"/>
                <a:cs typeface="Calibri"/>
              </a:rPr>
              <a:t>Retail</a:t>
            </a:r>
          </a:p>
        </p:txBody>
      </p:sp>
      <p:sp>
        <p:nvSpPr>
          <p:cNvPr id="54" name="Rectangle 17">
            <a:extLst>
              <a:ext uri="{FF2B5EF4-FFF2-40B4-BE49-F238E27FC236}">
                <a16:creationId xmlns:a16="http://schemas.microsoft.com/office/drawing/2014/main" id="{256B82E2-210C-40BF-8FD5-ECD3D2388392}"/>
              </a:ext>
            </a:extLst>
          </p:cNvPr>
          <p:cNvSpPr>
            <a:spLocks noChangeArrowheads="1"/>
          </p:cNvSpPr>
          <p:nvPr/>
        </p:nvSpPr>
        <p:spPr bwMode="auto">
          <a:xfrm>
            <a:off x="764282" y="5479200"/>
            <a:ext cx="2087431" cy="261162"/>
          </a:xfrm>
          <a:prstGeom prst="rect">
            <a:avLst/>
          </a:prstGeom>
          <a:solidFill>
            <a:schemeClr val="bg1">
              <a:alpha val="50000"/>
            </a:schemeClr>
          </a:solidFill>
          <a:ln w="9525">
            <a:noFill/>
            <a:miter lim="800000"/>
            <a:headEnd/>
            <a:tailEnd/>
          </a:ln>
        </p:spPr>
        <p:txBody>
          <a:bodyPr wrap="square" lIns="91691" tIns="45846" rIns="91691" bIns="45846">
            <a:spAutoFit/>
          </a:bodyPr>
          <a:lstStyle/>
          <a:p>
            <a:pPr eaLnBrk="0" hangingPunct="0"/>
            <a:r>
              <a:rPr lang="en-US" altLang="zh-CN" sz="1096" b="1" dirty="0">
                <a:ea typeface="SimSun" pitchFamily="2" charset="-122"/>
              </a:rPr>
              <a:t>Industry Experience </a:t>
            </a:r>
          </a:p>
        </p:txBody>
      </p:sp>
      <p:cxnSp>
        <p:nvCxnSpPr>
          <p:cNvPr id="55" name="Straight Connector 54">
            <a:extLst>
              <a:ext uri="{FF2B5EF4-FFF2-40B4-BE49-F238E27FC236}">
                <a16:creationId xmlns:a16="http://schemas.microsoft.com/office/drawing/2014/main" id="{247A4797-117E-4489-86D5-6C3676A82F26}"/>
              </a:ext>
            </a:extLst>
          </p:cNvPr>
          <p:cNvCxnSpPr>
            <a:cxnSpLocks/>
          </p:cNvCxnSpPr>
          <p:nvPr/>
        </p:nvCxnSpPr>
        <p:spPr>
          <a:xfrm>
            <a:off x="764282" y="5740362"/>
            <a:ext cx="1958694" cy="0"/>
          </a:xfrm>
          <a:prstGeom prst="line">
            <a:avLst/>
          </a:prstGeom>
          <a:ln w="38100">
            <a:solidFill>
              <a:srgbClr val="6FC2B4"/>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C8D98B0-9C8B-4B01-B1DF-2C925A2642D0}"/>
              </a:ext>
            </a:extLst>
          </p:cNvPr>
          <p:cNvCxnSpPr>
            <a:cxnSpLocks/>
          </p:cNvCxnSpPr>
          <p:nvPr/>
        </p:nvCxnSpPr>
        <p:spPr>
          <a:xfrm>
            <a:off x="741710" y="3206358"/>
            <a:ext cx="1958694" cy="0"/>
          </a:xfrm>
          <a:prstGeom prst="line">
            <a:avLst/>
          </a:prstGeom>
          <a:ln w="38100">
            <a:solidFill>
              <a:srgbClr val="6FC2B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FC25883-44A8-9E2D-8B87-8A4ABE95803F}"/>
              </a:ext>
            </a:extLst>
          </p:cNvPr>
          <p:cNvCxnSpPr>
            <a:cxnSpLocks/>
          </p:cNvCxnSpPr>
          <p:nvPr/>
        </p:nvCxnSpPr>
        <p:spPr>
          <a:xfrm>
            <a:off x="756546" y="4190131"/>
            <a:ext cx="1958694" cy="0"/>
          </a:xfrm>
          <a:prstGeom prst="line">
            <a:avLst/>
          </a:prstGeom>
          <a:ln w="38100">
            <a:solidFill>
              <a:srgbClr val="6FC2B4"/>
            </a:solidFill>
          </a:ln>
        </p:spPr>
        <p:style>
          <a:lnRef idx="1">
            <a:schemeClr val="accent1"/>
          </a:lnRef>
          <a:fillRef idx="0">
            <a:schemeClr val="accent1"/>
          </a:fillRef>
          <a:effectRef idx="0">
            <a:schemeClr val="accent1"/>
          </a:effectRef>
          <a:fontRef idx="minor">
            <a:schemeClr val="tx1"/>
          </a:fontRef>
        </p:style>
      </p:cxnSp>
      <p:sp>
        <p:nvSpPr>
          <p:cNvPr id="10" name="Title 4">
            <a:extLst>
              <a:ext uri="{FF2B5EF4-FFF2-40B4-BE49-F238E27FC236}">
                <a16:creationId xmlns:a16="http://schemas.microsoft.com/office/drawing/2014/main" id="{C16707F9-D15E-E53C-BAB1-8ACFFD8FEA31}"/>
              </a:ext>
            </a:extLst>
          </p:cNvPr>
          <p:cNvSpPr txBox="1">
            <a:spLocks/>
          </p:cNvSpPr>
          <p:nvPr/>
        </p:nvSpPr>
        <p:spPr bwMode="gray">
          <a:xfrm>
            <a:off x="814645" y="721726"/>
            <a:ext cx="10756669" cy="40545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SzPct val="100000"/>
            </a:pPr>
            <a:r>
              <a:rPr lang="en-GB" sz="1000" noProof="0" dirty="0">
                <a:solidFill>
                  <a:schemeClr val="tx1"/>
                </a:solidFill>
                <a:latin typeface="+mn-lt"/>
                <a:cs typeface="Calibri" panose="020F0502020204030204" pitchFamily="34" charset="0"/>
                <a:hlinkClick r:id="rId2"/>
              </a:rPr>
              <a:t>aaksahu@deloitte.com</a:t>
            </a:r>
            <a:r>
              <a:rPr lang="en-US" sz="1000" dirty="0">
                <a:solidFill>
                  <a:srgbClr val="313131"/>
                </a:solidFill>
                <a:latin typeface="+mn-lt"/>
              </a:rPr>
              <a:t>| </a:t>
            </a:r>
            <a:r>
              <a:rPr lang="en-US" sz="1000" dirty="0">
                <a:latin typeface="+mn-lt"/>
              </a:rPr>
              <a:t>Deloitte </a:t>
            </a:r>
            <a:r>
              <a:rPr lang="en-US" sz="1000" dirty="0" err="1">
                <a:latin typeface="+mn-lt"/>
              </a:rPr>
              <a:t>Touche</a:t>
            </a:r>
            <a:r>
              <a:rPr lang="en-US" sz="1000" dirty="0">
                <a:latin typeface="+mn-lt"/>
              </a:rPr>
              <a:t> Tohmatsu India LLP</a:t>
            </a:r>
            <a:endParaRPr lang="en-US" sz="1000" dirty="0">
              <a:solidFill>
                <a:srgbClr val="313131"/>
              </a:solidFill>
              <a:latin typeface="+mn-lt"/>
            </a:endParaRPr>
          </a:p>
          <a:p>
            <a:pPr>
              <a:spcBef>
                <a:spcPts val="0"/>
              </a:spcBef>
              <a:buSzPct val="100000"/>
            </a:pPr>
            <a:r>
              <a:rPr lang="en-US" sz="1000" dirty="0">
                <a:latin typeface="+mn-lt"/>
              </a:rPr>
              <a:t>Mobile: +91 </a:t>
            </a:r>
            <a:r>
              <a:rPr lang="en-GB" sz="1000" dirty="0">
                <a:latin typeface="+mn-lt"/>
              </a:rPr>
              <a:t>7415693142</a:t>
            </a:r>
            <a:endParaRPr lang="en-US" sz="1000" dirty="0">
              <a:latin typeface="+mn-lt"/>
            </a:endParaRPr>
          </a:p>
          <a:p>
            <a:pPr>
              <a:spcBef>
                <a:spcPts val="0"/>
              </a:spcBef>
              <a:buSzPct val="100000"/>
            </a:pPr>
            <a:r>
              <a:rPr lang="en-US" sz="1000" dirty="0">
                <a:latin typeface="+mn-lt"/>
              </a:rPr>
              <a:t>Location: Pune </a:t>
            </a:r>
            <a:endParaRPr lang="en-US" sz="1000" dirty="0">
              <a:solidFill>
                <a:srgbClr val="313131"/>
              </a:solidFill>
              <a:latin typeface="+mn-lt"/>
            </a:endParaRPr>
          </a:p>
        </p:txBody>
      </p:sp>
      <p:pic>
        <p:nvPicPr>
          <p:cNvPr id="3" name="Picture 2" descr="A close-up of a person&#10;&#10;Description automatically generated">
            <a:extLst>
              <a:ext uri="{FF2B5EF4-FFF2-40B4-BE49-F238E27FC236}">
                <a16:creationId xmlns:a16="http://schemas.microsoft.com/office/drawing/2014/main" id="{13340DE3-7CC7-BF28-D3C0-60C9AA4AE1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646" y="1123950"/>
            <a:ext cx="1879202" cy="1785277"/>
          </a:xfrm>
          <a:prstGeom prst="rect">
            <a:avLst/>
          </a:prstGeom>
        </p:spPr>
      </p:pic>
    </p:spTree>
    <p:extLst>
      <p:ext uri="{BB962C8B-B14F-4D97-AF65-F5344CB8AC3E}">
        <p14:creationId xmlns:p14="http://schemas.microsoft.com/office/powerpoint/2010/main" val="221555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9E43929F61BC458B3388C2B4D269F9" ma:contentTypeVersion="15" ma:contentTypeDescription="Create a new document." ma:contentTypeScope="" ma:versionID="d263fc1ffccec191506f63b39745d36c">
  <xsd:schema xmlns:xsd="http://www.w3.org/2001/XMLSchema" xmlns:xs="http://www.w3.org/2001/XMLSchema" xmlns:p="http://schemas.microsoft.com/office/2006/metadata/properties" xmlns:ns2="fd895385-3632-4be7-ac4c-5b2da53cbfc0" xmlns:ns3="a9b86b8d-72ab-4099-85eb-790d3323ddd0" targetNamespace="http://schemas.microsoft.com/office/2006/metadata/properties" ma:root="true" ma:fieldsID="f9d8d06ec503f28a58256c80b941c958" ns2:_="" ns3:_="">
    <xsd:import namespace="fd895385-3632-4be7-ac4c-5b2da53cbfc0"/>
    <xsd:import namespace="a9b86b8d-72ab-4099-85eb-790d3323ddd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895385-3632-4be7-ac4c-5b2da53cbf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9b86b8d-72ab-4099-85eb-790d3323ddd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24a9843c-fa7e-423e-803a-30bae66d3c78}" ma:internalName="TaxCatchAll" ma:showField="CatchAllData" ma:web="a9b86b8d-72ab-4099-85eb-790d3323ddd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F93926-1E6D-4511-959F-E83159242D85}"/>
</file>

<file path=customXml/itemProps2.xml><?xml version="1.0" encoding="utf-8"?>
<ds:datastoreItem xmlns:ds="http://schemas.openxmlformats.org/officeDocument/2006/customXml" ds:itemID="{EDDE2478-09BF-4A8A-B4A0-C4B42BC81E9A}"/>
</file>

<file path=docProps/app.xml><?xml version="1.0" encoding="utf-8"?>
<Properties xmlns="http://schemas.openxmlformats.org/officeDocument/2006/extended-properties" xmlns:vt="http://schemas.openxmlformats.org/officeDocument/2006/docPropsVTypes">
  <TotalTime>382</TotalTime>
  <Words>419</Words>
  <Application>Microsoft Office PowerPoint</Application>
  <PresentationFormat>Widescreen</PresentationFormat>
  <Paragraphs>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 2</vt:lpstr>
      <vt:lpstr>Office Theme</vt:lpstr>
      <vt:lpstr>Aakanksha Sahu| Consultant | AWS Data Engineer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Pankaj Sharma – Director AI  &amp; Data</dc:title>
  <dc:creator>Avik Mullick</dc:creator>
  <cp:lastModifiedBy>Sahu, Aakanksha</cp:lastModifiedBy>
  <cp:revision>293</cp:revision>
  <dcterms:created xsi:type="dcterms:W3CDTF">2023-05-18T05:40:29Z</dcterms:created>
  <dcterms:modified xsi:type="dcterms:W3CDTF">2024-03-15T06:41:13Z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2023-05-18T05:40:29Z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f506812d-1d12-451f-9587-0c23f123765b</vt:lpwstr>
  </property>
  <property fmtid="{D5CDD505-2E9C-101B-9397-08002B2CF9AE}" pid="8" name="MSIP_Label_ea60d57e-af5b-4752-ac57-3e4f28ca11dc_ContentBits">
    <vt:lpwstr>0</vt:lpwstr>
  </property>
</Properties>
</file>