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5ECF5-0800-429A-962F-ECADE0BC6F6B}" v="1" dt="2024-02-29T10:35:13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ha, Aman" userId="acd6a88c-5a2e-4afa-9ff2-2f334abdb327" providerId="ADAL" clId="{BA45ECF5-0800-429A-962F-ECADE0BC6F6B}"/>
    <pc:docChg chg="modSld">
      <pc:chgData name="Sinha, Aman" userId="acd6a88c-5a2e-4afa-9ff2-2f334abdb327" providerId="ADAL" clId="{BA45ECF5-0800-429A-962F-ECADE0BC6F6B}" dt="2024-02-29T10:35:25.328" v="67" actId="14100"/>
      <pc:docMkLst>
        <pc:docMk/>
      </pc:docMkLst>
      <pc:sldChg chg="modSp mod">
        <pc:chgData name="Sinha, Aman" userId="acd6a88c-5a2e-4afa-9ff2-2f334abdb327" providerId="ADAL" clId="{BA45ECF5-0800-429A-962F-ECADE0BC6F6B}" dt="2024-02-29T10:35:25.328" v="67" actId="14100"/>
        <pc:sldMkLst>
          <pc:docMk/>
          <pc:sldMk cId="1014096846" sldId="270"/>
        </pc:sldMkLst>
        <pc:spChg chg="mod">
          <ac:chgData name="Sinha, Aman" userId="acd6a88c-5a2e-4afa-9ff2-2f334abdb327" providerId="ADAL" clId="{BA45ECF5-0800-429A-962F-ECADE0BC6F6B}" dt="2024-02-29T10:32:55.513" v="63" actId="20577"/>
          <ac:spMkLst>
            <pc:docMk/>
            <pc:sldMk cId="1014096846" sldId="270"/>
            <ac:spMk id="39" creationId="{B1900919-1431-8A4C-A506-B21D5CCA9D3C}"/>
          </ac:spMkLst>
        </pc:spChg>
        <pc:spChg chg="mod">
          <ac:chgData name="Sinha, Aman" userId="acd6a88c-5a2e-4afa-9ff2-2f334abdb327" providerId="ADAL" clId="{BA45ECF5-0800-429A-962F-ECADE0BC6F6B}" dt="2024-02-29T10:30:32.976" v="55" actId="20577"/>
          <ac:spMkLst>
            <pc:docMk/>
            <pc:sldMk cId="1014096846" sldId="270"/>
            <ac:spMk id="41" creationId="{C650DD21-0598-C346-9B86-571D983DA3ED}"/>
          </ac:spMkLst>
        </pc:spChg>
        <pc:picChg chg="mod">
          <ac:chgData name="Sinha, Aman" userId="acd6a88c-5a2e-4afa-9ff2-2f334abdb327" providerId="ADAL" clId="{BA45ECF5-0800-429A-962F-ECADE0BC6F6B}" dt="2024-02-29T10:35:25.328" v="67" actId="14100"/>
          <ac:picMkLst>
            <pc:docMk/>
            <pc:sldMk cId="1014096846" sldId="270"/>
            <ac:picMk id="4" creationId="{25CDCC0C-4C33-A505-7B98-32584A0457CC}"/>
          </ac:picMkLst>
        </pc:picChg>
      </pc:sldChg>
    </pc:docChg>
  </pc:docChgLst>
  <pc:docChgLst>
    <pc:chgData name="Sinha, Aman" userId="acd6a88c-5a2e-4afa-9ff2-2f334abdb327" providerId="ADAL" clId="{5789350B-4C58-494F-BB33-CE93C735B804}"/>
    <pc:docChg chg="modSld">
      <pc:chgData name="Sinha, Aman" userId="acd6a88c-5a2e-4afa-9ff2-2f334abdb327" providerId="ADAL" clId="{5789350B-4C58-494F-BB33-CE93C735B804}" dt="2024-01-12T16:49:29.762" v="49" actId="20577"/>
      <pc:docMkLst>
        <pc:docMk/>
      </pc:docMkLst>
      <pc:sldChg chg="modSp mod">
        <pc:chgData name="Sinha, Aman" userId="acd6a88c-5a2e-4afa-9ff2-2f334abdb327" providerId="ADAL" clId="{5789350B-4C58-494F-BB33-CE93C735B804}" dt="2024-01-12T16:49:29.762" v="49" actId="20577"/>
        <pc:sldMkLst>
          <pc:docMk/>
          <pc:sldMk cId="1014096846" sldId="270"/>
        </pc:sldMkLst>
        <pc:spChg chg="mod">
          <ac:chgData name="Sinha, Aman" userId="acd6a88c-5a2e-4afa-9ff2-2f334abdb327" providerId="ADAL" clId="{5789350B-4C58-494F-BB33-CE93C735B804}" dt="2024-01-12T16:49:29.762" v="49" actId="20577"/>
          <ac:spMkLst>
            <pc:docMk/>
            <pc:sldMk cId="1014096846" sldId="270"/>
            <ac:spMk id="38" creationId="{44F8E609-EFC2-4E4D-B07B-B60B35C484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10BD-5C24-44C0-B3AE-C21F1EBCDE2C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B4DA3-728A-4B43-A457-9F2787D197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28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86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0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568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70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78739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715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10ECB-1A42-E348-AC4D-E0718080F4C4}"/>
              </a:ext>
            </a:extLst>
          </p:cNvPr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82304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77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867945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01301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7843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3769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508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5040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662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1949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22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1931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195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94099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4580238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030538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437481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45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301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85149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10435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86590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29704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949836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114804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34069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289655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476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87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4340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14400" y="694944"/>
            <a:ext cx="10363200" cy="59436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85000"/>
              </a:lnSpc>
              <a:defRPr sz="3600" spc="-75">
                <a:latin typeface="Chronicle Display Black"/>
                <a:ea typeface="Chronicle Display Black"/>
                <a:cs typeface="Chronicle Display Black"/>
                <a:sym typeface="Chronicle Display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721" y="1353312"/>
            <a:ext cx="10362880" cy="475489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SzTx/>
              <a:buNone/>
              <a:defRPr sz="1200" spc="-30">
                <a:latin typeface="Open Sans"/>
                <a:ea typeface="Open Sans"/>
                <a:cs typeface="Open Sans"/>
                <a:sym typeface="Open Sans"/>
              </a:defRPr>
            </a:lvl1pPr>
            <a:lvl2pPr marL="381000" indent="-15240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2pPr>
            <a:lvl3pPr marL="628650" indent="-17145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3pPr>
            <a:lvl4pPr marL="8817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4pPr>
            <a:lvl5pPr marL="11103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3547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9064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9207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08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268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477001"/>
            <a:ext cx="53551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800" b="0" dirty="0">
                <a:solidFill>
                  <a:schemeClr val="bg1"/>
                </a:solidFill>
                <a:effectLst/>
                <a:latin typeface="Arial"/>
                <a:ea typeface="Times New Roman"/>
                <a:cs typeface="Arial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6000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rgbClr val="000000"/>
                </a:solidFill>
                <a:effectLst/>
                <a:latin typeface="+mn-lt"/>
                <a:ea typeface="Times New Roman"/>
                <a:cs typeface="Verdana"/>
              </a:rPr>
              <a:t>© 2021 DTTILLP.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77">
            <a:extLst>
              <a:ext uri="{FF2B5EF4-FFF2-40B4-BE49-F238E27FC236}">
                <a16:creationId xmlns:a16="http://schemas.microsoft.com/office/drawing/2014/main" id="{44F8E609-EFC2-4E4D-B07B-B60B35C48477}"/>
              </a:ext>
            </a:extLst>
          </p:cNvPr>
          <p:cNvSpPr txBox="1">
            <a:spLocks/>
          </p:cNvSpPr>
          <p:nvPr/>
        </p:nvSpPr>
        <p:spPr>
          <a:xfrm>
            <a:off x="1732301" y="327904"/>
            <a:ext cx="10002995" cy="66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algn="l" defTabSz="914400">
              <a:lnSpc>
                <a:spcPct val="90000"/>
              </a:lnSpc>
              <a:defRPr sz="5000" cap="all" spc="0">
                <a:solidFill>
                  <a:schemeClr val="bg1"/>
                </a:solidFill>
                <a:latin typeface="Knockout HTF26-JuniorFlyweight"/>
                <a:ea typeface="Knockout HTF26-JuniorFlyweight"/>
                <a:cs typeface="Knockout HTF26-JuniorFlyweight"/>
                <a:sym typeface="Knockout HTF26-JuniorFlyweight"/>
              </a:defRPr>
            </a:lvl1pPr>
            <a:lvl2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825500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defRPr sz="1800" cap="none"/>
            </a:pPr>
            <a:r>
              <a:rPr lang="en-US" sz="2400" kern="0" cap="none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Aman Sinha </a:t>
            </a:r>
            <a:r>
              <a:rPr lang="en-US" sz="2400" kern="0" cap="none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| Analyst</a:t>
            </a:r>
            <a:endParaRPr lang="en-GB" sz="2400" kern="0" cap="none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B1900919-1431-8A4C-A506-B21D5CCA9D3C}"/>
              </a:ext>
            </a:extLst>
          </p:cNvPr>
          <p:cNvSpPr txBox="1">
            <a:spLocks/>
          </p:cNvSpPr>
          <p:nvPr/>
        </p:nvSpPr>
        <p:spPr>
          <a:xfrm>
            <a:off x="510092" y="1722001"/>
            <a:ext cx="4943256" cy="4689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0"/>
              </a:spcAft>
              <a:defRPr/>
            </a:pPr>
            <a:r>
              <a:rPr lang="en-IE" b="1" dirty="0"/>
              <a:t>Professional Summary: </a:t>
            </a:r>
            <a:endParaRPr lang="en-IE" b="1" dirty="0">
              <a:solidFill>
                <a:prstClr val="black"/>
              </a:solidFill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  <a:defRPr/>
            </a:pPr>
            <a:r>
              <a:rPr lang="en-US" b="0" i="0" dirty="0">
                <a:effectLst/>
                <a:latin typeface="+mj-lt"/>
              </a:rPr>
              <a:t>Aman, an Analyst with over 8+ months of experience in MySQL, and Python. He is located in Delhi, India, and brings valuable expertise to the team. Aman is known for his strong problem-solving abilities and demonstrates high motivation towards achieving goals.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Relevant skills: </a:t>
            </a:r>
            <a:endParaRPr lang="en-IE" dirty="0">
              <a:solidFill>
                <a:prstClr val="black"/>
              </a:solidFill>
              <a:latin typeface="+mj-lt"/>
            </a:endParaRPr>
          </a:p>
          <a:p>
            <a:pPr marL="171450" lvl="2" indent="-1714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ETL Tools: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Python,Pyspark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171450" lvl="2" indent="-1714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Data base: SQL,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MySql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, SSMS</a:t>
            </a:r>
          </a:p>
          <a:p>
            <a:pPr marL="171450" lvl="2" indent="-17145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Other: Azure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Databricks,Azure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DataFactory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marR="0" lvl="2" indent="0" algn="just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Education:</a:t>
            </a:r>
            <a:r>
              <a:rPr kumimoji="0" lang="en-IE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marL="0" marR="0" lvl="2" indent="0" algn="just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IE" dirty="0">
                <a:latin typeface="+mj-lt"/>
              </a:rPr>
              <a:t>Bachelor Of Technology, VIT-Chennai (2023)</a:t>
            </a:r>
          </a:p>
          <a:p>
            <a:pPr marL="0" lvl="2" indent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GB" b="1" dirty="0">
                <a:latin typeface="+mj-lt"/>
              </a:rPr>
              <a:t>Certifications:</a:t>
            </a:r>
            <a:r>
              <a:rPr lang="en-GB" b="1" dirty="0">
                <a:solidFill>
                  <a:schemeClr val="accent1"/>
                </a:solidFill>
                <a:latin typeface="+mj-lt"/>
              </a:rPr>
              <a:t> </a:t>
            </a:r>
            <a:endParaRPr lang="en-GB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176213" lvl="2" indent="-176213">
              <a:spcBef>
                <a:spcPts val="3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Azure Data Factory | Data Engineering on Cloud (Udemy)</a:t>
            </a:r>
          </a:p>
          <a:p>
            <a:pPr marL="176213" lvl="2" indent="-176213">
              <a:spcBef>
                <a:spcPts val="3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AZ-900</a:t>
            </a:r>
            <a:endParaRPr lang="en-GB" dirty="0">
              <a:solidFill>
                <a:prstClr val="black"/>
              </a:solidFill>
              <a:latin typeface="+mj-lt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  <a:defRPr/>
            </a:pPr>
            <a:endParaRPr kumimoji="0" lang="en-I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1" name="Textplatzhalter 22">
            <a:extLst>
              <a:ext uri="{FF2B5EF4-FFF2-40B4-BE49-F238E27FC236}">
                <a16:creationId xmlns:a16="http://schemas.microsoft.com/office/drawing/2014/main" id="{C650DD21-0598-C346-9B86-571D983DA3ED}"/>
              </a:ext>
            </a:extLst>
          </p:cNvPr>
          <p:cNvSpPr txBox="1">
            <a:spLocks/>
          </p:cNvSpPr>
          <p:nvPr/>
        </p:nvSpPr>
        <p:spPr>
          <a:xfrm>
            <a:off x="5853905" y="1722002"/>
            <a:ext cx="5704735" cy="4689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Key Projects: </a:t>
            </a: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Unilever(E.D.I.T.H):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Developed Spark applications using Spark SQL in Databricks for data extraction, transformation, and aggregation across multiple file formats, facilitating comprehensive data analysis and transformation.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Proficient in data quality assessment utilizing Databricks and </a:t>
            </a:r>
            <a:r>
              <a:rPr lang="en-US" sz="900" b="0" i="0" dirty="0" err="1">
                <a:effectLst/>
              </a:rPr>
              <a:t>PySpark</a:t>
            </a:r>
            <a:r>
              <a:rPr lang="en-US" sz="900" b="0" i="0" dirty="0">
                <a:effectLst/>
              </a:rPr>
              <a:t>, collaborating with clients to enhance and maintain high data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Designed and implemented efficient pipelines in Azure Data Factory using T-SQL and Spark SQL, ensuring seamless ETL processes for optimal data movement and transformation.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Demonstrated expertise in cost reduction through the implementation of automation scripts, resulting in substantial operational savings and streamlined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Managed diverse data ingestion and extraction processes, optimizing the codebase to achieve faster and cost-effective data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Collaborated on complex problem-solving with cross-functional teams, ensuring the smooth execution of data processes and effective communication with data providers.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Maintained a delicate balance between speed and accuracy to ensure timely high-quality data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</a:rPr>
              <a:t>Integral part of the Unilever invoice team, overseeing the end-to-end verification and processing of incoming invoices, as well as managing the reception and processing of payments made by clients to the company.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6E408-E16A-459F-9C1F-007C7E4EF412}"/>
              </a:ext>
            </a:extLst>
          </p:cNvPr>
          <p:cNvSpPr txBox="1"/>
          <p:nvPr/>
        </p:nvSpPr>
        <p:spPr>
          <a:xfrm>
            <a:off x="1844122" y="937995"/>
            <a:ext cx="907553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buSzPct val="100000"/>
            </a:pPr>
            <a:r>
              <a:rPr lang="en-US" sz="1200" dirty="0">
                <a:solidFill>
                  <a:srgbClr val="313131"/>
                </a:solidFill>
              </a:rPr>
              <a:t>asinha16@deloitte.com | </a:t>
            </a:r>
            <a:r>
              <a:rPr lang="en-US" sz="1200" dirty="0"/>
              <a:t>Deloitte Touche Tohmatsu India LLP</a:t>
            </a:r>
            <a:endParaRPr lang="en-US" sz="1200" dirty="0">
              <a:solidFill>
                <a:srgbClr val="313131"/>
              </a:solidFill>
            </a:endParaRPr>
          </a:p>
          <a:p>
            <a:pPr>
              <a:spcBef>
                <a:spcPts val="300"/>
              </a:spcBef>
              <a:buSzPct val="100000"/>
            </a:pPr>
            <a:r>
              <a:rPr lang="en-US" sz="1200" dirty="0"/>
              <a:t>Mobile: +91-9818497930</a:t>
            </a:r>
          </a:p>
          <a:p>
            <a:pPr>
              <a:spcBef>
                <a:spcPts val="300"/>
              </a:spcBef>
              <a:buSzPct val="100000"/>
            </a:pPr>
            <a:r>
              <a:rPr lang="en-US" sz="1200" dirty="0"/>
              <a:t>Location: Delhi </a:t>
            </a:r>
            <a:endParaRPr lang="en-US" sz="1200" dirty="0">
              <a:solidFill>
                <a:srgbClr val="31313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45FE2-13AB-467A-996B-890D3EFDA553}"/>
              </a:ext>
            </a:extLst>
          </p:cNvPr>
          <p:cNvSpPr/>
          <p:nvPr/>
        </p:nvSpPr>
        <p:spPr bwMode="gray">
          <a:xfrm>
            <a:off x="510092" y="194299"/>
            <a:ext cx="1222209" cy="1394098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DCC0C-4C33-A505-7B98-32584A045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091" y="191241"/>
            <a:ext cx="1222209" cy="13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684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4_3_Onscreen_bria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AF1A70C7-FD3D-8248-98DD-3BFDFA8326E4}" vid="{4C01A754-CFD2-C040-AC05-66513B253C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19438</TotalTime>
  <Words>326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Chronicle Display Black</vt:lpstr>
      <vt:lpstr>Open Sans</vt:lpstr>
      <vt:lpstr>Verdana</vt:lpstr>
      <vt:lpstr>Wingdings 2</vt:lpstr>
      <vt:lpstr>1_Deloitte_4_3_Onscreen_brian</vt:lpstr>
      <vt:lpstr>think-cell Slide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Forgo, Dorottya</dc:creator>
  <cp:lastModifiedBy>Sinha, Aman</cp:lastModifiedBy>
  <cp:revision>318</cp:revision>
  <cp:lastPrinted>2019-08-12T14:38:01Z</cp:lastPrinted>
  <dcterms:created xsi:type="dcterms:W3CDTF">2019-08-12T08:41:23Z</dcterms:created>
  <dcterms:modified xsi:type="dcterms:W3CDTF">2024-04-25T05:27:02Z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2021-07-30T04:58:15Z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984d358b-fe3c-43aa-aee8-3afe79affa35</vt:lpwstr>
  </property>
  <property fmtid="{D5CDD505-2E9C-101B-9397-08002B2CF9AE}" pid="8" name="MSIP_Label_ea60d57e-af5b-4752-ac57-3e4f28ca11dc_ContentBits">
    <vt:lpwstr>0</vt:lpwstr>
  </property>
</Properties>
</file>