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1473754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DF08-DAE1-45CD-B695-2D74509A0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2A6170-B050-4441-97D1-250AF2B43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B19B12-5D60-46AE-974D-9CC15CD23A39}"/>
              </a:ext>
            </a:extLst>
          </p:cNvPr>
          <p:cNvSpPr>
            <a:spLocks noGrp="1"/>
          </p:cNvSpPr>
          <p:nvPr>
            <p:ph type="dt" sz="half" idx="10"/>
          </p:nvPr>
        </p:nvSpPr>
        <p:spPr/>
        <p:txBody>
          <a:bodyPr/>
          <a:lstStyle/>
          <a:p>
            <a:fld id="{B27B2524-2629-405A-AD83-43EA6A9FE724}" type="datetimeFigureOut">
              <a:rPr lang="en-US" smtClean="0"/>
              <a:t>4/19/2024</a:t>
            </a:fld>
            <a:endParaRPr lang="en-US"/>
          </a:p>
        </p:txBody>
      </p:sp>
      <p:sp>
        <p:nvSpPr>
          <p:cNvPr id="5" name="Footer Placeholder 4">
            <a:extLst>
              <a:ext uri="{FF2B5EF4-FFF2-40B4-BE49-F238E27FC236}">
                <a16:creationId xmlns:a16="http://schemas.microsoft.com/office/drawing/2014/main" id="{AB36FC29-2746-4536-A7DB-521C05BD1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6073E-2F6D-4171-9964-A0E2B9C68068}"/>
              </a:ext>
            </a:extLst>
          </p:cNvPr>
          <p:cNvSpPr>
            <a:spLocks noGrp="1"/>
          </p:cNvSpPr>
          <p:nvPr>
            <p:ph type="sldNum" sz="quarter" idx="12"/>
          </p:nvPr>
        </p:nvSpPr>
        <p:spPr/>
        <p:txBody>
          <a:bodyPr/>
          <a:lstStyle/>
          <a:p>
            <a:fld id="{5A9D47DB-0A39-4B62-AF89-B7E690CBEBEE}" type="slidenum">
              <a:rPr lang="en-US" smtClean="0"/>
              <a:t>‹#›</a:t>
            </a:fld>
            <a:endParaRPr lang="en-US"/>
          </a:p>
        </p:txBody>
      </p:sp>
    </p:spTree>
    <p:extLst>
      <p:ext uri="{BB962C8B-B14F-4D97-AF65-F5344CB8AC3E}">
        <p14:creationId xmlns:p14="http://schemas.microsoft.com/office/powerpoint/2010/main" val="83892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5E16-5C98-49D5-93C7-F96D53BD92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EA1336-CC6D-4FC6-9102-F9551A57A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98138-CEED-4497-852C-2A223FECA6C6}"/>
              </a:ext>
            </a:extLst>
          </p:cNvPr>
          <p:cNvSpPr>
            <a:spLocks noGrp="1"/>
          </p:cNvSpPr>
          <p:nvPr>
            <p:ph type="dt" sz="half" idx="10"/>
          </p:nvPr>
        </p:nvSpPr>
        <p:spPr/>
        <p:txBody>
          <a:bodyPr/>
          <a:lstStyle/>
          <a:p>
            <a:fld id="{B27B2524-2629-405A-AD83-43EA6A9FE724}" type="datetimeFigureOut">
              <a:rPr lang="en-US" smtClean="0"/>
              <a:t>4/19/2024</a:t>
            </a:fld>
            <a:endParaRPr lang="en-US"/>
          </a:p>
        </p:txBody>
      </p:sp>
      <p:sp>
        <p:nvSpPr>
          <p:cNvPr id="5" name="Footer Placeholder 4">
            <a:extLst>
              <a:ext uri="{FF2B5EF4-FFF2-40B4-BE49-F238E27FC236}">
                <a16:creationId xmlns:a16="http://schemas.microsoft.com/office/drawing/2014/main" id="{364863D2-05DA-4465-9D6D-745D8BF9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21592-6B1E-418F-8CDF-7BA403CB624D}"/>
              </a:ext>
            </a:extLst>
          </p:cNvPr>
          <p:cNvSpPr>
            <a:spLocks noGrp="1"/>
          </p:cNvSpPr>
          <p:nvPr>
            <p:ph type="sldNum" sz="quarter" idx="12"/>
          </p:nvPr>
        </p:nvSpPr>
        <p:spPr/>
        <p:txBody>
          <a:bodyPr/>
          <a:lstStyle/>
          <a:p>
            <a:fld id="{5A9D47DB-0A39-4B62-AF89-B7E690CBEBEE}" type="slidenum">
              <a:rPr lang="en-US" smtClean="0"/>
              <a:t>‹#›</a:t>
            </a:fld>
            <a:endParaRPr lang="en-US"/>
          </a:p>
        </p:txBody>
      </p:sp>
    </p:spTree>
    <p:extLst>
      <p:ext uri="{BB962C8B-B14F-4D97-AF65-F5344CB8AC3E}">
        <p14:creationId xmlns:p14="http://schemas.microsoft.com/office/powerpoint/2010/main" val="145301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B1F10E-39C6-412F-8FFB-FA31975732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6ECC81-6072-40E8-BBA9-D77998158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1A444-9E2F-49E6-B769-F6A851F5B7C1}"/>
              </a:ext>
            </a:extLst>
          </p:cNvPr>
          <p:cNvSpPr>
            <a:spLocks noGrp="1"/>
          </p:cNvSpPr>
          <p:nvPr>
            <p:ph type="dt" sz="half" idx="10"/>
          </p:nvPr>
        </p:nvSpPr>
        <p:spPr/>
        <p:txBody>
          <a:bodyPr/>
          <a:lstStyle/>
          <a:p>
            <a:fld id="{B27B2524-2629-405A-AD83-43EA6A9FE724}" type="datetimeFigureOut">
              <a:rPr lang="en-US" smtClean="0"/>
              <a:t>4/19/2024</a:t>
            </a:fld>
            <a:endParaRPr lang="en-US"/>
          </a:p>
        </p:txBody>
      </p:sp>
      <p:sp>
        <p:nvSpPr>
          <p:cNvPr id="5" name="Footer Placeholder 4">
            <a:extLst>
              <a:ext uri="{FF2B5EF4-FFF2-40B4-BE49-F238E27FC236}">
                <a16:creationId xmlns:a16="http://schemas.microsoft.com/office/drawing/2014/main" id="{94BF38F5-ABA0-4198-948C-D0B7DF889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D1A4-6515-4E07-A919-B642886F9083}"/>
              </a:ext>
            </a:extLst>
          </p:cNvPr>
          <p:cNvSpPr>
            <a:spLocks noGrp="1"/>
          </p:cNvSpPr>
          <p:nvPr>
            <p:ph type="sldNum" sz="quarter" idx="12"/>
          </p:nvPr>
        </p:nvSpPr>
        <p:spPr/>
        <p:txBody>
          <a:bodyPr/>
          <a:lstStyle/>
          <a:p>
            <a:fld id="{5A9D47DB-0A39-4B62-AF89-B7E690CBEBEE}" type="slidenum">
              <a:rPr lang="en-US" smtClean="0"/>
              <a:t>‹#›</a:t>
            </a:fld>
            <a:endParaRPr lang="en-US"/>
          </a:p>
        </p:txBody>
      </p:sp>
    </p:spTree>
    <p:extLst>
      <p:ext uri="{BB962C8B-B14F-4D97-AF65-F5344CB8AC3E}">
        <p14:creationId xmlns:p14="http://schemas.microsoft.com/office/powerpoint/2010/main" val="1924742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C86B29F8-5AC8-480D-A6E3-0D7814CE59EC}" type="datetimeFigureOut">
              <a:rPr lang="en-ZA" smtClean="0"/>
              <a:t>2024/04/19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BF87C5D-CCDB-4355-8226-004AEE8E078A}" type="slidenum">
              <a:rPr lang="en-ZA" smtClean="0"/>
              <a:t>‹#›</a:t>
            </a:fld>
            <a:endParaRPr lang="en-ZA"/>
          </a:p>
        </p:txBody>
      </p:sp>
    </p:spTree>
    <p:extLst>
      <p:ext uri="{BB962C8B-B14F-4D97-AF65-F5344CB8AC3E}">
        <p14:creationId xmlns:p14="http://schemas.microsoft.com/office/powerpoint/2010/main" val="1296170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C86B29F8-5AC8-480D-A6E3-0D7814CE59EC}" type="datetimeFigureOut">
              <a:rPr lang="en-ZA" smtClean="0"/>
              <a:t>2024/04/19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BF87C5D-CCDB-4355-8226-004AEE8E078A}" type="slidenum">
              <a:rPr lang="en-ZA" smtClean="0"/>
              <a:t>‹#›</a:t>
            </a:fld>
            <a:endParaRPr lang="en-ZA"/>
          </a:p>
        </p:txBody>
      </p:sp>
    </p:spTree>
    <p:extLst>
      <p:ext uri="{BB962C8B-B14F-4D97-AF65-F5344CB8AC3E}">
        <p14:creationId xmlns:p14="http://schemas.microsoft.com/office/powerpoint/2010/main" val="3821446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6B29F8-5AC8-480D-A6E3-0D7814CE59EC}" type="datetimeFigureOut">
              <a:rPr lang="en-ZA" smtClean="0"/>
              <a:t>2024/04/19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BF87C5D-CCDB-4355-8226-004AEE8E078A}" type="slidenum">
              <a:rPr lang="en-ZA" smtClean="0"/>
              <a:t>‹#›</a:t>
            </a:fld>
            <a:endParaRPr lang="en-ZA"/>
          </a:p>
        </p:txBody>
      </p:sp>
    </p:spTree>
    <p:extLst>
      <p:ext uri="{BB962C8B-B14F-4D97-AF65-F5344CB8AC3E}">
        <p14:creationId xmlns:p14="http://schemas.microsoft.com/office/powerpoint/2010/main" val="3222069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C86B29F8-5AC8-480D-A6E3-0D7814CE59EC}" type="datetimeFigureOut">
              <a:rPr lang="en-ZA" smtClean="0"/>
              <a:t>2024/04/19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BF87C5D-CCDB-4355-8226-004AEE8E078A}" type="slidenum">
              <a:rPr lang="en-ZA" smtClean="0"/>
              <a:t>‹#›</a:t>
            </a:fld>
            <a:endParaRPr lang="en-ZA"/>
          </a:p>
        </p:txBody>
      </p:sp>
    </p:spTree>
    <p:extLst>
      <p:ext uri="{BB962C8B-B14F-4D97-AF65-F5344CB8AC3E}">
        <p14:creationId xmlns:p14="http://schemas.microsoft.com/office/powerpoint/2010/main" val="3080363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C86B29F8-5AC8-480D-A6E3-0D7814CE59EC}" type="datetimeFigureOut">
              <a:rPr lang="en-ZA" smtClean="0"/>
              <a:t>2024/04/19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BF87C5D-CCDB-4355-8226-004AEE8E078A}" type="slidenum">
              <a:rPr lang="en-ZA" smtClean="0"/>
              <a:t>‹#›</a:t>
            </a:fld>
            <a:endParaRPr lang="en-ZA"/>
          </a:p>
        </p:txBody>
      </p:sp>
    </p:spTree>
    <p:extLst>
      <p:ext uri="{BB962C8B-B14F-4D97-AF65-F5344CB8AC3E}">
        <p14:creationId xmlns:p14="http://schemas.microsoft.com/office/powerpoint/2010/main" val="1952192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C86B29F8-5AC8-480D-A6E3-0D7814CE59EC}" type="datetimeFigureOut">
              <a:rPr lang="en-ZA" smtClean="0"/>
              <a:t>2024/04/19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BF87C5D-CCDB-4355-8226-004AEE8E078A}" type="slidenum">
              <a:rPr lang="en-ZA" smtClean="0"/>
              <a:t>‹#›</a:t>
            </a:fld>
            <a:endParaRPr lang="en-ZA"/>
          </a:p>
        </p:txBody>
      </p:sp>
    </p:spTree>
    <p:extLst>
      <p:ext uri="{BB962C8B-B14F-4D97-AF65-F5344CB8AC3E}">
        <p14:creationId xmlns:p14="http://schemas.microsoft.com/office/powerpoint/2010/main" val="3823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B29F8-5AC8-480D-A6E3-0D7814CE59EC}" type="datetimeFigureOut">
              <a:rPr lang="en-ZA" smtClean="0"/>
              <a:t>2024/04/19</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BF87C5D-CCDB-4355-8226-004AEE8E078A}" type="slidenum">
              <a:rPr lang="en-ZA" smtClean="0"/>
              <a:t>‹#›</a:t>
            </a:fld>
            <a:endParaRPr lang="en-ZA"/>
          </a:p>
        </p:txBody>
      </p:sp>
    </p:spTree>
    <p:extLst>
      <p:ext uri="{BB962C8B-B14F-4D97-AF65-F5344CB8AC3E}">
        <p14:creationId xmlns:p14="http://schemas.microsoft.com/office/powerpoint/2010/main" val="2943811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6B29F8-5AC8-480D-A6E3-0D7814CE59EC}" type="datetimeFigureOut">
              <a:rPr lang="en-ZA" smtClean="0"/>
              <a:t>2024/04/19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BF87C5D-CCDB-4355-8226-004AEE8E078A}" type="slidenum">
              <a:rPr lang="en-ZA" smtClean="0"/>
              <a:t>‹#›</a:t>
            </a:fld>
            <a:endParaRPr lang="en-ZA"/>
          </a:p>
        </p:txBody>
      </p:sp>
    </p:spTree>
    <p:extLst>
      <p:ext uri="{BB962C8B-B14F-4D97-AF65-F5344CB8AC3E}">
        <p14:creationId xmlns:p14="http://schemas.microsoft.com/office/powerpoint/2010/main" val="8448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7072-C14A-40F1-9A5C-7E75213692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6AC0C-F34D-4655-8FD4-6B8CB40F5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37111-D337-4C24-90AE-3320BDE66CB9}"/>
              </a:ext>
            </a:extLst>
          </p:cNvPr>
          <p:cNvSpPr>
            <a:spLocks noGrp="1"/>
          </p:cNvSpPr>
          <p:nvPr>
            <p:ph type="dt" sz="half" idx="10"/>
          </p:nvPr>
        </p:nvSpPr>
        <p:spPr/>
        <p:txBody>
          <a:bodyPr/>
          <a:lstStyle/>
          <a:p>
            <a:fld id="{B27B2524-2629-405A-AD83-43EA6A9FE724}" type="datetimeFigureOut">
              <a:rPr lang="en-US" smtClean="0"/>
              <a:t>4/19/2024</a:t>
            </a:fld>
            <a:endParaRPr lang="en-US"/>
          </a:p>
        </p:txBody>
      </p:sp>
      <p:sp>
        <p:nvSpPr>
          <p:cNvPr id="5" name="Footer Placeholder 4">
            <a:extLst>
              <a:ext uri="{FF2B5EF4-FFF2-40B4-BE49-F238E27FC236}">
                <a16:creationId xmlns:a16="http://schemas.microsoft.com/office/drawing/2014/main" id="{75E1C0F4-4CD9-4865-ABBB-B538D9AE9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CDEC6-D74E-48EA-A8F6-F029CFB95615}"/>
              </a:ext>
            </a:extLst>
          </p:cNvPr>
          <p:cNvSpPr>
            <a:spLocks noGrp="1"/>
          </p:cNvSpPr>
          <p:nvPr>
            <p:ph type="sldNum" sz="quarter" idx="12"/>
          </p:nvPr>
        </p:nvSpPr>
        <p:spPr/>
        <p:txBody>
          <a:bodyPr/>
          <a:lstStyle/>
          <a:p>
            <a:fld id="{5A9D47DB-0A39-4B62-AF89-B7E690CBEBEE}" type="slidenum">
              <a:rPr lang="en-US" smtClean="0"/>
              <a:t>‹#›</a:t>
            </a:fld>
            <a:endParaRPr lang="en-US"/>
          </a:p>
        </p:txBody>
      </p:sp>
    </p:spTree>
    <p:extLst>
      <p:ext uri="{BB962C8B-B14F-4D97-AF65-F5344CB8AC3E}">
        <p14:creationId xmlns:p14="http://schemas.microsoft.com/office/powerpoint/2010/main" val="2631283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6B29F8-5AC8-480D-A6E3-0D7814CE59EC}" type="datetimeFigureOut">
              <a:rPr lang="en-ZA" smtClean="0"/>
              <a:t>2024/04/19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BF87C5D-CCDB-4355-8226-004AEE8E078A}" type="slidenum">
              <a:rPr lang="en-ZA" smtClean="0"/>
              <a:t>‹#›</a:t>
            </a:fld>
            <a:endParaRPr lang="en-ZA"/>
          </a:p>
        </p:txBody>
      </p:sp>
    </p:spTree>
    <p:extLst>
      <p:ext uri="{BB962C8B-B14F-4D97-AF65-F5344CB8AC3E}">
        <p14:creationId xmlns:p14="http://schemas.microsoft.com/office/powerpoint/2010/main" val="42455880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C86B29F8-5AC8-480D-A6E3-0D7814CE59EC}" type="datetimeFigureOut">
              <a:rPr lang="en-ZA" smtClean="0"/>
              <a:t>2024/04/19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BF87C5D-CCDB-4355-8226-004AEE8E078A}" type="slidenum">
              <a:rPr lang="en-ZA" smtClean="0"/>
              <a:t>‹#›</a:t>
            </a:fld>
            <a:endParaRPr lang="en-ZA"/>
          </a:p>
        </p:txBody>
      </p:sp>
    </p:spTree>
    <p:extLst>
      <p:ext uri="{BB962C8B-B14F-4D97-AF65-F5344CB8AC3E}">
        <p14:creationId xmlns:p14="http://schemas.microsoft.com/office/powerpoint/2010/main" val="27007893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C86B29F8-5AC8-480D-A6E3-0D7814CE59EC}" type="datetimeFigureOut">
              <a:rPr lang="en-ZA" smtClean="0"/>
              <a:t>2024/04/19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BF87C5D-CCDB-4355-8226-004AEE8E078A}" type="slidenum">
              <a:rPr lang="en-ZA" smtClean="0"/>
              <a:t>‹#›</a:t>
            </a:fld>
            <a:endParaRPr lang="en-ZA"/>
          </a:p>
        </p:txBody>
      </p:sp>
    </p:spTree>
    <p:extLst>
      <p:ext uri="{BB962C8B-B14F-4D97-AF65-F5344CB8AC3E}">
        <p14:creationId xmlns:p14="http://schemas.microsoft.com/office/powerpoint/2010/main" val="107352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746B-7693-403D-86EB-A7F81E70CC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BB8909-7EEE-42AC-B206-82CFCD8AE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F952CB-E122-4ACE-946D-47EDC8DC92F4}"/>
              </a:ext>
            </a:extLst>
          </p:cNvPr>
          <p:cNvSpPr>
            <a:spLocks noGrp="1"/>
          </p:cNvSpPr>
          <p:nvPr>
            <p:ph type="dt" sz="half" idx="10"/>
          </p:nvPr>
        </p:nvSpPr>
        <p:spPr/>
        <p:txBody>
          <a:bodyPr/>
          <a:lstStyle/>
          <a:p>
            <a:fld id="{B27B2524-2629-405A-AD83-43EA6A9FE724}" type="datetimeFigureOut">
              <a:rPr lang="en-US" smtClean="0"/>
              <a:t>4/19/2024</a:t>
            </a:fld>
            <a:endParaRPr lang="en-US"/>
          </a:p>
        </p:txBody>
      </p:sp>
      <p:sp>
        <p:nvSpPr>
          <p:cNvPr id="5" name="Footer Placeholder 4">
            <a:extLst>
              <a:ext uri="{FF2B5EF4-FFF2-40B4-BE49-F238E27FC236}">
                <a16:creationId xmlns:a16="http://schemas.microsoft.com/office/drawing/2014/main" id="{6648CB22-267E-4D2E-8424-64F9C12FE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80F06-AC91-4080-8C12-030C1D42A36B}"/>
              </a:ext>
            </a:extLst>
          </p:cNvPr>
          <p:cNvSpPr>
            <a:spLocks noGrp="1"/>
          </p:cNvSpPr>
          <p:nvPr>
            <p:ph type="sldNum" sz="quarter" idx="12"/>
          </p:nvPr>
        </p:nvSpPr>
        <p:spPr/>
        <p:txBody>
          <a:bodyPr/>
          <a:lstStyle/>
          <a:p>
            <a:fld id="{5A9D47DB-0A39-4B62-AF89-B7E690CBEBEE}" type="slidenum">
              <a:rPr lang="en-US" smtClean="0"/>
              <a:t>‹#›</a:t>
            </a:fld>
            <a:endParaRPr lang="en-US"/>
          </a:p>
        </p:txBody>
      </p:sp>
    </p:spTree>
    <p:extLst>
      <p:ext uri="{BB962C8B-B14F-4D97-AF65-F5344CB8AC3E}">
        <p14:creationId xmlns:p14="http://schemas.microsoft.com/office/powerpoint/2010/main" val="85741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205B-EC35-4C4E-BCD8-78F7069D5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0B21F-A8BC-4577-8956-C9955CC18E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A1321-5736-42CA-B707-E3BA0B5AA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1411A1-F455-47AD-BB93-CA79C61B4386}"/>
              </a:ext>
            </a:extLst>
          </p:cNvPr>
          <p:cNvSpPr>
            <a:spLocks noGrp="1"/>
          </p:cNvSpPr>
          <p:nvPr>
            <p:ph type="dt" sz="half" idx="10"/>
          </p:nvPr>
        </p:nvSpPr>
        <p:spPr/>
        <p:txBody>
          <a:bodyPr/>
          <a:lstStyle/>
          <a:p>
            <a:fld id="{B27B2524-2629-405A-AD83-43EA6A9FE724}" type="datetimeFigureOut">
              <a:rPr lang="en-US" smtClean="0"/>
              <a:t>4/19/2024</a:t>
            </a:fld>
            <a:endParaRPr lang="en-US"/>
          </a:p>
        </p:txBody>
      </p:sp>
      <p:sp>
        <p:nvSpPr>
          <p:cNvPr id="6" name="Footer Placeholder 5">
            <a:extLst>
              <a:ext uri="{FF2B5EF4-FFF2-40B4-BE49-F238E27FC236}">
                <a16:creationId xmlns:a16="http://schemas.microsoft.com/office/drawing/2014/main" id="{D6073EC1-1226-406A-B12F-A5A1EBA21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AF1BE-330D-47A3-B465-73509B277341}"/>
              </a:ext>
            </a:extLst>
          </p:cNvPr>
          <p:cNvSpPr>
            <a:spLocks noGrp="1"/>
          </p:cNvSpPr>
          <p:nvPr>
            <p:ph type="sldNum" sz="quarter" idx="12"/>
          </p:nvPr>
        </p:nvSpPr>
        <p:spPr/>
        <p:txBody>
          <a:bodyPr/>
          <a:lstStyle/>
          <a:p>
            <a:fld id="{5A9D47DB-0A39-4B62-AF89-B7E690CBEBEE}" type="slidenum">
              <a:rPr lang="en-US" smtClean="0"/>
              <a:t>‹#›</a:t>
            </a:fld>
            <a:endParaRPr lang="en-US"/>
          </a:p>
        </p:txBody>
      </p:sp>
    </p:spTree>
    <p:extLst>
      <p:ext uri="{BB962C8B-B14F-4D97-AF65-F5344CB8AC3E}">
        <p14:creationId xmlns:p14="http://schemas.microsoft.com/office/powerpoint/2010/main" val="146357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3065-ADA5-467F-A080-A8F2C8426C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1706D-A26B-4DB1-885E-16717BF76D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2E69B7-9BE0-49F4-A4D7-6950898C7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D34C84-538D-4586-9D2F-8E74B2A333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AAF927-221F-4A47-905A-8EA701E6B5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9CC70-E33E-4A5A-BE61-0083F34F96E0}"/>
              </a:ext>
            </a:extLst>
          </p:cNvPr>
          <p:cNvSpPr>
            <a:spLocks noGrp="1"/>
          </p:cNvSpPr>
          <p:nvPr>
            <p:ph type="dt" sz="half" idx="10"/>
          </p:nvPr>
        </p:nvSpPr>
        <p:spPr/>
        <p:txBody>
          <a:bodyPr/>
          <a:lstStyle/>
          <a:p>
            <a:fld id="{B27B2524-2629-405A-AD83-43EA6A9FE724}" type="datetimeFigureOut">
              <a:rPr lang="en-US" smtClean="0"/>
              <a:t>4/19/2024</a:t>
            </a:fld>
            <a:endParaRPr lang="en-US"/>
          </a:p>
        </p:txBody>
      </p:sp>
      <p:sp>
        <p:nvSpPr>
          <p:cNvPr id="8" name="Footer Placeholder 7">
            <a:extLst>
              <a:ext uri="{FF2B5EF4-FFF2-40B4-BE49-F238E27FC236}">
                <a16:creationId xmlns:a16="http://schemas.microsoft.com/office/drawing/2014/main" id="{C2392926-11BC-4D9A-B6BE-68AD41066C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942262-1578-4493-895B-9F658DF47C2A}"/>
              </a:ext>
            </a:extLst>
          </p:cNvPr>
          <p:cNvSpPr>
            <a:spLocks noGrp="1"/>
          </p:cNvSpPr>
          <p:nvPr>
            <p:ph type="sldNum" sz="quarter" idx="12"/>
          </p:nvPr>
        </p:nvSpPr>
        <p:spPr/>
        <p:txBody>
          <a:bodyPr/>
          <a:lstStyle/>
          <a:p>
            <a:fld id="{5A9D47DB-0A39-4B62-AF89-B7E690CBEBEE}" type="slidenum">
              <a:rPr lang="en-US" smtClean="0"/>
              <a:t>‹#›</a:t>
            </a:fld>
            <a:endParaRPr lang="en-US"/>
          </a:p>
        </p:txBody>
      </p:sp>
    </p:spTree>
    <p:extLst>
      <p:ext uri="{BB962C8B-B14F-4D97-AF65-F5344CB8AC3E}">
        <p14:creationId xmlns:p14="http://schemas.microsoft.com/office/powerpoint/2010/main" val="253269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87F9-934A-467C-95A6-97ED51122C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E0BD4D-DC7F-45F7-8A5E-DCE92B1E9855}"/>
              </a:ext>
            </a:extLst>
          </p:cNvPr>
          <p:cNvSpPr>
            <a:spLocks noGrp="1"/>
          </p:cNvSpPr>
          <p:nvPr>
            <p:ph type="dt" sz="half" idx="10"/>
          </p:nvPr>
        </p:nvSpPr>
        <p:spPr/>
        <p:txBody>
          <a:bodyPr/>
          <a:lstStyle/>
          <a:p>
            <a:fld id="{B27B2524-2629-405A-AD83-43EA6A9FE724}" type="datetimeFigureOut">
              <a:rPr lang="en-US" smtClean="0"/>
              <a:t>4/19/2024</a:t>
            </a:fld>
            <a:endParaRPr lang="en-US"/>
          </a:p>
        </p:txBody>
      </p:sp>
      <p:sp>
        <p:nvSpPr>
          <p:cNvPr id="4" name="Footer Placeholder 3">
            <a:extLst>
              <a:ext uri="{FF2B5EF4-FFF2-40B4-BE49-F238E27FC236}">
                <a16:creationId xmlns:a16="http://schemas.microsoft.com/office/drawing/2014/main" id="{94729619-443B-41C0-A62B-FA713772C5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B6D5B5-6637-4326-925D-CBD7F6C390BF}"/>
              </a:ext>
            </a:extLst>
          </p:cNvPr>
          <p:cNvSpPr>
            <a:spLocks noGrp="1"/>
          </p:cNvSpPr>
          <p:nvPr>
            <p:ph type="sldNum" sz="quarter" idx="12"/>
          </p:nvPr>
        </p:nvSpPr>
        <p:spPr/>
        <p:txBody>
          <a:bodyPr/>
          <a:lstStyle/>
          <a:p>
            <a:fld id="{5A9D47DB-0A39-4B62-AF89-B7E690CBEBEE}" type="slidenum">
              <a:rPr lang="en-US" smtClean="0"/>
              <a:t>‹#›</a:t>
            </a:fld>
            <a:endParaRPr lang="en-US"/>
          </a:p>
        </p:txBody>
      </p:sp>
    </p:spTree>
    <p:extLst>
      <p:ext uri="{BB962C8B-B14F-4D97-AF65-F5344CB8AC3E}">
        <p14:creationId xmlns:p14="http://schemas.microsoft.com/office/powerpoint/2010/main" val="163585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EA83C-3982-4588-8CE7-3131E691A92D}"/>
              </a:ext>
            </a:extLst>
          </p:cNvPr>
          <p:cNvSpPr>
            <a:spLocks noGrp="1"/>
          </p:cNvSpPr>
          <p:nvPr>
            <p:ph type="dt" sz="half" idx="10"/>
          </p:nvPr>
        </p:nvSpPr>
        <p:spPr/>
        <p:txBody>
          <a:bodyPr/>
          <a:lstStyle/>
          <a:p>
            <a:fld id="{B27B2524-2629-405A-AD83-43EA6A9FE724}" type="datetimeFigureOut">
              <a:rPr lang="en-US" smtClean="0"/>
              <a:t>4/19/2024</a:t>
            </a:fld>
            <a:endParaRPr lang="en-US"/>
          </a:p>
        </p:txBody>
      </p:sp>
      <p:sp>
        <p:nvSpPr>
          <p:cNvPr id="3" name="Footer Placeholder 2">
            <a:extLst>
              <a:ext uri="{FF2B5EF4-FFF2-40B4-BE49-F238E27FC236}">
                <a16:creationId xmlns:a16="http://schemas.microsoft.com/office/drawing/2014/main" id="{44E606EA-9A85-43AA-9D9D-ACD1DA4EF5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B51855-EA19-4631-87E1-0B69A9BB4ECF}"/>
              </a:ext>
            </a:extLst>
          </p:cNvPr>
          <p:cNvSpPr>
            <a:spLocks noGrp="1"/>
          </p:cNvSpPr>
          <p:nvPr>
            <p:ph type="sldNum" sz="quarter" idx="12"/>
          </p:nvPr>
        </p:nvSpPr>
        <p:spPr/>
        <p:txBody>
          <a:bodyPr/>
          <a:lstStyle/>
          <a:p>
            <a:fld id="{5A9D47DB-0A39-4B62-AF89-B7E690CBEBEE}" type="slidenum">
              <a:rPr lang="en-US" smtClean="0"/>
              <a:t>‹#›</a:t>
            </a:fld>
            <a:endParaRPr lang="en-US"/>
          </a:p>
        </p:txBody>
      </p:sp>
    </p:spTree>
    <p:extLst>
      <p:ext uri="{BB962C8B-B14F-4D97-AF65-F5344CB8AC3E}">
        <p14:creationId xmlns:p14="http://schemas.microsoft.com/office/powerpoint/2010/main" val="297197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3408-0B4B-4C68-8E62-7B304FD4E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2E9CE1-144B-4184-B441-511C5C964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93712C-72B5-4BF2-B99E-490C859AE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6802C-94B3-4F54-A427-43A875699FEA}"/>
              </a:ext>
            </a:extLst>
          </p:cNvPr>
          <p:cNvSpPr>
            <a:spLocks noGrp="1"/>
          </p:cNvSpPr>
          <p:nvPr>
            <p:ph type="dt" sz="half" idx="10"/>
          </p:nvPr>
        </p:nvSpPr>
        <p:spPr/>
        <p:txBody>
          <a:bodyPr/>
          <a:lstStyle/>
          <a:p>
            <a:fld id="{B27B2524-2629-405A-AD83-43EA6A9FE724}" type="datetimeFigureOut">
              <a:rPr lang="en-US" smtClean="0"/>
              <a:t>4/19/2024</a:t>
            </a:fld>
            <a:endParaRPr lang="en-US"/>
          </a:p>
        </p:txBody>
      </p:sp>
      <p:sp>
        <p:nvSpPr>
          <p:cNvPr id="6" name="Footer Placeholder 5">
            <a:extLst>
              <a:ext uri="{FF2B5EF4-FFF2-40B4-BE49-F238E27FC236}">
                <a16:creationId xmlns:a16="http://schemas.microsoft.com/office/drawing/2014/main" id="{D7B24FCD-D57A-484A-911A-BC178D94D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2435AF-063A-4EE7-B688-6E7BE2F5DC4F}"/>
              </a:ext>
            </a:extLst>
          </p:cNvPr>
          <p:cNvSpPr>
            <a:spLocks noGrp="1"/>
          </p:cNvSpPr>
          <p:nvPr>
            <p:ph type="sldNum" sz="quarter" idx="12"/>
          </p:nvPr>
        </p:nvSpPr>
        <p:spPr/>
        <p:txBody>
          <a:bodyPr/>
          <a:lstStyle/>
          <a:p>
            <a:fld id="{5A9D47DB-0A39-4B62-AF89-B7E690CBEBEE}" type="slidenum">
              <a:rPr lang="en-US" smtClean="0"/>
              <a:t>‹#›</a:t>
            </a:fld>
            <a:endParaRPr lang="en-US"/>
          </a:p>
        </p:txBody>
      </p:sp>
    </p:spTree>
    <p:extLst>
      <p:ext uri="{BB962C8B-B14F-4D97-AF65-F5344CB8AC3E}">
        <p14:creationId xmlns:p14="http://schemas.microsoft.com/office/powerpoint/2010/main" val="382941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0D37-30AA-42D4-ACF4-3F0414D81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8D0BC-DDBE-4182-8CD8-4CB931109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80D0F8-E71A-4CDF-AF8A-2F5F5D8C4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871C8-7CA1-4616-93AC-CBAC73B00408}"/>
              </a:ext>
            </a:extLst>
          </p:cNvPr>
          <p:cNvSpPr>
            <a:spLocks noGrp="1"/>
          </p:cNvSpPr>
          <p:nvPr>
            <p:ph type="dt" sz="half" idx="10"/>
          </p:nvPr>
        </p:nvSpPr>
        <p:spPr/>
        <p:txBody>
          <a:bodyPr/>
          <a:lstStyle/>
          <a:p>
            <a:fld id="{B27B2524-2629-405A-AD83-43EA6A9FE724}" type="datetimeFigureOut">
              <a:rPr lang="en-US" smtClean="0"/>
              <a:t>4/19/2024</a:t>
            </a:fld>
            <a:endParaRPr lang="en-US"/>
          </a:p>
        </p:txBody>
      </p:sp>
      <p:sp>
        <p:nvSpPr>
          <p:cNvPr id="6" name="Footer Placeholder 5">
            <a:extLst>
              <a:ext uri="{FF2B5EF4-FFF2-40B4-BE49-F238E27FC236}">
                <a16:creationId xmlns:a16="http://schemas.microsoft.com/office/drawing/2014/main" id="{07EE0CBA-8BFE-4F6C-86F2-457DC06FE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99EB5-198F-45C6-A8B3-2810FB17A695}"/>
              </a:ext>
            </a:extLst>
          </p:cNvPr>
          <p:cNvSpPr>
            <a:spLocks noGrp="1"/>
          </p:cNvSpPr>
          <p:nvPr>
            <p:ph type="sldNum" sz="quarter" idx="12"/>
          </p:nvPr>
        </p:nvSpPr>
        <p:spPr/>
        <p:txBody>
          <a:bodyPr/>
          <a:lstStyle/>
          <a:p>
            <a:fld id="{5A9D47DB-0A39-4B62-AF89-B7E690CBEBEE}" type="slidenum">
              <a:rPr lang="en-US" smtClean="0"/>
              <a:t>‹#›</a:t>
            </a:fld>
            <a:endParaRPr lang="en-US"/>
          </a:p>
        </p:txBody>
      </p:sp>
    </p:spTree>
    <p:extLst>
      <p:ext uri="{BB962C8B-B14F-4D97-AF65-F5344CB8AC3E}">
        <p14:creationId xmlns:p14="http://schemas.microsoft.com/office/powerpoint/2010/main" val="311689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9B00F-D197-4111-8DA6-552D44D16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DE7441-D028-4BF9-B445-D0E31F476F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B127D-485A-4ED8-B25B-9F616122B4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B2524-2629-405A-AD83-43EA6A9FE724}" type="datetimeFigureOut">
              <a:rPr lang="en-US" smtClean="0"/>
              <a:t>4/19/2024</a:t>
            </a:fld>
            <a:endParaRPr lang="en-US"/>
          </a:p>
        </p:txBody>
      </p:sp>
      <p:sp>
        <p:nvSpPr>
          <p:cNvPr id="5" name="Footer Placeholder 4">
            <a:extLst>
              <a:ext uri="{FF2B5EF4-FFF2-40B4-BE49-F238E27FC236}">
                <a16:creationId xmlns:a16="http://schemas.microsoft.com/office/drawing/2014/main" id="{8F9502EA-CB99-4773-80EC-7E6DD7C759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46BE28-88FD-43B1-9466-BB8A576988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D47DB-0A39-4B62-AF89-B7E690CBEBEE}" type="slidenum">
              <a:rPr lang="en-US" smtClean="0"/>
              <a:t>‹#›</a:t>
            </a:fld>
            <a:endParaRPr lang="en-US"/>
          </a:p>
        </p:txBody>
      </p:sp>
    </p:spTree>
    <p:extLst>
      <p:ext uri="{BB962C8B-B14F-4D97-AF65-F5344CB8AC3E}">
        <p14:creationId xmlns:p14="http://schemas.microsoft.com/office/powerpoint/2010/main" val="131970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B29F8-5AC8-480D-A6E3-0D7814CE59EC}" type="datetimeFigureOut">
              <a:rPr lang="en-ZA" smtClean="0"/>
              <a:t>2024/04/19</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87C5D-CCDB-4355-8226-004AEE8E078A}" type="slidenum">
              <a:rPr lang="en-ZA" smtClean="0"/>
              <a:t>‹#›</a:t>
            </a:fld>
            <a:endParaRPr lang="en-ZA"/>
          </a:p>
        </p:txBody>
      </p:sp>
    </p:spTree>
    <p:extLst>
      <p:ext uri="{BB962C8B-B14F-4D97-AF65-F5344CB8AC3E}">
        <p14:creationId xmlns:p14="http://schemas.microsoft.com/office/powerpoint/2010/main" val="4151050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6"/>
          <p:cNvSpPr txBox="1"/>
          <p:nvPr/>
        </p:nvSpPr>
        <p:spPr>
          <a:xfrm>
            <a:off x="6697742" y="9879"/>
            <a:ext cx="5386886" cy="64689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2000" tIns="72000" rIns="72000" bIns="72000">
            <a:spAutoFit/>
          </a:bodyPr>
          <a:lstStyle/>
          <a:p>
            <a:pPr marL="171450" indent="-342900" defTabSz="911225">
              <a:spcBef>
                <a:spcPts val="600"/>
              </a:spcBef>
              <a:defRPr sz="1200" b="1">
                <a:solidFill>
                  <a:schemeClr val="accent1"/>
                </a:solidFill>
              </a:defRPr>
            </a:pPr>
            <a:r>
              <a:rPr lang="en-US" dirty="0"/>
              <a:t>Selected </a:t>
            </a:r>
            <a:r>
              <a:rPr dirty="0"/>
              <a:t>Experience</a:t>
            </a:r>
            <a:endParaRPr lang="en-US" dirty="0"/>
          </a:p>
          <a:p>
            <a:pPr marL="171450" indent="-342900" defTabSz="911225">
              <a:spcBef>
                <a:spcPts val="600"/>
              </a:spcBef>
              <a:defRPr sz="1200" b="1">
                <a:solidFill>
                  <a:schemeClr val="accent1"/>
                </a:solidFill>
              </a:defRPr>
            </a:pPr>
            <a:r>
              <a:rPr lang="en-US" sz="1200" dirty="0">
                <a:solidFill>
                  <a:srgbClr val="000000"/>
                </a:solidFill>
              </a:rPr>
              <a:t>  NSDC Advanced Data Analytics:</a:t>
            </a:r>
          </a:p>
          <a:p>
            <a:pPr marL="261938"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Designed and Developed  the ML pipeline for the recommendation of Jobs and Skills.</a:t>
            </a:r>
          </a:p>
          <a:p>
            <a:pPr marL="261938"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Recommendation System and NLP was used for context and sequence aware recommendation system.</a:t>
            </a:r>
            <a:endParaRPr sz="1000" dirty="0">
              <a:solidFill>
                <a:prstClr val="black"/>
              </a:solidFill>
              <a:latin typeface="Calibri" pitchFamily="34" charset="0"/>
            </a:endParaRPr>
          </a:p>
          <a:p>
            <a:pPr marL="261938"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Integrated Resume Builder with generative AI tool (ChatGPT4).</a:t>
            </a:r>
          </a:p>
          <a:p>
            <a:pPr marL="139700">
              <a:buClr>
                <a:srgbClr val="000000"/>
              </a:buClr>
              <a:buSzPct val="100000"/>
              <a:defRPr sz="1000"/>
            </a:pPr>
            <a:endParaRPr lang="en-US" dirty="0"/>
          </a:p>
          <a:p>
            <a:pPr marL="0" marR="0" lvl="1" eaLnBrk="0" fontAlgn="base" hangingPunct="0">
              <a:lnSpc>
                <a:spcPts val="960"/>
              </a:lnSpc>
              <a:spcBef>
                <a:spcPct val="40000"/>
              </a:spcBef>
              <a:spcAft>
                <a:spcPct val="0"/>
              </a:spcAft>
              <a:buClr>
                <a:prstClr val="black"/>
              </a:buClr>
              <a:buSzPct val="100000"/>
              <a:tabLst>
                <a:tab pos="228600" algn="l"/>
                <a:tab pos="3200400" algn="l"/>
              </a:tabLst>
              <a:defRPr/>
            </a:pPr>
            <a:r>
              <a:rPr lang="en-US" sz="1100" b="1" dirty="0">
                <a:latin typeface="Calibri" panose="020F0502020204030204" pitchFamily="34" charset="0"/>
                <a:ea typeface="Calibri" panose="020F0502020204030204" pitchFamily="34" charset="0"/>
                <a:cs typeface="Times New Roman" panose="02020603050405020304" pitchFamily="18" charset="0"/>
              </a:rPr>
              <a:t>   Marketing Research and Recommendation(GFK, USA)</a:t>
            </a:r>
            <a:r>
              <a:rPr lang="en-US" sz="11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000" dirty="0">
              <a:solidFill>
                <a:prstClr val="black"/>
              </a:solidFill>
              <a:latin typeface="Calibri" pitchFamily="34" charset="0"/>
            </a:endParaRPr>
          </a:p>
          <a:p>
            <a:pPr marL="261938"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GFK needed to create an application which was going to recommend the brands and products to the consumer based on their behavioral and demographic features.</a:t>
            </a:r>
          </a:p>
          <a:p>
            <a:pPr marL="261938"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Implemented Ensembled algorithm to identify the most significant features of the brands for GFK marketing research. These features were used to figure out the brands relationships to further develop the  recommendation system based on demographic and behavioral features. Deployed the model successfully with retraining.</a:t>
            </a:r>
          </a:p>
          <a:p>
            <a:pPr marL="261938"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Model accuracy was .92 and we were able to recommend the most relatable products and brands to the consumer.</a:t>
            </a:r>
          </a:p>
          <a:p>
            <a:pPr marL="90488" lvl="1" eaLnBrk="0" fontAlgn="base" hangingPunct="0">
              <a:lnSpc>
                <a:spcPts val="960"/>
              </a:lnSpc>
              <a:spcBef>
                <a:spcPct val="40000"/>
              </a:spcBef>
              <a:spcAft>
                <a:spcPct val="0"/>
              </a:spcAft>
              <a:buClr>
                <a:prstClr val="black"/>
              </a:buClr>
              <a:buSzPct val="100000"/>
              <a:tabLst>
                <a:tab pos="228600" algn="l"/>
                <a:tab pos="3200400" algn="l"/>
              </a:tabLst>
              <a:defRPr/>
            </a:pPr>
            <a:endParaRPr lang="en-US" sz="1000" dirty="0">
              <a:solidFill>
                <a:prstClr val="black"/>
              </a:solidFill>
              <a:latin typeface="Calibri" pitchFamily="34" charset="0"/>
            </a:endParaRPr>
          </a:p>
          <a:p>
            <a:pPr marL="90488" lvl="1" eaLnBrk="0" fontAlgn="base" hangingPunct="0">
              <a:lnSpc>
                <a:spcPts val="960"/>
              </a:lnSpc>
              <a:spcBef>
                <a:spcPct val="40000"/>
              </a:spcBef>
              <a:spcAft>
                <a:spcPct val="0"/>
              </a:spcAft>
              <a:buClr>
                <a:prstClr val="black"/>
              </a:buClr>
              <a:buSzPct val="100000"/>
              <a:tabLst>
                <a:tab pos="228600" algn="l"/>
                <a:tab pos="3200400" algn="l"/>
              </a:tabLst>
              <a:defRPr/>
            </a:pPr>
            <a:r>
              <a:rPr lang="en-US" sz="1100" b="1" dirty="0">
                <a:latin typeface="Calibri" panose="020F0502020204030204" pitchFamily="34" charset="0"/>
                <a:cs typeface="Times New Roman" panose="02020603050405020304" pitchFamily="18" charset="0"/>
              </a:rPr>
              <a:t>Retail and Demand Forecasting(IRI World, USA).</a:t>
            </a:r>
          </a:p>
          <a:p>
            <a:pPr marL="90488" lvl="1" eaLnBrk="0" fontAlgn="base" hangingPunct="0">
              <a:lnSpc>
                <a:spcPts val="960"/>
              </a:lnSpc>
              <a:spcBef>
                <a:spcPct val="40000"/>
              </a:spcBef>
              <a:spcAft>
                <a:spcPct val="0"/>
              </a:spcAft>
              <a:buClr>
                <a:prstClr val="black"/>
              </a:buClr>
              <a:buSzPct val="100000"/>
              <a:tabLst>
                <a:tab pos="228600" algn="l"/>
                <a:tab pos="3200400" algn="l"/>
              </a:tabLst>
              <a:defRPr/>
            </a:pPr>
            <a:r>
              <a:rPr lang="en-US" sz="1100" b="1" dirty="0">
                <a:solidFill>
                  <a:prstClr val="black"/>
                </a:solidFill>
                <a:latin typeface="Calibri" panose="020F0502020204030204" pitchFamily="34" charset="0"/>
                <a:cs typeface="Times New Roman" panose="02020603050405020304" pitchFamily="18" charset="0"/>
              </a:rPr>
              <a:t>Inter-Category Affinity Analysis:</a:t>
            </a:r>
            <a:endParaRPr lang="en-US" sz="1000" dirty="0">
              <a:solidFill>
                <a:prstClr val="black"/>
              </a:solidFill>
              <a:latin typeface="Calibri" pitchFamily="34" charset="0"/>
            </a:endParaRPr>
          </a:p>
          <a:p>
            <a:pPr marL="261938"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This project was based on affinity analysis of the products to identify and recommend the complimentary products which can be sold together.</a:t>
            </a:r>
          </a:p>
          <a:p>
            <a:pPr marL="261938"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Worked on retail project for </a:t>
            </a:r>
            <a:r>
              <a:rPr lang="en-US" sz="1000" b="1" dirty="0">
                <a:solidFill>
                  <a:prstClr val="black"/>
                </a:solidFill>
                <a:latin typeface="Calibri" pitchFamily="34" charset="0"/>
              </a:rPr>
              <a:t>IRI World </a:t>
            </a:r>
            <a:r>
              <a:rPr lang="en-US" sz="1000" dirty="0">
                <a:solidFill>
                  <a:prstClr val="black"/>
                </a:solidFill>
                <a:latin typeface="Calibri" pitchFamily="34" charset="0"/>
              </a:rPr>
              <a:t>to analyze the inter-category relationship and to find out the affinity significance based on Chi-Square values.</a:t>
            </a:r>
          </a:p>
          <a:p>
            <a:pPr marL="261938"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Outcome was the analysis report where we were able to present the inter-category products.</a:t>
            </a:r>
          </a:p>
          <a:p>
            <a:pPr marL="90488" lvl="1" eaLnBrk="0" fontAlgn="base" hangingPunct="0">
              <a:lnSpc>
                <a:spcPts val="960"/>
              </a:lnSpc>
              <a:spcBef>
                <a:spcPct val="40000"/>
              </a:spcBef>
              <a:spcAft>
                <a:spcPct val="0"/>
              </a:spcAft>
              <a:buClr>
                <a:prstClr val="black"/>
              </a:buClr>
              <a:buSzPct val="100000"/>
              <a:tabLst>
                <a:tab pos="228600" algn="l"/>
                <a:tab pos="3200400" algn="l"/>
              </a:tabLst>
              <a:defRPr/>
            </a:pPr>
            <a:endParaRPr lang="en-US" sz="1000" dirty="0">
              <a:solidFill>
                <a:prstClr val="black"/>
              </a:solidFill>
              <a:latin typeface="Calibri" pitchFamily="34" charset="0"/>
            </a:endParaRPr>
          </a:p>
          <a:p>
            <a:pPr marL="90488" lvl="1" eaLnBrk="0" fontAlgn="base" hangingPunct="0">
              <a:lnSpc>
                <a:spcPts val="960"/>
              </a:lnSpc>
              <a:spcBef>
                <a:spcPct val="40000"/>
              </a:spcBef>
              <a:spcAft>
                <a:spcPct val="0"/>
              </a:spcAft>
              <a:buClr>
                <a:prstClr val="black"/>
              </a:buClr>
              <a:buSzPct val="100000"/>
              <a:defRPr/>
            </a:pPr>
            <a:r>
              <a:rPr lang="en-IN" sz="1200" b="1" dirty="0">
                <a:solidFill>
                  <a:prstClr val="black"/>
                </a:solidFill>
                <a:latin typeface="Calibri" pitchFamily="34" charset="0"/>
              </a:rPr>
              <a:t>Ellucian Data Monitoring</a:t>
            </a:r>
          </a:p>
          <a:p>
            <a:pPr marL="261938" marR="0"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To find a solution for Ellucian application performance monitoring incident recording using Datadog monitor records for all the resources and applications.</a:t>
            </a:r>
          </a:p>
          <a:p>
            <a:pPr marL="261938" marR="0"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Gathered data (combination of structed and unstructured format) from Datadog API. Processing the requirement and then created the development design by doing R&amp;D. We created Model to classify the performance of all the running application resources.</a:t>
            </a:r>
          </a:p>
          <a:p>
            <a:pPr marL="90488" marR="0" lvl="1" eaLnBrk="0" fontAlgn="base" hangingPunct="0">
              <a:lnSpc>
                <a:spcPts val="960"/>
              </a:lnSpc>
              <a:spcBef>
                <a:spcPct val="40000"/>
              </a:spcBef>
              <a:spcAft>
                <a:spcPct val="0"/>
              </a:spcAft>
              <a:buClr>
                <a:prstClr val="black"/>
              </a:buClr>
              <a:buSzPct val="100000"/>
              <a:defRPr/>
            </a:pPr>
            <a:r>
              <a:rPr lang="en-US" sz="1200" b="1" dirty="0">
                <a:solidFill>
                  <a:prstClr val="black"/>
                </a:solidFill>
                <a:latin typeface="Calibri" pitchFamily="34" charset="0"/>
              </a:rPr>
              <a:t>Panasonic:</a:t>
            </a:r>
          </a:p>
          <a:p>
            <a:pPr marL="261938" marR="0"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Integration of Alexa application in Honda Automobile.</a:t>
            </a:r>
          </a:p>
          <a:p>
            <a:pPr marL="261938" marR="0" lvl="1" indent="-171450" eaLnBrk="0" fontAlgn="base" hangingPunct="0">
              <a:lnSpc>
                <a:spcPts val="960"/>
              </a:lnSpc>
              <a:spcBef>
                <a:spcPct val="40000"/>
              </a:spcBef>
              <a:spcAft>
                <a:spcPct val="0"/>
              </a:spcAft>
              <a:buClr>
                <a:prstClr val="black"/>
              </a:buClr>
              <a:buSzPct val="100000"/>
              <a:buFont typeface="Arial" pitchFamily="34" charset="0"/>
              <a:buChar char="•"/>
              <a:tabLst>
                <a:tab pos="228600" algn="l"/>
                <a:tab pos="3200400" algn="l"/>
              </a:tabLst>
              <a:defRPr/>
            </a:pPr>
            <a:r>
              <a:rPr lang="en-US" sz="1000" dirty="0">
                <a:solidFill>
                  <a:prstClr val="black"/>
                </a:solidFill>
                <a:latin typeface="Calibri" pitchFamily="34" charset="0"/>
              </a:rPr>
              <a:t>Used NLP for pattern matching and semantic analysis in Alexa and for processing speech recognition.</a:t>
            </a:r>
          </a:p>
          <a:p>
            <a:pPr marL="90488" marR="0" lvl="1" eaLnBrk="0" fontAlgn="base" hangingPunct="0">
              <a:lnSpc>
                <a:spcPts val="960"/>
              </a:lnSpc>
              <a:spcBef>
                <a:spcPct val="40000"/>
              </a:spcBef>
              <a:spcAft>
                <a:spcPct val="0"/>
              </a:spcAft>
              <a:buClr>
                <a:prstClr val="black"/>
              </a:buClr>
              <a:buSzPct val="100000"/>
              <a:tabLst>
                <a:tab pos="228600" algn="l"/>
                <a:tab pos="3200400" algn="l"/>
              </a:tabLst>
              <a:defRPr/>
            </a:pPr>
            <a:endParaRPr lang="en-US" sz="1000" dirty="0">
              <a:solidFill>
                <a:prstClr val="black"/>
              </a:solidFill>
              <a:latin typeface="Calibri" pitchFamily="34" charset="0"/>
            </a:endParaRPr>
          </a:p>
          <a:p>
            <a:pPr marL="90488" marR="0" lvl="1" eaLnBrk="0" fontAlgn="base" hangingPunct="0">
              <a:lnSpc>
                <a:spcPts val="960"/>
              </a:lnSpc>
              <a:spcBef>
                <a:spcPct val="40000"/>
              </a:spcBef>
              <a:spcAft>
                <a:spcPct val="0"/>
              </a:spcAft>
              <a:buClr>
                <a:prstClr val="black"/>
              </a:buClr>
              <a:buSzPct val="100000"/>
              <a:tabLst>
                <a:tab pos="228600" algn="l"/>
                <a:tab pos="3200400" algn="l"/>
              </a:tabLst>
              <a:defRPr/>
            </a:pPr>
            <a:endParaRPr lang="en-US" sz="1000" dirty="0">
              <a:solidFill>
                <a:prstClr val="black"/>
              </a:solidFill>
              <a:latin typeface="Calibri" pitchFamily="34" charset="0"/>
            </a:endParaRPr>
          </a:p>
        </p:txBody>
      </p:sp>
      <p:sp>
        <p:nvSpPr>
          <p:cNvPr id="95" name="Rectangle 7"/>
          <p:cNvSpPr txBox="1"/>
          <p:nvPr/>
        </p:nvSpPr>
        <p:spPr>
          <a:xfrm>
            <a:off x="2044286" y="9878"/>
            <a:ext cx="4490221" cy="68445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2000" tIns="72000" rIns="72000" bIns="72000">
            <a:spAutoFit/>
          </a:bodyPr>
          <a:lstStyle/>
          <a:p>
            <a:pPr defTabSz="911225">
              <a:spcBef>
                <a:spcPts val="600"/>
              </a:spcBef>
              <a:defRPr sz="1200" b="1">
                <a:solidFill>
                  <a:schemeClr val="accent1"/>
                </a:solidFill>
              </a:defRPr>
            </a:pPr>
            <a:r>
              <a:rPr dirty="0"/>
              <a:t>Professional Background</a:t>
            </a:r>
            <a:endParaRPr lang="en-US" dirty="0"/>
          </a:p>
          <a:p>
            <a:pPr>
              <a:spcBef>
                <a:spcPts val="600"/>
              </a:spcBef>
              <a:defRPr sz="1000"/>
            </a:pPr>
            <a:r>
              <a:rPr lang="en-US" sz="1000" dirty="0"/>
              <a:t>Chandan has 8.8 years of experience in working on different analytical problem. He has expertise in Python, machine learning, data cleaning , data exploration, Natural language processing, deep learning , Azure , AWS and </a:t>
            </a:r>
            <a:r>
              <a:rPr lang="en-US" sz="1000" dirty="0" err="1"/>
              <a:t>PySpark</a:t>
            </a:r>
            <a:r>
              <a:rPr lang="en-US" sz="1000" dirty="0"/>
              <a:t>, SQL,  </a:t>
            </a:r>
            <a:r>
              <a:rPr lang="en-US" sz="1000" dirty="0" err="1"/>
              <a:t>OpenAI</a:t>
            </a:r>
            <a:r>
              <a:rPr lang="en-US" sz="1000" dirty="0"/>
              <a:t> tool( ChatGPT4), </a:t>
            </a:r>
            <a:r>
              <a:rPr lang="en-US" sz="1000" dirty="0" err="1"/>
              <a:t>MLOps</a:t>
            </a:r>
            <a:r>
              <a:rPr lang="en-US" sz="1000" dirty="0"/>
              <a:t>/CI/</a:t>
            </a:r>
            <a:r>
              <a:rPr lang="en-US" sz="1000" dirty="0" err="1"/>
              <a:t>CDPipeline</a:t>
            </a:r>
            <a:r>
              <a:rPr lang="en-US" sz="1000" dirty="0"/>
              <a:t>. Prior to joining Deloitte, he has worked on various Analytics and Data Science projects. </a:t>
            </a:r>
          </a:p>
          <a:p>
            <a:pPr indent="-342900" defTabSz="911225">
              <a:spcBef>
                <a:spcPts val="600"/>
              </a:spcBef>
              <a:defRPr sz="1200" b="1">
                <a:solidFill>
                  <a:schemeClr val="accent1"/>
                </a:solidFill>
              </a:defRPr>
            </a:pPr>
            <a:r>
              <a:rPr sz="1200" b="1" dirty="0">
                <a:solidFill>
                  <a:schemeClr val="accent1"/>
                </a:solidFill>
              </a:rPr>
              <a:t>Education</a:t>
            </a:r>
            <a:endParaRPr lang="en-US" sz="1200" b="1" dirty="0">
              <a:solidFill>
                <a:schemeClr val="accent1"/>
              </a:solidFill>
            </a:endParaRPr>
          </a:p>
          <a:p>
            <a:pPr indent="-342900">
              <a:spcBef>
                <a:spcPts val="600"/>
              </a:spcBef>
              <a:defRPr sz="1000"/>
            </a:pPr>
            <a:r>
              <a:rPr lang="en-GB" sz="1000" dirty="0"/>
              <a:t>MTech in Data Science and Engineering, BITS, Pilani</a:t>
            </a:r>
            <a:endParaRPr lang="en-US" sz="1000" dirty="0"/>
          </a:p>
          <a:p>
            <a:pPr>
              <a:defRPr sz="1000"/>
            </a:pPr>
            <a:r>
              <a:rPr lang="en-US" dirty="0"/>
              <a:t>PG DIPLOMA in Data Science from IIIT Bangalore.</a:t>
            </a:r>
          </a:p>
          <a:p>
            <a:pPr>
              <a:defRPr sz="1000"/>
            </a:pPr>
            <a:r>
              <a:rPr lang="en-US" dirty="0"/>
              <a:t>BE from Sant Longowal Institute Of Engineering and Technology, Sangrur.</a:t>
            </a:r>
            <a:endParaRPr dirty="0"/>
          </a:p>
          <a:p>
            <a:pPr marL="171450" indent="-342900" defTabSz="911225">
              <a:spcBef>
                <a:spcPts val="600"/>
              </a:spcBef>
              <a:defRPr sz="1200" b="1">
                <a:solidFill>
                  <a:schemeClr val="accent1"/>
                </a:solidFill>
              </a:defRPr>
            </a:pPr>
            <a:r>
              <a:rPr lang="en-US" dirty="0"/>
              <a:t>Certification</a:t>
            </a:r>
          </a:p>
          <a:p>
            <a:pPr marL="171450" indent="-171450">
              <a:buFont typeface="Arial" panose="020B0604020202020204" pitchFamily="34" charset="0"/>
              <a:buChar char="•"/>
              <a:defRPr sz="1000"/>
            </a:pPr>
            <a:r>
              <a:rPr lang="en-US" dirty="0"/>
              <a:t>Upgrad Certification: Data Scientist.</a:t>
            </a:r>
          </a:p>
          <a:p>
            <a:pPr marL="171450" marR="0" lvl="0" indent="-171450" fontAlgn="ctr">
              <a:lnSpc>
                <a:spcPct val="100000"/>
              </a:lnSpc>
              <a:spcBef>
                <a:spcPts val="100"/>
              </a:spcBef>
              <a:spcAft>
                <a:spcPts val="0"/>
              </a:spcAft>
              <a:buClrTx/>
              <a:buSzTx/>
              <a:buFont typeface="Arial" panose="020B0604020202020204" pitchFamily="34" charset="0"/>
              <a:buChar char="•"/>
              <a:tabLst/>
              <a:defRPr sz="1000"/>
            </a:pPr>
            <a:r>
              <a:rPr lang="en-GB" sz="1000" dirty="0"/>
              <a:t>MTech in Data Science and Engineering, BITS, Pilani</a:t>
            </a:r>
          </a:p>
          <a:p>
            <a:pPr marL="171450" marR="0" lvl="0" indent="-171450" fontAlgn="ctr">
              <a:lnSpc>
                <a:spcPct val="100000"/>
              </a:lnSpc>
              <a:spcBef>
                <a:spcPts val="100"/>
              </a:spcBef>
              <a:spcAft>
                <a:spcPts val="0"/>
              </a:spcAft>
              <a:buClrTx/>
              <a:buSzTx/>
              <a:buFont typeface="Arial" panose="020B0604020202020204" pitchFamily="34" charset="0"/>
              <a:buChar char="•"/>
              <a:tabLst/>
              <a:defRPr sz="1000"/>
            </a:pPr>
            <a:r>
              <a:rPr lang="en-GB" sz="1000" dirty="0"/>
              <a:t>GCP Gen AI Learning Path</a:t>
            </a:r>
          </a:p>
          <a:p>
            <a:pPr marL="171450" marR="0" lvl="0" indent="-171450" fontAlgn="ctr">
              <a:lnSpc>
                <a:spcPct val="100000"/>
              </a:lnSpc>
              <a:spcBef>
                <a:spcPts val="100"/>
              </a:spcBef>
              <a:spcAft>
                <a:spcPts val="0"/>
              </a:spcAft>
              <a:buClrTx/>
              <a:buSzTx/>
              <a:buFont typeface="Arial" panose="020B0604020202020204" pitchFamily="34" charset="0"/>
              <a:buChar char="•"/>
              <a:tabLst/>
              <a:defRPr sz="1000"/>
            </a:pPr>
            <a:r>
              <a:rPr lang="en-GB" sz="1000" dirty="0"/>
              <a:t>GCP Gen AI For Developers</a:t>
            </a:r>
          </a:p>
          <a:p>
            <a:pPr marL="171450" marR="0" lvl="0" indent="-171450" fontAlgn="ctr">
              <a:lnSpc>
                <a:spcPct val="100000"/>
              </a:lnSpc>
              <a:spcBef>
                <a:spcPts val="100"/>
              </a:spcBef>
              <a:spcAft>
                <a:spcPts val="0"/>
              </a:spcAft>
              <a:buClrTx/>
              <a:buSzTx/>
              <a:buFont typeface="Arial" panose="020B0604020202020204" pitchFamily="34" charset="0"/>
              <a:buChar char="•"/>
              <a:tabLst/>
              <a:defRPr sz="1000"/>
            </a:pPr>
            <a:endParaRPr lang="en-GB" sz="1000" dirty="0"/>
          </a:p>
          <a:p>
            <a:pPr marL="171450" indent="-171450" defTabSz="911225">
              <a:defRPr sz="1200" b="1">
                <a:solidFill>
                  <a:schemeClr val="accent1"/>
                </a:solidFill>
              </a:defRPr>
            </a:pPr>
            <a:r>
              <a:rPr dirty="0"/>
              <a:t>Key Areas of Expertise</a:t>
            </a:r>
          </a:p>
          <a:p>
            <a:pPr marL="171450" indent="-171450">
              <a:buSzPct val="100000"/>
              <a:buFont typeface="Arial"/>
              <a:buChar char="•"/>
              <a:defRPr sz="1000"/>
            </a:pPr>
            <a:r>
              <a:rPr lang="en-US" sz="800" dirty="0"/>
              <a:t>Machine Learning</a:t>
            </a:r>
            <a:endParaRPr lang="en-US" sz="1000" dirty="0">
              <a:solidFill>
                <a:srgbClr val="000000"/>
              </a:solidFill>
              <a:cs typeface="Calibri"/>
            </a:endParaRPr>
          </a:p>
          <a:p>
            <a:pPr marL="171450" indent="-171450">
              <a:buFont typeface="Arial" panose="020B0604020202020204" pitchFamily="34" charset="0"/>
              <a:buChar char="•"/>
              <a:defRPr/>
            </a:pPr>
            <a:r>
              <a:rPr lang="en-US" sz="1000" dirty="0">
                <a:solidFill>
                  <a:srgbClr val="000000"/>
                </a:solidFill>
                <a:cs typeface="Calibri"/>
              </a:rPr>
              <a:t>Marketing Research</a:t>
            </a:r>
          </a:p>
          <a:p>
            <a:pPr marL="171450" indent="-171450">
              <a:buSzPct val="100000"/>
              <a:buFont typeface="Arial"/>
              <a:buChar char="•"/>
              <a:defRPr sz="1000"/>
            </a:pPr>
            <a:r>
              <a:rPr lang="en-US" sz="1000" dirty="0">
                <a:solidFill>
                  <a:srgbClr val="000000"/>
                </a:solidFill>
              </a:rPr>
              <a:t>Predictive Modeling</a:t>
            </a:r>
          </a:p>
          <a:p>
            <a:pPr marL="171450" indent="-171450">
              <a:buSzPct val="100000"/>
              <a:buFont typeface="Arial"/>
              <a:buChar char="•"/>
              <a:defRPr sz="1000"/>
            </a:pPr>
            <a:r>
              <a:rPr lang="en-US" sz="1000" dirty="0">
                <a:solidFill>
                  <a:srgbClr val="000000"/>
                </a:solidFill>
                <a:latin typeface="Calibri"/>
                <a:cs typeface="Calibri"/>
              </a:rPr>
              <a:t>G</a:t>
            </a:r>
            <a:r>
              <a:rPr lang="en-US" sz="1000" dirty="0">
                <a:latin typeface="Calibri"/>
                <a:cs typeface="Calibri"/>
              </a:rPr>
              <a:t>enerative</a:t>
            </a:r>
            <a:r>
              <a:rPr lang="en-US" sz="1000" spc="-5" dirty="0">
                <a:latin typeface="Calibri"/>
                <a:cs typeface="Calibri"/>
              </a:rPr>
              <a:t> </a:t>
            </a:r>
            <a:r>
              <a:rPr lang="en-US" sz="1000" dirty="0">
                <a:latin typeface="Calibri"/>
                <a:cs typeface="Calibri"/>
              </a:rPr>
              <a:t>AI,</a:t>
            </a:r>
            <a:endParaRPr lang="en-US" sz="1000" spc="-10" dirty="0">
              <a:latin typeface="Calibri"/>
              <a:cs typeface="Calibri"/>
            </a:endParaRPr>
          </a:p>
          <a:p>
            <a:pPr marL="171450" indent="-171450">
              <a:buSzPct val="100000"/>
              <a:buFont typeface="Arial"/>
              <a:buChar char="•"/>
              <a:defRPr sz="1000"/>
            </a:pPr>
            <a:r>
              <a:rPr lang="en-US" sz="1000" dirty="0">
                <a:latin typeface="Calibri"/>
                <a:cs typeface="Calibri"/>
              </a:rPr>
              <a:t>Open</a:t>
            </a:r>
            <a:r>
              <a:rPr lang="en-US" sz="1000" spc="-25" dirty="0">
                <a:latin typeface="Calibri"/>
                <a:cs typeface="Calibri"/>
              </a:rPr>
              <a:t> AI </a:t>
            </a:r>
          </a:p>
          <a:p>
            <a:pPr marL="171450" indent="-171450">
              <a:buSzPct val="100000"/>
              <a:buFont typeface="Arial"/>
              <a:buChar char="•"/>
              <a:defRPr sz="1000"/>
            </a:pPr>
            <a:endParaRPr lang="en-US" sz="1000" spc="-25" dirty="0">
              <a:latin typeface="Calibri"/>
              <a:cs typeface="Calibri"/>
            </a:endParaRPr>
          </a:p>
          <a:p>
            <a:pPr>
              <a:buSzPct val="100000"/>
              <a:defRPr sz="1000"/>
            </a:pPr>
            <a:r>
              <a:rPr dirty="0"/>
              <a:t>Industry Experience</a:t>
            </a:r>
            <a:endParaRPr lang="en-US" dirty="0"/>
          </a:p>
          <a:p>
            <a:pPr marL="171450" indent="-342900" defTabSz="911225">
              <a:spcBef>
                <a:spcPts val="600"/>
              </a:spcBef>
              <a:defRPr sz="1200" b="1">
                <a:solidFill>
                  <a:schemeClr val="accent1"/>
                </a:solidFill>
              </a:defRPr>
            </a:pPr>
            <a:endParaRPr dirty="0"/>
          </a:p>
          <a:p>
            <a:pPr marL="85725" indent="-85725">
              <a:lnSpc>
                <a:spcPts val="900"/>
              </a:lnSpc>
              <a:buSzPct val="100000"/>
              <a:buFont typeface="Arial"/>
              <a:buChar char="•"/>
              <a:defRPr sz="1000"/>
            </a:pPr>
            <a:r>
              <a:rPr lang="en-US" dirty="0"/>
              <a:t>Marketing Research</a:t>
            </a:r>
            <a:endParaRPr dirty="0"/>
          </a:p>
          <a:p>
            <a:pPr marL="85725" indent="-85725">
              <a:lnSpc>
                <a:spcPts val="900"/>
              </a:lnSpc>
              <a:buSzPct val="100000"/>
              <a:buFont typeface="Arial"/>
              <a:buChar char="•"/>
              <a:defRPr sz="1000"/>
            </a:pPr>
            <a:r>
              <a:rPr lang="en-US" dirty="0"/>
              <a:t>Retail</a:t>
            </a:r>
          </a:p>
          <a:p>
            <a:pPr marL="85725" indent="-85725">
              <a:lnSpc>
                <a:spcPts val="900"/>
              </a:lnSpc>
              <a:buSzPct val="100000"/>
              <a:buFont typeface="Arial"/>
              <a:buChar char="•"/>
              <a:defRPr sz="1000"/>
            </a:pPr>
            <a:r>
              <a:rPr lang="en-US" dirty="0"/>
              <a:t>Automotive</a:t>
            </a:r>
            <a:endParaRPr dirty="0"/>
          </a:p>
          <a:p>
            <a:pPr marL="171450" indent="-342900" defTabSz="911225">
              <a:spcBef>
                <a:spcPts val="600"/>
              </a:spcBef>
              <a:defRPr sz="1200" b="1">
                <a:solidFill>
                  <a:schemeClr val="accent1"/>
                </a:solidFill>
              </a:defRPr>
            </a:pPr>
            <a:r>
              <a:rPr dirty="0"/>
              <a:t>Key Clients</a:t>
            </a:r>
          </a:p>
          <a:p>
            <a:pPr marL="85725" indent="-85725">
              <a:lnSpc>
                <a:spcPts val="900"/>
              </a:lnSpc>
              <a:buSzPct val="100000"/>
              <a:buFont typeface="Arial"/>
              <a:buChar char="•"/>
              <a:defRPr sz="1000"/>
            </a:pPr>
            <a:r>
              <a:rPr lang="en-US" dirty="0"/>
              <a:t>GFK Market Research Company, IRI World, Continental, Panasonic, Ellucian.</a:t>
            </a:r>
            <a:endParaRPr dirty="0"/>
          </a:p>
          <a:p>
            <a:pPr marL="171450" indent="-342900" defTabSz="911225">
              <a:spcBef>
                <a:spcPts val="600"/>
              </a:spcBef>
              <a:defRPr sz="1000" b="1">
                <a:solidFill>
                  <a:schemeClr val="accent1"/>
                </a:solidFill>
              </a:defRPr>
            </a:pPr>
            <a:r>
              <a:rPr dirty="0"/>
              <a:t>Tools and Technology</a:t>
            </a:r>
            <a:endParaRPr sz="900" dirty="0"/>
          </a:p>
          <a:p>
            <a:pPr marL="85725" indent="-85725">
              <a:lnSpc>
                <a:spcPts val="900"/>
              </a:lnSpc>
              <a:buSzPct val="100000"/>
              <a:buFont typeface="Arial"/>
              <a:buChar char="•"/>
              <a:defRPr sz="1000"/>
            </a:pPr>
            <a:r>
              <a:rPr lang="en-US" dirty="0"/>
              <a:t>Machine Learning Tools: Python, scikit-learn, pandas, NumPy, seaborn ,Matplotlib, TensorFlow)</a:t>
            </a:r>
          </a:p>
          <a:p>
            <a:pPr marL="85725" indent="-85725">
              <a:lnSpc>
                <a:spcPts val="900"/>
              </a:lnSpc>
              <a:buSzPct val="100000"/>
              <a:buFont typeface="Arial"/>
              <a:buChar char="•"/>
              <a:defRPr sz="1000"/>
            </a:pPr>
            <a:r>
              <a:rPr lang="en-US" dirty="0"/>
              <a:t>Cloud : Azure DataLake, BLOB Data Storage, AWS instances.</a:t>
            </a:r>
          </a:p>
          <a:p>
            <a:pPr marL="85725" indent="-85725">
              <a:lnSpc>
                <a:spcPts val="900"/>
              </a:lnSpc>
              <a:buSzPct val="100000"/>
              <a:buFont typeface="Arial"/>
              <a:buChar char="•"/>
              <a:defRPr sz="1000"/>
            </a:pPr>
            <a:r>
              <a:rPr lang="en-US" dirty="0"/>
              <a:t>Big Data tool: Apache Spark, Databricks, PySpark</a:t>
            </a:r>
          </a:p>
          <a:p>
            <a:pPr marL="85725" indent="-85725">
              <a:lnSpc>
                <a:spcPts val="900"/>
              </a:lnSpc>
              <a:buSzPct val="100000"/>
              <a:buFont typeface="Arial"/>
              <a:buChar char="•"/>
              <a:defRPr sz="1000"/>
            </a:pPr>
            <a:r>
              <a:rPr lang="en-US" dirty="0"/>
              <a:t>Reporting :Tableau, MS Excel.</a:t>
            </a:r>
          </a:p>
          <a:p>
            <a:pPr marL="85725" indent="-85725">
              <a:lnSpc>
                <a:spcPts val="900"/>
              </a:lnSpc>
              <a:buSzPct val="100000"/>
              <a:buFont typeface="Arial"/>
              <a:buChar char="•"/>
              <a:defRPr sz="1000"/>
            </a:pPr>
            <a:r>
              <a:rPr lang="en-US" dirty="0"/>
              <a:t>Deployment Tools: Jenkins, Docker.</a:t>
            </a:r>
          </a:p>
          <a:p>
            <a:pPr marL="85725" indent="-85725">
              <a:lnSpc>
                <a:spcPts val="900"/>
              </a:lnSpc>
              <a:buSzPct val="100000"/>
              <a:buFont typeface="Arial"/>
              <a:buChar char="•"/>
              <a:defRPr sz="1000"/>
            </a:pPr>
            <a:endParaRPr lang="en-US" dirty="0"/>
          </a:p>
          <a:p>
            <a:pPr indent="-171450" defTabSz="911225" eaLnBrk="0" hangingPunct="0">
              <a:lnSpc>
                <a:spcPts val="960"/>
              </a:lnSpc>
              <a:spcBef>
                <a:spcPts val="600"/>
              </a:spcBef>
              <a:spcAft>
                <a:spcPts val="600"/>
              </a:spcAft>
              <a:defRPr/>
            </a:pPr>
            <a:r>
              <a:rPr lang="en-ZA" sz="1200" b="1" dirty="0">
                <a:solidFill>
                  <a:srgbClr val="5B9BD5"/>
                </a:solidFill>
                <a:latin typeface="Calibri" panose="020F0502020204030204"/>
              </a:rPr>
              <a:t>Algorithms: </a:t>
            </a:r>
            <a:r>
              <a:rPr lang="en-ZA" sz="1000" dirty="0">
                <a:latin typeface="Calibri" panose="020F0502020204030204"/>
                <a:cs typeface="Calibri"/>
              </a:rPr>
              <a:t>Multiple Linear Regression, Logistics Regression, Clustering, Decision Tree ,Random Forest, Xgboost , Time Series (ARIMA, ARIMAX, SARIMAX, LSTM), etc.</a:t>
            </a:r>
          </a:p>
          <a:p>
            <a:pPr>
              <a:lnSpc>
                <a:spcPts val="900"/>
              </a:lnSpc>
              <a:buSzPct val="100000"/>
              <a:defRPr sz="1000"/>
            </a:pPr>
            <a:endParaRPr dirty="0"/>
          </a:p>
        </p:txBody>
      </p:sp>
      <p:sp>
        <p:nvSpPr>
          <p:cNvPr id="96" name="Rectangle 7"/>
          <p:cNvSpPr/>
          <p:nvPr/>
        </p:nvSpPr>
        <p:spPr>
          <a:xfrm>
            <a:off x="-1" y="0"/>
            <a:ext cx="1881053" cy="6858000"/>
          </a:xfrm>
          <a:prstGeom prst="rect">
            <a:avLst/>
          </a:prstGeom>
          <a:solidFill>
            <a:srgbClr val="92D050"/>
          </a:solidFill>
          <a:ln w="12700">
            <a:miter lim="400000"/>
          </a:ln>
        </p:spPr>
        <p:txBody>
          <a:bodyPr lIns="45719" rIns="45719" anchor="ctr"/>
          <a:lstStyle/>
          <a:p>
            <a:pPr algn="ctr">
              <a:defRPr>
                <a:solidFill>
                  <a:srgbClr val="FFFFFF"/>
                </a:solidFill>
              </a:defRPr>
            </a:pPr>
            <a:endParaRPr/>
          </a:p>
        </p:txBody>
      </p:sp>
      <p:sp>
        <p:nvSpPr>
          <p:cNvPr id="97" name="Rectangle 5"/>
          <p:cNvSpPr txBox="1"/>
          <p:nvPr/>
        </p:nvSpPr>
        <p:spPr>
          <a:xfrm>
            <a:off x="45719" y="1836279"/>
            <a:ext cx="1789613"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b="1">
                <a:solidFill>
                  <a:srgbClr val="FFFFFF"/>
                </a:solidFill>
              </a:defRPr>
            </a:pPr>
            <a:r>
              <a:rPr lang="en-US" dirty="0"/>
              <a:t>Chandan Kumar</a:t>
            </a:r>
            <a:endParaRPr dirty="0"/>
          </a:p>
          <a:p>
            <a:pPr>
              <a:defRPr sz="1000" b="1">
                <a:solidFill>
                  <a:srgbClr val="FFFFFF"/>
                </a:solidFill>
              </a:defRPr>
            </a:pPr>
            <a:r>
              <a:rPr dirty="0"/>
              <a:t>Senior Consultant </a:t>
            </a:r>
          </a:p>
          <a:p>
            <a:pPr>
              <a:defRPr sz="1000" b="1">
                <a:solidFill>
                  <a:srgbClr val="FFFFFF"/>
                </a:solidFill>
              </a:defRPr>
            </a:pPr>
            <a:r>
              <a:rPr dirty="0"/>
              <a:t>Analytics</a:t>
            </a:r>
            <a:r>
              <a:rPr lang="en-US" dirty="0"/>
              <a:t> and Cognitive</a:t>
            </a:r>
            <a:endParaRPr dirty="0"/>
          </a:p>
          <a:p>
            <a:pPr>
              <a:defRPr sz="1000" b="1">
                <a:solidFill>
                  <a:srgbClr val="FFFFFF"/>
                </a:solidFill>
              </a:defRPr>
            </a:pPr>
            <a:endParaRPr dirty="0"/>
          </a:p>
          <a:p>
            <a:pPr>
              <a:defRPr sz="1600" b="1">
                <a:solidFill>
                  <a:srgbClr val="FFFFFF"/>
                </a:solidFill>
              </a:defRPr>
            </a:pPr>
            <a:r>
              <a:rPr dirty="0"/>
              <a:t>Total experience</a:t>
            </a:r>
          </a:p>
          <a:p>
            <a:pPr>
              <a:defRPr sz="1000" b="1">
                <a:solidFill>
                  <a:srgbClr val="FFFFFF"/>
                </a:solidFill>
              </a:defRPr>
            </a:pPr>
            <a:r>
              <a:rPr lang="en-US" dirty="0"/>
              <a:t>8.6 Years</a:t>
            </a:r>
            <a:endParaRPr dirty="0"/>
          </a:p>
        </p:txBody>
      </p:sp>
      <p:pic>
        <p:nvPicPr>
          <p:cNvPr id="2" name="Picture 1" descr="A person with glasses and beard&#10;&#10;Description automatically generated">
            <a:extLst>
              <a:ext uri="{FF2B5EF4-FFF2-40B4-BE49-F238E27FC236}">
                <a16:creationId xmlns:a16="http://schemas.microsoft.com/office/drawing/2014/main" id="{848AD26E-3D56-B9F4-F9EF-320D0C35C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102616"/>
            <a:ext cx="1442720" cy="1733664"/>
          </a:xfrm>
          <a:prstGeom prst="rect">
            <a:avLst/>
          </a:prstGeom>
        </p:spPr>
      </p:pic>
    </p:spTree>
    <p:extLst>
      <p:ext uri="{BB962C8B-B14F-4D97-AF65-F5344CB8AC3E}">
        <p14:creationId xmlns:p14="http://schemas.microsoft.com/office/powerpoint/2010/main" val="1679021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588</Words>
  <Application>Microsoft Office PowerPoint</Application>
  <PresentationFormat>Widescreen</PresentationFormat>
  <Paragraphs>63</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Calibri Light</vt:lpstr>
      <vt:lpstr>Office Theme</vt:lpstr>
      <vt:lpstr>1_Office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Kankani, Vikas</dc:creator>
  <cp:lastModifiedBy>Shinde, Prajakta</cp:lastModifiedBy>
  <cp:revision>18</cp:revision>
  <dcterms:created xsi:type="dcterms:W3CDTF">2023-01-19T05:16:51Z</dcterms:created>
  <dcterms:modified xsi:type="dcterms:W3CDTF">2024-04-19T10:07:59Z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2023-01-19T05:16:51Z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58499f79-41ab-4811-bc19-d1267ed857dd</vt:lpwstr>
  </property>
  <property fmtid="{D5CDD505-2E9C-101B-9397-08002B2CF9AE}" pid="8" name="MSIP_Label_ea60d57e-af5b-4752-ac57-3e4f28ca11dc_ContentBits">
    <vt:lpwstr>0</vt:lpwstr>
  </property>
</Properties>
</file>