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1.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7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80" autoAdjust="0"/>
  </p:normalViewPr>
  <p:slideViewPr>
    <p:cSldViewPr snapToGrid="0">
      <p:cViewPr varScale="1">
        <p:scale>
          <a:sx n="81" d="100"/>
          <a:sy n="81" d="100"/>
        </p:scale>
        <p:origin x="75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910BD-5C24-44C0-B3AE-C21F1EBCDE2C}" type="datetimeFigureOut">
              <a:rPr lang="en-IE" smtClean="0"/>
              <a:t>08/05/2024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B4DA3-728A-4B43-A457-9F2787D197EF}" type="slidenum">
              <a:rPr lang="en-IE" smtClean="0"/>
              <a:t>‹#›</a:t>
            </a:fld>
            <a:endParaRPr lang="en-IE"/>
          </a:p>
        </p:txBody>
      </p:sp>
    </p:spTree>
    <p:extLst>
      <p:ext uri="{BB962C8B-B14F-4D97-AF65-F5344CB8AC3E}">
        <p14:creationId xmlns:p14="http://schemas.microsoft.com/office/powerpoint/2010/main" val="4242809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99" name="Shape 299"/>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endParaRPr dirty="0"/>
          </a:p>
        </p:txBody>
      </p:sp>
    </p:spTree>
    <p:extLst>
      <p:ext uri="{BB962C8B-B14F-4D97-AF65-F5344CB8AC3E}">
        <p14:creationId xmlns:p14="http://schemas.microsoft.com/office/powerpoint/2010/main" val="559866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577067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93656827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5"/>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TextBox 9"/>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
        <p:nvSpPr>
          <p:cNvPr id="6" name="TextBox 5"/>
          <p:cNvSpPr txBox="1"/>
          <p:nvPr userDrawn="1"/>
        </p:nvSpPr>
        <p:spPr>
          <a:xfrm>
            <a:off x="501651" y="6544733"/>
            <a:ext cx="5355167" cy="100027"/>
          </a:xfrm>
          <a:prstGeom prst="rect">
            <a:avLst/>
          </a:prstGeom>
          <a:noFill/>
        </p:spPr>
        <p:txBody>
          <a:bodyPr wrap="square" lIns="0" tIns="0" rIns="0" bIns="0" rtlCol="0">
            <a:spAutoFit/>
          </a:bodyPr>
          <a:lstStyle/>
          <a:p>
            <a:pPr>
              <a:spcBef>
                <a:spcPts val="300"/>
              </a:spcBef>
              <a:spcAft>
                <a:spcPts val="0"/>
              </a:spcAft>
              <a:tabLst>
                <a:tab pos="2743200" algn="ctr"/>
              </a:tabLst>
            </a:pPr>
            <a:r>
              <a:rPr lang="en-GB" sz="650" b="0" dirty="0">
                <a:solidFill>
                  <a:schemeClr val="bg1"/>
                </a:solidFill>
                <a:effectLst/>
                <a:latin typeface="+mn-lt"/>
                <a:ea typeface="Times New Roman"/>
                <a:cs typeface="Verdana"/>
              </a:rPr>
              <a:t>© 2019 Deloitte Ireland LLP. All rights reserved.</a:t>
            </a:r>
          </a:p>
        </p:txBody>
      </p:sp>
    </p:spTree>
    <p:extLst>
      <p:ext uri="{BB962C8B-B14F-4D97-AF65-F5344CB8AC3E}">
        <p14:creationId xmlns:p14="http://schemas.microsoft.com/office/powerpoint/2010/main" val="31352707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TextBox 9"/>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
        <p:nvSpPr>
          <p:cNvPr id="7" name="TextBox 6"/>
          <p:cNvSpPr txBox="1"/>
          <p:nvPr userDrawn="1"/>
        </p:nvSpPr>
        <p:spPr>
          <a:xfrm>
            <a:off x="501651" y="6544733"/>
            <a:ext cx="5355167" cy="100027"/>
          </a:xfrm>
          <a:prstGeom prst="rect">
            <a:avLst/>
          </a:prstGeom>
          <a:noFill/>
        </p:spPr>
        <p:txBody>
          <a:bodyPr wrap="square" lIns="0" tIns="0" rIns="0" bIns="0" rtlCol="0">
            <a:spAutoFit/>
          </a:bodyPr>
          <a:lstStyle/>
          <a:p>
            <a:pPr>
              <a:spcBef>
                <a:spcPts val="300"/>
              </a:spcBef>
              <a:spcAft>
                <a:spcPts val="0"/>
              </a:spcAft>
              <a:tabLst>
                <a:tab pos="2743200" algn="ctr"/>
              </a:tabLst>
            </a:pPr>
            <a:r>
              <a:rPr lang="en-GB" sz="650" b="0" dirty="0">
                <a:solidFill>
                  <a:schemeClr val="bg1"/>
                </a:solidFill>
                <a:effectLst/>
                <a:latin typeface="+mn-lt"/>
                <a:ea typeface="Times New Roman"/>
                <a:cs typeface="Verdana"/>
              </a:rPr>
              <a:t>© 2019 Deloitte Ireland LLP. All rights reserved.</a:t>
            </a:r>
          </a:p>
        </p:txBody>
      </p:sp>
    </p:spTree>
    <p:extLst>
      <p:ext uri="{BB962C8B-B14F-4D97-AF65-F5344CB8AC3E}">
        <p14:creationId xmlns:p14="http://schemas.microsoft.com/office/powerpoint/2010/main" val="40678739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TextBox 9"/>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
        <p:nvSpPr>
          <p:cNvPr id="7" name="TextBox 6"/>
          <p:cNvSpPr txBox="1"/>
          <p:nvPr userDrawn="1"/>
        </p:nvSpPr>
        <p:spPr>
          <a:xfrm>
            <a:off x="501651" y="6544733"/>
            <a:ext cx="5355167" cy="100027"/>
          </a:xfrm>
          <a:prstGeom prst="rect">
            <a:avLst/>
          </a:prstGeom>
          <a:noFill/>
        </p:spPr>
        <p:txBody>
          <a:bodyPr wrap="square" lIns="0" tIns="0" rIns="0" bIns="0" rtlCol="0">
            <a:spAutoFit/>
          </a:bodyPr>
          <a:lstStyle/>
          <a:p>
            <a:pPr>
              <a:spcBef>
                <a:spcPts val="300"/>
              </a:spcBef>
              <a:spcAft>
                <a:spcPts val="0"/>
              </a:spcAft>
              <a:tabLst>
                <a:tab pos="2743200" algn="ctr"/>
              </a:tabLst>
            </a:pPr>
            <a:r>
              <a:rPr lang="en-GB" sz="650" b="0" dirty="0">
                <a:solidFill>
                  <a:schemeClr val="bg1"/>
                </a:solidFill>
                <a:effectLst/>
                <a:latin typeface="+mn-lt"/>
                <a:ea typeface="Times New Roman"/>
                <a:cs typeface="Verdana"/>
              </a:rPr>
              <a:t>© 2019 Deloitte Ireland LLP. All rights reserved.</a:t>
            </a:r>
          </a:p>
        </p:txBody>
      </p:sp>
    </p:spTree>
    <p:extLst>
      <p:ext uri="{BB962C8B-B14F-4D97-AF65-F5344CB8AC3E}">
        <p14:creationId xmlns:p14="http://schemas.microsoft.com/office/powerpoint/2010/main" val="164871596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TextBox 9"/>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
        <p:nvSpPr>
          <p:cNvPr id="5" name="TextBox 4">
            <a:extLst>
              <a:ext uri="{FF2B5EF4-FFF2-40B4-BE49-F238E27FC236}">
                <a16:creationId xmlns:a16="http://schemas.microsoft.com/office/drawing/2014/main" id="{9D110ECB-1A42-E348-AC4D-E0718080F4C4}"/>
              </a:ext>
            </a:extLst>
          </p:cNvPr>
          <p:cNvSpPr txBox="1"/>
          <p:nvPr userDrawn="1"/>
        </p:nvSpPr>
        <p:spPr>
          <a:xfrm>
            <a:off x="501651" y="6544733"/>
            <a:ext cx="5355167" cy="100027"/>
          </a:xfrm>
          <a:prstGeom prst="rect">
            <a:avLst/>
          </a:prstGeom>
          <a:noFill/>
        </p:spPr>
        <p:txBody>
          <a:bodyPr wrap="square" lIns="0" tIns="0" rIns="0" bIns="0" rtlCol="0">
            <a:spAutoFit/>
          </a:bodyPr>
          <a:lstStyle/>
          <a:p>
            <a:pPr>
              <a:spcBef>
                <a:spcPts val="300"/>
              </a:spcBef>
              <a:spcAft>
                <a:spcPts val="0"/>
              </a:spcAft>
              <a:tabLst>
                <a:tab pos="2743200" algn="ctr"/>
              </a:tabLst>
            </a:pPr>
            <a:r>
              <a:rPr lang="en-GB" sz="650" b="0" dirty="0">
                <a:solidFill>
                  <a:schemeClr val="bg1"/>
                </a:solidFill>
                <a:effectLst/>
                <a:latin typeface="+mn-lt"/>
                <a:ea typeface="Times New Roman"/>
                <a:cs typeface="Verdana"/>
              </a:rPr>
              <a:t>© 2019 Deloitte Ireland LLP. All rights reserved.</a:t>
            </a:r>
          </a:p>
        </p:txBody>
      </p:sp>
    </p:spTree>
    <p:extLst>
      <p:ext uri="{BB962C8B-B14F-4D97-AF65-F5344CB8AC3E}">
        <p14:creationId xmlns:p14="http://schemas.microsoft.com/office/powerpoint/2010/main" val="41782304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17037722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88679454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2013011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737843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003769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172450862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3050404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2" y="1665289"/>
            <a:ext cx="11188699" cy="392112"/>
          </a:xfrm>
        </p:spPr>
        <p:txBody>
          <a:bodyPr/>
          <a:lstStyle/>
          <a:p>
            <a:pPr lvl="0"/>
            <a:r>
              <a:rPr lang="en-US" noProof="0"/>
              <a:t>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noProof="0"/>
              <a:t>Edit Master text styles</a:t>
            </a:r>
          </a:p>
        </p:txBody>
      </p:sp>
    </p:spTree>
    <p:extLst>
      <p:ext uri="{BB962C8B-B14F-4D97-AF65-F5344CB8AC3E}">
        <p14:creationId xmlns:p14="http://schemas.microsoft.com/office/powerpoint/2010/main" val="55646622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a:t>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Edit Master text styles</a:t>
            </a:r>
          </a:p>
        </p:txBody>
      </p:sp>
    </p:spTree>
    <p:extLst>
      <p:ext uri="{BB962C8B-B14F-4D97-AF65-F5344CB8AC3E}">
        <p14:creationId xmlns:p14="http://schemas.microsoft.com/office/powerpoint/2010/main" val="19751949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1" y="317500"/>
            <a:ext cx="1120266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501651" y="651600"/>
            <a:ext cx="1120266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09227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hasCustomPrompt="1"/>
          </p:nvPr>
        </p:nvSpPr>
        <p:spPr>
          <a:xfrm>
            <a:off x="501650"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501650" y="1665289"/>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3999" y="1665289"/>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1001931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501650" y="6121014"/>
            <a:ext cx="11188700" cy="260737"/>
          </a:xfrm>
        </p:spPr>
        <p:txBody>
          <a:bodyPr>
            <a:normAutofit/>
          </a:bodyPr>
          <a:lstStyle>
            <a:lvl1pPr>
              <a:spcAft>
                <a:spcPts val="0"/>
              </a:spcAft>
              <a:defRPr sz="900"/>
            </a:lvl1pPr>
          </a:lstStyle>
          <a:p>
            <a:pPr lvl="0"/>
            <a:r>
              <a:rPr lang="en-US" noProof="0"/>
              <a:t>Edit Master text styles</a:t>
            </a:r>
          </a:p>
        </p:txBody>
      </p:sp>
    </p:spTree>
    <p:extLst>
      <p:ext uri="{BB962C8B-B14F-4D97-AF65-F5344CB8AC3E}">
        <p14:creationId xmlns:p14="http://schemas.microsoft.com/office/powerpoint/2010/main" val="3584195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noProof="0"/>
              <a:t>Edit Master text styles</a:t>
            </a:r>
          </a:p>
        </p:txBody>
      </p:sp>
      <p:sp>
        <p:nvSpPr>
          <p:cNvPr id="9" name="Chart Placeholder 2"/>
          <p:cNvSpPr>
            <a:spLocks noGrp="1"/>
          </p:cNvSpPr>
          <p:nvPr>
            <p:ph type="chart" sz="quarter" idx="24"/>
          </p:nvPr>
        </p:nvSpPr>
        <p:spPr>
          <a:xfrm>
            <a:off x="501651" y="2125013"/>
            <a:ext cx="5339063" cy="3996000"/>
          </a:xfrm>
        </p:spPr>
        <p:txBody>
          <a:bodyPr/>
          <a:lstStyle/>
          <a:p>
            <a:r>
              <a:rPr lang="en-US" noProof="0"/>
              <a:t>Click icon to add chart</a:t>
            </a:r>
            <a:endParaRPr lang="en-US" noProof="0" dirty="0"/>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Edit Master text styles</a:t>
            </a:r>
          </a:p>
        </p:txBody>
      </p:sp>
    </p:spTree>
    <p:extLst>
      <p:ext uri="{BB962C8B-B14F-4D97-AF65-F5344CB8AC3E}">
        <p14:creationId xmlns:p14="http://schemas.microsoft.com/office/powerpoint/2010/main" val="398194099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2" y="317500"/>
            <a:ext cx="1118869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2458023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410305380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1650" y="3124200"/>
            <a:ext cx="2720468"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1"/>
            <a:ext cx="2712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0"/>
            <a:ext cx="2712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69" y="3108508"/>
            <a:ext cx="2697183"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8"/>
          <p:cNvSpPr>
            <a:spLocks noGrp="1"/>
          </p:cNvSpPr>
          <p:nvPr>
            <p:ph type="body" sz="quarter" idx="21" hasCustomPrompt="1"/>
          </p:nvPr>
        </p:nvSpPr>
        <p:spPr>
          <a:xfrm>
            <a:off x="501650"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8437481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52245259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Rectangle 3"/>
          <p:cNvSpPr/>
          <p:nvPr userDrawn="1"/>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7"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349301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4"/>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398" y="1700214"/>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5" y="1700214"/>
            <a:ext cx="36576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501651" y="3832225"/>
            <a:ext cx="3683949"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06398" y="3832225"/>
            <a:ext cx="3683953"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6985149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1510435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4278659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246194" y="4249682"/>
            <a:ext cx="545295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106297041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Rectangle 3"/>
          <p:cNvSpPr/>
          <p:nvPr userDrawn="1"/>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4325712" y="1851441"/>
            <a:ext cx="3540577"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128000" y="1851441"/>
            <a:ext cx="357115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39498362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0114804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1650"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
        <p:nvSpPr>
          <p:cNvPr id="11" name="TextBox 10"/>
          <p:cNvSpPr txBox="1"/>
          <p:nvPr userDrawn="1"/>
        </p:nvSpPr>
        <p:spPr>
          <a:xfrm>
            <a:off x="501651" y="6544733"/>
            <a:ext cx="5355167" cy="100027"/>
          </a:xfrm>
          <a:prstGeom prst="rect">
            <a:avLst/>
          </a:prstGeom>
          <a:noFill/>
        </p:spPr>
        <p:txBody>
          <a:bodyPr wrap="square" lIns="0" tIns="0" rIns="0" bIns="0" rtlCol="0">
            <a:spAutoFit/>
          </a:bodyPr>
          <a:lstStyle/>
          <a:p>
            <a:pPr>
              <a:spcBef>
                <a:spcPts val="300"/>
              </a:spcBef>
              <a:spcAft>
                <a:spcPts val="0"/>
              </a:spcAft>
              <a:tabLst>
                <a:tab pos="2743200" algn="ctr"/>
              </a:tabLst>
            </a:pPr>
            <a:r>
              <a:rPr lang="en-GB" sz="65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2019 Deloitte Ireland LLP. All rights reserved.</a:t>
            </a:r>
          </a:p>
        </p:txBody>
      </p:sp>
    </p:spTree>
    <p:extLst>
      <p:ext uri="{BB962C8B-B14F-4D97-AF65-F5344CB8AC3E}">
        <p14:creationId xmlns:p14="http://schemas.microsoft.com/office/powerpoint/2010/main" val="303340695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728965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0894765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191138749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9434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_Title, Subhead">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914400" y="694944"/>
            <a:ext cx="10363200" cy="594361"/>
          </a:xfrm>
          <a:prstGeom prst="rect">
            <a:avLst/>
          </a:prstGeom>
        </p:spPr>
        <p:txBody>
          <a:bodyPr lIns="0" tIns="0" rIns="0" bIns="0" anchor="b"/>
          <a:lstStyle>
            <a:lvl1pPr algn="l" defTabSz="685800">
              <a:lnSpc>
                <a:spcPct val="85000"/>
              </a:lnSpc>
              <a:defRPr sz="3600" spc="-75">
                <a:latin typeface="Chronicle Display Black"/>
                <a:ea typeface="Chronicle Display Black"/>
                <a:cs typeface="Chronicle Display Black"/>
                <a:sym typeface="Chronicle Display Black"/>
              </a:defRPr>
            </a:lvl1pPr>
          </a:lstStyle>
          <a:p>
            <a:r>
              <a:t>Title Text</a:t>
            </a:r>
          </a:p>
        </p:txBody>
      </p:sp>
      <p:sp>
        <p:nvSpPr>
          <p:cNvPr id="118" name="Body Level One…"/>
          <p:cNvSpPr txBox="1">
            <a:spLocks noGrp="1"/>
          </p:cNvSpPr>
          <p:nvPr>
            <p:ph type="body" sz="quarter" idx="1"/>
          </p:nvPr>
        </p:nvSpPr>
        <p:spPr>
          <a:xfrm>
            <a:off x="914721" y="1353312"/>
            <a:ext cx="10362880" cy="475489"/>
          </a:xfrm>
          <a:prstGeom prst="rect">
            <a:avLst/>
          </a:prstGeom>
        </p:spPr>
        <p:txBody>
          <a:bodyPr lIns="0" tIns="0" rIns="0" bIns="0" anchor="t"/>
          <a:lstStyle>
            <a:lvl1pPr marL="228600" indent="-228600" defTabSz="914400">
              <a:lnSpc>
                <a:spcPct val="130000"/>
              </a:lnSpc>
              <a:spcBef>
                <a:spcPts val="1000"/>
              </a:spcBef>
              <a:buSzTx/>
              <a:buNone/>
              <a:defRPr sz="1200" spc="-30">
                <a:latin typeface="Open Sans"/>
                <a:ea typeface="Open Sans"/>
                <a:cs typeface="Open Sans"/>
                <a:sym typeface="Open Sans"/>
              </a:defRPr>
            </a:lvl1pPr>
            <a:lvl2pPr marL="381000" indent="-152400" defTabSz="914400">
              <a:lnSpc>
                <a:spcPct val="130000"/>
              </a:lnSpc>
              <a:spcBef>
                <a:spcPts val="1000"/>
              </a:spcBef>
              <a:buSzPct val="75000"/>
              <a:defRPr sz="1200" spc="-30">
                <a:latin typeface="Open Sans"/>
                <a:ea typeface="Open Sans"/>
                <a:cs typeface="Open Sans"/>
                <a:sym typeface="Open Sans"/>
              </a:defRPr>
            </a:lvl2pPr>
            <a:lvl3pPr marL="628650" indent="-171450" defTabSz="914400">
              <a:lnSpc>
                <a:spcPct val="130000"/>
              </a:lnSpc>
              <a:spcBef>
                <a:spcPts val="1000"/>
              </a:spcBef>
              <a:buSzPct val="75000"/>
              <a:defRPr sz="1200" spc="-30">
                <a:latin typeface="Open Sans"/>
                <a:ea typeface="Open Sans"/>
                <a:cs typeface="Open Sans"/>
                <a:sym typeface="Open Sans"/>
              </a:defRPr>
            </a:lvl3pPr>
            <a:lvl4pPr marL="881743" indent="-195943" defTabSz="914400">
              <a:lnSpc>
                <a:spcPct val="130000"/>
              </a:lnSpc>
              <a:spcBef>
                <a:spcPts val="1000"/>
              </a:spcBef>
              <a:buSzPct val="75000"/>
              <a:defRPr sz="1200" spc="-30">
                <a:latin typeface="Open Sans"/>
                <a:ea typeface="Open Sans"/>
                <a:cs typeface="Open Sans"/>
                <a:sym typeface="Open Sans"/>
              </a:defRPr>
            </a:lvl4pPr>
            <a:lvl5pPr marL="1110343" indent="-195943" defTabSz="914400">
              <a:lnSpc>
                <a:spcPct val="130000"/>
              </a:lnSpc>
              <a:spcBef>
                <a:spcPts val="1000"/>
              </a:spcBef>
              <a:buSzPct val="75000"/>
              <a:defRPr sz="1200" spc="-30">
                <a:latin typeface="Open Sans"/>
                <a:ea typeface="Open Sans"/>
                <a:cs typeface="Open Sans"/>
                <a:sym typeface="Open Sans"/>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5892800" y="6172200"/>
            <a:ext cx="2844800" cy="368301"/>
          </a:xfrm>
          <a:prstGeom prst="rect">
            <a:avLst/>
          </a:prstGeom>
        </p:spPr>
        <p:txBody>
          <a:bodyPr lIns="91439" tIns="91439" rIns="91439" bIns="91439" anchor="ctr"/>
          <a:lstStyle>
            <a:lvl1pPr algn="r" defTabSz="914400">
              <a:defRPr>
                <a:latin typeface="Open Sans"/>
                <a:ea typeface="Open Sans"/>
                <a:cs typeface="Open Sans"/>
                <a:sym typeface="Open Sans"/>
              </a:defRPr>
            </a:lvl1pPr>
          </a:lstStyle>
          <a:p>
            <a:fld id="{86CB4B4D-7CA3-9044-876B-883B54F8677D}" type="slidenum">
              <a:t>‹#›</a:t>
            </a:fld>
            <a:endParaRPr/>
          </a:p>
        </p:txBody>
      </p:sp>
    </p:spTree>
    <p:extLst>
      <p:ext uri="{BB962C8B-B14F-4D97-AF65-F5344CB8AC3E}">
        <p14:creationId xmlns:p14="http://schemas.microsoft.com/office/powerpoint/2010/main" val="282035475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TextBox 6"/>
          <p:cNvSpPr txBox="1"/>
          <p:nvPr userDrawn="1"/>
        </p:nvSpPr>
        <p:spPr>
          <a:xfrm>
            <a:off x="501651" y="6544733"/>
            <a:ext cx="5355167" cy="100027"/>
          </a:xfrm>
          <a:prstGeom prst="rect">
            <a:avLst/>
          </a:prstGeom>
          <a:noFill/>
        </p:spPr>
        <p:txBody>
          <a:bodyPr wrap="square" lIns="0" tIns="0" rIns="0" bIns="0" rtlCol="0">
            <a:spAutoFit/>
          </a:bodyPr>
          <a:lstStyle/>
          <a:p>
            <a:pPr>
              <a:spcBef>
                <a:spcPts val="300"/>
              </a:spcBef>
              <a:spcAft>
                <a:spcPts val="0"/>
              </a:spcAft>
              <a:tabLst>
                <a:tab pos="2743200" algn="ctr"/>
              </a:tabLst>
            </a:pPr>
            <a:r>
              <a:rPr lang="en-GB" sz="650" b="0" dirty="0">
                <a:solidFill>
                  <a:schemeClr val="bg1"/>
                </a:solidFill>
                <a:effectLst/>
                <a:latin typeface="+mn-lt"/>
                <a:ea typeface="Times New Roman"/>
                <a:cs typeface="Verdana"/>
              </a:rPr>
              <a:t>© 2019 Deloitte Ireland LLP. All rights reserved.</a:t>
            </a:r>
          </a:p>
        </p:txBody>
      </p:sp>
    </p:spTree>
    <p:extLst>
      <p:ext uri="{BB962C8B-B14F-4D97-AF65-F5344CB8AC3E}">
        <p14:creationId xmlns:p14="http://schemas.microsoft.com/office/powerpoint/2010/main" val="268906420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
        <p:nvSpPr>
          <p:cNvPr id="7" name="TextBox 6"/>
          <p:cNvSpPr txBox="1"/>
          <p:nvPr userDrawn="1"/>
        </p:nvSpPr>
        <p:spPr>
          <a:xfrm>
            <a:off x="501651" y="6544733"/>
            <a:ext cx="5355167" cy="100027"/>
          </a:xfrm>
          <a:prstGeom prst="rect">
            <a:avLst/>
          </a:prstGeom>
          <a:noFill/>
        </p:spPr>
        <p:txBody>
          <a:bodyPr wrap="square" lIns="0" tIns="0" rIns="0" bIns="0" rtlCol="0">
            <a:spAutoFit/>
          </a:bodyPr>
          <a:lstStyle/>
          <a:p>
            <a:pPr>
              <a:spcBef>
                <a:spcPts val="300"/>
              </a:spcBef>
              <a:spcAft>
                <a:spcPts val="0"/>
              </a:spcAft>
              <a:tabLst>
                <a:tab pos="2743200" algn="ctr"/>
              </a:tabLst>
            </a:pPr>
            <a:r>
              <a:rPr lang="en-GB" sz="650" b="0" dirty="0">
                <a:solidFill>
                  <a:schemeClr val="bg1"/>
                </a:solidFill>
                <a:effectLst/>
                <a:latin typeface="+mn-lt"/>
                <a:ea typeface="Times New Roman"/>
                <a:cs typeface="Verdana"/>
              </a:rPr>
              <a:t>© 2019 Deloitte Ireland LLP. All rights reserved.</a:t>
            </a:r>
          </a:p>
        </p:txBody>
      </p:sp>
    </p:spTree>
    <p:extLst>
      <p:ext uri="{BB962C8B-B14F-4D97-AF65-F5344CB8AC3E}">
        <p14:creationId xmlns:p14="http://schemas.microsoft.com/office/powerpoint/2010/main" val="342920759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6450806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extBox 9"/>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
        <p:nvSpPr>
          <p:cNvPr id="7" name="TextBox 6"/>
          <p:cNvSpPr txBox="1"/>
          <p:nvPr userDrawn="1"/>
        </p:nvSpPr>
        <p:spPr>
          <a:xfrm>
            <a:off x="501651" y="6544733"/>
            <a:ext cx="5355167" cy="100027"/>
          </a:xfrm>
          <a:prstGeom prst="rect">
            <a:avLst/>
          </a:prstGeom>
          <a:noFill/>
        </p:spPr>
        <p:txBody>
          <a:bodyPr wrap="square" lIns="0" tIns="0" rIns="0" bIns="0" rtlCol="0">
            <a:spAutoFit/>
          </a:bodyPr>
          <a:lstStyle/>
          <a:p>
            <a:pPr>
              <a:spcBef>
                <a:spcPts val="300"/>
              </a:spcBef>
              <a:spcAft>
                <a:spcPts val="0"/>
              </a:spcAft>
              <a:tabLst>
                <a:tab pos="2743200" algn="ctr"/>
              </a:tabLst>
            </a:pPr>
            <a:r>
              <a:rPr lang="en-GB" sz="650" b="0" dirty="0">
                <a:solidFill>
                  <a:schemeClr val="bg1"/>
                </a:solidFill>
                <a:effectLst/>
                <a:latin typeface="+mn-lt"/>
                <a:ea typeface="Times New Roman"/>
                <a:cs typeface="Verdana"/>
              </a:rPr>
              <a:t>© 2019 Deloitte Ireland LLP. All rights reserved.</a:t>
            </a:r>
          </a:p>
        </p:txBody>
      </p:sp>
    </p:spTree>
    <p:extLst>
      <p:ext uri="{BB962C8B-B14F-4D97-AF65-F5344CB8AC3E}">
        <p14:creationId xmlns:p14="http://schemas.microsoft.com/office/powerpoint/2010/main" val="289926806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extBox 9"/>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
        <p:nvSpPr>
          <p:cNvPr id="7" name="TextBox 6"/>
          <p:cNvSpPr txBox="1"/>
          <p:nvPr userDrawn="1"/>
        </p:nvSpPr>
        <p:spPr>
          <a:xfrm>
            <a:off x="501651" y="6477001"/>
            <a:ext cx="5355167" cy="123111"/>
          </a:xfrm>
          <a:prstGeom prst="rect">
            <a:avLst/>
          </a:prstGeom>
          <a:noFill/>
        </p:spPr>
        <p:txBody>
          <a:bodyPr wrap="square" lIns="0" tIns="0" rIns="0" bIns="0" rtlCol="0">
            <a:spAutoFit/>
          </a:bodyPr>
          <a:lstStyle/>
          <a:p>
            <a:pPr>
              <a:spcBef>
                <a:spcPts val="300"/>
              </a:spcBef>
              <a:spcAft>
                <a:spcPts val="0"/>
              </a:spcAft>
              <a:tabLst>
                <a:tab pos="2743200" algn="ctr"/>
              </a:tabLst>
            </a:pPr>
            <a:r>
              <a:rPr lang="en-GB" sz="800" b="0" dirty="0">
                <a:solidFill>
                  <a:schemeClr val="bg1"/>
                </a:solidFill>
                <a:effectLst/>
                <a:latin typeface="Arial"/>
                <a:ea typeface="Times New Roman"/>
                <a:cs typeface="Arial"/>
              </a:rPr>
              <a:t>© 2019 Deloitte Ireland LLP. All rights reserved.</a:t>
            </a:r>
          </a:p>
        </p:txBody>
      </p:sp>
    </p:spTree>
    <p:extLst>
      <p:ext uri="{BB962C8B-B14F-4D97-AF65-F5344CB8AC3E}">
        <p14:creationId xmlns:p14="http://schemas.microsoft.com/office/powerpoint/2010/main" val="371600099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8" name="TextBox 17"/>
          <p:cNvSpPr txBox="1"/>
          <p:nvPr/>
        </p:nvSpPr>
        <p:spPr>
          <a:xfrm>
            <a:off x="501649" y="6477000"/>
            <a:ext cx="5355168" cy="201260"/>
          </a:xfrm>
          <a:prstGeom prst="rect">
            <a:avLst/>
          </a:prstGeom>
          <a:noFill/>
        </p:spPr>
        <p:txBody>
          <a:bodyPr wrap="square" lIns="0" tIns="0" rIns="0" bIns="0" rtlCol="0">
            <a:noAutofit/>
          </a:bodyPr>
          <a:lstStyle/>
          <a:p>
            <a:pPr>
              <a:spcBef>
                <a:spcPts val="300"/>
              </a:spcBef>
              <a:spcAft>
                <a:spcPts val="0"/>
              </a:spcAft>
              <a:tabLst>
                <a:tab pos="2743200" algn="ctr"/>
              </a:tabLst>
            </a:pPr>
            <a:r>
              <a:rPr lang="en-GB" sz="650" b="0" dirty="0">
                <a:solidFill>
                  <a:srgbClr val="000000"/>
                </a:solidFill>
                <a:effectLst/>
                <a:latin typeface="+mn-lt"/>
                <a:ea typeface="Times New Roman"/>
                <a:cs typeface="Verdana"/>
              </a:rPr>
              <a:t>© 2021 DTTILLP. All rights reserved.</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7" y="6477001"/>
            <a:ext cx="307975"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539501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mail@deloitte.com" TargetMode="External"/><Relationship Id="rId2" Type="http://schemas.openxmlformats.org/officeDocument/2006/relationships/notesSlide" Target="../notesSlides/notesSlide1.xml"/><Relationship Id="rId1" Type="http://schemas.openxmlformats.org/officeDocument/2006/relationships/slideLayout" Target="../slideLayouts/slideLayout4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177">
            <a:extLst>
              <a:ext uri="{FF2B5EF4-FFF2-40B4-BE49-F238E27FC236}">
                <a16:creationId xmlns:a16="http://schemas.microsoft.com/office/drawing/2014/main" id="{44F8E609-EFC2-4E4D-B07B-B60B35C48477}"/>
              </a:ext>
            </a:extLst>
          </p:cNvPr>
          <p:cNvSpPr txBox="1">
            <a:spLocks/>
          </p:cNvSpPr>
          <p:nvPr/>
        </p:nvSpPr>
        <p:spPr>
          <a:xfrm>
            <a:off x="1732301" y="363240"/>
            <a:ext cx="7788771" cy="28720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Autofit/>
          </a:bodyPr>
          <a:lstStyle>
            <a:lvl1pPr algn="l" defTabSz="914400">
              <a:lnSpc>
                <a:spcPct val="90000"/>
              </a:lnSpc>
              <a:defRPr sz="5000" cap="all" spc="0">
                <a:solidFill>
                  <a:schemeClr val="bg1"/>
                </a:solidFill>
                <a:latin typeface="Knockout HTF26-JuniorFlyweight"/>
                <a:ea typeface="Knockout HTF26-JuniorFlyweight"/>
                <a:cs typeface="Knockout HTF26-JuniorFlyweight"/>
                <a:sym typeface="Knockout HTF26-JuniorFlyweight"/>
              </a:defRPr>
            </a:lvl1pPr>
            <a:lvl2pPr algn="ctr" defTabSz="825500">
              <a:defRPr sz="5600">
                <a:latin typeface="Helvetica Light"/>
                <a:ea typeface="Helvetica Light"/>
                <a:cs typeface="Helvetica Light"/>
                <a:sym typeface="Helvetica Light"/>
              </a:defRPr>
            </a:lvl2pPr>
            <a:lvl3pPr algn="ctr" defTabSz="825500">
              <a:defRPr sz="5600">
                <a:latin typeface="Helvetica Light"/>
                <a:ea typeface="Helvetica Light"/>
                <a:cs typeface="Helvetica Light"/>
                <a:sym typeface="Helvetica Light"/>
              </a:defRPr>
            </a:lvl3pPr>
            <a:lvl4pPr algn="ctr" defTabSz="825500">
              <a:defRPr sz="5600">
                <a:latin typeface="Helvetica Light"/>
                <a:ea typeface="Helvetica Light"/>
                <a:cs typeface="Helvetica Light"/>
                <a:sym typeface="Helvetica Light"/>
              </a:defRPr>
            </a:lvl4pPr>
            <a:lvl5pPr algn="ctr" defTabSz="825500">
              <a:defRPr sz="5600">
                <a:latin typeface="Helvetica Light"/>
                <a:ea typeface="Helvetica Light"/>
                <a:cs typeface="Helvetica Light"/>
                <a:sym typeface="Helvetica Light"/>
              </a:defRPr>
            </a:lvl5pPr>
            <a:lvl6pPr algn="ctr" defTabSz="825500">
              <a:defRPr sz="5600">
                <a:latin typeface="Helvetica Light"/>
                <a:ea typeface="Helvetica Light"/>
                <a:cs typeface="Helvetica Light"/>
                <a:sym typeface="Helvetica Light"/>
              </a:defRPr>
            </a:lvl6pPr>
            <a:lvl7pPr algn="ctr" defTabSz="825500">
              <a:defRPr sz="5600">
                <a:latin typeface="Helvetica Light"/>
                <a:ea typeface="Helvetica Light"/>
                <a:cs typeface="Helvetica Light"/>
                <a:sym typeface="Helvetica Light"/>
              </a:defRPr>
            </a:lvl7pPr>
            <a:lvl8pPr algn="ctr" defTabSz="825500">
              <a:defRPr sz="5600">
                <a:latin typeface="Helvetica Light"/>
                <a:ea typeface="Helvetica Light"/>
                <a:cs typeface="Helvetica Light"/>
                <a:sym typeface="Helvetica Light"/>
              </a:defRPr>
            </a:lvl8pPr>
            <a:lvl9pPr algn="ctr" defTabSz="825500">
              <a:defRPr sz="5600">
                <a:latin typeface="Helvetica Light"/>
                <a:ea typeface="Helvetica Light"/>
                <a:cs typeface="Helvetica Light"/>
                <a:sym typeface="Helvetica Light"/>
              </a:defRPr>
            </a:lvl9pPr>
          </a:lstStyle>
          <a:p>
            <a:pPr>
              <a:defRPr sz="1800" cap="none"/>
            </a:pPr>
            <a:r>
              <a:rPr lang="en-US" sz="2400" kern="0" cap="none" dirty="0">
                <a:solidFill>
                  <a:schemeClr val="tx1"/>
                </a:solidFill>
                <a:latin typeface="+mj-lt"/>
                <a:ea typeface="Open Sans" panose="020B0606030504020204" pitchFamily="34" charset="0"/>
                <a:cs typeface="Open Sans" panose="020B0606030504020204" pitchFamily="34" charset="0"/>
              </a:rPr>
              <a:t> Rohan Pillay | Analyst</a:t>
            </a:r>
            <a:endParaRPr lang="en-GB" sz="2400" kern="0" cap="none" dirty="0">
              <a:solidFill>
                <a:schemeClr val="tx1"/>
              </a:solidFill>
              <a:latin typeface="+mj-lt"/>
              <a:ea typeface="Open Sans" panose="020B0606030504020204" pitchFamily="34" charset="0"/>
              <a:cs typeface="Open Sans" panose="020B0606030504020204" pitchFamily="34" charset="0"/>
            </a:endParaRPr>
          </a:p>
        </p:txBody>
      </p:sp>
      <p:sp>
        <p:nvSpPr>
          <p:cNvPr id="39" name="Textplatzhalter 21">
            <a:extLst>
              <a:ext uri="{FF2B5EF4-FFF2-40B4-BE49-F238E27FC236}">
                <a16:creationId xmlns:a16="http://schemas.microsoft.com/office/drawing/2014/main" id="{B1900919-1431-8A4C-A506-B21D5CCA9D3C}"/>
              </a:ext>
            </a:extLst>
          </p:cNvPr>
          <p:cNvSpPr txBox="1">
            <a:spLocks/>
          </p:cNvSpPr>
          <p:nvPr/>
        </p:nvSpPr>
        <p:spPr>
          <a:xfrm>
            <a:off x="633360" y="1643480"/>
            <a:ext cx="4943256" cy="5077831"/>
          </a:xfrm>
          <a:prstGeom prst="rect">
            <a:avLst/>
          </a:prstGeom>
          <a:ln>
            <a:solidFill>
              <a:schemeClr val="tx1"/>
            </a:solidFill>
          </a:ln>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lgn="just">
              <a:spcBef>
                <a:spcPts val="300"/>
              </a:spcBef>
              <a:spcAft>
                <a:spcPts val="0"/>
              </a:spcAft>
              <a:defRPr/>
            </a:pPr>
            <a:r>
              <a:rPr lang="en-IE" b="1" dirty="0"/>
              <a:t>Professional Summary: </a:t>
            </a:r>
            <a:r>
              <a:rPr lang="en-IE" dirty="0"/>
              <a:t>I am an experienced Azure Data Engineer with 2.5 years + of experience and having passion for problem solving.</a:t>
            </a:r>
          </a:p>
          <a:p>
            <a:pPr algn="just">
              <a:spcBef>
                <a:spcPts val="300"/>
              </a:spcBef>
              <a:spcAft>
                <a:spcPts val="0"/>
              </a:spcAft>
              <a:defRPr/>
            </a:pPr>
            <a:r>
              <a:rPr lang="en-IE" dirty="0"/>
              <a:t>Having good knowledge of Complex data Solutions in the Azure Cloud platform and continue upskilling my self </a:t>
            </a:r>
          </a:p>
          <a:p>
            <a:pPr algn="just">
              <a:spcBef>
                <a:spcPts val="300"/>
              </a:spcBef>
              <a:spcAft>
                <a:spcPts val="0"/>
              </a:spcAft>
              <a:defRPr/>
            </a:pPr>
            <a:endParaRPr lang="en-IE" dirty="0"/>
          </a:p>
          <a:p>
            <a:pPr algn="just">
              <a:spcBef>
                <a:spcPts val="300"/>
              </a:spcBef>
              <a:spcAft>
                <a:spcPts val="0"/>
              </a:spcAft>
              <a:defRPr/>
            </a:pPr>
            <a:r>
              <a:rPr lang="en-US" b="1" dirty="0"/>
              <a:t>Brief Profile</a:t>
            </a:r>
            <a:r>
              <a:rPr lang="en-US" dirty="0">
                <a:solidFill>
                  <a:prstClr val="black"/>
                </a:solidFill>
              </a:rPr>
              <a:t>: Work on</a:t>
            </a:r>
          </a:p>
          <a:p>
            <a:pPr algn="just">
              <a:spcBef>
                <a:spcPts val="300"/>
              </a:spcBef>
              <a:spcAft>
                <a:spcPts val="0"/>
              </a:spcAft>
              <a:defRPr/>
            </a:pPr>
            <a:r>
              <a:rPr lang="en-US" dirty="0">
                <a:solidFill>
                  <a:prstClr val="black"/>
                </a:solidFill>
              </a:rPr>
              <a:t> </a:t>
            </a:r>
            <a:r>
              <a:rPr lang="en-US" dirty="0"/>
              <a:t>To Develop and Maintain ETL process using Azure data factory, Azure Data bricks and cloud base Big data Platform Mostly with Relational Databases</a:t>
            </a:r>
          </a:p>
          <a:p>
            <a:pPr algn="just">
              <a:spcBef>
                <a:spcPts val="300"/>
              </a:spcBef>
              <a:spcAft>
                <a:spcPts val="0"/>
              </a:spcAft>
              <a:defRPr/>
            </a:pPr>
            <a:r>
              <a:rPr lang="en-US" dirty="0"/>
              <a:t> To enhance CI/CD Azure data pipeline and platform, store procedure in SSMS and data warehousing activities in SQL server management studio.</a:t>
            </a:r>
          </a:p>
          <a:p>
            <a:pPr algn="just">
              <a:spcBef>
                <a:spcPts val="300"/>
              </a:spcBef>
              <a:spcAft>
                <a:spcPts val="0"/>
              </a:spcAft>
              <a:defRPr/>
            </a:pPr>
            <a:r>
              <a:rPr lang="en-US" dirty="0"/>
              <a:t>Develop </a:t>
            </a:r>
            <a:r>
              <a:rPr lang="en-US" dirty="0" err="1"/>
              <a:t>Pyspark</a:t>
            </a:r>
            <a:r>
              <a:rPr lang="en-US" dirty="0"/>
              <a:t> code for data transformation on Databricks and implemented with Azure data Factory Pipelines</a:t>
            </a:r>
          </a:p>
          <a:p>
            <a:pPr marL="0" marR="0" lvl="0" indent="0" algn="just" defTabSz="1219170" rtl="0" eaLnBrk="1" fontAlgn="auto" latinLnBrk="0" hangingPunct="1">
              <a:lnSpc>
                <a:spcPct val="100000"/>
              </a:lnSpc>
              <a:spcBef>
                <a:spcPts val="600"/>
              </a:spcBef>
              <a:spcAft>
                <a:spcPts val="0"/>
              </a:spcAft>
              <a:buClrTx/>
              <a:buSzPct val="100000"/>
              <a:buFont typeface="Arial" panose="020B0604020202020204" pitchFamily="34" charset="0"/>
              <a:buNone/>
              <a:tabLst/>
              <a:defRPr/>
            </a:pPr>
            <a:r>
              <a:rPr kumimoji="0" lang="en-IE" b="1" i="0" u="none" strike="noStrike" kern="1200" cap="none" spc="0" normalizeH="0" baseline="0" noProof="0" dirty="0">
                <a:ln>
                  <a:noFill/>
                </a:ln>
                <a:effectLst/>
                <a:uLnTx/>
                <a:uFillTx/>
                <a:latin typeface="+mj-lt"/>
                <a:ea typeface="+mn-ea"/>
                <a:cs typeface="+mn-cs"/>
              </a:rPr>
              <a:t>Relevant skills: </a:t>
            </a:r>
            <a:endParaRPr lang="en-IE" dirty="0">
              <a:solidFill>
                <a:prstClr val="black"/>
              </a:solidFill>
              <a:latin typeface="+mj-lt"/>
            </a:endParaRPr>
          </a:p>
          <a:p>
            <a:pPr marL="171450" lvl="2" indent="-171450" algn="just">
              <a:spcBef>
                <a:spcPts val="600"/>
              </a:spcBef>
              <a:spcAft>
                <a:spcPts val="0"/>
              </a:spcAft>
              <a:defRPr/>
            </a:pPr>
            <a:r>
              <a:rPr lang="en-US" dirty="0">
                <a:solidFill>
                  <a:prstClr val="black"/>
                </a:solidFill>
                <a:latin typeface="+mj-lt"/>
              </a:rPr>
              <a:t>ETL Tools: Azure Data Factory</a:t>
            </a:r>
          </a:p>
          <a:p>
            <a:pPr marL="171450" lvl="2" indent="-171450" algn="just">
              <a:spcBef>
                <a:spcPts val="600"/>
              </a:spcBef>
              <a:spcAft>
                <a:spcPts val="0"/>
              </a:spcAft>
              <a:defRPr/>
            </a:pPr>
            <a:r>
              <a:rPr lang="en-US" dirty="0">
                <a:solidFill>
                  <a:prstClr val="black"/>
                </a:solidFill>
                <a:latin typeface="+mj-lt"/>
              </a:rPr>
              <a:t>Databricks </a:t>
            </a:r>
            <a:r>
              <a:rPr lang="en-US" dirty="0" err="1">
                <a:solidFill>
                  <a:prstClr val="black"/>
                </a:solidFill>
                <a:latin typeface="+mj-lt"/>
              </a:rPr>
              <a:t>PySpark</a:t>
            </a:r>
            <a:r>
              <a:rPr lang="en-US" dirty="0">
                <a:solidFill>
                  <a:prstClr val="black"/>
                </a:solidFill>
                <a:latin typeface="+mj-lt"/>
              </a:rPr>
              <a:t>, </a:t>
            </a:r>
            <a:r>
              <a:rPr lang="en-US" dirty="0" err="1">
                <a:solidFill>
                  <a:prstClr val="black"/>
                </a:solidFill>
                <a:latin typeface="+mj-lt"/>
              </a:rPr>
              <a:t>Python,SQL</a:t>
            </a:r>
            <a:r>
              <a:rPr lang="en-US" dirty="0">
                <a:solidFill>
                  <a:prstClr val="black"/>
                </a:solidFill>
                <a:latin typeface="+mj-lt"/>
              </a:rPr>
              <a:t>, </a:t>
            </a:r>
            <a:r>
              <a:rPr lang="en-US">
                <a:solidFill>
                  <a:prstClr val="black"/>
                </a:solidFill>
                <a:latin typeface="+mj-lt"/>
              </a:rPr>
              <a:t>Sparksql </a:t>
            </a:r>
            <a:r>
              <a:rPr lang="en-US" dirty="0">
                <a:solidFill>
                  <a:prstClr val="black"/>
                </a:solidFill>
                <a:latin typeface="+mj-lt"/>
              </a:rPr>
              <a:t>,</a:t>
            </a:r>
            <a:r>
              <a:rPr lang="en-US" dirty="0" err="1">
                <a:solidFill>
                  <a:prstClr val="black"/>
                </a:solidFill>
                <a:latin typeface="+mj-lt"/>
              </a:rPr>
              <a:t>Pandas,Numpy</a:t>
            </a:r>
            <a:endParaRPr lang="en-US" dirty="0">
              <a:solidFill>
                <a:prstClr val="black"/>
              </a:solidFill>
              <a:latin typeface="+mj-lt"/>
            </a:endParaRPr>
          </a:p>
          <a:p>
            <a:pPr marL="171450" lvl="2" indent="-171450" algn="just">
              <a:spcBef>
                <a:spcPts val="600"/>
              </a:spcBef>
              <a:spcAft>
                <a:spcPts val="0"/>
              </a:spcAft>
              <a:defRPr/>
            </a:pPr>
            <a:r>
              <a:rPr lang="en-US" dirty="0">
                <a:solidFill>
                  <a:prstClr val="black"/>
                </a:solidFill>
                <a:latin typeface="+mj-lt"/>
              </a:rPr>
              <a:t>Data base: SQL server management studio </a:t>
            </a:r>
          </a:p>
          <a:p>
            <a:pPr marL="171450" lvl="2" indent="-171450" algn="just">
              <a:spcBef>
                <a:spcPts val="600"/>
              </a:spcBef>
              <a:spcAft>
                <a:spcPts val="0"/>
              </a:spcAft>
              <a:defRPr/>
            </a:pPr>
            <a:r>
              <a:rPr lang="en-US" dirty="0">
                <a:solidFill>
                  <a:prstClr val="black"/>
                </a:solidFill>
                <a:latin typeface="+mj-lt"/>
              </a:rPr>
              <a:t>Domain: Healthcare, Retails &amp; Sales</a:t>
            </a:r>
          </a:p>
          <a:p>
            <a:pPr marL="171450" lvl="2" indent="-171450" algn="just">
              <a:spcBef>
                <a:spcPts val="600"/>
              </a:spcBef>
              <a:spcAft>
                <a:spcPts val="0"/>
              </a:spcAft>
              <a:defRPr/>
            </a:pPr>
            <a:r>
              <a:rPr lang="en-US" dirty="0">
                <a:solidFill>
                  <a:prstClr val="black"/>
                </a:solidFill>
                <a:latin typeface="+mj-lt"/>
              </a:rPr>
              <a:t>Other: Snowflake cloud data Warehouse having basics knowledge of Power Bi</a:t>
            </a:r>
          </a:p>
          <a:p>
            <a:pPr marL="0" marR="0" lvl="2" indent="0" algn="just" defTabSz="1219170" rtl="0" eaLnBrk="1" fontAlgn="auto" latinLnBrk="0" hangingPunct="1">
              <a:lnSpc>
                <a:spcPct val="100000"/>
              </a:lnSpc>
              <a:spcBef>
                <a:spcPts val="1200"/>
              </a:spcBef>
              <a:spcAft>
                <a:spcPts val="0"/>
              </a:spcAft>
              <a:buClrTx/>
              <a:buSzPct val="100000"/>
              <a:buFont typeface="Arial" panose="020B0604020202020204" pitchFamily="34" charset="0"/>
              <a:buNone/>
              <a:tabLst/>
              <a:defRPr/>
            </a:pPr>
            <a:r>
              <a:rPr kumimoji="0" lang="en-IE" b="1" i="0" u="none" strike="noStrike" kern="1200" cap="none" spc="0" normalizeH="0" baseline="0" noProof="0" dirty="0">
                <a:ln>
                  <a:noFill/>
                </a:ln>
                <a:effectLst/>
                <a:uLnTx/>
                <a:uFillTx/>
                <a:latin typeface="+mj-lt"/>
                <a:ea typeface="+mn-ea"/>
                <a:cs typeface="+mn-cs"/>
              </a:rPr>
              <a:t>Education:</a:t>
            </a:r>
            <a:r>
              <a:rPr kumimoji="0" lang="en-IE" b="1" i="0" u="none" strike="noStrike" kern="1200" cap="none" spc="0" normalizeH="0" baseline="0" noProof="0" dirty="0">
                <a:ln>
                  <a:noFill/>
                </a:ln>
                <a:solidFill>
                  <a:schemeClr val="accent1"/>
                </a:solidFill>
                <a:effectLst/>
                <a:uLnTx/>
                <a:uFillTx/>
                <a:latin typeface="+mj-lt"/>
                <a:ea typeface="+mn-ea"/>
                <a:cs typeface="+mn-cs"/>
              </a:rPr>
              <a:t> </a:t>
            </a:r>
            <a:endParaRPr lang="en-IE" b="1" dirty="0">
              <a:solidFill>
                <a:srgbClr val="86BC25"/>
              </a:solidFill>
              <a:latin typeface="+mj-lt"/>
            </a:endParaRPr>
          </a:p>
          <a:p>
            <a:pPr marL="0" lvl="2" indent="0" algn="just">
              <a:spcBef>
                <a:spcPts val="600"/>
              </a:spcBef>
              <a:spcAft>
                <a:spcPts val="0"/>
              </a:spcAft>
              <a:buNone/>
              <a:defRPr/>
            </a:pPr>
            <a:r>
              <a:rPr lang="en-US" dirty="0">
                <a:solidFill>
                  <a:prstClr val="black"/>
                </a:solidFill>
                <a:latin typeface="+mj-lt"/>
              </a:rPr>
              <a:t>Bachelor in Computer Application from </a:t>
            </a:r>
            <a:r>
              <a:rPr lang="en-US" dirty="0" err="1">
                <a:solidFill>
                  <a:prstClr val="black"/>
                </a:solidFill>
                <a:latin typeface="+mj-lt"/>
              </a:rPr>
              <a:t>Sinhagad</a:t>
            </a:r>
            <a:r>
              <a:rPr lang="en-US" dirty="0">
                <a:solidFill>
                  <a:prstClr val="black"/>
                </a:solidFill>
                <a:latin typeface="+mj-lt"/>
              </a:rPr>
              <a:t> college</a:t>
            </a:r>
          </a:p>
          <a:p>
            <a:pPr marL="0" lvl="2" indent="0" algn="just">
              <a:spcBef>
                <a:spcPts val="600"/>
              </a:spcBef>
              <a:spcAft>
                <a:spcPts val="0"/>
              </a:spcAft>
              <a:buNone/>
              <a:defRPr/>
            </a:pPr>
            <a:r>
              <a:rPr lang="en-US" dirty="0" err="1">
                <a:solidFill>
                  <a:prstClr val="black"/>
                </a:solidFill>
                <a:latin typeface="+mj-lt"/>
              </a:rPr>
              <a:t>Kondhwa</a:t>
            </a:r>
            <a:r>
              <a:rPr lang="en-US" dirty="0">
                <a:solidFill>
                  <a:prstClr val="black"/>
                </a:solidFill>
                <a:latin typeface="+mj-lt"/>
              </a:rPr>
              <a:t> Pune</a:t>
            </a:r>
          </a:p>
          <a:p>
            <a:pPr marL="0" lvl="2" indent="0" algn="just">
              <a:spcBef>
                <a:spcPts val="300"/>
              </a:spcBef>
              <a:spcAft>
                <a:spcPts val="0"/>
              </a:spcAft>
              <a:buNone/>
              <a:defRPr/>
            </a:pPr>
            <a:endParaRPr lang="en-GB" dirty="0">
              <a:solidFill>
                <a:prstClr val="black"/>
              </a:solidFill>
              <a:latin typeface="+mj-lt"/>
            </a:endParaRPr>
          </a:p>
          <a:p>
            <a:pPr algn="just">
              <a:spcBef>
                <a:spcPts val="300"/>
              </a:spcBef>
              <a:spcAft>
                <a:spcPts val="0"/>
              </a:spcAft>
              <a:defRPr/>
            </a:pPr>
            <a:endParaRPr kumimoji="0" lang="en-IE" b="0" i="0" u="none" strike="noStrike" kern="1200" cap="none" spc="0" normalizeH="0" baseline="0" noProof="0" dirty="0">
              <a:ln>
                <a:noFill/>
              </a:ln>
              <a:solidFill>
                <a:prstClr val="black"/>
              </a:solidFill>
              <a:effectLst/>
              <a:uLnTx/>
              <a:uFillTx/>
              <a:latin typeface="Verdana"/>
              <a:ea typeface="+mn-ea"/>
              <a:cs typeface="+mn-cs"/>
            </a:endParaRPr>
          </a:p>
        </p:txBody>
      </p:sp>
      <p:sp>
        <p:nvSpPr>
          <p:cNvPr id="41" name="Textplatzhalter 22">
            <a:extLst>
              <a:ext uri="{FF2B5EF4-FFF2-40B4-BE49-F238E27FC236}">
                <a16:creationId xmlns:a16="http://schemas.microsoft.com/office/drawing/2014/main" id="{C650DD21-0598-C346-9B86-571D983DA3ED}"/>
              </a:ext>
            </a:extLst>
          </p:cNvPr>
          <p:cNvSpPr txBox="1">
            <a:spLocks/>
          </p:cNvSpPr>
          <p:nvPr/>
        </p:nvSpPr>
        <p:spPr>
          <a:xfrm>
            <a:off x="5853905" y="1722002"/>
            <a:ext cx="5704735" cy="4689814"/>
          </a:xfrm>
          <a:prstGeom prst="rect">
            <a:avLst/>
          </a:prstGeom>
          <a:ln>
            <a:solidFill>
              <a:schemeClr val="tx1"/>
            </a:solidFill>
          </a:ln>
        </p:spPr>
        <p:txBody>
          <a:bodyPr numCol="1"/>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2"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defRPr/>
            </a:pPr>
            <a:r>
              <a:rPr kumimoji="0" lang="en-IE" b="1" i="0" u="none" strike="noStrike" kern="1200" cap="none" spc="0" normalizeH="0" baseline="0" noProof="0" dirty="0">
                <a:ln>
                  <a:noFill/>
                </a:ln>
                <a:effectLst/>
                <a:uLnTx/>
                <a:uFillTx/>
                <a:latin typeface="+mj-lt"/>
                <a:ea typeface="+mn-ea"/>
                <a:cs typeface="+mn-cs"/>
              </a:rPr>
              <a:t>Key Projects:</a:t>
            </a:r>
          </a:p>
          <a:p>
            <a:pPr marL="0" marR="0" lvl="2"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defRPr/>
            </a:pPr>
            <a:r>
              <a:rPr kumimoji="0" lang="en-IE" b="1" i="0" u="none" strike="noStrike" kern="1200" cap="none" spc="0" normalizeH="0" baseline="0" noProof="0" dirty="0">
                <a:ln>
                  <a:noFill/>
                </a:ln>
                <a:effectLst/>
                <a:uLnTx/>
                <a:uFillTx/>
                <a:latin typeface="+mj-lt"/>
                <a:ea typeface="+mn-ea"/>
                <a:cs typeface="+mn-cs"/>
              </a:rPr>
              <a:t> </a:t>
            </a:r>
            <a:r>
              <a:rPr lang="en-IE" b="1" dirty="0">
                <a:latin typeface="+mj-lt"/>
              </a:rPr>
              <a:t>Healthcare:</a:t>
            </a:r>
            <a:r>
              <a:rPr lang="en-US" b="1" dirty="0">
                <a:latin typeface="+mj-lt"/>
              </a:rPr>
              <a:t>  </a:t>
            </a:r>
            <a:r>
              <a:rPr lang="en-US" dirty="0">
                <a:solidFill>
                  <a:prstClr val="black"/>
                </a:solidFill>
                <a:latin typeface="+mj-lt"/>
              </a:rPr>
              <a:t>I used to pick the Health Care data from different source system  from azure data lake  and  do the Analysis on data on Azure data bricks According to Business and move it to SQL server  and Snowflake Raw Layer</a:t>
            </a:r>
            <a:endParaRPr lang="en-US" b="1" dirty="0">
              <a:solidFill>
                <a:srgbClr val="FF0000"/>
              </a:solidFill>
              <a:latin typeface="+mj-lt"/>
            </a:endParaRPr>
          </a:p>
          <a:p>
            <a:pPr marL="171450" marR="0" lvl="2" indent="-171450" algn="just" fontAlgn="auto">
              <a:lnSpc>
                <a:spcPct val="100000"/>
              </a:lnSpc>
              <a:spcBef>
                <a:spcPts val="600"/>
              </a:spcBef>
              <a:spcAft>
                <a:spcPts val="0"/>
              </a:spcAft>
              <a:tabLst/>
              <a:defRPr/>
            </a:pPr>
            <a:r>
              <a:rPr lang="en-US" b="1" dirty="0">
                <a:solidFill>
                  <a:prstClr val="black"/>
                </a:solidFill>
                <a:latin typeface="+mj-lt"/>
              </a:rPr>
              <a:t>Retail and Sales : </a:t>
            </a:r>
            <a:r>
              <a:rPr lang="en-US" dirty="0">
                <a:solidFill>
                  <a:prstClr val="black"/>
                </a:solidFill>
                <a:latin typeface="+mj-lt"/>
              </a:rPr>
              <a:t>In Map1.0,2.0 project business raw data get transformed using Azure data Factory applying different business logic over raw data and make  that  data process through data factory pipelines in SQL server for reporting and data warehousing for business and Downstream users</a:t>
            </a:r>
          </a:p>
          <a:p>
            <a:pPr marL="171450" marR="0" lvl="2" indent="-171450" algn="just" fontAlgn="auto">
              <a:lnSpc>
                <a:spcPct val="100000"/>
              </a:lnSpc>
              <a:spcBef>
                <a:spcPts val="600"/>
              </a:spcBef>
              <a:spcAft>
                <a:spcPts val="0"/>
              </a:spcAft>
              <a:tabLst/>
              <a:defRPr/>
            </a:pPr>
            <a:r>
              <a:rPr lang="en-US" b="1" dirty="0">
                <a:solidFill>
                  <a:prstClr val="black"/>
                </a:solidFill>
                <a:latin typeface="+mj-lt"/>
              </a:rPr>
              <a:t>Unilever</a:t>
            </a:r>
            <a:r>
              <a:rPr lang="en-US" dirty="0">
                <a:solidFill>
                  <a:prstClr val="black"/>
                </a:solidFill>
                <a:latin typeface="+mj-lt"/>
              </a:rPr>
              <a:t>: </a:t>
            </a:r>
            <a:r>
              <a:rPr lang="en-US" dirty="0" err="1">
                <a:solidFill>
                  <a:prstClr val="black"/>
                </a:solidFill>
                <a:latin typeface="+mj-lt"/>
              </a:rPr>
              <a:t>Tailspend_Butterfly_Forecasting</a:t>
            </a:r>
            <a:r>
              <a:rPr lang="en-US" dirty="0">
                <a:solidFill>
                  <a:prstClr val="black"/>
                </a:solidFill>
                <a:latin typeface="+mj-lt"/>
              </a:rPr>
              <a:t> its an </a:t>
            </a:r>
            <a:r>
              <a:rPr lang="en-US" dirty="0"/>
              <a:t>MLOPS Project, worked as data engineer to extract data from UDL sources and Manual files perform some transformation over the same as per the requirement from ML team. Designed simplified automation solution for data ingestion, data transformation, and visualization using ADF, ADB and </a:t>
            </a:r>
            <a:r>
              <a:rPr lang="en-US" dirty="0" err="1"/>
              <a:t>PowerBI</a:t>
            </a:r>
            <a:r>
              <a:rPr lang="en-US" dirty="0"/>
              <a:t>. Industrialized the whole solution.</a:t>
            </a:r>
            <a:endParaRPr lang="en-US" dirty="0">
              <a:solidFill>
                <a:prstClr val="black"/>
              </a:solidFill>
              <a:latin typeface="+mj-lt"/>
            </a:endParaRPr>
          </a:p>
          <a:p>
            <a:pPr marL="0" lvl="2" indent="0">
              <a:spcBef>
                <a:spcPts val="1200"/>
              </a:spcBef>
              <a:spcAft>
                <a:spcPts val="0"/>
              </a:spcAft>
              <a:buNone/>
              <a:defRPr/>
            </a:pPr>
            <a:r>
              <a:rPr lang="en-GB" b="1" dirty="0">
                <a:latin typeface="+mj-lt"/>
              </a:rPr>
              <a:t>Certifications:</a:t>
            </a:r>
            <a:r>
              <a:rPr lang="en-GB" b="1" dirty="0">
                <a:solidFill>
                  <a:schemeClr val="accent1"/>
                </a:solidFill>
                <a:latin typeface="+mj-lt"/>
              </a:rPr>
              <a:t> </a:t>
            </a:r>
            <a:endParaRPr lang="en-GB" b="1" dirty="0">
              <a:solidFill>
                <a:schemeClr val="tx2"/>
              </a:solidFill>
              <a:latin typeface="+mj-lt"/>
              <a:cs typeface="Times New Roman" panose="02020603050405020304" pitchFamily="18" charset="0"/>
            </a:endParaRPr>
          </a:p>
          <a:p>
            <a:pPr lvl="2">
              <a:spcBef>
                <a:spcPts val="300"/>
              </a:spcBef>
              <a:spcAft>
                <a:spcPts val="0"/>
              </a:spcAft>
              <a:defRPr/>
            </a:pPr>
            <a:endParaRPr lang="en-US" dirty="0"/>
          </a:p>
          <a:p>
            <a:pPr lvl="2">
              <a:spcBef>
                <a:spcPts val="300"/>
              </a:spcBef>
              <a:spcAft>
                <a:spcPts val="0"/>
              </a:spcAft>
              <a:defRPr/>
            </a:pPr>
            <a:r>
              <a:rPr lang="en-US" dirty="0"/>
              <a:t>MICROSOFT AZURE DATA ENGINEER ASSOCIATE DP203</a:t>
            </a:r>
          </a:p>
          <a:p>
            <a:pPr lvl="2">
              <a:spcBef>
                <a:spcPts val="300"/>
              </a:spcBef>
              <a:spcAft>
                <a:spcPts val="0"/>
              </a:spcAft>
              <a:defRPr/>
            </a:pPr>
            <a:r>
              <a:rPr lang="en-US" dirty="0"/>
              <a:t>MICROSOFT AZURE DATA FUNDAMENTALS DP900</a:t>
            </a:r>
          </a:p>
          <a:p>
            <a:pPr lvl="2">
              <a:spcBef>
                <a:spcPts val="300"/>
              </a:spcBef>
              <a:spcAft>
                <a:spcPts val="0"/>
              </a:spcAft>
              <a:defRPr/>
            </a:pPr>
            <a:r>
              <a:rPr lang="en-US" dirty="0"/>
              <a:t>MICROSOFT AZURE FUNDAMENTAL AZ900 </a:t>
            </a:r>
          </a:p>
          <a:p>
            <a:pPr lvl="2">
              <a:spcBef>
                <a:spcPts val="300"/>
              </a:spcBef>
              <a:spcAft>
                <a:spcPts val="0"/>
              </a:spcAft>
              <a:defRPr/>
            </a:pPr>
            <a:r>
              <a:rPr lang="en-US" dirty="0"/>
              <a:t>DATABRICKS</a:t>
            </a:r>
            <a:r>
              <a:rPr lang="en-US" sz="1200" dirty="0">
                <a:latin typeface="Calibri" panose="020F0502020204030204"/>
                <a:ea typeface="Verdana" panose="020B0604030504040204" pitchFamily="34" charset="0"/>
              </a:rPr>
              <a:t> </a:t>
            </a:r>
            <a:r>
              <a:rPr lang="en-US" dirty="0"/>
              <a:t>GENRATIVE</a:t>
            </a:r>
            <a:r>
              <a:rPr lang="en-US" sz="1200" dirty="0">
                <a:latin typeface="Calibri" panose="020F0502020204030204"/>
                <a:ea typeface="Verdana" panose="020B0604030504040204" pitchFamily="34" charset="0"/>
              </a:rPr>
              <a:t> </a:t>
            </a:r>
            <a:r>
              <a:rPr lang="en-US" dirty="0"/>
              <a:t>AI</a:t>
            </a:r>
            <a:r>
              <a:rPr lang="en-US" sz="1200" dirty="0">
                <a:latin typeface="Calibri" panose="020F0502020204030204"/>
                <a:ea typeface="Verdana" panose="020B0604030504040204" pitchFamily="34" charset="0"/>
              </a:rPr>
              <a:t> </a:t>
            </a:r>
            <a:r>
              <a:rPr lang="en-US" dirty="0"/>
              <a:t>FUNDAMENTALS</a:t>
            </a:r>
          </a:p>
          <a:p>
            <a:pPr lvl="2">
              <a:spcBef>
                <a:spcPts val="300"/>
              </a:spcBef>
              <a:spcAft>
                <a:spcPts val="0"/>
              </a:spcAft>
              <a:defRPr/>
            </a:pPr>
            <a:endParaRPr lang="en-US" dirty="0"/>
          </a:p>
          <a:p>
            <a:pPr marL="0" lvl="2" indent="0">
              <a:spcBef>
                <a:spcPts val="300"/>
              </a:spcBef>
              <a:spcAft>
                <a:spcPts val="0"/>
              </a:spcAft>
              <a:buNone/>
              <a:defRPr/>
            </a:pPr>
            <a:endParaRPr lang="en-US" dirty="0"/>
          </a:p>
          <a:p>
            <a:pPr marL="0" lvl="2" indent="0">
              <a:spcBef>
                <a:spcPts val="300"/>
              </a:spcBef>
              <a:spcAft>
                <a:spcPts val="0"/>
              </a:spcAft>
              <a:buNone/>
              <a:defRPr/>
            </a:pPr>
            <a:endParaRPr lang="en-US" dirty="0">
              <a:solidFill>
                <a:prstClr val="black"/>
              </a:solidFill>
              <a:latin typeface="+mj-lt"/>
            </a:endParaRPr>
          </a:p>
        </p:txBody>
      </p:sp>
      <p:sp>
        <p:nvSpPr>
          <p:cNvPr id="8" name="TextBox 7">
            <a:extLst>
              <a:ext uri="{FF2B5EF4-FFF2-40B4-BE49-F238E27FC236}">
                <a16:creationId xmlns:a16="http://schemas.microsoft.com/office/drawing/2014/main" id="{B2D6E408-E16A-459F-9C1F-007C7E4EF412}"/>
              </a:ext>
            </a:extLst>
          </p:cNvPr>
          <p:cNvSpPr txBox="1"/>
          <p:nvPr/>
        </p:nvSpPr>
        <p:spPr>
          <a:xfrm>
            <a:off x="1844123" y="958846"/>
            <a:ext cx="7101914" cy="630942"/>
          </a:xfrm>
          <a:prstGeom prst="rect">
            <a:avLst/>
          </a:prstGeom>
          <a:noFill/>
        </p:spPr>
        <p:txBody>
          <a:bodyPr wrap="square" lIns="0" tIns="0" rIns="0" bIns="0" rtlCol="0">
            <a:spAutoFit/>
          </a:bodyPr>
          <a:lstStyle/>
          <a:p>
            <a:pPr>
              <a:spcBef>
                <a:spcPts val="300"/>
              </a:spcBef>
              <a:buSzPct val="100000"/>
            </a:pPr>
            <a:r>
              <a:rPr lang="en-US" sz="1200" dirty="0">
                <a:solidFill>
                  <a:srgbClr val="313131"/>
                </a:solidFill>
                <a:hlinkClick r:id="rId3"/>
              </a:rPr>
              <a:t>ropillay@deloitte.com</a:t>
            </a:r>
            <a:r>
              <a:rPr lang="en-US" sz="1200" dirty="0">
                <a:solidFill>
                  <a:srgbClr val="313131"/>
                </a:solidFill>
              </a:rPr>
              <a:t> | </a:t>
            </a:r>
            <a:r>
              <a:rPr lang="en-US" sz="1200" dirty="0"/>
              <a:t>Deloitte Touche Tohmatsu India LLP</a:t>
            </a:r>
            <a:endParaRPr lang="en-US" sz="1200" dirty="0">
              <a:solidFill>
                <a:srgbClr val="313131"/>
              </a:solidFill>
            </a:endParaRPr>
          </a:p>
          <a:p>
            <a:pPr>
              <a:spcBef>
                <a:spcPts val="300"/>
              </a:spcBef>
              <a:buSzPct val="100000"/>
            </a:pPr>
            <a:r>
              <a:rPr lang="en-US" sz="1200" dirty="0"/>
              <a:t>Mobile: +91-9767039297</a:t>
            </a:r>
          </a:p>
          <a:p>
            <a:pPr>
              <a:spcBef>
                <a:spcPts val="300"/>
              </a:spcBef>
              <a:buSzPct val="100000"/>
            </a:pPr>
            <a:r>
              <a:rPr lang="en-US" sz="1200" dirty="0"/>
              <a:t>Location: Pune                                                     </a:t>
            </a:r>
            <a:endParaRPr lang="en-US" sz="1200" dirty="0">
              <a:solidFill>
                <a:srgbClr val="313131"/>
              </a:solidFill>
            </a:endParaRPr>
          </a:p>
        </p:txBody>
      </p:sp>
      <p:sp>
        <p:nvSpPr>
          <p:cNvPr id="2" name="Rectangle 1">
            <a:extLst>
              <a:ext uri="{FF2B5EF4-FFF2-40B4-BE49-F238E27FC236}">
                <a16:creationId xmlns:a16="http://schemas.microsoft.com/office/drawing/2014/main" id="{17345FE2-13AB-467A-996B-890D3EFDA553}"/>
              </a:ext>
            </a:extLst>
          </p:cNvPr>
          <p:cNvSpPr/>
          <p:nvPr/>
        </p:nvSpPr>
        <p:spPr bwMode="gray">
          <a:xfrm>
            <a:off x="510092" y="209627"/>
            <a:ext cx="1222209" cy="1394098"/>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PHOTO</a:t>
            </a:r>
          </a:p>
        </p:txBody>
      </p:sp>
      <p:pic>
        <p:nvPicPr>
          <p:cNvPr id="4" name="Picture 3" descr="A person in a blue shirt&#10;&#10;Description automatically generated">
            <a:extLst>
              <a:ext uri="{FF2B5EF4-FFF2-40B4-BE49-F238E27FC236}">
                <a16:creationId xmlns:a16="http://schemas.microsoft.com/office/drawing/2014/main" id="{BC7CD7B5-D86D-DAE2-014F-12C6CD38E2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091" y="209627"/>
            <a:ext cx="1222210" cy="1394098"/>
          </a:xfrm>
          <a:prstGeom prst="rect">
            <a:avLst/>
          </a:prstGeom>
        </p:spPr>
      </p:pic>
    </p:spTree>
    <p:extLst>
      <p:ext uri="{BB962C8B-B14F-4D97-AF65-F5344CB8AC3E}">
        <p14:creationId xmlns:p14="http://schemas.microsoft.com/office/powerpoint/2010/main" val="1014096846"/>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_4_3_Onscreen_bria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AF1A70C7-FD3D-8248-98DD-3BFDFA8326E4}" vid="{4C01A754-CFD2-C040-AC05-66513B253C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9E43929F61BC458B3388C2B4D269F9" ma:contentTypeVersion="15" ma:contentTypeDescription="Create a new document." ma:contentTypeScope="" ma:versionID="d263fc1ffccec191506f63b39745d36c">
  <xsd:schema xmlns:xsd="http://www.w3.org/2001/XMLSchema" xmlns:xs="http://www.w3.org/2001/XMLSchema" xmlns:p="http://schemas.microsoft.com/office/2006/metadata/properties" xmlns:ns2="fd895385-3632-4be7-ac4c-5b2da53cbfc0" xmlns:ns3="a9b86b8d-72ab-4099-85eb-790d3323ddd0" targetNamespace="http://schemas.microsoft.com/office/2006/metadata/properties" ma:root="true" ma:fieldsID="f9d8d06ec503f28a58256c80b941c958" ns2:_="" ns3:_="">
    <xsd:import namespace="fd895385-3632-4be7-ac4c-5b2da53cbfc0"/>
    <xsd:import namespace="a9b86b8d-72ab-4099-85eb-790d3323ddd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895385-3632-4be7-ac4c-5b2da53cbf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9b86b8d-72ab-4099-85eb-790d3323ddd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24a9843c-fa7e-423e-803a-30bae66d3c78}" ma:internalName="TaxCatchAll" ma:showField="CatchAllData" ma:web="a9b86b8d-72ab-4099-85eb-790d3323ddd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779116-F73B-4960-8A15-A6C570CAC8C1}"/>
</file>

<file path=customXml/itemProps2.xml><?xml version="1.0" encoding="utf-8"?>
<ds:datastoreItem xmlns:ds="http://schemas.openxmlformats.org/officeDocument/2006/customXml" ds:itemID="{9E671920-324F-478B-8038-FA53105D843A}"/>
</file>

<file path=docProps/app.xml><?xml version="1.0" encoding="utf-8"?>
<Properties xmlns="http://schemas.openxmlformats.org/officeDocument/2006/extended-properties" xmlns:vt="http://schemas.openxmlformats.org/officeDocument/2006/docPropsVTypes">
  <TotalTime>20928</TotalTime>
  <Words>368</Words>
  <Application>Microsoft Office PowerPoint</Application>
  <PresentationFormat>Widescreen</PresentationFormat>
  <Paragraphs>32</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Chronicle Display Black</vt:lpstr>
      <vt:lpstr>Open Sans</vt:lpstr>
      <vt:lpstr>Verdana</vt:lpstr>
      <vt:lpstr>Wingdings 2</vt:lpstr>
      <vt:lpstr>1_Deloitte_4_3_Onscreen_brian</vt:lpstr>
      <vt:lpstr>think-cell Slide</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Forgo, Dorottya</dc:creator>
  <cp:lastModifiedBy>Pillay, Rohan</cp:lastModifiedBy>
  <cp:revision>327</cp:revision>
  <cp:lastPrinted>2019-08-12T14:38:01Z</cp:lastPrinted>
  <dcterms:created xsi:type="dcterms:W3CDTF">2019-08-12T08:41:23Z</dcterms:created>
  <dcterms:modified xsi:type="dcterms:W3CDTF">2024-05-08T11:22:06Z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2021-07-30T04:58:15Z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984d358b-fe3c-43aa-aee8-3afe79affa35</vt:lpwstr>
  </property>
  <property fmtid="{D5CDD505-2E9C-101B-9397-08002B2CF9AE}" pid="8" name="MSIP_Label_ea60d57e-af5b-4752-ac57-3e4f28ca11dc_ContentBits">
    <vt:lpwstr>0</vt:lpwstr>
  </property>
</Properties>
</file>