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64" r:id="rId6"/>
    <p:sldId id="266" r:id="rId7"/>
    <p:sldId id="265" r:id="rId8"/>
    <p:sldId id="268" r:id="rId9"/>
    <p:sldId id="269" r:id="rId10"/>
    <p:sldId id="270"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8"/>
  </p:normalViewPr>
  <p:slideViewPr>
    <p:cSldViewPr snapToGrid="0" snapToObjects="1">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D925D-180C-864B-8179-8F4BFBC7B3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F277A3-F46A-4A4E-9482-847A6CEB2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946E829-D4D5-5C4D-BACB-E502D4A84F27}"/>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5" name="Footer Placeholder 4">
            <a:extLst>
              <a:ext uri="{FF2B5EF4-FFF2-40B4-BE49-F238E27FC236}">
                <a16:creationId xmlns:a16="http://schemas.microsoft.com/office/drawing/2014/main" id="{59C9ECB5-EAD6-6F4D-9278-2ECA4DDCA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B041B-B4D6-8247-B422-2792AF9793F1}"/>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321599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62A1-F964-5145-8FAE-E86C95760C4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6C7FF98-2EBE-BA48-B6FE-3FFB0361A35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299B53-9F74-C844-8CD7-09FE6990445D}"/>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5" name="Footer Placeholder 4">
            <a:extLst>
              <a:ext uri="{FF2B5EF4-FFF2-40B4-BE49-F238E27FC236}">
                <a16:creationId xmlns:a16="http://schemas.microsoft.com/office/drawing/2014/main" id="{4CA8020F-F43B-BA43-A819-469833C2F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C708B4-D0CF-6C4E-84E3-E2079AD67CA7}"/>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213655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CE8B76-0A0F-CC48-92AE-70158E974A4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1B94AA-E815-A849-A7FC-F9A18FF1F8B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FC1EEC-926B-0447-AA28-2A22D6787702}"/>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5" name="Footer Placeholder 4">
            <a:extLst>
              <a:ext uri="{FF2B5EF4-FFF2-40B4-BE49-F238E27FC236}">
                <a16:creationId xmlns:a16="http://schemas.microsoft.com/office/drawing/2014/main" id="{5D86BC85-A708-9C4D-91C2-660B493C1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E3798-0D9E-554B-8213-D0E4AE4BF85E}"/>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36922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A4F3-E85E-974C-8D92-F74B5B741EC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2C54DD9-BD7F-0149-B90D-93936468A9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7E04B3-E152-664F-93BA-35F5EBA7C027}"/>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5" name="Footer Placeholder 4">
            <a:extLst>
              <a:ext uri="{FF2B5EF4-FFF2-40B4-BE49-F238E27FC236}">
                <a16:creationId xmlns:a16="http://schemas.microsoft.com/office/drawing/2014/main" id="{9229D5B0-E1E0-D04D-ADDA-D3F4256D8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0184E-0A64-3A44-A217-D4AB1CF530C7}"/>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79044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9272-C3FE-0546-ACC0-17715D57054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1FC328-F48C-ED47-B41B-225E6A8BF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66F025-6D8B-364D-A9C7-19C75B8E1EBE}"/>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5" name="Footer Placeholder 4">
            <a:extLst>
              <a:ext uri="{FF2B5EF4-FFF2-40B4-BE49-F238E27FC236}">
                <a16:creationId xmlns:a16="http://schemas.microsoft.com/office/drawing/2014/main" id="{906F24BE-C470-9B4D-B04B-FC4A176BFE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925A9-275E-6546-93FC-26E2CB45C01E}"/>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382880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ACA6-EEAB-4E47-AD00-F61CAB7F75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05301DA-0B17-C047-9DAC-BCB3F886BB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6672695-CB87-E848-93DF-224BB38CED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46F21CB-5635-2B4E-ADED-3F1252DD8D71}"/>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6" name="Footer Placeholder 5">
            <a:extLst>
              <a:ext uri="{FF2B5EF4-FFF2-40B4-BE49-F238E27FC236}">
                <a16:creationId xmlns:a16="http://schemas.microsoft.com/office/drawing/2014/main" id="{0EF8B40C-1AE4-5849-A8AA-1647C2029C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C2E58-CDA9-FC40-AF17-15A58CC39D20}"/>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146775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4F7C-59C9-234A-941E-9EEB16AED063}"/>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69CF6E-740C-E64A-90F6-25BF590448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C01C8-AFB3-7646-9122-70537E5DBDC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EEB54D3-9C4A-A147-B0BA-B6E1F104BF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186A614-C958-354D-95A2-F7312B16420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86F8F8D-1BEC-CA40-A3BC-F516F44481D2}"/>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8" name="Footer Placeholder 7">
            <a:extLst>
              <a:ext uri="{FF2B5EF4-FFF2-40B4-BE49-F238E27FC236}">
                <a16:creationId xmlns:a16="http://schemas.microsoft.com/office/drawing/2014/main" id="{4E1EB0E8-C4D2-E344-B937-E0DEA8D5C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5D270C-8EF7-734D-A66D-FD7C07AAB41D}"/>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208238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BED9-4597-E54C-A70F-A9B3E88C207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F2C442-BAD0-9C40-B18F-0F506FC7C460}"/>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4" name="Footer Placeholder 3">
            <a:extLst>
              <a:ext uri="{FF2B5EF4-FFF2-40B4-BE49-F238E27FC236}">
                <a16:creationId xmlns:a16="http://schemas.microsoft.com/office/drawing/2014/main" id="{ADA68F13-B0F9-4146-85B8-517F63C538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1AE9B9-86F3-B846-838B-384E192D6C8B}"/>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4019528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A4E261-1174-1F4E-9811-94B0109A3E42}"/>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3" name="Footer Placeholder 2">
            <a:extLst>
              <a:ext uri="{FF2B5EF4-FFF2-40B4-BE49-F238E27FC236}">
                <a16:creationId xmlns:a16="http://schemas.microsoft.com/office/drawing/2014/main" id="{813B3C0E-17FA-3D4F-AB41-CE2DB1EB4A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6688C2-3D10-BA4C-B970-E1D44575BC93}"/>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282888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83C8B-3915-2947-8A70-9EC2916C62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4089A0A-ABBE-0047-9490-904650BB3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886B647-850D-F644-92F4-2AE0F18A0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E001236-BAB8-E747-8CD3-7CBA4FC9DDCF}"/>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6" name="Footer Placeholder 5">
            <a:extLst>
              <a:ext uri="{FF2B5EF4-FFF2-40B4-BE49-F238E27FC236}">
                <a16:creationId xmlns:a16="http://schemas.microsoft.com/office/drawing/2014/main" id="{C4C48612-1158-2D41-B4C2-DFC3CDBD0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41D0E-B115-2243-84A4-B914C4802E46}"/>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67512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5D9A-F183-FA40-B5FD-546DA0C666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86004DC-70E3-6942-B514-56D3DACA0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B96C9E-49DE-BF4A-9AF5-80AD5C73C1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8B2F74-16C5-3543-AA94-DEE1ADFA60B3}"/>
              </a:ext>
            </a:extLst>
          </p:cNvPr>
          <p:cNvSpPr>
            <a:spLocks noGrp="1"/>
          </p:cNvSpPr>
          <p:nvPr>
            <p:ph type="dt" sz="half" idx="10"/>
          </p:nvPr>
        </p:nvSpPr>
        <p:spPr/>
        <p:txBody>
          <a:bodyPr/>
          <a:lstStyle/>
          <a:p>
            <a:fld id="{893FE01F-4EA3-764E-9B85-14CFFC91A5BA}" type="datetimeFigureOut">
              <a:rPr lang="en-US" smtClean="0"/>
              <a:t>11/21/20</a:t>
            </a:fld>
            <a:endParaRPr lang="en-US"/>
          </a:p>
        </p:txBody>
      </p:sp>
      <p:sp>
        <p:nvSpPr>
          <p:cNvPr id="6" name="Footer Placeholder 5">
            <a:extLst>
              <a:ext uri="{FF2B5EF4-FFF2-40B4-BE49-F238E27FC236}">
                <a16:creationId xmlns:a16="http://schemas.microsoft.com/office/drawing/2014/main" id="{9819C63E-D73E-7A49-808C-7E3BD6798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689DD-C811-1243-A08A-1B89B89538DA}"/>
              </a:ext>
            </a:extLst>
          </p:cNvPr>
          <p:cNvSpPr>
            <a:spLocks noGrp="1"/>
          </p:cNvSpPr>
          <p:nvPr>
            <p:ph type="sldNum" sz="quarter" idx="12"/>
          </p:nvPr>
        </p:nvSpPr>
        <p:spPr/>
        <p:txBody>
          <a:bodyPr/>
          <a:lstStyle/>
          <a:p>
            <a:fld id="{CF4BC7AE-B119-A045-99EB-F4E4ED9229A2}" type="slidenum">
              <a:rPr lang="en-US" smtClean="0"/>
              <a:t>‹#›</a:t>
            </a:fld>
            <a:endParaRPr lang="en-US"/>
          </a:p>
        </p:txBody>
      </p:sp>
    </p:spTree>
    <p:extLst>
      <p:ext uri="{BB962C8B-B14F-4D97-AF65-F5344CB8AC3E}">
        <p14:creationId xmlns:p14="http://schemas.microsoft.com/office/powerpoint/2010/main" val="256138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020306-A158-C944-A4BE-048568FD46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6FA4771-146B-6849-9FFD-A18DA147D1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637B01-CE72-E048-A8F4-26F91AF2A1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01F-4EA3-764E-9B85-14CFFC91A5BA}" type="datetimeFigureOut">
              <a:rPr lang="en-US" smtClean="0"/>
              <a:t>11/21/20</a:t>
            </a:fld>
            <a:endParaRPr lang="en-US"/>
          </a:p>
        </p:txBody>
      </p:sp>
      <p:sp>
        <p:nvSpPr>
          <p:cNvPr id="5" name="Footer Placeholder 4">
            <a:extLst>
              <a:ext uri="{FF2B5EF4-FFF2-40B4-BE49-F238E27FC236}">
                <a16:creationId xmlns:a16="http://schemas.microsoft.com/office/drawing/2014/main" id="{0E0A28F4-CB4E-E341-A6E4-268AFDE864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F63729-828F-4847-BC71-911CBCB05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BC7AE-B119-A045-99EB-F4E4ED9229A2}" type="slidenum">
              <a:rPr lang="en-US" smtClean="0"/>
              <a:t>‹#›</a:t>
            </a:fld>
            <a:endParaRPr lang="en-US"/>
          </a:p>
        </p:txBody>
      </p:sp>
    </p:spTree>
    <p:extLst>
      <p:ext uri="{BB962C8B-B14F-4D97-AF65-F5344CB8AC3E}">
        <p14:creationId xmlns:p14="http://schemas.microsoft.com/office/powerpoint/2010/main" val="3394566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683A0-AA97-6943-A0A0-677628661A9B}"/>
              </a:ext>
            </a:extLst>
          </p:cNvPr>
          <p:cNvSpPr>
            <a:spLocks noGrp="1"/>
          </p:cNvSpPr>
          <p:nvPr>
            <p:ph type="ctrTitle"/>
          </p:nvPr>
        </p:nvSpPr>
        <p:spPr/>
        <p:txBody>
          <a:bodyPr/>
          <a:lstStyle/>
          <a:p>
            <a:r>
              <a:rPr lang="en-IN" b="1" dirty="0"/>
              <a:t>Drone Dataset</a:t>
            </a:r>
            <a:br>
              <a:rPr lang="en-IN" b="1" dirty="0"/>
            </a:br>
            <a:r>
              <a:rPr lang="en-IN" b="1"/>
              <a:t>Data Analysis &amp; </a:t>
            </a:r>
            <a:r>
              <a:rPr lang="en-IN" b="1" dirty="0"/>
              <a:t>Visualization</a:t>
            </a:r>
            <a:endParaRPr lang="en-US" b="1" dirty="0"/>
          </a:p>
        </p:txBody>
      </p:sp>
      <p:sp>
        <p:nvSpPr>
          <p:cNvPr id="3" name="Subtitle 2">
            <a:extLst>
              <a:ext uri="{FF2B5EF4-FFF2-40B4-BE49-F238E27FC236}">
                <a16:creationId xmlns:a16="http://schemas.microsoft.com/office/drawing/2014/main" id="{EDBC5A34-CF8F-DF48-AB6A-56FCF42D8E74}"/>
              </a:ext>
            </a:extLst>
          </p:cNvPr>
          <p:cNvSpPr>
            <a:spLocks noGrp="1"/>
          </p:cNvSpPr>
          <p:nvPr>
            <p:ph type="subTitle" idx="1"/>
          </p:nvPr>
        </p:nvSpPr>
        <p:spPr/>
        <p:txBody>
          <a:bodyPr>
            <a:normAutofit/>
          </a:bodyPr>
          <a:lstStyle/>
          <a:p>
            <a:r>
              <a:rPr lang="en-IN" dirty="0"/>
              <a:t>Kaggle Drone dataset contains 1000 uncategorised images and a </a:t>
            </a:r>
            <a:r>
              <a:rPr lang="en-IN" dirty="0" err="1"/>
              <a:t>final_example.csv</a:t>
            </a:r>
            <a:r>
              <a:rPr lang="en-IN" dirty="0"/>
              <a:t> file.</a:t>
            </a:r>
            <a:endParaRPr lang="en-US" dirty="0"/>
          </a:p>
        </p:txBody>
      </p:sp>
    </p:spTree>
    <p:extLst>
      <p:ext uri="{BB962C8B-B14F-4D97-AF65-F5344CB8AC3E}">
        <p14:creationId xmlns:p14="http://schemas.microsoft.com/office/powerpoint/2010/main" val="113065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a:xfrm>
            <a:off x="785191" y="198436"/>
            <a:ext cx="10515600" cy="954503"/>
          </a:xfrm>
        </p:spPr>
        <p:txBody>
          <a:bodyPr>
            <a:normAutofit/>
          </a:bodyPr>
          <a:lstStyle/>
          <a:p>
            <a:r>
              <a:rPr lang="en-IN" b="1" dirty="0"/>
              <a:t>Top-most Prediction Result of all images</a:t>
            </a:r>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838200" y="1152939"/>
            <a:ext cx="11088757" cy="5605669"/>
          </a:xfrm>
        </p:spPr>
        <p:txBody>
          <a:bodyPr>
            <a:normAutofit/>
          </a:bodyPr>
          <a:lstStyle/>
          <a:p>
            <a:pPr marL="0" indent="0">
              <a:buNone/>
            </a:pPr>
            <a:br>
              <a:rPr lang="en-IN" dirty="0"/>
            </a:b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The density plot of </a:t>
            </a:r>
            <a:r>
              <a:rPr lang="en-IN" dirty="0" err="1"/>
              <a:t>steering_angle</a:t>
            </a:r>
            <a:r>
              <a:rPr lang="en-IN" dirty="0"/>
              <a:t> is almost constant but also little bit fluctuating.</a:t>
            </a:r>
          </a:p>
        </p:txBody>
      </p:sp>
      <p:pic>
        <p:nvPicPr>
          <p:cNvPr id="11266" name="Picture 2">
            <a:extLst>
              <a:ext uri="{FF2B5EF4-FFF2-40B4-BE49-F238E27FC236}">
                <a16:creationId xmlns:a16="http://schemas.microsoft.com/office/drawing/2014/main" id="{29E8893E-B126-4F4C-9B4F-07469BB2E1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35" y="967409"/>
            <a:ext cx="57721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213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a:xfrm>
            <a:off x="785191" y="198436"/>
            <a:ext cx="10515600" cy="954503"/>
          </a:xfrm>
        </p:spPr>
        <p:txBody>
          <a:bodyPr>
            <a:normAutofit/>
          </a:bodyPr>
          <a:lstStyle/>
          <a:p>
            <a:r>
              <a:rPr lang="en-IN" b="1" dirty="0"/>
              <a:t>Top-most Prediction Result of all images</a:t>
            </a:r>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838200" y="1152939"/>
            <a:ext cx="11088757" cy="5605669"/>
          </a:xfrm>
        </p:spPr>
        <p:txBody>
          <a:bodyPr>
            <a:normAutofit lnSpcReduction="10000"/>
          </a:bodyPr>
          <a:lstStyle/>
          <a:p>
            <a:pPr marL="0" indent="0">
              <a:buNone/>
            </a:pPr>
            <a:br>
              <a:rPr lang="en-IN" dirty="0"/>
            </a:b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Conclusion: </a:t>
            </a:r>
            <a:endParaRPr lang="en-IN" dirty="0"/>
          </a:p>
          <a:p>
            <a:pPr marL="0" indent="0">
              <a:buNone/>
            </a:pPr>
            <a:r>
              <a:rPr lang="en-IN" dirty="0"/>
              <a:t>Therefore, the top 6 predictions are </a:t>
            </a:r>
            <a:r>
              <a:rPr lang="en-IN" dirty="0" err="1"/>
              <a:t>trailer_truck</a:t>
            </a:r>
            <a:r>
              <a:rPr lang="en-IN" dirty="0"/>
              <a:t>, </a:t>
            </a:r>
            <a:r>
              <a:rPr lang="en-IN" dirty="0" err="1"/>
              <a:t>traffic_light</a:t>
            </a:r>
            <a:r>
              <a:rPr lang="en-IN" dirty="0"/>
              <a:t>, racer, minibus, </a:t>
            </a:r>
            <a:r>
              <a:rPr lang="en-IN" dirty="0" err="1"/>
              <a:t>fire_engine</a:t>
            </a:r>
            <a:r>
              <a:rPr lang="en-IN" dirty="0"/>
              <a:t>, </a:t>
            </a:r>
            <a:r>
              <a:rPr lang="en-IN" dirty="0" err="1"/>
              <a:t>garbage_truck</a:t>
            </a:r>
            <a:r>
              <a:rPr lang="en-IN" dirty="0"/>
              <a:t>.</a:t>
            </a:r>
          </a:p>
          <a:p>
            <a:pPr marL="0" indent="0">
              <a:buNone/>
            </a:pPr>
            <a:endParaRPr lang="en-IN" dirty="0"/>
          </a:p>
        </p:txBody>
      </p:sp>
      <p:pic>
        <p:nvPicPr>
          <p:cNvPr id="13314" name="Picture 2">
            <a:extLst>
              <a:ext uri="{FF2B5EF4-FFF2-40B4-BE49-F238E27FC236}">
                <a16:creationId xmlns:a16="http://schemas.microsoft.com/office/drawing/2014/main" id="{2848C1FD-D3B7-0842-A6EB-5E003EFE8B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7399" y="1152939"/>
            <a:ext cx="5765524" cy="412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81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EE9D-0C35-2440-B5EA-B4F8AAE4CB54}"/>
              </a:ext>
            </a:extLst>
          </p:cNvPr>
          <p:cNvSpPr>
            <a:spLocks noGrp="1"/>
          </p:cNvSpPr>
          <p:nvPr>
            <p:ph type="title"/>
          </p:nvPr>
        </p:nvSpPr>
        <p:spPr/>
        <p:txBody>
          <a:bodyPr/>
          <a:lstStyle/>
          <a:p>
            <a:r>
              <a:rPr lang="en-IN" b="1" dirty="0"/>
              <a:t>Plotting an image from the dataset</a:t>
            </a:r>
            <a:endParaRPr lang="en-US" b="1" dirty="0"/>
          </a:p>
        </p:txBody>
      </p:sp>
      <p:sp>
        <p:nvSpPr>
          <p:cNvPr id="6" name="TextBox 5">
            <a:extLst>
              <a:ext uri="{FF2B5EF4-FFF2-40B4-BE49-F238E27FC236}">
                <a16:creationId xmlns:a16="http://schemas.microsoft.com/office/drawing/2014/main" id="{1168D12F-A69D-4641-BA71-BE08402DD10F}"/>
              </a:ext>
            </a:extLst>
          </p:cNvPr>
          <p:cNvSpPr txBox="1"/>
          <p:nvPr/>
        </p:nvSpPr>
        <p:spPr>
          <a:xfrm>
            <a:off x="948266" y="5449900"/>
            <a:ext cx="6615785" cy="369332"/>
          </a:xfrm>
          <a:prstGeom prst="rect">
            <a:avLst/>
          </a:prstGeom>
          <a:noFill/>
        </p:spPr>
        <p:txBody>
          <a:bodyPr wrap="none" rtlCol="0">
            <a:spAutoFit/>
          </a:bodyPr>
          <a:lstStyle/>
          <a:p>
            <a:r>
              <a:rPr lang="en-IN" dirty="0"/>
              <a:t>So, the size of every single image in the dataset is (480, 640, 3) pixels.</a:t>
            </a:r>
            <a:endParaRPr lang="en-US" dirty="0"/>
          </a:p>
        </p:txBody>
      </p:sp>
      <p:sp>
        <p:nvSpPr>
          <p:cNvPr id="7" name="TextBox 6">
            <a:extLst>
              <a:ext uri="{FF2B5EF4-FFF2-40B4-BE49-F238E27FC236}">
                <a16:creationId xmlns:a16="http://schemas.microsoft.com/office/drawing/2014/main" id="{466B1014-A79C-A842-A1FB-F457825F58C6}"/>
              </a:ext>
            </a:extLst>
          </p:cNvPr>
          <p:cNvSpPr txBox="1"/>
          <p:nvPr/>
        </p:nvSpPr>
        <p:spPr>
          <a:xfrm>
            <a:off x="1045633" y="1575078"/>
            <a:ext cx="4289957" cy="369332"/>
          </a:xfrm>
          <a:prstGeom prst="rect">
            <a:avLst/>
          </a:prstGeom>
          <a:noFill/>
        </p:spPr>
        <p:txBody>
          <a:bodyPr wrap="none" rtlCol="0">
            <a:spAutoFit/>
          </a:bodyPr>
          <a:lstStyle/>
          <a:p>
            <a:r>
              <a:rPr lang="en-IN" dirty="0"/>
              <a:t>This image contains two cars &amp; traffic lights.</a:t>
            </a:r>
          </a:p>
        </p:txBody>
      </p:sp>
      <p:pic>
        <p:nvPicPr>
          <p:cNvPr id="1028" name="Picture 4">
            <a:extLst>
              <a:ext uri="{FF2B5EF4-FFF2-40B4-BE49-F238E27FC236}">
                <a16:creationId xmlns:a16="http://schemas.microsoft.com/office/drawing/2014/main" id="{1320F06E-811B-3740-BA25-993A7BB2740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7850" y="1944410"/>
            <a:ext cx="4330700" cy="328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682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p:txBody>
          <a:bodyPr/>
          <a:lstStyle/>
          <a:p>
            <a:r>
              <a:rPr lang="en-IN" b="1" dirty="0" err="1"/>
              <a:t>Correllogram</a:t>
            </a:r>
            <a:endParaRPr lang="en-US" b="1" dirty="0"/>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838200" y="1496183"/>
            <a:ext cx="11088757" cy="5262425"/>
          </a:xfrm>
        </p:spPr>
        <p:txBody>
          <a:bodyPr>
            <a:normAutofit fontScale="92500" lnSpcReduction="10000"/>
          </a:bodyPr>
          <a:lstStyle/>
          <a:p>
            <a:pPr marL="0" indent="0">
              <a:buNone/>
            </a:pPr>
            <a:r>
              <a:rPr lang="en-IN" dirty="0"/>
              <a:t>Correlogram is used to visually see the correlation metric between all possible pairs of numeric variables in a given </a:t>
            </a:r>
            <a:r>
              <a:rPr lang="en-IN" dirty="0" err="1"/>
              <a:t>dataframe</a:t>
            </a:r>
            <a:r>
              <a:rPr lang="en-IN" dirty="0"/>
              <a:t> (or 2D array).</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The correlation between </a:t>
            </a:r>
            <a:r>
              <a:rPr lang="en-IN" dirty="0" err="1"/>
              <a:t>frame_id</a:t>
            </a:r>
            <a:r>
              <a:rPr lang="en-IN" dirty="0"/>
              <a:t> &amp; </a:t>
            </a:r>
            <a:r>
              <a:rPr lang="en-IN" dirty="0" err="1"/>
              <a:t>steering_angle</a:t>
            </a:r>
            <a:r>
              <a:rPr lang="en-IN" dirty="0"/>
              <a:t> is 0.007 which means there is </a:t>
            </a:r>
            <a:r>
              <a:rPr lang="en-IN" dirty="0" err="1"/>
              <a:t>alomost</a:t>
            </a:r>
            <a:r>
              <a:rPr lang="en-IN" dirty="0"/>
              <a:t> no correlation.</a:t>
            </a:r>
          </a:p>
          <a:p>
            <a:pPr marL="0" indent="0">
              <a:buNone/>
            </a:pPr>
            <a:endParaRPr lang="en-US" dirty="0"/>
          </a:p>
        </p:txBody>
      </p:sp>
      <p:pic>
        <p:nvPicPr>
          <p:cNvPr id="2050" name="Picture 2">
            <a:extLst>
              <a:ext uri="{FF2B5EF4-FFF2-40B4-BE49-F238E27FC236}">
                <a16:creationId xmlns:a16="http://schemas.microsoft.com/office/drawing/2014/main" id="{4BCACD50-50E6-B249-9486-F10618568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468" y="2251012"/>
            <a:ext cx="4738481" cy="357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761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p:txBody>
          <a:bodyPr/>
          <a:lstStyle/>
          <a:p>
            <a:r>
              <a:rPr lang="en-IN" b="1" dirty="0"/>
              <a:t>Pairwise Plot</a:t>
            </a:r>
            <a:endParaRPr lang="en-US" b="1" dirty="0"/>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357809" y="1496184"/>
            <a:ext cx="11396869" cy="5361816"/>
          </a:xfrm>
        </p:spPr>
        <p:txBody>
          <a:bodyPr>
            <a:normAutofit fontScale="92500" lnSpcReduction="20000"/>
          </a:bodyPr>
          <a:lstStyle/>
          <a:p>
            <a:pPr marL="0" indent="0">
              <a:buNone/>
            </a:pPr>
            <a:r>
              <a:rPr lang="en-IN" dirty="0"/>
              <a:t>Pairwise plot is a favourite in exploratory analysis to understand the relationship between all possible pairs of numeric variables. It is a must have tool for bivariate analysis.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err="1"/>
              <a:t>frame_id</a:t>
            </a:r>
            <a:r>
              <a:rPr lang="en-IN" dirty="0"/>
              <a:t> has a constant distribution, however </a:t>
            </a:r>
            <a:r>
              <a:rPr lang="en-IN" dirty="0" err="1"/>
              <a:t>steering_angle</a:t>
            </a:r>
            <a:r>
              <a:rPr lang="en-IN" dirty="0"/>
              <a:t> showed some fluctuations.</a:t>
            </a:r>
            <a:endParaRPr lang="en-US" dirty="0"/>
          </a:p>
        </p:txBody>
      </p:sp>
      <p:pic>
        <p:nvPicPr>
          <p:cNvPr id="3074" name="Picture 2">
            <a:extLst>
              <a:ext uri="{FF2B5EF4-FFF2-40B4-BE49-F238E27FC236}">
                <a16:creationId xmlns:a16="http://schemas.microsoft.com/office/drawing/2014/main" id="{43D794F4-7A72-4143-8414-DB9392E17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21727"/>
            <a:ext cx="4517453" cy="375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53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a:xfrm>
            <a:off x="838200" y="365125"/>
            <a:ext cx="10515600" cy="954503"/>
          </a:xfrm>
        </p:spPr>
        <p:txBody>
          <a:bodyPr>
            <a:normAutofit fontScale="90000"/>
          </a:bodyPr>
          <a:lstStyle/>
          <a:p>
            <a:r>
              <a:rPr lang="en-IN" b="1" dirty="0"/>
              <a:t>Scatter plot with linear regression line of best fit</a:t>
            </a:r>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838200" y="1152939"/>
            <a:ext cx="11088757" cy="5605669"/>
          </a:xfrm>
        </p:spPr>
        <p:txBody>
          <a:bodyPr>
            <a:normAutofit lnSpcReduction="10000"/>
          </a:bodyPr>
          <a:lstStyle/>
          <a:p>
            <a:pPr marL="0" indent="0">
              <a:buNone/>
            </a:pPr>
            <a:r>
              <a:rPr lang="en-IN" sz="2200" dirty="0"/>
              <a:t>Used to understand how two variables change with respect to each other, the line of best fit is the way to go. The below plot shows how the line of best fit differs amongst various groups in the data. To disable the groupings and to just draw one line-of-best-fit for the entire dataset, remove the hue='</a:t>
            </a:r>
            <a:r>
              <a:rPr lang="en-IN" sz="2200" dirty="0" err="1"/>
              <a:t>cyl</a:t>
            </a:r>
            <a:r>
              <a:rPr lang="en-IN" sz="2200" dirty="0"/>
              <a:t>' parameter from the </a:t>
            </a:r>
            <a:r>
              <a:rPr lang="en-IN" sz="2200" dirty="0" err="1"/>
              <a:t>sns.lmplot</a:t>
            </a:r>
            <a:r>
              <a:rPr lang="en-IN" sz="2200" dirty="0"/>
              <a:t>() call below.</a:t>
            </a:r>
            <a:br>
              <a:rPr lang="en-IN" dirty="0"/>
            </a:b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Scatterplot with line of best fit suggests that there is no linear regression present in </a:t>
            </a:r>
            <a:r>
              <a:rPr lang="en-IN" dirty="0" err="1"/>
              <a:t>steering_angle</a:t>
            </a:r>
            <a:r>
              <a:rPr lang="en-IN" dirty="0"/>
              <a:t>.</a:t>
            </a:r>
          </a:p>
        </p:txBody>
      </p:sp>
      <p:pic>
        <p:nvPicPr>
          <p:cNvPr id="4098" name="Picture 2">
            <a:extLst>
              <a:ext uri="{FF2B5EF4-FFF2-40B4-BE49-F238E27FC236}">
                <a16:creationId xmlns:a16="http://schemas.microsoft.com/office/drawing/2014/main" id="{18C8C0FE-4299-A04B-90FE-08A8E0480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739" y="2316912"/>
            <a:ext cx="5178287" cy="3279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06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a:xfrm>
            <a:off x="785191" y="198436"/>
            <a:ext cx="10515600" cy="954503"/>
          </a:xfrm>
        </p:spPr>
        <p:txBody>
          <a:bodyPr>
            <a:normAutofit/>
          </a:bodyPr>
          <a:lstStyle/>
          <a:p>
            <a:r>
              <a:rPr lang="en-IN" b="1" dirty="0"/>
              <a:t>Density Curves with Histogram</a:t>
            </a:r>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838200" y="1152939"/>
            <a:ext cx="11088757" cy="5605669"/>
          </a:xfrm>
        </p:spPr>
        <p:txBody>
          <a:bodyPr>
            <a:normAutofit/>
          </a:bodyPr>
          <a:lstStyle/>
          <a:p>
            <a:pPr marL="0" indent="0">
              <a:buNone/>
            </a:pPr>
            <a:r>
              <a:rPr lang="en-IN" dirty="0"/>
              <a:t>Density curve with histogram brings together the collective information conveyed by the two plots so you can have them both in a single figure instead of two.</a:t>
            </a:r>
            <a:br>
              <a:rPr lang="en-IN" dirty="0"/>
            </a:b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The density plot of </a:t>
            </a:r>
            <a:r>
              <a:rPr lang="en-IN" dirty="0" err="1"/>
              <a:t>steering_angle</a:t>
            </a:r>
            <a:r>
              <a:rPr lang="en-IN" dirty="0"/>
              <a:t> is almost constant but also little bit fluctuating.</a:t>
            </a:r>
          </a:p>
        </p:txBody>
      </p:sp>
      <p:pic>
        <p:nvPicPr>
          <p:cNvPr id="6146" name="Picture 2">
            <a:extLst>
              <a:ext uri="{FF2B5EF4-FFF2-40B4-BE49-F238E27FC236}">
                <a16:creationId xmlns:a16="http://schemas.microsoft.com/office/drawing/2014/main" id="{A47B5673-4C00-D549-AE81-311CA861A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91" y="2339181"/>
            <a:ext cx="5191346" cy="336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21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a:xfrm>
            <a:off x="838200" y="365125"/>
            <a:ext cx="10515600" cy="954503"/>
          </a:xfrm>
        </p:spPr>
        <p:txBody>
          <a:bodyPr>
            <a:normAutofit/>
          </a:bodyPr>
          <a:lstStyle/>
          <a:p>
            <a:r>
              <a:rPr lang="en-IN" b="1" dirty="0"/>
              <a:t>Scatter and Density plot</a:t>
            </a:r>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609600" y="1868557"/>
            <a:ext cx="11184835" cy="4784034"/>
          </a:xfrm>
        </p:spPr>
        <p:txBody>
          <a:bodyPr>
            <a:normAutofit lnSpcReduction="10000"/>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The Scatter plots of </a:t>
            </a:r>
            <a:r>
              <a:rPr lang="en-IN" dirty="0" err="1"/>
              <a:t>steering_angle</a:t>
            </a:r>
            <a:r>
              <a:rPr lang="en-IN" dirty="0"/>
              <a:t> &amp; </a:t>
            </a:r>
            <a:r>
              <a:rPr lang="en-IN" dirty="0" err="1"/>
              <a:t>frame_id</a:t>
            </a:r>
            <a:r>
              <a:rPr lang="en-IN" dirty="0"/>
              <a:t> are not showing any essential information. Besides, the </a:t>
            </a:r>
            <a:r>
              <a:rPr lang="en-IN" dirty="0" err="1"/>
              <a:t>frame_id's</a:t>
            </a:r>
            <a:r>
              <a:rPr lang="en-IN" dirty="0"/>
              <a:t> density plot is constant, however </a:t>
            </a:r>
            <a:r>
              <a:rPr lang="en-IN" dirty="0" err="1"/>
              <a:t>steering_angle's</a:t>
            </a:r>
            <a:r>
              <a:rPr lang="en-IN" dirty="0"/>
              <a:t> density plot is little bit fluctuating.</a:t>
            </a:r>
          </a:p>
        </p:txBody>
      </p:sp>
      <p:pic>
        <p:nvPicPr>
          <p:cNvPr id="5122" name="Picture 2">
            <a:extLst>
              <a:ext uri="{FF2B5EF4-FFF2-40B4-BE49-F238E27FC236}">
                <a16:creationId xmlns:a16="http://schemas.microsoft.com/office/drawing/2014/main" id="{9C22EA7C-E417-1747-9426-4ABA0DF50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14484"/>
            <a:ext cx="5022851" cy="31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778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a:xfrm>
            <a:off x="838200" y="365125"/>
            <a:ext cx="10515600" cy="954503"/>
          </a:xfrm>
        </p:spPr>
        <p:txBody>
          <a:bodyPr>
            <a:normAutofit/>
          </a:bodyPr>
          <a:lstStyle/>
          <a:p>
            <a:r>
              <a:rPr lang="en-IN" b="1" dirty="0"/>
              <a:t>Mean, Median, and Mode of </a:t>
            </a:r>
            <a:r>
              <a:rPr lang="en-IN" b="1" dirty="0" err="1"/>
              <a:t>steering_angle</a:t>
            </a:r>
            <a:endParaRPr lang="en-IN" b="1" dirty="0"/>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609600" y="1868557"/>
            <a:ext cx="11184835" cy="4784034"/>
          </a:xfrm>
        </p:spPr>
        <p:txBody>
          <a:bodyPr>
            <a:normAutofit/>
          </a:bodyPr>
          <a:lstStyle/>
          <a:p>
            <a:pPr marL="0" indent="0">
              <a:buNone/>
            </a:pPr>
            <a:r>
              <a:rPr lang="en-IN" dirty="0"/>
              <a:t>Mean: 0.000487757865425786 </a:t>
            </a:r>
          </a:p>
          <a:p>
            <a:pPr marL="0" indent="0">
              <a:buNone/>
            </a:pPr>
            <a:r>
              <a:rPr lang="en-IN" dirty="0"/>
              <a:t>Median: 0.00680191526189447</a:t>
            </a:r>
          </a:p>
          <a:p>
            <a:pPr marL="0" indent="0">
              <a:buNone/>
            </a:pPr>
            <a:r>
              <a:rPr lang="en-IN" dirty="0"/>
              <a:t>Mode: -0.39974693</a:t>
            </a:r>
          </a:p>
          <a:p>
            <a:pPr marL="0" indent="0">
              <a:buNone/>
            </a:pPr>
            <a:endParaRPr lang="en-IN" dirty="0"/>
          </a:p>
          <a:p>
            <a:pPr marL="0" indent="0">
              <a:buNone/>
            </a:pPr>
            <a:endParaRPr lang="en-IN" dirty="0"/>
          </a:p>
          <a:p>
            <a:pPr marL="0" indent="0">
              <a:buNone/>
            </a:pPr>
            <a:r>
              <a:rPr lang="en-IN" dirty="0"/>
              <a:t>Mode represents that </a:t>
            </a:r>
            <a:r>
              <a:rPr lang="en-IN" dirty="0" err="1"/>
              <a:t>steering_angle</a:t>
            </a:r>
            <a:r>
              <a:rPr lang="en-IN" dirty="0"/>
              <a:t> -0.39974693 got repeated the most at that particular road location which means the exact angle of road at that moment would be approximately negative 40%.</a:t>
            </a:r>
          </a:p>
        </p:txBody>
      </p:sp>
    </p:spTree>
    <p:extLst>
      <p:ext uri="{BB962C8B-B14F-4D97-AF65-F5344CB8AC3E}">
        <p14:creationId xmlns:p14="http://schemas.microsoft.com/office/powerpoint/2010/main" val="60443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CD84-B430-AC48-A5DD-59FF8C863245}"/>
              </a:ext>
            </a:extLst>
          </p:cNvPr>
          <p:cNvSpPr>
            <a:spLocks noGrp="1"/>
          </p:cNvSpPr>
          <p:nvPr>
            <p:ph type="title"/>
          </p:nvPr>
        </p:nvSpPr>
        <p:spPr>
          <a:xfrm>
            <a:off x="785191" y="198436"/>
            <a:ext cx="10515600" cy="954503"/>
          </a:xfrm>
        </p:spPr>
        <p:txBody>
          <a:bodyPr>
            <a:normAutofit/>
          </a:bodyPr>
          <a:lstStyle/>
          <a:p>
            <a:r>
              <a:rPr lang="en-IN" b="1" dirty="0"/>
              <a:t>Outliers</a:t>
            </a:r>
          </a:p>
        </p:txBody>
      </p:sp>
      <p:sp>
        <p:nvSpPr>
          <p:cNvPr id="3" name="Content Placeholder 2">
            <a:extLst>
              <a:ext uri="{FF2B5EF4-FFF2-40B4-BE49-F238E27FC236}">
                <a16:creationId xmlns:a16="http://schemas.microsoft.com/office/drawing/2014/main" id="{A7EEA07C-2727-784D-8F39-C368C3BF74B3}"/>
              </a:ext>
            </a:extLst>
          </p:cNvPr>
          <p:cNvSpPr>
            <a:spLocks noGrp="1"/>
          </p:cNvSpPr>
          <p:nvPr>
            <p:ph idx="1"/>
          </p:nvPr>
        </p:nvSpPr>
        <p:spPr>
          <a:xfrm>
            <a:off x="838200" y="1152939"/>
            <a:ext cx="11088757" cy="5605669"/>
          </a:xfrm>
        </p:spPr>
        <p:txBody>
          <a:bodyPr>
            <a:normAutofit/>
          </a:bodyPr>
          <a:lstStyle/>
          <a:p>
            <a:pPr marL="0" indent="0">
              <a:buNone/>
            </a:pPr>
            <a:r>
              <a:rPr lang="en-IN" dirty="0"/>
              <a:t>Noise and exceptions in the data.</a:t>
            </a:r>
            <a:br>
              <a:rPr lang="en-IN" dirty="0"/>
            </a:b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This Boxplot does not contain any outlier which means this data doesn't contain any unexpected value that can modify the resultant values. So, no need of data transformation.</a:t>
            </a:r>
          </a:p>
        </p:txBody>
      </p:sp>
      <p:pic>
        <p:nvPicPr>
          <p:cNvPr id="10242" name="Picture 2">
            <a:extLst>
              <a:ext uri="{FF2B5EF4-FFF2-40B4-BE49-F238E27FC236}">
                <a16:creationId xmlns:a16="http://schemas.microsoft.com/office/drawing/2014/main" id="{60108795-ABED-094A-B647-375D78CCC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03018"/>
            <a:ext cx="4437796" cy="357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208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500</Words>
  <Application>Microsoft Macintosh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Drone Dataset Data Analysis &amp; Visualization</vt:lpstr>
      <vt:lpstr>Plotting an image from the dataset</vt:lpstr>
      <vt:lpstr>Correllogram</vt:lpstr>
      <vt:lpstr>Pairwise Plot</vt:lpstr>
      <vt:lpstr>Scatter plot with linear regression line of best fit</vt:lpstr>
      <vt:lpstr>Density Curves with Histogram</vt:lpstr>
      <vt:lpstr>Scatter and Density plot</vt:lpstr>
      <vt:lpstr>Mean, Median, and Mode of steering_angle</vt:lpstr>
      <vt:lpstr>Outliers</vt:lpstr>
      <vt:lpstr>Top-most Prediction Result of all images</vt:lpstr>
      <vt:lpstr>Top-most Prediction Result of all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Fruits&amp;Vegetables Data Visualization</dc:title>
  <dc:creator>rohitmanral777@gmail.com</dc:creator>
  <cp:lastModifiedBy>rohitmanral777@gmail.com</cp:lastModifiedBy>
  <cp:revision>22</cp:revision>
  <dcterms:created xsi:type="dcterms:W3CDTF">2020-07-30T06:41:25Z</dcterms:created>
  <dcterms:modified xsi:type="dcterms:W3CDTF">2020-11-21T09:17:37Z</dcterms:modified>
</cp:coreProperties>
</file>