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BB7D42-C954-4149-BB28-9F6CC6ABB24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336109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B7D42-C954-4149-BB28-9F6CC6ABB24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418029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B7D42-C954-4149-BB28-9F6CC6ABB24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98104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B7D42-C954-4149-BB28-9F6CC6ABB24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19958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BB7D42-C954-4149-BB28-9F6CC6ABB24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212584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BB7D42-C954-4149-BB28-9F6CC6ABB24B}"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386181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B7D42-C954-4149-BB28-9F6CC6ABB24B}"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30431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BB7D42-C954-4149-BB28-9F6CC6ABB24B}"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198407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B7D42-C954-4149-BB28-9F6CC6ABB24B}"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215637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BB7D42-C954-4149-BB28-9F6CC6ABB24B}"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126548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BB7D42-C954-4149-BB28-9F6CC6ABB24B}"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D2C-872B-4A09-B0CB-A094D2FB29DA}" type="slidenum">
              <a:rPr lang="en-US" smtClean="0"/>
              <a:t>‹#›</a:t>
            </a:fld>
            <a:endParaRPr lang="en-US"/>
          </a:p>
        </p:txBody>
      </p:sp>
    </p:spTree>
    <p:extLst>
      <p:ext uri="{BB962C8B-B14F-4D97-AF65-F5344CB8AC3E}">
        <p14:creationId xmlns:p14="http://schemas.microsoft.com/office/powerpoint/2010/main" val="31139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B7D42-C954-4149-BB28-9F6CC6ABB24B}" type="datetimeFigureOut">
              <a:rPr lang="en-US" smtClean="0"/>
              <a:t>6/4/2023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D2C-872B-4A09-B0CB-A094D2FB29DA}" type="slidenum">
              <a:rPr lang="en-US" smtClean="0"/>
              <a:t>‹#›</a:t>
            </a:fld>
            <a:endParaRPr lang="en-US"/>
          </a:p>
        </p:txBody>
      </p:sp>
    </p:spTree>
    <p:extLst>
      <p:ext uri="{BB962C8B-B14F-4D97-AF65-F5344CB8AC3E}">
        <p14:creationId xmlns:p14="http://schemas.microsoft.com/office/powerpoint/2010/main" val="99280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427304"/>
          </a:xfrm>
        </p:spPr>
        <p:txBody>
          <a:bodyPr>
            <a:noAutofit/>
          </a:bodyPr>
          <a:lstStyle/>
          <a:p>
            <a:pPr algn="l"/>
            <a:r>
              <a:rPr lang="en-US" sz="2800" dirty="0" smtClean="0"/>
              <a:t>Introduction</a:t>
            </a:r>
            <a:endParaRPr lang="en-US" sz="2800" dirty="0"/>
          </a:p>
        </p:txBody>
      </p:sp>
      <p:sp>
        <p:nvSpPr>
          <p:cNvPr id="3" name="Subtitle 2"/>
          <p:cNvSpPr>
            <a:spLocks noGrp="1"/>
          </p:cNvSpPr>
          <p:nvPr>
            <p:ph type="subTitle" idx="1"/>
          </p:nvPr>
        </p:nvSpPr>
        <p:spPr>
          <a:xfrm>
            <a:off x="1524000" y="1838426"/>
            <a:ext cx="9144000" cy="519763"/>
          </a:xfrm>
        </p:spPr>
        <p:txBody>
          <a:bodyPr/>
          <a:lstStyle/>
          <a:p>
            <a:pPr algn="l"/>
            <a:r>
              <a:rPr lang="en-US" dirty="0"/>
              <a:t>Aspect-Based Sentiment Analysis (ABSA)</a:t>
            </a:r>
          </a:p>
        </p:txBody>
      </p:sp>
      <p:sp>
        <p:nvSpPr>
          <p:cNvPr id="4" name="Subtitle 2"/>
          <p:cNvSpPr txBox="1">
            <a:spLocks/>
          </p:cNvSpPr>
          <p:nvPr/>
        </p:nvSpPr>
        <p:spPr>
          <a:xfrm>
            <a:off x="1524000" y="2387066"/>
            <a:ext cx="9144000" cy="20886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ABSA is a granular level of Sentiment Analysis that digs deeper to understand sentiment towards specific aspects in a certain context, instead of just the overall sentiment about a </a:t>
            </a:r>
            <a:r>
              <a:rPr lang="en-US" sz="1600" dirty="0" smtClean="0"/>
              <a:t>topic</a:t>
            </a:r>
          </a:p>
          <a:p>
            <a:pPr algn="l"/>
            <a:endParaRPr lang="en-US" sz="1600" dirty="0"/>
          </a:p>
          <a:p>
            <a:pPr algn="l"/>
            <a:r>
              <a:rPr lang="en-US" sz="1600" dirty="0"/>
              <a:t>For instance, a review might have positive sentiment about the taste of a restaurant's food, but negative sentiment about the service. ABSA allows us to capture these details and analyze them </a:t>
            </a:r>
            <a:r>
              <a:rPr lang="en-US" sz="1600" dirty="0" smtClean="0"/>
              <a:t>separately</a:t>
            </a:r>
            <a:endParaRPr lang="en-US" sz="1600" dirty="0"/>
          </a:p>
        </p:txBody>
      </p:sp>
    </p:spTree>
    <p:extLst>
      <p:ext uri="{BB962C8B-B14F-4D97-AF65-F5344CB8AC3E}">
        <p14:creationId xmlns:p14="http://schemas.microsoft.com/office/powerpoint/2010/main" val="2670769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Overview</a:t>
            </a:r>
            <a:endParaRPr lang="en-US" dirty="0"/>
          </a:p>
        </p:txBody>
      </p:sp>
      <p:sp>
        <p:nvSpPr>
          <p:cNvPr id="3" name="Content Placeholder 2"/>
          <p:cNvSpPr>
            <a:spLocks noGrp="1"/>
          </p:cNvSpPr>
          <p:nvPr>
            <p:ph idx="1"/>
          </p:nvPr>
        </p:nvSpPr>
        <p:spPr>
          <a:xfrm>
            <a:off x="838200" y="1825625"/>
            <a:ext cx="10515600" cy="671085"/>
          </a:xfrm>
        </p:spPr>
        <p:txBody>
          <a:bodyPr>
            <a:normAutofit/>
          </a:bodyPr>
          <a:lstStyle/>
          <a:p>
            <a:r>
              <a:rPr lang="en-US" sz="2200" dirty="0">
                <a:latin typeface="Times New Roman" panose="02020603050405020304" pitchFamily="18" charset="0"/>
                <a:cs typeface="Times New Roman" panose="02020603050405020304" pitchFamily="18" charset="0"/>
              </a:rPr>
              <a:t>Methodological Approach</a:t>
            </a:r>
            <a:endParaRPr lang="en-US" sz="22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2631647"/>
            <a:ext cx="10515600" cy="372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Our methodology involves utilizing the T5 transformer model for the ABSA task with an instruction-based learning approach.</a:t>
            </a:r>
          </a:p>
          <a:p>
            <a:r>
              <a:rPr lang="en-US" sz="2200" dirty="0">
                <a:latin typeface="Times New Roman" panose="02020603050405020304" pitchFamily="18" charset="0"/>
                <a:cs typeface="Times New Roman" panose="02020603050405020304" pitchFamily="18" charset="0"/>
              </a:rPr>
              <a:t>The dataset will be preprocessed and formatted according to the requirements of the T5 model.</a:t>
            </a:r>
          </a:p>
          <a:p>
            <a:r>
              <a:rPr lang="en-US" sz="2200" dirty="0">
                <a:latin typeface="Times New Roman" panose="02020603050405020304" pitchFamily="18" charset="0"/>
                <a:cs typeface="Times New Roman" panose="02020603050405020304" pitchFamily="18" charset="0"/>
              </a:rPr>
              <a:t>Explicit instructions will be included in the input data to guide the model's predictions.</a:t>
            </a:r>
          </a:p>
        </p:txBody>
      </p:sp>
    </p:spTree>
    <p:extLst>
      <p:ext uri="{BB962C8B-B14F-4D97-AF65-F5344CB8AC3E}">
        <p14:creationId xmlns:p14="http://schemas.microsoft.com/office/powerpoint/2010/main" val="385007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Preprocessing and Model Training</a:t>
            </a:r>
            <a:endParaRPr lang="en-US" dirty="0"/>
          </a:p>
        </p:txBody>
      </p:sp>
      <p:sp>
        <p:nvSpPr>
          <p:cNvPr id="3" name="Content Placeholder 2"/>
          <p:cNvSpPr>
            <a:spLocks noGrp="1"/>
          </p:cNvSpPr>
          <p:nvPr>
            <p:ph idx="1"/>
          </p:nvPr>
        </p:nvSpPr>
        <p:spPr>
          <a:xfrm>
            <a:off x="838200" y="1825625"/>
            <a:ext cx="10515600" cy="607474"/>
          </a:xfrm>
        </p:spPr>
        <p:txBody>
          <a:bodyPr/>
          <a:lstStyle/>
          <a:p>
            <a:r>
              <a:rPr lang="en-US" dirty="0"/>
              <a:t>Preprocessing and Training Process</a:t>
            </a:r>
            <a:endParaRPr lang="en-US" dirty="0"/>
          </a:p>
        </p:txBody>
      </p:sp>
      <p:sp>
        <p:nvSpPr>
          <p:cNvPr id="4" name="Content Placeholder 2"/>
          <p:cNvSpPr txBox="1">
            <a:spLocks/>
          </p:cNvSpPr>
          <p:nvPr/>
        </p:nvSpPr>
        <p:spPr>
          <a:xfrm>
            <a:off x="838200" y="2433098"/>
            <a:ext cx="10515600" cy="3601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Data Preprocessing</a:t>
            </a:r>
            <a:r>
              <a:rPr lang="en-US" sz="2200" dirty="0">
                <a:latin typeface="Times New Roman" panose="02020603050405020304" pitchFamily="18" charset="0"/>
                <a:cs typeface="Times New Roman" panose="02020603050405020304" pitchFamily="18" charset="0"/>
              </a:rPr>
              <a:t>: We'll prepare the text data by cleaning and tokenizing. We'll also include explicit instructions for the task.</a:t>
            </a:r>
          </a:p>
          <a:p>
            <a:r>
              <a:rPr lang="en-US" sz="2200" b="1" dirty="0">
                <a:latin typeface="Times New Roman" panose="02020603050405020304" pitchFamily="18" charset="0"/>
                <a:cs typeface="Times New Roman" panose="02020603050405020304" pitchFamily="18" charset="0"/>
              </a:rPr>
              <a:t>Model Training</a:t>
            </a:r>
            <a:r>
              <a:rPr lang="en-US" sz="2200" dirty="0">
                <a:latin typeface="Times New Roman" panose="02020603050405020304" pitchFamily="18" charset="0"/>
                <a:cs typeface="Times New Roman" panose="02020603050405020304" pitchFamily="18" charset="0"/>
              </a:rPr>
              <a:t>: The T5 model will be trained on the prepared dataset. During training, the model learns to follow the instructions and perform ABSA.</a:t>
            </a:r>
          </a:p>
        </p:txBody>
      </p:sp>
    </p:spTree>
    <p:extLst>
      <p:ext uri="{BB962C8B-B14F-4D97-AF65-F5344CB8AC3E}">
        <p14:creationId xmlns:p14="http://schemas.microsoft.com/office/powerpoint/2010/main" val="402597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Evaluation and Analysis</a:t>
            </a:r>
            <a:endParaRPr lang="en-US" dirty="0"/>
          </a:p>
        </p:txBody>
      </p:sp>
      <p:sp>
        <p:nvSpPr>
          <p:cNvPr id="3" name="Content Placeholder 2"/>
          <p:cNvSpPr>
            <a:spLocks noGrp="1"/>
          </p:cNvSpPr>
          <p:nvPr>
            <p:ph idx="1"/>
          </p:nvPr>
        </p:nvSpPr>
        <p:spPr/>
        <p:txBody>
          <a:bodyPr/>
          <a:lstStyle/>
          <a:p>
            <a:r>
              <a:rPr lang="en-US" sz="2200" b="1" dirty="0">
                <a:latin typeface="Times New Roman" panose="02020603050405020304" pitchFamily="18" charset="0"/>
                <a:cs typeface="Times New Roman" panose="02020603050405020304" pitchFamily="18" charset="0"/>
              </a:rPr>
              <a:t>Model Evaluation</a:t>
            </a:r>
            <a:r>
              <a:rPr lang="en-US" sz="2200" dirty="0">
                <a:latin typeface="Times New Roman" panose="02020603050405020304" pitchFamily="18" charset="0"/>
                <a:cs typeface="Times New Roman" panose="02020603050405020304" pitchFamily="18" charset="0"/>
              </a:rPr>
              <a:t>: The model's performance will be evaluated using appropriate metrics such as Accuracy, Precision, Recall, and F1 Score. We'll also consider aspect-level evaluation metrics.</a:t>
            </a:r>
          </a:p>
          <a:p>
            <a:r>
              <a:rPr lang="en-US" sz="2200" b="1" dirty="0">
                <a:latin typeface="Times New Roman" panose="02020603050405020304" pitchFamily="18" charset="0"/>
                <a:cs typeface="Times New Roman" panose="02020603050405020304" pitchFamily="18" charset="0"/>
              </a:rPr>
              <a:t>Result Analysis</a:t>
            </a:r>
            <a:r>
              <a:rPr lang="en-US" sz="2200" dirty="0">
                <a:latin typeface="Times New Roman" panose="02020603050405020304" pitchFamily="18" charset="0"/>
                <a:cs typeface="Times New Roman" panose="02020603050405020304" pitchFamily="18" charset="0"/>
              </a:rPr>
              <a:t>: We'll perform a detailed analysis of the results, focusing on cases where the model performed exceptionally well and areas where it struggled. This will include analysis of the model's performance on different aspects and its adherence to the provided instructions.</a:t>
            </a:r>
          </a:p>
          <a:p>
            <a:endParaRPr lang="en-US" dirty="0"/>
          </a:p>
        </p:txBody>
      </p:sp>
    </p:spTree>
    <p:extLst>
      <p:ext uri="{BB962C8B-B14F-4D97-AF65-F5344CB8AC3E}">
        <p14:creationId xmlns:p14="http://schemas.microsoft.com/office/powerpoint/2010/main" val="236270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Discussion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126915"/>
              </p:ext>
            </p:extLst>
          </p:nvPr>
        </p:nvGraphicFramePr>
        <p:xfrm>
          <a:off x="1924217" y="3018556"/>
          <a:ext cx="6114551" cy="2571210"/>
        </p:xfrm>
        <a:graphic>
          <a:graphicData uri="http://schemas.openxmlformats.org/drawingml/2006/table">
            <a:tbl>
              <a:tblPr firstRow="1" firstCol="1">
                <a:tableStyleId>{5C22544A-7EE6-4342-B048-85BDC9FD1C3A}</a:tableStyleId>
              </a:tblPr>
              <a:tblGrid>
                <a:gridCol w="1240381">
                  <a:extLst>
                    <a:ext uri="{9D8B030D-6E8A-4147-A177-3AD203B41FA5}">
                      <a16:colId xmlns:a16="http://schemas.microsoft.com/office/drawing/2014/main" val="3348726360"/>
                    </a:ext>
                  </a:extLst>
                </a:gridCol>
                <a:gridCol w="1118089">
                  <a:extLst>
                    <a:ext uri="{9D8B030D-6E8A-4147-A177-3AD203B41FA5}">
                      <a16:colId xmlns:a16="http://schemas.microsoft.com/office/drawing/2014/main" val="1109607103"/>
                    </a:ext>
                  </a:extLst>
                </a:gridCol>
                <a:gridCol w="1118089">
                  <a:extLst>
                    <a:ext uri="{9D8B030D-6E8A-4147-A177-3AD203B41FA5}">
                      <a16:colId xmlns:a16="http://schemas.microsoft.com/office/drawing/2014/main" val="2458527967"/>
                    </a:ext>
                  </a:extLst>
                </a:gridCol>
                <a:gridCol w="1118089">
                  <a:extLst>
                    <a:ext uri="{9D8B030D-6E8A-4147-A177-3AD203B41FA5}">
                      <a16:colId xmlns:a16="http://schemas.microsoft.com/office/drawing/2014/main" val="3252642509"/>
                    </a:ext>
                  </a:extLst>
                </a:gridCol>
                <a:gridCol w="1519903">
                  <a:extLst>
                    <a:ext uri="{9D8B030D-6E8A-4147-A177-3AD203B41FA5}">
                      <a16:colId xmlns:a16="http://schemas.microsoft.com/office/drawing/2014/main" val="4041882465"/>
                    </a:ext>
                  </a:extLst>
                </a:gridCol>
              </a:tblGrid>
              <a:tr h="439523">
                <a:tc>
                  <a:txBody>
                    <a:bodyPr/>
                    <a:lstStyle/>
                    <a:p>
                      <a:pPr marL="0" marR="0" algn="ctr">
                        <a:lnSpc>
                          <a:spcPct val="107000"/>
                        </a:lnSpc>
                        <a:spcBef>
                          <a:spcPts val="0"/>
                        </a:spcBef>
                        <a:spcAft>
                          <a:spcPts val="800"/>
                        </a:spcAft>
                      </a:pPr>
                      <a:r>
                        <a:rPr lang="en-US" sz="1100">
                          <a:effectLst/>
                        </a:rPr>
                        <a:t>Model</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Lapt14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Rest16</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6954882"/>
                  </a:ext>
                </a:extLst>
              </a:tr>
              <a:tr h="417547">
                <a:tc>
                  <a:txBody>
                    <a:bodyPr/>
                    <a:lstStyle/>
                    <a:p>
                      <a:pPr marL="0" marR="0" algn="ctr">
                        <a:lnSpc>
                          <a:spcPct val="107000"/>
                        </a:lnSpc>
                        <a:spcBef>
                          <a:spcPts val="0"/>
                        </a:spcBef>
                        <a:spcAft>
                          <a:spcPts val="800"/>
                        </a:spcAft>
                      </a:pPr>
                      <a:r>
                        <a:rPr lang="en-US" sz="1100">
                          <a:effectLst/>
                        </a:rPr>
                        <a:t>GPT2med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82.04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75.94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184292104"/>
                  </a:ext>
                </a:extLst>
              </a:tr>
              <a:tr h="417547">
                <a:tc>
                  <a:txBody>
                    <a:bodyPr/>
                    <a:lstStyle/>
                    <a:p>
                      <a:pPr marL="0" marR="0" algn="ctr">
                        <a:lnSpc>
                          <a:spcPct val="107000"/>
                        </a:lnSpc>
                        <a:spcBef>
                          <a:spcPts val="0"/>
                        </a:spcBef>
                        <a:spcAft>
                          <a:spcPts val="800"/>
                        </a:spcAft>
                      </a:pPr>
                      <a:r>
                        <a:rPr lang="en-US" sz="1100">
                          <a:effectLst/>
                        </a:rPr>
                        <a:t>GRACE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87.93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85.45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54931549"/>
                  </a:ext>
                </a:extLst>
              </a:tr>
              <a:tr h="417547">
                <a:tc>
                  <a:txBody>
                    <a:bodyPr/>
                    <a:lstStyle/>
                    <a:p>
                      <a:pPr marL="0" marR="0" algn="ctr">
                        <a:lnSpc>
                          <a:spcPct val="107000"/>
                        </a:lnSpc>
                        <a:spcBef>
                          <a:spcPts val="0"/>
                        </a:spcBef>
                        <a:spcAft>
                          <a:spcPts val="800"/>
                        </a:spcAft>
                      </a:pPr>
                      <a:r>
                        <a:rPr lang="en-US" sz="1100">
                          <a:effectLst/>
                        </a:rPr>
                        <a:t>BARTABSA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83.52</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87.07</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75.54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23976944"/>
                  </a:ext>
                </a:extLst>
              </a:tr>
              <a:tr h="439523">
                <a:tc>
                  <a:txBody>
                    <a:bodyPr/>
                    <a:lstStyle/>
                    <a:p>
                      <a:pPr marL="0" marR="0" algn="ctr">
                        <a:lnSpc>
                          <a:spcPct val="107000"/>
                        </a:lnSpc>
                        <a:spcBef>
                          <a:spcPts val="0"/>
                        </a:spcBef>
                        <a:spcAft>
                          <a:spcPts val="800"/>
                        </a:spcAft>
                      </a:pPr>
                      <a:r>
                        <a:rPr lang="en-US" sz="1100">
                          <a:effectLst/>
                        </a:rPr>
                        <a:t>IT-MTL</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76.93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74.03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79.41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81481801"/>
                  </a:ext>
                </a:extLst>
              </a:tr>
              <a:tr h="439523">
                <a:tc>
                  <a:txBody>
                    <a:bodyPr/>
                    <a:lstStyle/>
                    <a:p>
                      <a:pPr marL="0" marR="0" algn="ctr">
                        <a:lnSpc>
                          <a:spcPct val="107000"/>
                        </a:lnSpc>
                        <a:spcBef>
                          <a:spcPts val="0"/>
                        </a:spcBef>
                        <a:spcAft>
                          <a:spcPts val="800"/>
                        </a:spcAft>
                      </a:pPr>
                      <a:r>
                        <a:rPr lang="en-US" sz="1100">
                          <a:effectLst/>
                        </a:rPr>
                        <a:t>Inst ABSA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dirty="0">
                          <a:effectLst/>
                        </a:rPr>
                        <a:t>91.4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92.76</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75.23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dirty="0">
                          <a:effectLst/>
                        </a:rPr>
                        <a:t>81.48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300939026"/>
                  </a:ext>
                </a:extLst>
              </a:tr>
            </a:tbl>
          </a:graphicData>
        </a:graphic>
      </p:graphicFrame>
      <p:sp>
        <p:nvSpPr>
          <p:cNvPr id="5" name="Content Placeholder 2"/>
          <p:cNvSpPr txBox="1">
            <a:spLocks/>
          </p:cNvSpPr>
          <p:nvPr/>
        </p:nvSpPr>
        <p:spPr>
          <a:xfrm>
            <a:off x="838200" y="1825625"/>
            <a:ext cx="10515600" cy="679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Comparison between </a:t>
            </a:r>
            <a:r>
              <a:rPr lang="en-US" sz="2200" dirty="0" err="1" smtClean="0">
                <a:latin typeface="Times New Roman" panose="02020603050405020304" pitchFamily="18" charset="0"/>
                <a:cs typeface="Times New Roman" panose="02020603050405020304" pitchFamily="18" charset="0"/>
              </a:rPr>
              <a:t>GPTmed</a:t>
            </a:r>
            <a:r>
              <a:rPr lang="en-US" sz="2200" dirty="0" smtClean="0">
                <a:latin typeface="Times New Roman" panose="02020603050405020304" pitchFamily="18" charset="0"/>
                <a:cs typeface="Times New Roman" panose="02020603050405020304" pitchFamily="18" charset="0"/>
              </a:rPr>
              <a:t>, GRACE, BARTABSA, IT-MTL V/S </a:t>
            </a:r>
            <a:r>
              <a:rPr lang="en-US" sz="2200" dirty="0" err="1" smtClean="0">
                <a:latin typeface="Times New Roman" panose="02020603050405020304" pitchFamily="18" charset="0"/>
                <a:cs typeface="Times New Roman" panose="02020603050405020304" pitchFamily="18" charset="0"/>
              </a:rPr>
              <a:t>Inst</a:t>
            </a:r>
            <a:r>
              <a:rPr lang="en-US" sz="2200" dirty="0" smtClean="0">
                <a:latin typeface="Times New Roman" panose="02020603050405020304" pitchFamily="18" charset="0"/>
                <a:cs typeface="Times New Roman" panose="02020603050405020304" pitchFamily="18" charset="0"/>
              </a:rPr>
              <a:t> ABSA</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7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9981122"/>
              </p:ext>
            </p:extLst>
          </p:nvPr>
        </p:nvGraphicFramePr>
        <p:xfrm>
          <a:off x="1420923" y="2867632"/>
          <a:ext cx="3990975" cy="1114425"/>
        </p:xfrm>
        <a:graphic>
          <a:graphicData uri="http://schemas.openxmlformats.org/drawingml/2006/table">
            <a:tbl>
              <a:tblPr firstRow="1" firstCol="1">
                <a:tableStyleId>{5C22544A-7EE6-4342-B048-85BDC9FD1C3A}</a:tableStyleId>
              </a:tblPr>
              <a:tblGrid>
                <a:gridCol w="942975">
                  <a:extLst>
                    <a:ext uri="{9D8B030D-6E8A-4147-A177-3AD203B41FA5}">
                      <a16:colId xmlns:a16="http://schemas.microsoft.com/office/drawing/2014/main" val="2908794507"/>
                    </a:ext>
                  </a:extLst>
                </a:gridCol>
                <a:gridCol w="609600">
                  <a:extLst>
                    <a:ext uri="{9D8B030D-6E8A-4147-A177-3AD203B41FA5}">
                      <a16:colId xmlns:a16="http://schemas.microsoft.com/office/drawing/2014/main" val="736351008"/>
                    </a:ext>
                  </a:extLst>
                </a:gridCol>
                <a:gridCol w="609600">
                  <a:extLst>
                    <a:ext uri="{9D8B030D-6E8A-4147-A177-3AD203B41FA5}">
                      <a16:colId xmlns:a16="http://schemas.microsoft.com/office/drawing/2014/main" val="233011432"/>
                    </a:ext>
                  </a:extLst>
                </a:gridCol>
                <a:gridCol w="609600">
                  <a:extLst>
                    <a:ext uri="{9D8B030D-6E8A-4147-A177-3AD203B41FA5}">
                      <a16:colId xmlns:a16="http://schemas.microsoft.com/office/drawing/2014/main" val="2964248472"/>
                    </a:ext>
                  </a:extLst>
                </a:gridCol>
                <a:gridCol w="609600">
                  <a:extLst>
                    <a:ext uri="{9D8B030D-6E8A-4147-A177-3AD203B41FA5}">
                      <a16:colId xmlns:a16="http://schemas.microsoft.com/office/drawing/2014/main" val="2217961319"/>
                    </a:ext>
                  </a:extLst>
                </a:gridCol>
                <a:gridCol w="609600">
                  <a:extLst>
                    <a:ext uri="{9D8B030D-6E8A-4147-A177-3AD203B41FA5}">
                      <a16:colId xmlns:a16="http://schemas.microsoft.com/office/drawing/2014/main" val="1263161806"/>
                    </a:ext>
                  </a:extLst>
                </a:gridCol>
              </a:tblGrid>
              <a:tr h="190500">
                <a:tc>
                  <a:txBody>
                    <a:bodyPr/>
                    <a:lstStyle/>
                    <a:p>
                      <a:pPr marL="0" marR="0" algn="ctr">
                        <a:lnSpc>
                          <a:spcPct val="107000"/>
                        </a:lnSpc>
                        <a:spcBef>
                          <a:spcPts val="0"/>
                        </a:spcBef>
                        <a:spcAft>
                          <a:spcPts val="800"/>
                        </a:spcAft>
                      </a:pPr>
                      <a:r>
                        <a:rPr lang="en-US" sz="1100">
                          <a:effectLst/>
                        </a:rPr>
                        <a:t>Model</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Lapt14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Rest16</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SEntFiN </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979875978"/>
                  </a:ext>
                </a:extLst>
              </a:tr>
              <a:tr h="180975">
                <a:tc>
                  <a:txBody>
                    <a:bodyPr/>
                    <a:lstStyle/>
                    <a:p>
                      <a:pPr marL="0" marR="0" algn="ctr">
                        <a:lnSpc>
                          <a:spcPct val="107000"/>
                        </a:lnSpc>
                        <a:spcBef>
                          <a:spcPts val="0"/>
                        </a:spcBef>
                        <a:spcAft>
                          <a:spcPts val="800"/>
                        </a:spcAft>
                      </a:pPr>
                      <a:r>
                        <a:rPr lang="en-US" sz="1100">
                          <a:effectLst/>
                        </a:rPr>
                        <a:t>GPT2med</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82.04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75.94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885936350"/>
                  </a:ext>
                </a:extLst>
              </a:tr>
              <a:tr h="180975">
                <a:tc>
                  <a:txBody>
                    <a:bodyPr/>
                    <a:lstStyle/>
                    <a:p>
                      <a:pPr marL="0" marR="0" algn="ctr">
                        <a:lnSpc>
                          <a:spcPct val="107000"/>
                        </a:lnSpc>
                        <a:spcBef>
                          <a:spcPts val="0"/>
                        </a:spcBef>
                        <a:spcAft>
                          <a:spcPts val="800"/>
                        </a:spcAft>
                      </a:pPr>
                      <a:r>
                        <a:rPr lang="en-US" sz="1100">
                          <a:effectLst/>
                        </a:rPr>
                        <a:t>GRACE</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87.93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85.45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431455567"/>
                  </a:ext>
                </a:extLst>
              </a:tr>
              <a:tr h="180975">
                <a:tc>
                  <a:txBody>
                    <a:bodyPr/>
                    <a:lstStyle/>
                    <a:p>
                      <a:pPr marL="0" marR="0" algn="ctr">
                        <a:lnSpc>
                          <a:spcPct val="107000"/>
                        </a:lnSpc>
                        <a:spcBef>
                          <a:spcPts val="0"/>
                        </a:spcBef>
                        <a:spcAft>
                          <a:spcPts val="800"/>
                        </a:spcAft>
                      </a:pPr>
                      <a:r>
                        <a:rPr lang="en-US" sz="1100">
                          <a:effectLst/>
                        </a:rPr>
                        <a:t>BARTABSA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83.52</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87.07</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75.54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164002383"/>
                  </a:ext>
                </a:extLst>
              </a:tr>
              <a:tr h="190500">
                <a:tc>
                  <a:txBody>
                    <a:bodyPr/>
                    <a:lstStyle/>
                    <a:p>
                      <a:pPr marL="0" marR="0" algn="ctr">
                        <a:lnSpc>
                          <a:spcPct val="107000"/>
                        </a:lnSpc>
                        <a:spcBef>
                          <a:spcPts val="0"/>
                        </a:spcBef>
                        <a:spcAft>
                          <a:spcPts val="800"/>
                        </a:spcAft>
                      </a:pPr>
                      <a:r>
                        <a:rPr lang="en-US" sz="1100">
                          <a:effectLst/>
                        </a:rPr>
                        <a:t>IT-MTL</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76.93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74.03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79.41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NA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282506496"/>
                  </a:ext>
                </a:extLst>
              </a:tr>
              <a:tr h="190500">
                <a:tc>
                  <a:txBody>
                    <a:bodyPr/>
                    <a:lstStyle/>
                    <a:p>
                      <a:pPr marL="0" marR="0" algn="ctr">
                        <a:lnSpc>
                          <a:spcPct val="107000"/>
                        </a:lnSpc>
                        <a:spcBef>
                          <a:spcPts val="0"/>
                        </a:spcBef>
                        <a:spcAft>
                          <a:spcPts val="800"/>
                        </a:spcAft>
                      </a:pPr>
                      <a:r>
                        <a:rPr lang="en-US" sz="1100">
                          <a:effectLst/>
                        </a:rPr>
                        <a:t>Inst ABSA</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91.4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92.76</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nSpc>
                          <a:spcPct val="107000"/>
                        </a:lnSpc>
                        <a:spcBef>
                          <a:spcPts val="0"/>
                        </a:spcBef>
                        <a:spcAft>
                          <a:spcPts val="800"/>
                        </a:spcAft>
                      </a:pPr>
                      <a:r>
                        <a:rPr lang="en-US" sz="1100">
                          <a:effectLst/>
                        </a:rPr>
                        <a:t>75.23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a:effectLst/>
                        </a:rPr>
                        <a:t>81.48</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tc>
                  <a:txBody>
                    <a:bodyPr/>
                    <a:lstStyle/>
                    <a:p>
                      <a:pPr marL="0" marR="0" algn="ctr">
                        <a:lnSpc>
                          <a:spcPct val="107000"/>
                        </a:lnSpc>
                        <a:spcBef>
                          <a:spcPts val="0"/>
                        </a:spcBef>
                        <a:spcAft>
                          <a:spcPts val="800"/>
                        </a:spcAft>
                      </a:pPr>
                      <a:r>
                        <a:rPr lang="en-US" sz="1100" dirty="0">
                          <a:effectLst/>
                        </a:rPr>
                        <a:t>74.16</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57682011"/>
                  </a:ext>
                </a:extLst>
              </a:tr>
            </a:tbl>
          </a:graphicData>
        </a:graphic>
      </p:graphicFrame>
    </p:spTree>
    <p:extLst>
      <p:ext uri="{BB962C8B-B14F-4D97-AF65-F5344CB8AC3E}">
        <p14:creationId xmlns:p14="http://schemas.microsoft.com/office/powerpoint/2010/main" val="264847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33" y="428735"/>
            <a:ext cx="10515600" cy="57312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2148734"/>
            <a:ext cx="4958301" cy="2677708"/>
          </a:xfrm>
          <a:prstGeom prst="rect">
            <a:avLst/>
          </a:prstGeom>
        </p:spPr>
      </p:pic>
      <p:pic>
        <p:nvPicPr>
          <p:cNvPr id="5" name="Picture 4"/>
          <p:cNvPicPr>
            <a:picLocks noChangeAspect="1"/>
          </p:cNvPicPr>
          <p:nvPr/>
        </p:nvPicPr>
        <p:blipFill>
          <a:blip r:embed="rId3"/>
          <a:stretch>
            <a:fillRect/>
          </a:stretch>
        </p:blipFill>
        <p:spPr>
          <a:xfrm>
            <a:off x="5080842" y="1121134"/>
            <a:ext cx="5176341" cy="5629523"/>
          </a:xfrm>
          <a:prstGeom prst="rect">
            <a:avLst/>
          </a:prstGeom>
        </p:spPr>
      </p:pic>
    </p:spTree>
    <p:extLst>
      <p:ext uri="{BB962C8B-B14F-4D97-AF65-F5344CB8AC3E}">
        <p14:creationId xmlns:p14="http://schemas.microsoft.com/office/powerpoint/2010/main" val="36951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Role of Transformer Models in Sentiment Analysis</a:t>
            </a:r>
            <a:endParaRPr lang="en-US" sz="2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6824870" y="2843030"/>
            <a:ext cx="4341812" cy="2269870"/>
          </a:xfrm>
          <a:prstGeom prst="rect">
            <a:avLst/>
          </a:prstGeom>
        </p:spPr>
      </p:pic>
      <p:sp>
        <p:nvSpPr>
          <p:cNvPr id="4" name="Content Placeholder 2"/>
          <p:cNvSpPr txBox="1">
            <a:spLocks/>
          </p:cNvSpPr>
          <p:nvPr/>
        </p:nvSpPr>
        <p:spPr>
          <a:xfrm>
            <a:off x="990600" y="1978025"/>
            <a:ext cx="10515600" cy="1129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Power of Transformer Models</a:t>
            </a:r>
            <a:endParaRPr lang="en-US" dirty="0"/>
          </a:p>
        </p:txBody>
      </p:sp>
      <p:sp>
        <p:nvSpPr>
          <p:cNvPr id="5" name="Content Placeholder 2"/>
          <p:cNvSpPr txBox="1">
            <a:spLocks/>
          </p:cNvSpPr>
          <p:nvPr/>
        </p:nvSpPr>
        <p:spPr>
          <a:xfrm>
            <a:off x="1143000" y="2982427"/>
            <a:ext cx="5529470" cy="3262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Transformer models, such as the T5 (Text-To-Text Transfer Transformer), have revolutionized Natural Language Processing tasks, including Sentiment Analysis.</a:t>
            </a:r>
          </a:p>
          <a:p>
            <a:r>
              <a:rPr lang="en-US" sz="1600" dirty="0" smtClean="0"/>
              <a:t>These models excel due to their self-attention mechanism that allows them to understand the context of words and sentences.</a:t>
            </a:r>
          </a:p>
          <a:p>
            <a:r>
              <a:rPr lang="en-US" sz="1600" dirty="0" smtClean="0"/>
              <a:t>T5 model is unique due to its "text-to-text" framework, where every language problem is cast as a text generation task.</a:t>
            </a:r>
          </a:p>
          <a:p>
            <a:endParaRPr lang="en-US" dirty="0"/>
          </a:p>
        </p:txBody>
      </p:sp>
    </p:spTree>
    <p:extLst>
      <p:ext uri="{BB962C8B-B14F-4D97-AF65-F5344CB8AC3E}">
        <p14:creationId xmlns:p14="http://schemas.microsoft.com/office/powerpoint/2010/main" val="233312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Instruction Learning Approach</a:t>
            </a:r>
            <a:endParaRPr lang="en-US" sz="2400" dirty="0"/>
          </a:p>
        </p:txBody>
      </p:sp>
      <p:sp>
        <p:nvSpPr>
          <p:cNvPr id="3" name="Content Placeholder 2"/>
          <p:cNvSpPr>
            <a:spLocks noGrp="1"/>
          </p:cNvSpPr>
          <p:nvPr>
            <p:ph idx="1"/>
          </p:nvPr>
        </p:nvSpPr>
        <p:spPr>
          <a:xfrm>
            <a:off x="838200" y="1825625"/>
            <a:ext cx="4481223" cy="726744"/>
          </a:xfrm>
        </p:spPr>
        <p:txBody>
          <a:bodyPr/>
          <a:lstStyle/>
          <a:p>
            <a:r>
              <a:rPr lang="en-US" dirty="0"/>
              <a:t>Instruction Learning in </a:t>
            </a:r>
            <a:r>
              <a:rPr lang="en-US" dirty="0" smtClean="0"/>
              <a:t>T5</a:t>
            </a:r>
            <a:endParaRPr lang="en-US" dirty="0"/>
          </a:p>
        </p:txBody>
      </p:sp>
      <p:sp>
        <p:nvSpPr>
          <p:cNvPr id="4" name="Content Placeholder 2"/>
          <p:cNvSpPr txBox="1">
            <a:spLocks/>
          </p:cNvSpPr>
          <p:nvPr/>
        </p:nvSpPr>
        <p:spPr>
          <a:xfrm>
            <a:off x="838200" y="2762451"/>
            <a:ext cx="10515600" cy="1944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We utilize Instruction Learning in this study to guide the T5 transformer in performing ABSA.</a:t>
            </a:r>
          </a:p>
          <a:p>
            <a:r>
              <a:rPr lang="en-US" sz="2000" dirty="0">
                <a:latin typeface="Times New Roman" panose="02020603050405020304" pitchFamily="18" charset="0"/>
                <a:cs typeface="Times New Roman" panose="02020603050405020304" pitchFamily="18" charset="0"/>
              </a:rPr>
              <a:t>Instruction learning involves training models with explicit instructions in the data, offering a more controllable and interpretable model behavior.</a:t>
            </a:r>
          </a:p>
          <a:p>
            <a:r>
              <a:rPr lang="en-US" sz="2000" dirty="0">
                <a:latin typeface="Times New Roman" panose="02020603050405020304" pitchFamily="18" charset="0"/>
                <a:cs typeface="Times New Roman" panose="02020603050405020304" pitchFamily="18" charset="0"/>
              </a:rPr>
              <a:t>This approach can efficiently combine various NLP tasks together (like aspect identification and sentiment analysis in ABSA) under a single model, improving performance and consistency.</a:t>
            </a:r>
          </a:p>
          <a:p>
            <a:endParaRPr lang="en-US" dirty="0"/>
          </a:p>
        </p:txBody>
      </p:sp>
    </p:spTree>
    <p:extLst>
      <p:ext uri="{BB962C8B-B14F-4D97-AF65-F5344CB8AC3E}">
        <p14:creationId xmlns:p14="http://schemas.microsoft.com/office/powerpoint/2010/main" val="2043359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br>
              <a:rPr lang="en-US" dirty="0" smtClean="0"/>
            </a:br>
            <a:endParaRPr lang="en-US" dirty="0"/>
          </a:p>
        </p:txBody>
      </p:sp>
      <p:sp>
        <p:nvSpPr>
          <p:cNvPr id="3" name="Content Placeholder 2"/>
          <p:cNvSpPr>
            <a:spLocks noGrp="1"/>
          </p:cNvSpPr>
          <p:nvPr>
            <p:ph idx="1"/>
          </p:nvPr>
        </p:nvSpPr>
        <p:spPr>
          <a:xfrm>
            <a:off x="838200" y="1825625"/>
            <a:ext cx="10515600" cy="811697"/>
          </a:xfrm>
        </p:spPr>
        <p:txBody>
          <a:bodyPr/>
          <a:lstStyle/>
          <a:p>
            <a:r>
              <a:rPr lang="en-US" dirty="0"/>
              <a:t>Evolution of ABSA </a:t>
            </a:r>
            <a:r>
              <a:rPr lang="en-US" dirty="0" smtClean="0"/>
              <a:t>Techniques</a:t>
            </a:r>
            <a:endParaRPr lang="en-US" dirty="0"/>
          </a:p>
        </p:txBody>
      </p:sp>
      <p:sp>
        <p:nvSpPr>
          <p:cNvPr id="4" name="Content Placeholder 2"/>
          <p:cNvSpPr txBox="1">
            <a:spLocks/>
          </p:cNvSpPr>
          <p:nvPr/>
        </p:nvSpPr>
        <p:spPr>
          <a:xfrm>
            <a:off x="838200" y="2637322"/>
            <a:ext cx="10515600" cy="2993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Early work focused on rule-based and lexicon-based approaches for sentiment analysis.</a:t>
            </a:r>
          </a:p>
          <a:p>
            <a:r>
              <a:rPr lang="en-US" sz="2000" dirty="0">
                <a:latin typeface="Times New Roman" panose="02020603050405020304" pitchFamily="18" charset="0"/>
                <a:cs typeface="Times New Roman" panose="02020603050405020304" pitchFamily="18" charset="0"/>
              </a:rPr>
              <a:t>Later, machine learning models such as SVM and Naive Bayes were employed for ABSA.</a:t>
            </a:r>
          </a:p>
          <a:p>
            <a:r>
              <a:rPr lang="en-US" sz="2000" dirty="0">
                <a:latin typeface="Times New Roman" panose="02020603050405020304" pitchFamily="18" charset="0"/>
                <a:cs typeface="Times New Roman" panose="02020603050405020304" pitchFamily="18" charset="0"/>
              </a:rPr>
              <a:t>Deep learning models, such as CNN, LSTM, and GRU, have been explored extensively for ABSA in recent years.</a:t>
            </a:r>
          </a:p>
          <a:p>
            <a:r>
              <a:rPr lang="en-US" sz="2000" dirty="0">
                <a:latin typeface="Times New Roman" panose="02020603050405020304" pitchFamily="18" charset="0"/>
                <a:cs typeface="Times New Roman" panose="02020603050405020304" pitchFamily="18" charset="0"/>
              </a:rPr>
              <a:t>Recent studies highlighted the use of Transformer-based models for ABSA, proving their effectiveness</a:t>
            </a:r>
          </a:p>
          <a:p>
            <a:endParaRPr lang="en-US" dirty="0"/>
          </a:p>
        </p:txBody>
      </p:sp>
    </p:spTree>
    <p:extLst>
      <p:ext uri="{BB962C8B-B14F-4D97-AF65-F5344CB8AC3E}">
        <p14:creationId xmlns:p14="http://schemas.microsoft.com/office/powerpoint/2010/main" val="2475671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Transformer Models in Sentiment Analysis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5347790" cy="451437"/>
          </a:xfrm>
        </p:spPr>
        <p:txBody>
          <a:bodyPr/>
          <a:lstStyle/>
          <a:p>
            <a:pPr marL="0" indent="0">
              <a:buNone/>
            </a:pPr>
            <a:r>
              <a:rPr lang="en-US" sz="1400" dirty="0">
                <a:latin typeface="Times New Roman" panose="02020603050405020304" pitchFamily="18" charset="0"/>
                <a:cs typeface="Times New Roman" panose="02020603050405020304" pitchFamily="18" charset="0"/>
              </a:rPr>
              <a:t>Emergence of Transformer Models </a:t>
            </a:r>
            <a:r>
              <a:rPr lang="en-US" sz="1400" dirty="0">
                <a:latin typeface="Times New Roman" panose="02020603050405020304" pitchFamily="18" charset="0"/>
                <a:cs typeface="Times New Roman" panose="02020603050405020304" pitchFamily="18" charset="0"/>
              </a:rPr>
              <a:t>in NLP</a:t>
            </a:r>
          </a:p>
        </p:txBody>
      </p:sp>
      <p:sp>
        <p:nvSpPr>
          <p:cNvPr id="4" name="Content Placeholder 2"/>
          <p:cNvSpPr txBox="1">
            <a:spLocks/>
          </p:cNvSpPr>
          <p:nvPr/>
        </p:nvSpPr>
        <p:spPr>
          <a:xfrm>
            <a:off x="838200" y="2428975"/>
            <a:ext cx="5109376" cy="2795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Times New Roman" panose="02020603050405020304" pitchFamily="18" charset="0"/>
                <a:cs typeface="Times New Roman" panose="02020603050405020304" pitchFamily="18" charset="0"/>
              </a:rPr>
              <a:t>"Attention is All You Need" (</a:t>
            </a:r>
            <a:r>
              <a:rPr lang="en-US" sz="1500" dirty="0" err="1">
                <a:latin typeface="Times New Roman" panose="02020603050405020304" pitchFamily="18" charset="0"/>
                <a:cs typeface="Times New Roman" panose="02020603050405020304" pitchFamily="18" charset="0"/>
              </a:rPr>
              <a:t>Vaswani</a:t>
            </a:r>
            <a:r>
              <a:rPr lang="en-US" sz="1500" dirty="0">
                <a:latin typeface="Times New Roman" panose="02020603050405020304" pitchFamily="18" charset="0"/>
                <a:cs typeface="Times New Roman" panose="02020603050405020304" pitchFamily="18" charset="0"/>
              </a:rPr>
              <a:t> et al., 2017) introduced Transformer models, revolutionizing NLP tasks, including sentiment analysis.</a:t>
            </a:r>
          </a:p>
          <a:p>
            <a:r>
              <a:rPr lang="en-US" sz="1500" dirty="0">
                <a:latin typeface="Times New Roman" panose="02020603050405020304" pitchFamily="18" charset="0"/>
                <a:cs typeface="Times New Roman" panose="02020603050405020304" pitchFamily="18" charset="0"/>
              </a:rPr>
              <a:t>BERT (Devlin et al., 2019) demonstrated the power of transformer models in NLP tasks. Variants such as </a:t>
            </a:r>
            <a:r>
              <a:rPr lang="en-US" sz="1500" dirty="0" err="1">
                <a:latin typeface="Times New Roman" panose="02020603050405020304" pitchFamily="18" charset="0"/>
                <a:cs typeface="Times New Roman" panose="02020603050405020304" pitchFamily="18" charset="0"/>
              </a:rPr>
              <a:t>RoBERTa</a:t>
            </a:r>
            <a:r>
              <a:rPr lang="en-US" sz="1500" dirty="0">
                <a:latin typeface="Times New Roman" panose="02020603050405020304" pitchFamily="18" charset="0"/>
                <a:cs typeface="Times New Roman" panose="02020603050405020304" pitchFamily="18" charset="0"/>
              </a:rPr>
              <a:t>, ALBERT, and ELECTRA further pushed the performance.</a:t>
            </a:r>
          </a:p>
          <a:p>
            <a:r>
              <a:rPr lang="en-US" sz="1500" dirty="0">
                <a:latin typeface="Times New Roman" panose="02020603050405020304" pitchFamily="18" charset="0"/>
                <a:cs typeface="Times New Roman" panose="02020603050405020304" pitchFamily="18" charset="0"/>
              </a:rPr>
              <a:t>T5 (</a:t>
            </a:r>
            <a:r>
              <a:rPr lang="en-US" sz="1500" dirty="0" err="1">
                <a:latin typeface="Times New Roman" panose="02020603050405020304" pitchFamily="18" charset="0"/>
                <a:cs typeface="Times New Roman" panose="02020603050405020304" pitchFamily="18" charset="0"/>
              </a:rPr>
              <a:t>Raffel</a:t>
            </a:r>
            <a:r>
              <a:rPr lang="en-US" sz="1500" dirty="0">
                <a:latin typeface="Times New Roman" panose="02020603050405020304" pitchFamily="18" charset="0"/>
                <a:cs typeface="Times New Roman" panose="02020603050405020304" pitchFamily="18" charset="0"/>
              </a:rPr>
              <a:t> et al., 2020) emerged as a versatile text-to-text transformer model capable of handling various NLP tasks effectively.</a:t>
            </a:r>
          </a:p>
        </p:txBody>
      </p:sp>
      <p:sp>
        <p:nvSpPr>
          <p:cNvPr id="5" name="Content Placeholder 2"/>
          <p:cNvSpPr txBox="1">
            <a:spLocks/>
          </p:cNvSpPr>
          <p:nvPr/>
        </p:nvSpPr>
        <p:spPr>
          <a:xfrm>
            <a:off x="6114552" y="2428975"/>
            <a:ext cx="4724401" cy="35098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7" name="Picture 6"/>
          <p:cNvPicPr>
            <a:picLocks noChangeAspect="1"/>
          </p:cNvPicPr>
          <p:nvPr/>
        </p:nvPicPr>
        <p:blipFill>
          <a:blip r:embed="rId2"/>
          <a:stretch>
            <a:fillRect/>
          </a:stretch>
        </p:blipFill>
        <p:spPr>
          <a:xfrm>
            <a:off x="6185990" y="1825626"/>
            <a:ext cx="4733925" cy="4265074"/>
          </a:xfrm>
          <a:prstGeom prst="rect">
            <a:avLst/>
          </a:prstGeom>
        </p:spPr>
      </p:pic>
    </p:spTree>
    <p:extLst>
      <p:ext uri="{BB962C8B-B14F-4D97-AF65-F5344CB8AC3E}">
        <p14:creationId xmlns:p14="http://schemas.microsoft.com/office/powerpoint/2010/main" val="3115208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Instruction Learning and ABSA</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599941"/>
          </a:xfrm>
        </p:spPr>
        <p:txBody>
          <a:bodyPr/>
          <a:lstStyle/>
          <a:p>
            <a:r>
              <a:rPr lang="en-US" dirty="0">
                <a:latin typeface="Times New Roman" panose="02020603050405020304" pitchFamily="18" charset="0"/>
                <a:cs typeface="Times New Roman" panose="02020603050405020304" pitchFamily="18" charset="0"/>
              </a:rPr>
              <a:t>Integration of Instruction Learning in ABSA</a:t>
            </a:r>
          </a:p>
        </p:txBody>
      </p:sp>
      <p:sp>
        <p:nvSpPr>
          <p:cNvPr id="4" name="Content Placeholder 2"/>
          <p:cNvSpPr txBox="1">
            <a:spLocks/>
          </p:cNvSpPr>
          <p:nvPr/>
        </p:nvSpPr>
        <p:spPr>
          <a:xfrm>
            <a:off x="838200" y="2671044"/>
            <a:ext cx="9379226" cy="2688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Recent studies started exploring the possibilities of using Instruction Learning for NLP tasks.</a:t>
            </a:r>
          </a:p>
          <a:p>
            <a:r>
              <a:rPr lang="en-US" sz="2200" dirty="0">
                <a:latin typeface="Times New Roman" panose="02020603050405020304" pitchFamily="18" charset="0"/>
                <a:cs typeface="Times New Roman" panose="02020603050405020304" pitchFamily="18" charset="0"/>
              </a:rPr>
              <a:t>Brown et al. (2020) trained GPT-3 using Instruction Learning, demonstrating impressive results.</a:t>
            </a:r>
          </a:p>
          <a:p>
            <a:r>
              <a:rPr lang="en-US" sz="2200" dirty="0">
                <a:latin typeface="Times New Roman" panose="02020603050405020304" pitchFamily="18" charset="0"/>
                <a:cs typeface="Times New Roman" panose="02020603050405020304" pitchFamily="18" charset="0"/>
              </a:rPr>
              <a:t>The application of Instruction Learning in ABSA is still an emerging field, with our study being one of the first to apply it with a T5 transformer model.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039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Need for Aspect-Based Sentiment Analysis</a:t>
            </a:r>
            <a:endParaRPr lang="en-US" dirty="0"/>
          </a:p>
        </p:txBody>
      </p:sp>
      <p:sp>
        <p:nvSpPr>
          <p:cNvPr id="3" name="Content Placeholder 2"/>
          <p:cNvSpPr>
            <a:spLocks noGrp="1"/>
          </p:cNvSpPr>
          <p:nvPr>
            <p:ph idx="1"/>
          </p:nvPr>
        </p:nvSpPr>
        <p:spPr>
          <a:xfrm>
            <a:off x="838200" y="1825625"/>
            <a:ext cx="10515600" cy="715444"/>
          </a:xfrm>
        </p:spPr>
        <p:txBody>
          <a:bodyPr/>
          <a:lstStyle/>
          <a:p>
            <a:r>
              <a:rPr lang="en-US" dirty="0"/>
              <a:t>Limitations of Traditional Sentiment Analysis</a:t>
            </a:r>
          </a:p>
        </p:txBody>
      </p:sp>
      <p:sp>
        <p:nvSpPr>
          <p:cNvPr id="4" name="Content Placeholder 2"/>
          <p:cNvSpPr txBox="1">
            <a:spLocks/>
          </p:cNvSpPr>
          <p:nvPr/>
        </p:nvSpPr>
        <p:spPr>
          <a:xfrm>
            <a:off x="838200" y="2459288"/>
            <a:ext cx="10515600" cy="3392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Traditional sentiment analysis provides a generalized sentiment, failing to capture the nuances in user opinions.</a:t>
            </a:r>
          </a:p>
          <a:p>
            <a:r>
              <a:rPr lang="en-US" sz="2200" dirty="0">
                <a:latin typeface="Times New Roman" panose="02020603050405020304" pitchFamily="18" charset="0"/>
                <a:cs typeface="Times New Roman" panose="02020603050405020304" pitchFamily="18" charset="0"/>
              </a:rPr>
              <a:t>This generalization often leads to misinterpretation, as individual aspects within the context could carry differing sentiments.</a:t>
            </a:r>
          </a:p>
          <a:p>
            <a:r>
              <a:rPr lang="en-US" sz="2200" dirty="0">
                <a:latin typeface="Times New Roman" panose="02020603050405020304" pitchFamily="18" charset="0"/>
                <a:cs typeface="Times New Roman" panose="02020603050405020304" pitchFamily="18" charset="0"/>
              </a:rPr>
              <a:t>Current challenge is to perform granular-level sentiment analysis - to understand sentiment towards specific aspects in a certain context.</a:t>
            </a:r>
          </a:p>
        </p:txBody>
      </p:sp>
    </p:spTree>
    <p:extLst>
      <p:ext uri="{BB962C8B-B14F-4D97-AF65-F5344CB8AC3E}">
        <p14:creationId xmlns:p14="http://schemas.microsoft.com/office/powerpoint/2010/main" val="1054441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Shortcomings in Existing ABSA Models</a:t>
            </a:r>
            <a:endParaRPr lang="en-US" dirty="0"/>
          </a:p>
        </p:txBody>
      </p:sp>
      <p:sp>
        <p:nvSpPr>
          <p:cNvPr id="3" name="Content Placeholder 2"/>
          <p:cNvSpPr>
            <a:spLocks noGrp="1"/>
          </p:cNvSpPr>
          <p:nvPr>
            <p:ph idx="1"/>
          </p:nvPr>
        </p:nvSpPr>
        <p:spPr>
          <a:xfrm>
            <a:off x="838200" y="1825625"/>
            <a:ext cx="10515600" cy="753946"/>
          </a:xfrm>
        </p:spPr>
        <p:txBody>
          <a:bodyPr/>
          <a:lstStyle/>
          <a:p>
            <a:r>
              <a:rPr lang="en-US" dirty="0"/>
              <a:t>Limitations in Current ABSA Approaches</a:t>
            </a:r>
          </a:p>
        </p:txBody>
      </p:sp>
      <p:sp>
        <p:nvSpPr>
          <p:cNvPr id="4" name="Content Placeholder 2"/>
          <p:cNvSpPr txBox="1">
            <a:spLocks/>
          </p:cNvSpPr>
          <p:nvPr/>
        </p:nvSpPr>
        <p:spPr>
          <a:xfrm>
            <a:off x="838200" y="2337534"/>
            <a:ext cx="10515600" cy="3803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Traditional machine learning models for ABSA struggle with scalability and need extensive feature engineering.</a:t>
            </a:r>
          </a:p>
          <a:p>
            <a:r>
              <a:rPr lang="en-US" sz="2200" dirty="0">
                <a:latin typeface="Times New Roman" panose="02020603050405020304" pitchFamily="18" charset="0"/>
                <a:cs typeface="Times New Roman" panose="02020603050405020304" pitchFamily="18" charset="0"/>
              </a:rPr>
              <a:t>While deep learning models improved performance, they often suffer from lack of interpretability.</a:t>
            </a:r>
          </a:p>
          <a:p>
            <a:r>
              <a:rPr lang="en-US" sz="2200" dirty="0">
                <a:latin typeface="Times New Roman" panose="02020603050405020304" pitchFamily="18" charset="0"/>
                <a:cs typeface="Times New Roman" panose="02020603050405020304" pitchFamily="18" charset="0"/>
              </a:rPr>
              <a:t>Current ABSA models struggle to effectively capture context and aspect-specific sentiments consistently.</a:t>
            </a:r>
          </a:p>
        </p:txBody>
      </p:sp>
    </p:spTree>
    <p:extLst>
      <p:ext uri="{BB962C8B-B14F-4D97-AF65-F5344CB8AC3E}">
        <p14:creationId xmlns:p14="http://schemas.microsoft.com/office/powerpoint/2010/main" val="369614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Harnessing Instruction Learning with Transformer Models</a:t>
            </a:r>
            <a:endParaRPr lang="en-US" sz="3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513314"/>
          </a:xfrm>
        </p:spPr>
        <p:txBody>
          <a:bodyPr/>
          <a:lstStyle/>
          <a:p>
            <a:r>
              <a:rPr lang="en-US" dirty="0"/>
              <a:t>The Problem Statement</a:t>
            </a:r>
          </a:p>
        </p:txBody>
      </p:sp>
      <p:sp>
        <p:nvSpPr>
          <p:cNvPr id="4" name="Content Placeholder 2"/>
          <p:cNvSpPr txBox="1">
            <a:spLocks/>
          </p:cNvSpPr>
          <p:nvPr/>
        </p:nvSpPr>
        <p:spPr>
          <a:xfrm>
            <a:off x="838200" y="2545915"/>
            <a:ext cx="10515600" cy="3691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How can we employ the capabilities of transformer models, specifically T5, for ABSA?</a:t>
            </a:r>
          </a:p>
          <a:p>
            <a:r>
              <a:rPr lang="en-US" sz="2200" dirty="0">
                <a:latin typeface="Times New Roman" panose="02020603050405020304" pitchFamily="18" charset="0"/>
                <a:cs typeface="Times New Roman" panose="02020603050405020304" pitchFamily="18" charset="0"/>
              </a:rPr>
              <a:t>How can we incorporate instruction learning to improve the interpretability and control over the model's behavior in ABSA tasks?</a:t>
            </a:r>
          </a:p>
          <a:p>
            <a:r>
              <a:rPr lang="en-US" sz="2200" dirty="0">
                <a:latin typeface="Times New Roman" panose="02020603050405020304" pitchFamily="18" charset="0"/>
                <a:cs typeface="Times New Roman" panose="02020603050405020304" pitchFamily="18" charset="0"/>
              </a:rPr>
              <a:t>Our research aims to address these challenges by applying T5 transformer models through instruction learning for ABSA.</a:t>
            </a:r>
          </a:p>
        </p:txBody>
      </p:sp>
    </p:spTree>
    <p:extLst>
      <p:ext uri="{BB962C8B-B14F-4D97-AF65-F5344CB8AC3E}">
        <p14:creationId xmlns:p14="http://schemas.microsoft.com/office/powerpoint/2010/main" val="25415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916</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Introduction</vt:lpstr>
      <vt:lpstr>Role of Transformer Models in Sentiment Analysis</vt:lpstr>
      <vt:lpstr>Instruction Learning Approach</vt:lpstr>
      <vt:lpstr>Literature Review </vt:lpstr>
      <vt:lpstr>Transformer Models in Sentiment Analysis</vt:lpstr>
      <vt:lpstr>Instruction Learning and ABSA</vt:lpstr>
      <vt:lpstr>The Need for Aspect-Based Sentiment Analysis</vt:lpstr>
      <vt:lpstr>Shortcomings in Existing ABSA Models</vt:lpstr>
      <vt:lpstr>Harnessing Instruction Learning with Transformer Models</vt:lpstr>
      <vt:lpstr>Methodology Overview</vt:lpstr>
      <vt:lpstr>Data Preprocessing and Model Training</vt:lpstr>
      <vt:lpstr>Model Evaluation and Analysis</vt:lpstr>
      <vt:lpstr>Results &amp; 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Mathur Rohit (IT, KLI)</dc:creator>
  <cp:lastModifiedBy>Mathur Rohit (IT, KLI)</cp:lastModifiedBy>
  <cp:revision>21</cp:revision>
  <dcterms:created xsi:type="dcterms:W3CDTF">2023-06-03T18:30:00Z</dcterms:created>
  <dcterms:modified xsi:type="dcterms:W3CDTF">2023-06-04T13:47:51Z</dcterms:modified>
</cp:coreProperties>
</file>