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68" r:id="rId5"/>
    <p:sldId id="259" r:id="rId6"/>
    <p:sldId id="260" r:id="rId7"/>
    <p:sldId id="261" r:id="rId8"/>
    <p:sldId id="279" r:id="rId9"/>
    <p:sldId id="280" r:id="rId10"/>
    <p:sldId id="281" r:id="rId11"/>
    <p:sldId id="282" r:id="rId12"/>
    <p:sldId id="283" r:id="rId13"/>
    <p:sldId id="284" r:id="rId14"/>
    <p:sldId id="266" r:id="rId15"/>
    <p:sldId id="264" r:id="rId16"/>
    <p:sldId id="265"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5923F103-BC34-4FE4-A40E-EDDEECFDA5D0}" type="datetimeFigureOut">
              <a:rPr lang="en-US" dirty="0"/>
            </a:fld>
            <a:endParaRPr lang="en-US" dirty="0"/>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dirty="0"/>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D57F1E4F-1CFF-5643-939E-217C01CDF565}" type="slidenum">
              <a:rPr lang="en-US" dirty="0"/>
            </a:fld>
            <a:endParaRPr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3086D93-FCAC-47E0-A2EE-787E62CA814C}" type="datetimeFigureOut">
              <a:rPr lang="en-US" dirty="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CDA879A6-0FD0-4734-A311-86BFCA472E6E}" type="datetimeFigureOut">
              <a:rPr lang="en-US" dirty="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19C9CA7B-DFD4-44B5-8C60-D14B8CD1FB59}" type="datetimeFigureOut">
              <a:rPr lang="en-US" dirty="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F34E6425-0181-43F2-84FC-787E803FD2F8}" type="datetimeFigureOut">
              <a:rPr lang="en-US" dirty="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3BDB8791-F1B0-41E7-B7FD-A781E65C4266}" type="datetimeFigureOut">
              <a:rPr lang="en-US" dirty="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5FDD63B2-E120-4ED8-B27B-C685F510A5FE}" type="datetimeFigureOut">
              <a:rPr lang="en-US" dirty="0"/>
            </a:fld>
            <a:endParaRPr lang="en-US" dirty="0"/>
          </a:p>
        </p:txBody>
      </p:sp>
      <p:sp>
        <p:nvSpPr>
          <p:cNvPr id="8" name="Footer Placeholder 7"/>
          <p:cNvSpPr>
            <a:spLocks noGrp="1"/>
          </p:cNvSpPr>
          <p:nvPr>
            <p:ph type="ftr" sz="quarter" idx="11"/>
          </p:nvPr>
        </p:nvSpPr>
        <p:spPr/>
        <p:txBody>
          <a:bodyPr/>
          <a:p>
            <a:endParaRPr lang="en-US" dirty="0"/>
          </a:p>
        </p:txBody>
      </p:sp>
      <p:sp>
        <p:nvSpPr>
          <p:cNvPr id="9" name="Slide Number Placeholder 8"/>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7AA18ACC-A947-437B-A130-35BD54FDF1E9}" type="datetimeFigureOut">
              <a:rPr lang="en-US" dirty="0"/>
            </a:fld>
            <a:endParaRPr lang="en-US" dirty="0"/>
          </a:p>
        </p:txBody>
      </p:sp>
      <p:sp>
        <p:nvSpPr>
          <p:cNvPr id="4" name="Footer Placeholder 3"/>
          <p:cNvSpPr>
            <a:spLocks noGrp="1"/>
          </p:cNvSpPr>
          <p:nvPr>
            <p:ph type="ftr" sz="quarter" idx="11"/>
          </p:nvPr>
        </p:nvSpPr>
        <p:spPr/>
        <p:txBody>
          <a:bodyPr/>
          <a:p>
            <a:endParaRPr lang="en-US" dirty="0"/>
          </a:p>
        </p:txBody>
      </p:sp>
      <p:sp>
        <p:nvSpPr>
          <p:cNvPr id="5" name="Slide Number Placeholder 4"/>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7C8D7E02-BCB8-4D50-A234-369438C08659}" type="datetimeFigureOut">
              <a:rPr lang="en-US" dirty="0"/>
            </a:fld>
            <a:endParaRPr lang="en-US" dirty="0"/>
          </a:p>
        </p:txBody>
      </p:sp>
      <p:sp>
        <p:nvSpPr>
          <p:cNvPr id="3" name="Footer Placeholder 2"/>
          <p:cNvSpPr>
            <a:spLocks noGrp="1"/>
          </p:cNvSpPr>
          <p:nvPr>
            <p:ph type="ftr" sz="quarter" idx="11"/>
          </p:nvPr>
        </p:nvSpPr>
        <p:spPr/>
        <p:txBody>
          <a:bodyPr/>
          <a:p>
            <a:endParaRPr lang="en-US" dirty="0"/>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76E86A4C-8E40-4F87-A4F0-01A0687C5742}" type="datetimeFigureOut">
              <a:rPr lang="en-US" dirty="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35E72C73-2D91-4E12-BA25-F0AA0C03599B}" type="datetimeFigureOut">
              <a:rPr lang="en-US" dirty="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2BE451C3-0FF4-47C4-B829-773ADF60F88C}" type="datetimeFigureOut">
              <a:rPr lang="en-US" dirty="0"/>
            </a:fld>
            <a:endParaRPr lang="en-US" dirty="0"/>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dirty="0"/>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D57F1E4F-1CFF-5643-939E-217C01CDF565}" type="slidenum">
              <a:rPr lang="en-US" dirty="0"/>
            </a:fld>
            <a:endParaRPr lang="en-US" dirty="0"/>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1650" y="740410"/>
            <a:ext cx="11188065" cy="3975735"/>
          </a:xfrm>
        </p:spPr>
        <p:txBody>
          <a:bodyPr/>
          <a:lstStyle/>
          <a:p>
            <a:r>
              <a:rPr lang="en-IN" dirty="0" smtClean="0">
                <a:latin typeface="Jokerman" panose="04090605060D06020702" charset="0"/>
                <a:cs typeface="Jokerman" panose="04090605060D06020702" charset="0"/>
              </a:rPr>
              <a:t>LEAD SCORING CASE STUDY</a:t>
            </a:r>
            <a:endParaRPr lang="en-IN" dirty="0">
              <a:latin typeface="Jokerman" panose="04090605060D06020702" charset="0"/>
              <a:cs typeface="Jokerman" panose="04090605060D06020702" charset="0"/>
            </a:endParaRPr>
          </a:p>
        </p:txBody>
      </p:sp>
      <p:sp>
        <p:nvSpPr>
          <p:cNvPr id="3" name="Subtitle 2"/>
          <p:cNvSpPr>
            <a:spLocks noGrp="1"/>
          </p:cNvSpPr>
          <p:nvPr>
            <p:ph type="subTitle" idx="1"/>
          </p:nvPr>
        </p:nvSpPr>
        <p:spPr>
          <a:xfrm>
            <a:off x="6870065" y="4574540"/>
            <a:ext cx="4820285" cy="1490345"/>
          </a:xfrm>
        </p:spPr>
        <p:txBody>
          <a:bodyPr>
            <a:normAutofit fontScale="60000"/>
          </a:bodyPr>
          <a:lstStyle/>
          <a:p>
            <a:pPr algn="l"/>
            <a:r>
              <a:rPr lang="en-IN" dirty="0" smtClean="0"/>
              <a:t>Submitted by:</a:t>
            </a:r>
            <a:endParaRPr lang="en-IN" dirty="0" smtClean="0"/>
          </a:p>
          <a:p>
            <a:pPr algn="ctr"/>
            <a:r>
              <a:rPr lang="en-IN" dirty="0" err="1" smtClean="0"/>
              <a:t>Ro</a:t>
            </a:r>
            <a:r>
              <a:rPr lang="en-US" altLang="en-IN" dirty="0" err="1" smtClean="0"/>
              <a:t>hit Mishra</a:t>
            </a:r>
            <a:endParaRPr lang="en-IN" dirty="0" smtClean="0"/>
          </a:p>
          <a:p>
            <a:pPr algn="ctr"/>
            <a:r>
              <a:rPr lang="en-IN" dirty="0" err="1" smtClean="0"/>
              <a:t>A</a:t>
            </a:r>
            <a:r>
              <a:rPr lang="en-US" altLang="en-IN" dirty="0" err="1" smtClean="0"/>
              <a:t>ditya Pratap Rai</a:t>
            </a:r>
            <a:endParaRPr lang="en-US" altLang="en-IN" dirty="0" err="1" smtClean="0"/>
          </a:p>
          <a:p>
            <a:pPr algn="ctr"/>
            <a:r>
              <a:rPr lang="en-US" altLang="en-IN" dirty="0" err="1" smtClean="0"/>
              <a:t>DS C43</a:t>
            </a:r>
            <a:r>
              <a:rPr lang="en-IN" smtClean="0"/>
              <a:t> </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a:latin typeface="Lucida Calligraphy" panose="03010101010101010101" charset="0"/>
                <a:cs typeface="Lucida Calligraphy" panose="03010101010101010101" charset="0"/>
              </a:rPr>
              <a:t>Bivariate Analysis</a:t>
            </a:r>
            <a:endParaRPr lang="en-US" sz="2800">
              <a:latin typeface="Lucida Calligraphy" panose="03010101010101010101" charset="0"/>
              <a:cs typeface="Lucida Calligraphy" panose="03010101010101010101" charset="0"/>
            </a:endParaRPr>
          </a:p>
        </p:txBody>
      </p:sp>
      <p:pic>
        <p:nvPicPr>
          <p:cNvPr id="4" name="Content Placeholder 3"/>
          <p:cNvPicPr>
            <a:picLocks noChangeAspect="1"/>
          </p:cNvPicPr>
          <p:nvPr>
            <p:ph sz="half" idx="1"/>
          </p:nvPr>
        </p:nvPicPr>
        <p:blipFill>
          <a:blip r:embed="rId1"/>
          <a:stretch>
            <a:fillRect/>
          </a:stretch>
        </p:blipFill>
        <p:spPr>
          <a:xfrm>
            <a:off x="135890" y="1323340"/>
            <a:ext cx="5763895" cy="4709160"/>
          </a:xfrm>
          <a:prstGeom prst="rect">
            <a:avLst/>
          </a:prstGeom>
        </p:spPr>
      </p:pic>
      <p:pic>
        <p:nvPicPr>
          <p:cNvPr id="5" name="Content Placeholder 4"/>
          <p:cNvPicPr>
            <a:picLocks noChangeAspect="1"/>
          </p:cNvPicPr>
          <p:nvPr>
            <p:ph sz="half" idx="2"/>
          </p:nvPr>
        </p:nvPicPr>
        <p:blipFill>
          <a:blip r:embed="rId2"/>
          <a:stretch>
            <a:fillRect/>
          </a:stretch>
        </p:blipFill>
        <p:spPr>
          <a:xfrm>
            <a:off x="6197600" y="1323340"/>
            <a:ext cx="5868035" cy="47091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idx="1"/>
          </p:nvPr>
        </p:nvPicPr>
        <p:blipFill>
          <a:blip r:embed="rId1"/>
          <a:stretch>
            <a:fillRect/>
          </a:stretch>
        </p:blipFill>
        <p:spPr>
          <a:xfrm>
            <a:off x="97790" y="264160"/>
            <a:ext cx="5617210" cy="2972435"/>
          </a:xfrm>
          <a:prstGeom prst="rect">
            <a:avLst/>
          </a:prstGeom>
        </p:spPr>
      </p:pic>
      <p:pic>
        <p:nvPicPr>
          <p:cNvPr id="7" name="Picture 6"/>
          <p:cNvPicPr>
            <a:picLocks noChangeAspect="1"/>
          </p:cNvPicPr>
          <p:nvPr/>
        </p:nvPicPr>
        <p:blipFill>
          <a:blip r:embed="rId2"/>
          <a:stretch>
            <a:fillRect/>
          </a:stretch>
        </p:blipFill>
        <p:spPr>
          <a:xfrm>
            <a:off x="6236335" y="264160"/>
            <a:ext cx="5697855" cy="2972435"/>
          </a:xfrm>
          <a:prstGeom prst="rect">
            <a:avLst/>
          </a:prstGeom>
        </p:spPr>
      </p:pic>
      <p:pic>
        <p:nvPicPr>
          <p:cNvPr id="9" name="Picture 8"/>
          <p:cNvPicPr>
            <a:picLocks noChangeAspect="1"/>
          </p:cNvPicPr>
          <p:nvPr/>
        </p:nvPicPr>
        <p:blipFill>
          <a:blip r:embed="rId3"/>
          <a:stretch>
            <a:fillRect/>
          </a:stretch>
        </p:blipFill>
        <p:spPr>
          <a:xfrm>
            <a:off x="97790" y="3460115"/>
            <a:ext cx="5592445" cy="3136900"/>
          </a:xfrm>
          <a:prstGeom prst="rect">
            <a:avLst/>
          </a:prstGeom>
        </p:spPr>
      </p:pic>
      <p:pic>
        <p:nvPicPr>
          <p:cNvPr id="11" name="Picture 10"/>
          <p:cNvPicPr>
            <a:picLocks noChangeAspect="1"/>
          </p:cNvPicPr>
          <p:nvPr/>
        </p:nvPicPr>
        <p:blipFill>
          <a:blip r:embed="rId4"/>
          <a:stretch>
            <a:fillRect/>
          </a:stretch>
        </p:blipFill>
        <p:spPr>
          <a:xfrm>
            <a:off x="6236970" y="3460750"/>
            <a:ext cx="5697220" cy="31362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182245" y="121920"/>
            <a:ext cx="11835130" cy="66173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Lucida Calligraphy" panose="03010101010101010101" charset="0"/>
                <a:cs typeface="Lucida Calligraphy" panose="03010101010101010101" charset="0"/>
              </a:rPr>
              <a:t>DATA CONVERSION </a:t>
            </a:r>
            <a:endParaRPr lang="en-IN" dirty="0">
              <a:latin typeface="Lucida Calligraphy" panose="03010101010101010101" charset="0"/>
              <a:cs typeface="Lucida Calligraphy" panose="03010101010101010101" charset="0"/>
            </a:endParaRPr>
          </a:p>
        </p:txBody>
      </p:sp>
      <p:sp>
        <p:nvSpPr>
          <p:cNvPr id="3" name="Content Placeholder 2"/>
          <p:cNvSpPr>
            <a:spLocks noGrp="1"/>
          </p:cNvSpPr>
          <p:nvPr>
            <p:ph idx="1"/>
          </p:nvPr>
        </p:nvSpPr>
        <p:spPr/>
        <p:txBody>
          <a:bodyPr/>
          <a:lstStyle/>
          <a:p>
            <a:r>
              <a:rPr lang="en-IN" dirty="0"/>
              <a:t>Numerical Variables are Normalised</a:t>
            </a:r>
            <a:endParaRPr lang="en-IN" dirty="0"/>
          </a:p>
          <a:p>
            <a:endParaRPr lang="en-IN" dirty="0" smtClean="0"/>
          </a:p>
          <a:p>
            <a:r>
              <a:rPr lang="en-IN" dirty="0" smtClean="0"/>
              <a:t>Dummy </a:t>
            </a:r>
            <a:r>
              <a:rPr lang="en-IN" dirty="0"/>
              <a:t>Variables are created for object type variables</a:t>
            </a:r>
            <a:endParaRPr lang="en-IN" dirty="0"/>
          </a:p>
          <a:p>
            <a:endParaRPr lang="en-IN" dirty="0" smtClean="0"/>
          </a:p>
          <a:p>
            <a:r>
              <a:rPr lang="en-IN" dirty="0" smtClean="0"/>
              <a:t>Total </a:t>
            </a:r>
            <a:r>
              <a:rPr lang="en-IN" dirty="0"/>
              <a:t>Rows for Analysis: 8792</a:t>
            </a:r>
            <a:endParaRPr lang="en-IN" dirty="0"/>
          </a:p>
          <a:p>
            <a:endParaRPr lang="en-IN" dirty="0" smtClean="0"/>
          </a:p>
          <a:p>
            <a:r>
              <a:rPr lang="en-IN" dirty="0" smtClean="0"/>
              <a:t>Total </a:t>
            </a:r>
            <a:r>
              <a:rPr lang="en-IN" dirty="0"/>
              <a:t>Columns for Analysis: 43</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555" y="150495"/>
            <a:ext cx="11579225" cy="6251575"/>
          </a:xfrm>
        </p:spPr>
        <p:txBody>
          <a:bodyPr/>
          <a:lstStyle/>
          <a:p>
            <a:r>
              <a:rPr lang="en-GB" sz="2400" dirty="0"/>
              <a:t>Splitting the Data into Training and Testing Sets</a:t>
            </a:r>
            <a:endParaRPr lang="en-GB" sz="2400" dirty="0"/>
          </a:p>
          <a:p>
            <a:endParaRPr lang="en-GB" sz="2400" dirty="0"/>
          </a:p>
          <a:p>
            <a:r>
              <a:rPr lang="en-GB" sz="2400" dirty="0" smtClean="0"/>
              <a:t>The </a:t>
            </a:r>
            <a:r>
              <a:rPr lang="en-GB" sz="2400" dirty="0"/>
              <a:t>first basic step for regression is performing a train-test split, we have chosen 70:30 ratio.</a:t>
            </a:r>
            <a:endParaRPr lang="en-GB" sz="2400" dirty="0"/>
          </a:p>
          <a:p>
            <a:endParaRPr lang="en-GB" sz="2400" dirty="0" smtClean="0"/>
          </a:p>
          <a:p>
            <a:r>
              <a:rPr lang="en-GB" sz="2400" dirty="0" smtClean="0"/>
              <a:t>Use </a:t>
            </a:r>
            <a:r>
              <a:rPr lang="en-GB" sz="2400" dirty="0"/>
              <a:t>RFE for Feature Selection</a:t>
            </a:r>
            <a:endParaRPr lang="en-GB" sz="2400" dirty="0"/>
          </a:p>
          <a:p>
            <a:endParaRPr lang="en-GB" sz="2400" dirty="0" smtClean="0"/>
          </a:p>
          <a:p>
            <a:r>
              <a:rPr lang="en-GB" sz="2400" dirty="0" smtClean="0"/>
              <a:t>Running </a:t>
            </a:r>
            <a:r>
              <a:rPr lang="en-GB" sz="2400" dirty="0"/>
              <a:t>RFE with 15 variables as output</a:t>
            </a:r>
            <a:endParaRPr lang="en-GB" sz="2400" dirty="0"/>
          </a:p>
          <a:p>
            <a:endParaRPr lang="en-GB" sz="2400" dirty="0" smtClean="0"/>
          </a:p>
          <a:p>
            <a:r>
              <a:rPr lang="en-GB" sz="2400" dirty="0" smtClean="0"/>
              <a:t>Building </a:t>
            </a:r>
            <a:r>
              <a:rPr lang="en-GB" sz="2400" dirty="0"/>
              <a:t>Model by removing the variable whose p-value is greater than 0.05 and </a:t>
            </a:r>
            <a:r>
              <a:rPr lang="en-GB" sz="2400" dirty="0" smtClean="0"/>
              <a:t>VIF value </a:t>
            </a:r>
            <a:r>
              <a:rPr lang="en-GB" sz="2400" dirty="0"/>
              <a:t>is greater than 5</a:t>
            </a:r>
            <a:endParaRPr lang="en-GB" sz="2400" dirty="0"/>
          </a:p>
          <a:p>
            <a:endParaRPr lang="en-GB" sz="2400" dirty="0" smtClean="0"/>
          </a:p>
          <a:p>
            <a:r>
              <a:rPr lang="en-GB" sz="2400" dirty="0" smtClean="0"/>
              <a:t>Predictions </a:t>
            </a:r>
            <a:r>
              <a:rPr lang="en-GB" sz="2400" dirty="0"/>
              <a:t>on test data set</a:t>
            </a:r>
            <a:endParaRPr lang="en-GB" sz="2400" dirty="0"/>
          </a:p>
          <a:p>
            <a:endParaRPr lang="en-GB" sz="2400" dirty="0" smtClean="0"/>
          </a:p>
          <a:p>
            <a:r>
              <a:rPr lang="en-GB" sz="2400" dirty="0" smtClean="0"/>
              <a:t>Overall </a:t>
            </a:r>
            <a:r>
              <a:rPr lang="en-GB" sz="2400" dirty="0"/>
              <a:t>accuracy 81%</a:t>
            </a:r>
            <a:endParaRPr lang="en-GB"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450" y="79375"/>
            <a:ext cx="3414395" cy="1058545"/>
          </a:xfrm>
        </p:spPr>
        <p:txBody>
          <a:bodyPr/>
          <a:lstStyle/>
          <a:p>
            <a:r>
              <a:rPr lang="en-IN" sz="3200" dirty="0" smtClean="0">
                <a:latin typeface="Lucida Calligraphy" panose="03010101010101010101" charset="0"/>
                <a:cs typeface="Lucida Calligraphy" panose="03010101010101010101" charset="0"/>
              </a:rPr>
              <a:t>ROC CURVE </a:t>
            </a:r>
            <a:endParaRPr lang="en-IN" sz="3200" dirty="0" smtClean="0">
              <a:latin typeface="Lucida Calligraphy" panose="03010101010101010101" charset="0"/>
              <a:cs typeface="Lucida Calligraphy" panose="03010101010101010101" charset="0"/>
            </a:endParaRPr>
          </a:p>
        </p:txBody>
      </p:sp>
      <p:sp>
        <p:nvSpPr>
          <p:cNvPr id="3" name="Content Placeholder 2"/>
          <p:cNvSpPr>
            <a:spLocks noGrp="1"/>
          </p:cNvSpPr>
          <p:nvPr>
            <p:ph idx="1"/>
          </p:nvPr>
        </p:nvSpPr>
        <p:spPr>
          <a:xfrm>
            <a:off x="73660" y="4431665"/>
            <a:ext cx="11823700" cy="1982470"/>
          </a:xfrm>
        </p:spPr>
        <p:txBody>
          <a:bodyPr/>
          <a:lstStyle/>
          <a:p>
            <a:r>
              <a:rPr lang="en-IN" sz="2400" dirty="0"/>
              <a:t>The ROC Curve should be a value close to 1. We are getting a good value of 0.86 indicating a good predictive model.</a:t>
            </a:r>
            <a:endParaRPr lang="en-IN" sz="2400" dirty="0"/>
          </a:p>
          <a:p>
            <a:endParaRPr lang="en-IN" sz="2400" dirty="0"/>
          </a:p>
          <a:p>
            <a:r>
              <a:rPr lang="en-IN" sz="2400" dirty="0"/>
              <a:t>From the curve above, 0.3 is the optimum point to take it as a cutoff probability.</a:t>
            </a:r>
            <a:endParaRPr lang="en-IN" sz="2400"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82415" y="187960"/>
            <a:ext cx="3885565" cy="3612515"/>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6580" y="188595"/>
            <a:ext cx="3796665" cy="361188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Lucida Calligraphy" panose="03010101010101010101" charset="0"/>
                <a:cs typeface="Lucida Calligraphy" panose="03010101010101010101" charset="0"/>
              </a:rPr>
              <a:t>CONCLUSION</a:t>
            </a:r>
            <a:endParaRPr lang="en-IN" dirty="0">
              <a:latin typeface="Lucida Calligraphy" panose="03010101010101010101" charset="0"/>
              <a:cs typeface="Lucida Calligraphy" panose="03010101010101010101" charset="0"/>
            </a:endParaRPr>
          </a:p>
        </p:txBody>
      </p:sp>
      <p:sp>
        <p:nvSpPr>
          <p:cNvPr id="3" name="Content Placeholder 2"/>
          <p:cNvSpPr>
            <a:spLocks noGrp="1"/>
          </p:cNvSpPr>
          <p:nvPr>
            <p:ph idx="1"/>
          </p:nvPr>
        </p:nvSpPr>
        <p:spPr>
          <a:xfrm>
            <a:off x="538730" y="1336316"/>
            <a:ext cx="11114468" cy="3990483"/>
          </a:xfrm>
        </p:spPr>
        <p:txBody>
          <a:bodyPr>
            <a:noAutofit/>
          </a:bodyPr>
          <a:lstStyle/>
          <a:p>
            <a:pPr marL="0" indent="0">
              <a:buNone/>
            </a:pPr>
            <a:r>
              <a:rPr lang="en-GB" sz="2400" dirty="0"/>
              <a:t>Below are the points via which we can a get a understanding between a hot lead and a cold </a:t>
            </a:r>
            <a:r>
              <a:rPr lang="en-GB" sz="2400" dirty="0" smtClean="0"/>
              <a:t>lead</a:t>
            </a:r>
            <a:endParaRPr lang="en-GB" sz="2400" dirty="0" smtClean="0"/>
          </a:p>
          <a:p>
            <a:pPr marL="0" indent="0">
              <a:buNone/>
            </a:pPr>
            <a:endParaRPr lang="en-GB" sz="2400" dirty="0"/>
          </a:p>
          <a:p>
            <a:r>
              <a:rPr lang="en-GB" sz="2400" dirty="0"/>
              <a:t>The total time spend on the Website</a:t>
            </a:r>
            <a:r>
              <a:rPr lang="en-GB" sz="2400" dirty="0" smtClean="0"/>
              <a:t>.</a:t>
            </a:r>
            <a:endParaRPr lang="en-GB" sz="2400" dirty="0"/>
          </a:p>
          <a:p>
            <a:r>
              <a:rPr lang="en-GB" sz="2400" dirty="0"/>
              <a:t>Total number of visits</a:t>
            </a:r>
            <a:r>
              <a:rPr lang="en-GB" sz="2400" dirty="0" smtClean="0"/>
              <a:t>.</a:t>
            </a:r>
            <a:endParaRPr lang="en-GB" sz="2400" dirty="0"/>
          </a:p>
          <a:p>
            <a:r>
              <a:rPr lang="en-GB" sz="2400" dirty="0"/>
              <a:t>When the lead source was from the below sites: </a:t>
            </a:r>
            <a:endParaRPr lang="en-GB" sz="2400" dirty="0" smtClean="0"/>
          </a:p>
          <a:p>
            <a:pPr marL="0" indent="0">
              <a:buNone/>
            </a:pPr>
            <a:r>
              <a:rPr lang="en-GB" sz="2400" dirty="0" smtClean="0"/>
              <a:t>       a</a:t>
            </a:r>
            <a:r>
              <a:rPr lang="en-GB" sz="2400" dirty="0"/>
              <a:t>. </a:t>
            </a:r>
            <a:r>
              <a:rPr lang="en-GB" sz="2400" dirty="0" smtClean="0"/>
              <a:t>Google</a:t>
            </a:r>
            <a:endParaRPr lang="en-GB" sz="2400" dirty="0"/>
          </a:p>
          <a:p>
            <a:pPr marL="0" indent="0">
              <a:buNone/>
            </a:pPr>
            <a:r>
              <a:rPr lang="en-GB" sz="2400" dirty="0" smtClean="0"/>
              <a:t>       b</a:t>
            </a:r>
            <a:r>
              <a:rPr lang="en-GB" sz="2400" dirty="0"/>
              <a:t>. Direct </a:t>
            </a:r>
            <a:r>
              <a:rPr lang="en-GB" sz="2400" dirty="0" smtClean="0"/>
              <a:t>traffic</a:t>
            </a:r>
            <a:endParaRPr lang="en-GB" sz="2400" dirty="0"/>
          </a:p>
          <a:p>
            <a:pPr marL="0" indent="0">
              <a:buNone/>
            </a:pPr>
            <a:r>
              <a:rPr lang="en-GB" sz="2400" dirty="0" smtClean="0"/>
              <a:t>       c</a:t>
            </a:r>
            <a:r>
              <a:rPr lang="en-GB" sz="2400" dirty="0"/>
              <a:t>. Organic </a:t>
            </a:r>
            <a:r>
              <a:rPr lang="en-GB" sz="2400" dirty="0" smtClean="0"/>
              <a:t>search</a:t>
            </a:r>
            <a:endParaRPr lang="en-GB" sz="2400" dirty="0" smtClean="0"/>
          </a:p>
          <a:p>
            <a:pPr marL="0" indent="0">
              <a:buNone/>
            </a:pPr>
            <a:r>
              <a:rPr lang="en-GB" sz="2400" dirty="0"/>
              <a:t> </a:t>
            </a:r>
            <a:r>
              <a:rPr lang="en-GB" sz="2400" dirty="0" smtClean="0"/>
              <a:t>      d</a:t>
            </a:r>
            <a:r>
              <a:rPr lang="en-GB" sz="2400" dirty="0"/>
              <a:t>. </a:t>
            </a:r>
            <a:r>
              <a:rPr lang="en-GB" sz="2400" dirty="0" err="1"/>
              <a:t>Welingak</a:t>
            </a:r>
            <a:r>
              <a:rPr lang="en-GB" sz="2400" dirty="0"/>
              <a:t> </a:t>
            </a:r>
            <a:r>
              <a:rPr lang="en-GB" sz="2400" dirty="0" smtClean="0"/>
              <a:t>website</a:t>
            </a:r>
            <a:endParaRPr lang="en-GB" sz="2400" dirty="0"/>
          </a:p>
          <a:p>
            <a:r>
              <a:rPr lang="en-GB" sz="2400" dirty="0"/>
              <a:t>When the lead origin is Lead add </a:t>
            </a:r>
            <a:r>
              <a:rPr lang="en-GB" sz="2400" dirty="0" smtClean="0"/>
              <a:t>format</a:t>
            </a:r>
            <a:endParaRPr lang="en-GB" sz="2400" dirty="0"/>
          </a:p>
          <a:p>
            <a:r>
              <a:rPr lang="en-GB" sz="2400" dirty="0"/>
              <a:t>When their current occupation is as a working professional.</a:t>
            </a:r>
            <a:endParaRPr lang="en-GB"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590" y="263525"/>
            <a:ext cx="10972800" cy="725805"/>
          </a:xfrm>
        </p:spPr>
        <p:txBody>
          <a:bodyPr/>
          <a:lstStyle/>
          <a:p>
            <a:r>
              <a:rPr lang="en-IN" dirty="0" smtClean="0">
                <a:latin typeface="Lucida Calligraphy" panose="03010101010101010101" charset="0"/>
                <a:cs typeface="Lucida Calligraphy" panose="03010101010101010101" charset="0"/>
              </a:rPr>
              <a:t>PROBLEM STATEMENT</a:t>
            </a:r>
            <a:endParaRPr lang="en-IN" dirty="0">
              <a:latin typeface="Lucida Calligraphy" panose="03010101010101010101" charset="0"/>
              <a:cs typeface="Lucida Calligraphy" panose="03010101010101010101" charset="0"/>
            </a:endParaRPr>
          </a:p>
        </p:txBody>
      </p:sp>
      <p:sp>
        <p:nvSpPr>
          <p:cNvPr id="4" name="Content Placeholder 3"/>
          <p:cNvSpPr>
            <a:spLocks noGrp="1"/>
          </p:cNvSpPr>
          <p:nvPr>
            <p:ph idx="1"/>
          </p:nvPr>
        </p:nvSpPr>
        <p:spPr>
          <a:xfrm>
            <a:off x="635" y="1266190"/>
            <a:ext cx="8608060" cy="5480685"/>
          </a:xfrm>
        </p:spPr>
        <p:txBody>
          <a:bodyPr>
            <a:normAutofit fontScale="60000" lnSpcReduction="20000"/>
          </a:bodyPr>
          <a:lstStyle/>
          <a:p>
            <a:r>
              <a:rPr lang="en-GB" dirty="0"/>
              <a:t>An education company named X Education sells online courses to industry professionals. On any given day, many professionals who are interested in the courses land on their website and browse for courses. </a:t>
            </a:r>
            <a:endParaRPr lang="en-GB" dirty="0"/>
          </a:p>
          <a:p>
            <a:r>
              <a:rPr lang="en-GB" dirty="0"/>
              <a:t>The company markets its courses on several websites and search engines like Google. Once these people land on the website, they might browse the courses or fill up a form for the course or watch some videos. When these people fill up a form providing their email address or phone number, they are classified to be a lead. Moreover, the company also gets leads through past referrals. Once these leads are acquired, employees from the sales team start making calls, writing emails, etc. Through this process, some of the leads get converted while most do not. The typical lead conversion rate at X education is around 30%. </a:t>
            </a:r>
            <a:endParaRPr lang="en-GB" dirty="0"/>
          </a:p>
          <a:p>
            <a:r>
              <a:rPr lang="en-GB" dirty="0"/>
              <a:t>Now, although X Education gets a lot of leads, its lead conversion rate is very poor. For example, if, say, they acquire 100 leads in a day, only about 30 of them are converted. To make this process more efficient, the company wishes to identify the most potential leads, also known as ‘Hot Leads’. If they successfully identify this set of leads, the lead conversion rate should go up as the sales team will now be focusing more on communicating with the potential leads rather than making calls to everyone. A typical lead conversion process can be represented using the following funnel:</a:t>
            </a:r>
            <a:endParaRPr lang="en-IN"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949690" y="1217295"/>
            <a:ext cx="2857500" cy="526923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369570" y="1591310"/>
            <a:ext cx="11456670" cy="5057775"/>
          </a:xfrm>
        </p:spPr>
        <p:txBody>
          <a:bodyPr>
            <a:normAutofit fontScale="80000"/>
          </a:bodyPr>
          <a:lstStyle/>
          <a:p>
            <a:r>
              <a:rPr lang="en-GB" dirty="0"/>
              <a:t>As you can see, there are a lot of leads generated in the initial stage (top) but only a few of them come out as paying customers from the bottom. In the middle stage, you need to nurture the potential leads well (i.e. educating the leads about the product, constantly communicating etc. ) in order to get a higher lead conversion</a:t>
            </a:r>
            <a:r>
              <a:rPr lang="en-GB" dirty="0" smtClean="0"/>
              <a:t>.</a:t>
            </a:r>
            <a:endParaRPr lang="en-GB" dirty="0"/>
          </a:p>
          <a:p>
            <a:r>
              <a:rPr lang="en-GB" dirty="0"/>
              <a:t>X Education has appointed you to help them select the most promising leads, i.e. the leads that are most likely to convert into paying customers. The company requires you to build a model wherein you need to assign a lead score to each of the leads such that the customers with higher lead score have a higher conversion chance and the customers with lower lead score have a lower conversion chance. The CEO, in particular, has given a ballpark of the target lead conversion rate to be around 80%.</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Lucida Calligraphy" panose="03010101010101010101" charset="0"/>
                <a:cs typeface="Lucida Calligraphy" panose="03010101010101010101" charset="0"/>
              </a:rPr>
              <a:t>GOALS AND OBJECTIVES</a:t>
            </a:r>
            <a:endParaRPr lang="en-IN" dirty="0">
              <a:latin typeface="Lucida Calligraphy" panose="03010101010101010101" charset="0"/>
              <a:cs typeface="Lucida Calligraphy" panose="03010101010101010101" charset="0"/>
            </a:endParaRPr>
          </a:p>
        </p:txBody>
      </p:sp>
      <p:sp>
        <p:nvSpPr>
          <p:cNvPr id="3" name="Content Placeholder 2"/>
          <p:cNvSpPr>
            <a:spLocks noGrp="1"/>
          </p:cNvSpPr>
          <p:nvPr>
            <p:ph idx="1"/>
          </p:nvPr>
        </p:nvSpPr>
        <p:spPr>
          <a:xfrm>
            <a:off x="609600" y="1600200"/>
            <a:ext cx="11134090" cy="5020310"/>
          </a:xfrm>
        </p:spPr>
        <p:txBody>
          <a:bodyPr>
            <a:normAutofit fontScale="72500"/>
          </a:bodyPr>
          <a:lstStyle/>
          <a:p>
            <a:pPr marL="0" indent="0">
              <a:buNone/>
            </a:pPr>
            <a:r>
              <a:rPr lang="en-GB" dirty="0"/>
              <a:t>There are quite a few goals for this case study.</a:t>
            </a:r>
            <a:endParaRPr lang="en-GB" dirty="0"/>
          </a:p>
          <a:p>
            <a:endParaRPr lang="en-GB" dirty="0"/>
          </a:p>
          <a:p>
            <a:r>
              <a:rPr lang="en-GB" dirty="0"/>
              <a:t>Build a logistic regression model to assign a lead score between 0 and 100 to each of the leads which can be used by the company to target potential leads. A higher score would mean that the lead is hot, i.e. is most likely to convert whereas a lower score would mean that the lead is cold and will mostly not get converted.</a:t>
            </a:r>
            <a:endParaRPr lang="en-GB" dirty="0"/>
          </a:p>
          <a:p>
            <a:r>
              <a:rPr lang="en-GB" dirty="0"/>
              <a:t>There are some more problems presented by the company which your model should be able to adjust to if the company's requirement changes in the future so you will need to handle these as well. These problems are provided in a separate doc file. Please fill it based on the logistic regression model you got in the first step. Also, make sure you include this in your final PPT where you'll make recommendations.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Lucida Calligraphy" panose="03010101010101010101" charset="0"/>
                <a:cs typeface="Lucida Calligraphy" panose="03010101010101010101" charset="0"/>
              </a:rPr>
              <a:t>RESULTS EXPECTED</a:t>
            </a:r>
            <a:endParaRPr lang="en-IN" dirty="0">
              <a:latin typeface="Lucida Calligraphy" panose="03010101010101010101" charset="0"/>
              <a:cs typeface="Lucida Calligraphy" panose="03010101010101010101" charset="0"/>
            </a:endParaRPr>
          </a:p>
        </p:txBody>
      </p:sp>
      <p:sp>
        <p:nvSpPr>
          <p:cNvPr id="3" name="Content Placeholder 2"/>
          <p:cNvSpPr>
            <a:spLocks noGrp="1"/>
          </p:cNvSpPr>
          <p:nvPr>
            <p:ph idx="1"/>
          </p:nvPr>
        </p:nvSpPr>
        <p:spPr>
          <a:xfrm>
            <a:off x="609600" y="1600200"/>
            <a:ext cx="11294745" cy="5010150"/>
          </a:xfrm>
        </p:spPr>
        <p:txBody>
          <a:bodyPr>
            <a:normAutofit fontScale="80000"/>
          </a:bodyPr>
          <a:lstStyle/>
          <a:p>
            <a:r>
              <a:rPr lang="en-GB" dirty="0"/>
              <a:t>A well-commented </a:t>
            </a:r>
            <a:r>
              <a:rPr lang="en-GB" dirty="0" err="1"/>
              <a:t>Jupyter</a:t>
            </a:r>
            <a:r>
              <a:rPr lang="en-GB" dirty="0"/>
              <a:t> note with at least the logistic regression model, the conversion predictions and evaluation metrics.</a:t>
            </a:r>
            <a:endParaRPr lang="en-GB" dirty="0"/>
          </a:p>
          <a:p>
            <a:r>
              <a:rPr lang="en-GB" dirty="0"/>
              <a:t>The word document filled with solutions to all the problems.</a:t>
            </a:r>
            <a:endParaRPr lang="en-GB" dirty="0"/>
          </a:p>
          <a:p>
            <a:r>
              <a:rPr lang="en-GB" dirty="0"/>
              <a:t>The overall approach of the analysis in a presentation</a:t>
            </a:r>
            <a:endParaRPr lang="en-GB" dirty="0"/>
          </a:p>
          <a:p>
            <a:r>
              <a:rPr lang="en-GB" dirty="0"/>
              <a:t>Mention the problem statement and the analysis approach briefly </a:t>
            </a:r>
            <a:endParaRPr lang="en-GB" dirty="0"/>
          </a:p>
          <a:p>
            <a:r>
              <a:rPr lang="en-GB" dirty="0"/>
              <a:t>Explain the results in business terms</a:t>
            </a:r>
            <a:endParaRPr lang="en-GB" dirty="0"/>
          </a:p>
          <a:p>
            <a:r>
              <a:rPr lang="en-GB" dirty="0"/>
              <a:t>Include visualisations and summarise the most important results in the presentation</a:t>
            </a:r>
            <a:endParaRPr lang="en-GB" dirty="0"/>
          </a:p>
          <a:p>
            <a:r>
              <a:rPr lang="en-GB" dirty="0"/>
              <a:t>A brief summary report in 500 words explaining how you proceeded with the assignment and the learnings that you gathered.</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8742"/>
            <a:ext cx="10972800" cy="1143000"/>
          </a:xfrm>
        </p:spPr>
        <p:txBody>
          <a:bodyPr/>
          <a:lstStyle/>
          <a:p>
            <a:r>
              <a:rPr lang="en-IN" dirty="0" smtClean="0">
                <a:latin typeface="Lucida Calligraphy" panose="03010101010101010101" charset="0"/>
                <a:cs typeface="Lucida Calligraphy" panose="03010101010101010101" charset="0"/>
              </a:rPr>
              <a:t>E</a:t>
            </a:r>
            <a:r>
              <a:rPr lang="en-US" altLang="en-IN" dirty="0" smtClean="0">
                <a:latin typeface="Lucida Calligraphy" panose="03010101010101010101" charset="0"/>
                <a:cs typeface="Lucida Calligraphy" panose="03010101010101010101" charset="0"/>
              </a:rPr>
              <a:t>xploratory Data Analysis (EDA)</a:t>
            </a:r>
            <a:endParaRPr lang="en-US" altLang="en-IN" dirty="0" smtClean="0">
              <a:latin typeface="Lucida Calligraphy" panose="03010101010101010101" charset="0"/>
              <a:cs typeface="Lucida Calligraphy" panose="03010101010101010101" charset="0"/>
            </a:endParaRPr>
          </a:p>
        </p:txBody>
      </p:sp>
      <p:sp>
        <p:nvSpPr>
          <p:cNvPr id="3" name="Content Placeholder 2"/>
          <p:cNvSpPr>
            <a:spLocks noGrp="1"/>
          </p:cNvSpPr>
          <p:nvPr>
            <p:ph sz="half" idx="1"/>
          </p:nvPr>
        </p:nvSpPr>
        <p:spPr>
          <a:xfrm>
            <a:off x="-12700" y="854710"/>
            <a:ext cx="5384800" cy="5864860"/>
          </a:xfrm>
        </p:spPr>
        <p:txBody>
          <a:bodyPr>
            <a:normAutofit fontScale="70000"/>
          </a:bodyPr>
          <a:lstStyle/>
          <a:p>
            <a:r>
              <a:rPr lang="en-IN" dirty="0"/>
              <a:t>Landing page &amp; Api has highest count for lead profile and Lead ADD form &amp; lead import has very less count</a:t>
            </a:r>
            <a:r>
              <a:rPr lang="en-US" altLang="en-IN" dirty="0"/>
              <a:t>.</a:t>
            </a:r>
            <a:endParaRPr lang="en-US" altLang="en-IN" dirty="0"/>
          </a:p>
          <a:p>
            <a:endParaRPr lang="en-US" altLang="en-IN" dirty="0"/>
          </a:p>
          <a:p>
            <a:endParaRPr lang="en-US" altLang="en-IN" dirty="0"/>
          </a:p>
          <a:p>
            <a:r>
              <a:rPr lang="en-US" altLang="en-IN" dirty="0"/>
              <a:t>Most of people, more than 8000 are responded Yes for Do not email and only few users below 1000, responded as yes for Do Not Email</a:t>
            </a:r>
            <a:endParaRPr lang="en-US" altLang="en-IN" dirty="0"/>
          </a:p>
          <a:p>
            <a:endParaRPr lang="en-US" altLang="en-IN" dirty="0"/>
          </a:p>
          <a:p>
            <a:endParaRPr lang="en-US" altLang="en-IN" dirty="0"/>
          </a:p>
          <a:p>
            <a:r>
              <a:rPr lang="en-US" altLang="en-IN" dirty="0"/>
              <a:t>More than 8000 people responded as No for Do not call and only few people responded as yes for 'Do No call', 'Search', 'Newspaper Article', 'X Education' AND 'Newspaper'</a:t>
            </a:r>
            <a:endParaRPr lang="en-US" altLang="en-IN" dirty="0"/>
          </a:p>
        </p:txBody>
      </p:sp>
      <p:pic>
        <p:nvPicPr>
          <p:cNvPr id="7" name="Content Placeholder 6"/>
          <p:cNvPicPr>
            <a:picLocks noChangeAspect="1"/>
          </p:cNvPicPr>
          <p:nvPr>
            <p:ph sz="half" idx="2"/>
          </p:nvPr>
        </p:nvPicPr>
        <p:blipFill>
          <a:blip r:embed="rId1"/>
          <a:stretch>
            <a:fillRect/>
          </a:stretch>
        </p:blipFill>
        <p:spPr>
          <a:xfrm>
            <a:off x="6439535" y="888365"/>
            <a:ext cx="5422900" cy="1848485"/>
          </a:xfrm>
          <a:prstGeom prst="rect">
            <a:avLst/>
          </a:prstGeom>
        </p:spPr>
      </p:pic>
      <p:pic>
        <p:nvPicPr>
          <p:cNvPr id="8" name="Picture 7"/>
          <p:cNvPicPr>
            <a:picLocks noChangeAspect="1"/>
          </p:cNvPicPr>
          <p:nvPr/>
        </p:nvPicPr>
        <p:blipFill>
          <a:blip r:embed="rId2"/>
          <a:stretch>
            <a:fillRect/>
          </a:stretch>
        </p:blipFill>
        <p:spPr>
          <a:xfrm>
            <a:off x="6438900" y="2868295"/>
            <a:ext cx="5426710" cy="1801495"/>
          </a:xfrm>
          <a:prstGeom prst="rect">
            <a:avLst/>
          </a:prstGeom>
        </p:spPr>
      </p:pic>
      <p:pic>
        <p:nvPicPr>
          <p:cNvPr id="9" name="Picture 8"/>
          <p:cNvPicPr>
            <a:picLocks noChangeAspect="1"/>
          </p:cNvPicPr>
          <p:nvPr/>
        </p:nvPicPr>
        <p:blipFill>
          <a:blip r:embed="rId3"/>
          <a:stretch>
            <a:fillRect/>
          </a:stretch>
        </p:blipFill>
        <p:spPr>
          <a:xfrm>
            <a:off x="6438900" y="4819650"/>
            <a:ext cx="5427345" cy="19240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idx="1"/>
          </p:nvPr>
        </p:nvPicPr>
        <p:blipFill>
          <a:blip r:embed="rId1"/>
          <a:stretch>
            <a:fillRect/>
          </a:stretch>
        </p:blipFill>
        <p:spPr>
          <a:xfrm>
            <a:off x="6941185" y="170815"/>
            <a:ext cx="5158740" cy="1922780"/>
          </a:xfrm>
          <a:prstGeom prst="rect">
            <a:avLst/>
          </a:prstGeom>
        </p:spPr>
      </p:pic>
      <p:pic>
        <p:nvPicPr>
          <p:cNvPr id="7" name="Picture 6"/>
          <p:cNvPicPr>
            <a:picLocks noChangeAspect="1"/>
          </p:cNvPicPr>
          <p:nvPr/>
        </p:nvPicPr>
        <p:blipFill>
          <a:blip r:embed="rId2"/>
          <a:stretch>
            <a:fillRect/>
          </a:stretch>
        </p:blipFill>
        <p:spPr>
          <a:xfrm>
            <a:off x="6941820" y="2197100"/>
            <a:ext cx="5158105" cy="1914525"/>
          </a:xfrm>
          <a:prstGeom prst="rect">
            <a:avLst/>
          </a:prstGeom>
        </p:spPr>
      </p:pic>
      <p:pic>
        <p:nvPicPr>
          <p:cNvPr id="9" name="Picture 8"/>
          <p:cNvPicPr>
            <a:picLocks noChangeAspect="1"/>
          </p:cNvPicPr>
          <p:nvPr/>
        </p:nvPicPr>
        <p:blipFill>
          <a:blip r:embed="rId3"/>
          <a:stretch>
            <a:fillRect/>
          </a:stretch>
        </p:blipFill>
        <p:spPr>
          <a:xfrm>
            <a:off x="200660" y="4215130"/>
            <a:ext cx="11801475" cy="2616200"/>
          </a:xfrm>
          <a:prstGeom prst="rect">
            <a:avLst/>
          </a:prstGeom>
        </p:spPr>
      </p:pic>
      <p:sp>
        <p:nvSpPr>
          <p:cNvPr id="11" name="Text Box 10"/>
          <p:cNvSpPr txBox="1"/>
          <p:nvPr/>
        </p:nvSpPr>
        <p:spPr>
          <a:xfrm>
            <a:off x="391160" y="170815"/>
            <a:ext cx="6035040" cy="2861310"/>
          </a:xfrm>
          <a:prstGeom prst="rect">
            <a:avLst/>
          </a:prstGeom>
          <a:noFill/>
        </p:spPr>
        <p:txBody>
          <a:bodyPr wrap="square" rtlCol="0" anchor="t">
            <a:spAutoFit/>
          </a:bodyPr>
          <a:p>
            <a:pPr marL="285750" indent="-285750">
              <a:buFont typeface="Arial" panose="020B0604020202020204" pitchFamily="34" charset="0"/>
              <a:buChar char="•"/>
            </a:pPr>
            <a:r>
              <a:rPr lang="en-US"/>
              <a:t>Most of people responded from India, few of them responded from outside of india and around 2200 users not responded for country</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More than 6000 users responded as no and almost 3000 users responded as yes for 'A free Copy Of Mastring In Interview'</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In Last activity Modified, email opened, sent msg have higher number of count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60020" y="135255"/>
            <a:ext cx="11813540" cy="5342890"/>
          </a:xfrm>
          <a:prstGeom prst="rect">
            <a:avLst/>
          </a:prstGeom>
        </p:spPr>
      </p:pic>
      <p:sp>
        <p:nvSpPr>
          <p:cNvPr id="6" name="Text Box 5"/>
          <p:cNvSpPr txBox="1"/>
          <p:nvPr/>
        </p:nvSpPr>
        <p:spPr>
          <a:xfrm>
            <a:off x="160020" y="5591810"/>
            <a:ext cx="11814175" cy="1198880"/>
          </a:xfrm>
          <a:prstGeom prst="rect">
            <a:avLst/>
          </a:prstGeom>
          <a:noFill/>
        </p:spPr>
        <p:txBody>
          <a:bodyPr wrap="square" rtlCol="0" anchor="t">
            <a:spAutoFit/>
          </a:bodyPr>
          <a:p>
            <a:pPr marL="0" indent="0">
              <a:buNone/>
            </a:pPr>
            <a:r>
              <a:rPr lang="en-US">
                <a:sym typeface="+mn-ea"/>
              </a:rPr>
              <a:t>More than 3000 users not resonded for specialization details,</a:t>
            </a:r>
            <a:br>
              <a:rPr lang="en-US">
                <a:sym typeface="+mn-ea"/>
              </a:rPr>
            </a:br>
            <a:br>
              <a:rPr lang="en-US">
                <a:sym typeface="+mn-ea"/>
              </a:rPr>
            </a:br>
            <a:r>
              <a:rPr lang="en-US">
                <a:sym typeface="+mn-ea"/>
              </a:rPr>
              <a:t>Top 3 specialization selected by users is 1.Finance Management, 2. human Resources Management, 3. Marketing Management</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xfrm>
            <a:off x="609600" y="5379085"/>
            <a:ext cx="11171555" cy="1303020"/>
          </a:xfrm>
        </p:spPr>
        <p:txBody>
          <a:bodyPr/>
          <a:p>
            <a:pPr marL="0" indent="0">
              <a:buNone/>
            </a:pPr>
            <a:r>
              <a:rPr lang="en-US" sz="2000"/>
              <a:t>Mostly users are unemplyed.</a:t>
            </a:r>
            <a:br>
              <a:rPr lang="en-US" sz="2000"/>
            </a:br>
            <a:br>
              <a:rPr lang="en-US" sz="2000"/>
            </a:br>
            <a:r>
              <a:rPr lang="en-US" sz="2000"/>
              <a:t>More than 6000 users are joined the course for Batter career perspective</a:t>
            </a:r>
            <a:endParaRPr lang="en-US" sz="2000"/>
          </a:p>
        </p:txBody>
      </p:sp>
      <p:pic>
        <p:nvPicPr>
          <p:cNvPr id="4" name="Content Placeholder 3"/>
          <p:cNvPicPr>
            <a:picLocks noChangeAspect="1"/>
          </p:cNvPicPr>
          <p:nvPr>
            <p:ph sz="half" idx="1"/>
          </p:nvPr>
        </p:nvPicPr>
        <p:blipFill>
          <a:blip r:embed="rId1"/>
          <a:stretch>
            <a:fillRect/>
          </a:stretch>
        </p:blipFill>
        <p:spPr>
          <a:xfrm>
            <a:off x="145415" y="125095"/>
            <a:ext cx="11920855" cy="5083810"/>
          </a:xfrm>
          <a:prstGeom prst="rect">
            <a:avLst/>
          </a:prstGeom>
        </p:spPr>
      </p:pic>
    </p:spTree>
  </p:cSld>
  <p:clrMapOvr>
    <a:masterClrMapping/>
  </p:clrMapOvr>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0</TotalTime>
  <Words>5889</Words>
  <Application>WPS Presentation</Application>
  <PresentationFormat>Widescreen</PresentationFormat>
  <Paragraphs>99</Paragraphs>
  <Slides>16</Slides>
  <Notes>0</Notes>
  <HiddenSlides>0</HiddenSlides>
  <MMClips>0</MMClips>
  <ScaleCrop>false</ScaleCrop>
  <HeadingPairs>
    <vt:vector size="6" baseType="variant">
      <vt:variant>
        <vt:lpstr>已用的字体</vt:lpstr>
      </vt:variant>
      <vt:variant>
        <vt:i4>46</vt:i4>
      </vt:variant>
      <vt:variant>
        <vt:lpstr>主题</vt:lpstr>
      </vt:variant>
      <vt:variant>
        <vt:i4>1</vt:i4>
      </vt:variant>
      <vt:variant>
        <vt:lpstr>幻灯片标题</vt:lpstr>
      </vt:variant>
      <vt:variant>
        <vt:i4>16</vt:i4>
      </vt:variant>
    </vt:vector>
  </HeadingPairs>
  <TitlesOfParts>
    <vt:vector size="63" baseType="lpstr">
      <vt:lpstr>Arial</vt:lpstr>
      <vt:lpstr>SimSun</vt:lpstr>
      <vt:lpstr>Wingdings</vt:lpstr>
      <vt:lpstr>Wingdings 3</vt:lpstr>
      <vt:lpstr>Arial</vt:lpstr>
      <vt:lpstr>Century Gothic</vt:lpstr>
      <vt:lpstr>Microsoft YaHei</vt:lpstr>
      <vt:lpstr>Arial Unicode MS</vt:lpstr>
      <vt:lpstr>Calibri</vt:lpstr>
      <vt:lpstr>Viner Hand ITC</vt:lpstr>
      <vt:lpstr>MV Boli</vt:lpstr>
      <vt:lpstr>Adobe Fan Heiti Std B</vt:lpstr>
      <vt:lpstr>Adobe Gothic Std B</vt:lpstr>
      <vt:lpstr>Adobe Heiti Std R</vt:lpstr>
      <vt:lpstr>Algerian</vt:lpstr>
      <vt:lpstr>Bahnschrift SemiBold Condensed</vt:lpstr>
      <vt:lpstr>Birch Std</vt:lpstr>
      <vt:lpstr>Blackadder ITC</vt:lpstr>
      <vt:lpstr>Blackoak Std</vt:lpstr>
      <vt:lpstr>Bernard MT Condensed</vt:lpstr>
      <vt:lpstr>Book Antiqua</vt:lpstr>
      <vt:lpstr>Bookman Old Style</vt:lpstr>
      <vt:lpstr>Brush Script Std</vt:lpstr>
      <vt:lpstr>Candara</vt:lpstr>
      <vt:lpstr>Cooper Black</vt:lpstr>
      <vt:lpstr>Copperplate Gothic Bold</vt:lpstr>
      <vt:lpstr>Engravers MT</vt:lpstr>
      <vt:lpstr>Elephant</vt:lpstr>
      <vt:lpstr>Freestyle Script</vt:lpstr>
      <vt:lpstr>Harlow Solid Italic</vt:lpstr>
      <vt:lpstr>HoloLens MDL2 Assets</vt:lpstr>
      <vt:lpstr>Impact</vt:lpstr>
      <vt:lpstr>Informal Roman</vt:lpstr>
      <vt:lpstr>Javanese Text</vt:lpstr>
      <vt:lpstr>Juice ITC</vt:lpstr>
      <vt:lpstr>Jokerman</vt:lpstr>
      <vt:lpstr>Lucida Console</vt:lpstr>
      <vt:lpstr>Lucida Calligraphy</vt:lpstr>
      <vt:lpstr>Adobe Devanagari</vt:lpstr>
      <vt:lpstr>Edwardian Script ITC</vt:lpstr>
      <vt:lpstr>Eras Bold ITC</vt:lpstr>
      <vt:lpstr>Franklin Gothic Demi Cond</vt:lpstr>
      <vt:lpstr>Gill Sans Nova Cond Ultra Bold</vt:lpstr>
      <vt:lpstr>Gill Sans Ultra Bold</vt:lpstr>
      <vt:lpstr>High Tower Text</vt:lpstr>
      <vt:lpstr>Kozuka Gothic Pr6N L</vt:lpstr>
      <vt:lpstr>Art_mountaineering</vt:lpstr>
      <vt:lpstr>LEAD SCORING CASE STUDY</vt:lpstr>
      <vt:lpstr>PROBLEM STATEMENT</vt:lpstr>
      <vt:lpstr>PowerPoint 演示文稿</vt:lpstr>
      <vt:lpstr>GOALS AND OBJECTIVES</vt:lpstr>
      <vt:lpstr>RESULTS EXPECTED</vt:lpstr>
      <vt:lpstr>EDA </vt:lpstr>
      <vt:lpstr>PowerPoint 演示文稿</vt:lpstr>
      <vt:lpstr>PowerPoint 演示文稿</vt:lpstr>
      <vt:lpstr>PowerPoint 演示文稿</vt:lpstr>
      <vt:lpstr>PowerPoint 演示文稿</vt:lpstr>
      <vt:lpstr>PowerPoint 演示文稿</vt:lpstr>
      <vt:lpstr>PowerPoint 演示文稿</vt:lpstr>
      <vt:lpstr>DATA CONVERSION </vt:lpstr>
      <vt:lpstr>PowerPoint 演示文稿</vt:lpstr>
      <vt:lpstr>ROC CURVE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SCORE CASE STUDY</dc:title>
  <dc:creator>DELL</dc:creator>
  <cp:lastModifiedBy>imaad</cp:lastModifiedBy>
  <cp:revision>10</cp:revision>
  <dcterms:created xsi:type="dcterms:W3CDTF">2022-10-14T12:31:00Z</dcterms:created>
  <dcterms:modified xsi:type="dcterms:W3CDTF">2022-10-18T11:41:28Z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8D520122C7FF4EB8BFB3854E34BF3BE4</vt:lpwstr>
  </property>
  <property fmtid="{D5CDD505-2E9C-101B-9397-08002B2CF9AE}" pid="3" name="KSOProductBuildVer">
    <vt:lpwstr>1033-11.2.0.11210</vt:lpwstr>
  </property>
</Properties>
</file>