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5" r:id="rId7"/>
    <p:sldId id="272" r:id="rId8"/>
    <p:sldId id="261" r:id="rId9"/>
    <p:sldId id="262" r:id="rId10"/>
    <p:sldId id="266" r:id="rId11"/>
    <p:sldId id="263" r:id="rId12"/>
    <p:sldId id="264" r:id="rId13"/>
    <p:sldId id="265" r:id="rId14"/>
    <p:sldId id="267" r:id="rId15"/>
    <p:sldId id="268" r:id="rId16"/>
    <p:sldId id="269" r:id="rId17"/>
    <p:sldId id="273" r:id="rId18"/>
    <p:sldId id="270" r:id="rId19"/>
    <p:sldId id="274" r:id="rId20"/>
    <p:sldId id="271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C4507D-02DB-4723-A4C2-78E3BFB48DDE}">
  <a:tblStyle styleId="{0FC4507D-02DB-4723-A4C2-78E3BFB48D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>
      <p:cViewPr varScale="1">
        <p:scale>
          <a:sx n="120" d="100"/>
          <a:sy n="120" d="100"/>
        </p:scale>
        <p:origin x="200" y="4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62FAAD-DD21-4663-915A-156FE80859B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EF6BFB5-B472-4481-8DA6-AE2EF95E3283}">
      <dgm:prSet/>
      <dgm:spPr/>
      <dgm:t>
        <a:bodyPr/>
        <a:lstStyle/>
        <a:p>
          <a:r>
            <a:rPr lang="en-US"/>
            <a:t>Do “good” ideas spread faster than average ones?</a:t>
          </a:r>
        </a:p>
      </dgm:t>
    </dgm:pt>
    <dgm:pt modelId="{BD727BF1-138B-4358-A345-2515D37066FB}" type="parTrans" cxnId="{DFF2644F-6898-4884-ADE1-4654B17A35E1}">
      <dgm:prSet/>
      <dgm:spPr/>
      <dgm:t>
        <a:bodyPr/>
        <a:lstStyle/>
        <a:p>
          <a:endParaRPr lang="en-US"/>
        </a:p>
      </dgm:t>
    </dgm:pt>
    <dgm:pt modelId="{F938FA9A-974D-4D40-B6CE-A5996E6B5AB9}" type="sibTrans" cxnId="{DFF2644F-6898-4884-ADE1-4654B17A35E1}">
      <dgm:prSet/>
      <dgm:spPr/>
      <dgm:t>
        <a:bodyPr/>
        <a:lstStyle/>
        <a:p>
          <a:endParaRPr lang="en-US"/>
        </a:p>
      </dgm:t>
    </dgm:pt>
    <dgm:pt modelId="{7FA359B1-7939-411D-8C1D-187CE759CC4E}">
      <dgm:prSet/>
      <dgm:spPr/>
      <dgm:t>
        <a:bodyPr/>
        <a:lstStyle/>
        <a:p>
          <a:r>
            <a:rPr lang="en-US"/>
            <a:t>Can we anticipate spread of future ideas based on current publication networks?</a:t>
          </a:r>
        </a:p>
      </dgm:t>
    </dgm:pt>
    <dgm:pt modelId="{8DA2111F-3300-4341-82FD-6CFC3BFEB9FF}" type="parTrans" cxnId="{71FDB35D-E349-46EC-993B-77E4F5D2C846}">
      <dgm:prSet/>
      <dgm:spPr/>
      <dgm:t>
        <a:bodyPr/>
        <a:lstStyle/>
        <a:p>
          <a:endParaRPr lang="en-US"/>
        </a:p>
      </dgm:t>
    </dgm:pt>
    <dgm:pt modelId="{EF8259A6-FC14-48D2-BB28-21DCBC1AD72E}" type="sibTrans" cxnId="{71FDB35D-E349-46EC-993B-77E4F5D2C846}">
      <dgm:prSet/>
      <dgm:spPr/>
      <dgm:t>
        <a:bodyPr/>
        <a:lstStyle/>
        <a:p>
          <a:endParaRPr lang="en-US"/>
        </a:p>
      </dgm:t>
    </dgm:pt>
    <dgm:pt modelId="{F8F1557B-9AAA-4F31-9421-F8D38086CD15}">
      <dgm:prSet/>
      <dgm:spPr/>
      <dgm:t>
        <a:bodyPr/>
        <a:lstStyle/>
        <a:p>
          <a:r>
            <a:rPr lang="en-US"/>
            <a:t>Do more prestigious institutions get more citations for papers of the same calibre?</a:t>
          </a:r>
        </a:p>
      </dgm:t>
    </dgm:pt>
    <dgm:pt modelId="{F99D7B2F-4160-4FF8-B8F9-94F96A08241F}" type="parTrans" cxnId="{04E08039-2BAB-4943-8D57-D61324FE3C77}">
      <dgm:prSet/>
      <dgm:spPr/>
      <dgm:t>
        <a:bodyPr/>
        <a:lstStyle/>
        <a:p>
          <a:endParaRPr lang="en-US"/>
        </a:p>
      </dgm:t>
    </dgm:pt>
    <dgm:pt modelId="{B9D73365-227F-458C-AF08-8FF461EE2B21}" type="sibTrans" cxnId="{04E08039-2BAB-4943-8D57-D61324FE3C77}">
      <dgm:prSet/>
      <dgm:spPr/>
      <dgm:t>
        <a:bodyPr/>
        <a:lstStyle/>
        <a:p>
          <a:endParaRPr lang="en-US"/>
        </a:p>
      </dgm:t>
    </dgm:pt>
    <dgm:pt modelId="{58AF38F1-C73E-409D-9FA8-E74F5921A47A}" type="pres">
      <dgm:prSet presAssocID="{9662FAAD-DD21-4663-915A-156FE80859B4}" presName="root" presStyleCnt="0">
        <dgm:presLayoutVars>
          <dgm:dir/>
          <dgm:resizeHandles val="exact"/>
        </dgm:presLayoutVars>
      </dgm:prSet>
      <dgm:spPr/>
    </dgm:pt>
    <dgm:pt modelId="{E5D3544E-345B-4ABF-AD8D-42DB60508681}" type="pres">
      <dgm:prSet presAssocID="{6EF6BFB5-B472-4481-8DA6-AE2EF95E3283}" presName="compNode" presStyleCnt="0"/>
      <dgm:spPr/>
    </dgm:pt>
    <dgm:pt modelId="{801ABED6-82FC-44B2-99A1-A50349365852}" type="pres">
      <dgm:prSet presAssocID="{6EF6BFB5-B472-4481-8DA6-AE2EF95E3283}" presName="bgRect" presStyleLbl="bgShp" presStyleIdx="0" presStyleCnt="3"/>
      <dgm:spPr/>
    </dgm:pt>
    <dgm:pt modelId="{18FB66E3-8016-41B8-96E0-0353C43E6CA1}" type="pres">
      <dgm:prSet presAssocID="{6EF6BFB5-B472-4481-8DA6-AE2EF95E328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869104E4-C1C3-4C1C-B91D-15F93AD63A4F}" type="pres">
      <dgm:prSet presAssocID="{6EF6BFB5-B472-4481-8DA6-AE2EF95E3283}" presName="spaceRect" presStyleCnt="0"/>
      <dgm:spPr/>
    </dgm:pt>
    <dgm:pt modelId="{14D14E59-84E3-4735-9138-C7C7E90E0E4F}" type="pres">
      <dgm:prSet presAssocID="{6EF6BFB5-B472-4481-8DA6-AE2EF95E3283}" presName="parTx" presStyleLbl="revTx" presStyleIdx="0" presStyleCnt="3">
        <dgm:presLayoutVars>
          <dgm:chMax val="0"/>
          <dgm:chPref val="0"/>
        </dgm:presLayoutVars>
      </dgm:prSet>
      <dgm:spPr/>
    </dgm:pt>
    <dgm:pt modelId="{6A2D04F3-89DC-4570-827C-F868E5BBF4C2}" type="pres">
      <dgm:prSet presAssocID="{F938FA9A-974D-4D40-B6CE-A5996E6B5AB9}" presName="sibTrans" presStyleCnt="0"/>
      <dgm:spPr/>
    </dgm:pt>
    <dgm:pt modelId="{BD8BDBD3-061A-4FD1-9365-438F3A5BDCB0}" type="pres">
      <dgm:prSet presAssocID="{7FA359B1-7939-411D-8C1D-187CE759CC4E}" presName="compNode" presStyleCnt="0"/>
      <dgm:spPr/>
    </dgm:pt>
    <dgm:pt modelId="{031A7CB7-A3DF-4B81-BE34-FD6E741B3EA8}" type="pres">
      <dgm:prSet presAssocID="{7FA359B1-7939-411D-8C1D-187CE759CC4E}" presName="bgRect" presStyleLbl="bgShp" presStyleIdx="1" presStyleCnt="3"/>
      <dgm:spPr/>
    </dgm:pt>
    <dgm:pt modelId="{BD500DBA-373A-471A-A39D-4D69AA031CFE}" type="pres">
      <dgm:prSet presAssocID="{7FA359B1-7939-411D-8C1D-187CE759CC4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66E765A9-72AB-444F-B03D-57C24450A1C2}" type="pres">
      <dgm:prSet presAssocID="{7FA359B1-7939-411D-8C1D-187CE759CC4E}" presName="spaceRect" presStyleCnt="0"/>
      <dgm:spPr/>
    </dgm:pt>
    <dgm:pt modelId="{7A5607CA-F9BB-4D23-B664-89ED0271AE1E}" type="pres">
      <dgm:prSet presAssocID="{7FA359B1-7939-411D-8C1D-187CE759CC4E}" presName="parTx" presStyleLbl="revTx" presStyleIdx="1" presStyleCnt="3">
        <dgm:presLayoutVars>
          <dgm:chMax val="0"/>
          <dgm:chPref val="0"/>
        </dgm:presLayoutVars>
      </dgm:prSet>
      <dgm:spPr/>
    </dgm:pt>
    <dgm:pt modelId="{01251484-5880-4CC5-A911-1A689BFDE5EA}" type="pres">
      <dgm:prSet presAssocID="{EF8259A6-FC14-48D2-BB28-21DCBC1AD72E}" presName="sibTrans" presStyleCnt="0"/>
      <dgm:spPr/>
    </dgm:pt>
    <dgm:pt modelId="{E90B5B5B-95EB-449F-85CB-AE36A73DF9A0}" type="pres">
      <dgm:prSet presAssocID="{F8F1557B-9AAA-4F31-9421-F8D38086CD15}" presName="compNode" presStyleCnt="0"/>
      <dgm:spPr/>
    </dgm:pt>
    <dgm:pt modelId="{1C3928A7-8C8F-481B-9E5A-F05A69D78DAB}" type="pres">
      <dgm:prSet presAssocID="{F8F1557B-9AAA-4F31-9421-F8D38086CD15}" presName="bgRect" presStyleLbl="bgShp" presStyleIdx="2" presStyleCnt="3"/>
      <dgm:spPr/>
    </dgm:pt>
    <dgm:pt modelId="{0E2E8E61-6950-49ED-AC2D-F344FC8BC43C}" type="pres">
      <dgm:prSet presAssocID="{F8F1557B-9AAA-4F31-9421-F8D38086CD1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9687089-5972-4455-87B3-05835A8AB1B0}" type="pres">
      <dgm:prSet presAssocID="{F8F1557B-9AAA-4F31-9421-F8D38086CD15}" presName="spaceRect" presStyleCnt="0"/>
      <dgm:spPr/>
    </dgm:pt>
    <dgm:pt modelId="{784E1252-5F6F-4AE5-B109-366D45B5E1CD}" type="pres">
      <dgm:prSet presAssocID="{F8F1557B-9AAA-4F31-9421-F8D38086CD1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4E08039-2BAB-4943-8D57-D61324FE3C77}" srcId="{9662FAAD-DD21-4663-915A-156FE80859B4}" destId="{F8F1557B-9AAA-4F31-9421-F8D38086CD15}" srcOrd="2" destOrd="0" parTransId="{F99D7B2F-4160-4FF8-B8F9-94F96A08241F}" sibTransId="{B9D73365-227F-458C-AF08-8FF461EE2B21}"/>
    <dgm:cxn modelId="{8D4A9B3B-86BC-44FC-B026-57821D23BCBF}" type="presOf" srcId="{7FA359B1-7939-411D-8C1D-187CE759CC4E}" destId="{7A5607CA-F9BB-4D23-B664-89ED0271AE1E}" srcOrd="0" destOrd="0" presId="urn:microsoft.com/office/officeart/2018/2/layout/IconVerticalSolidList"/>
    <dgm:cxn modelId="{DFF2644F-6898-4884-ADE1-4654B17A35E1}" srcId="{9662FAAD-DD21-4663-915A-156FE80859B4}" destId="{6EF6BFB5-B472-4481-8DA6-AE2EF95E3283}" srcOrd="0" destOrd="0" parTransId="{BD727BF1-138B-4358-A345-2515D37066FB}" sibTransId="{F938FA9A-974D-4D40-B6CE-A5996E6B5AB9}"/>
    <dgm:cxn modelId="{71FDB35D-E349-46EC-993B-77E4F5D2C846}" srcId="{9662FAAD-DD21-4663-915A-156FE80859B4}" destId="{7FA359B1-7939-411D-8C1D-187CE759CC4E}" srcOrd="1" destOrd="0" parTransId="{8DA2111F-3300-4341-82FD-6CFC3BFEB9FF}" sibTransId="{EF8259A6-FC14-48D2-BB28-21DCBC1AD72E}"/>
    <dgm:cxn modelId="{027F0D80-DF37-4F40-B279-EE36E70F83A3}" type="presOf" srcId="{F8F1557B-9AAA-4F31-9421-F8D38086CD15}" destId="{784E1252-5F6F-4AE5-B109-366D45B5E1CD}" srcOrd="0" destOrd="0" presId="urn:microsoft.com/office/officeart/2018/2/layout/IconVerticalSolidList"/>
    <dgm:cxn modelId="{6C4F1280-3023-4A2D-A19F-149D69D4F185}" type="presOf" srcId="{9662FAAD-DD21-4663-915A-156FE80859B4}" destId="{58AF38F1-C73E-409D-9FA8-E74F5921A47A}" srcOrd="0" destOrd="0" presId="urn:microsoft.com/office/officeart/2018/2/layout/IconVerticalSolidList"/>
    <dgm:cxn modelId="{98103793-FEFC-4C7F-A90E-173B4FC911C1}" type="presOf" srcId="{6EF6BFB5-B472-4481-8DA6-AE2EF95E3283}" destId="{14D14E59-84E3-4735-9138-C7C7E90E0E4F}" srcOrd="0" destOrd="0" presId="urn:microsoft.com/office/officeart/2018/2/layout/IconVerticalSolidList"/>
    <dgm:cxn modelId="{871CE2AE-017D-4206-A6DA-5EC5E2743482}" type="presParOf" srcId="{58AF38F1-C73E-409D-9FA8-E74F5921A47A}" destId="{E5D3544E-345B-4ABF-AD8D-42DB60508681}" srcOrd="0" destOrd="0" presId="urn:microsoft.com/office/officeart/2018/2/layout/IconVerticalSolidList"/>
    <dgm:cxn modelId="{B3778149-1BBC-41CB-A9E2-4B7868369560}" type="presParOf" srcId="{E5D3544E-345B-4ABF-AD8D-42DB60508681}" destId="{801ABED6-82FC-44B2-99A1-A50349365852}" srcOrd="0" destOrd="0" presId="urn:microsoft.com/office/officeart/2018/2/layout/IconVerticalSolidList"/>
    <dgm:cxn modelId="{0F292AF8-DDD0-4B41-B28A-95AB79677721}" type="presParOf" srcId="{E5D3544E-345B-4ABF-AD8D-42DB60508681}" destId="{18FB66E3-8016-41B8-96E0-0353C43E6CA1}" srcOrd="1" destOrd="0" presId="urn:microsoft.com/office/officeart/2018/2/layout/IconVerticalSolidList"/>
    <dgm:cxn modelId="{944D0AC3-3479-4B51-AC5C-7485929D2659}" type="presParOf" srcId="{E5D3544E-345B-4ABF-AD8D-42DB60508681}" destId="{869104E4-C1C3-4C1C-B91D-15F93AD63A4F}" srcOrd="2" destOrd="0" presId="urn:microsoft.com/office/officeart/2018/2/layout/IconVerticalSolidList"/>
    <dgm:cxn modelId="{CFE6FB06-2D0A-433F-98E9-181E09AF593A}" type="presParOf" srcId="{E5D3544E-345B-4ABF-AD8D-42DB60508681}" destId="{14D14E59-84E3-4735-9138-C7C7E90E0E4F}" srcOrd="3" destOrd="0" presId="urn:microsoft.com/office/officeart/2018/2/layout/IconVerticalSolidList"/>
    <dgm:cxn modelId="{C6F8F19E-A09B-4531-B931-E5A49C33C954}" type="presParOf" srcId="{58AF38F1-C73E-409D-9FA8-E74F5921A47A}" destId="{6A2D04F3-89DC-4570-827C-F868E5BBF4C2}" srcOrd="1" destOrd="0" presId="urn:microsoft.com/office/officeart/2018/2/layout/IconVerticalSolidList"/>
    <dgm:cxn modelId="{4DD5AE0C-0D9E-40E9-86D6-69585E70F5EA}" type="presParOf" srcId="{58AF38F1-C73E-409D-9FA8-E74F5921A47A}" destId="{BD8BDBD3-061A-4FD1-9365-438F3A5BDCB0}" srcOrd="2" destOrd="0" presId="urn:microsoft.com/office/officeart/2018/2/layout/IconVerticalSolidList"/>
    <dgm:cxn modelId="{846511EC-DB63-470C-BCE5-FB6B1BA902FD}" type="presParOf" srcId="{BD8BDBD3-061A-4FD1-9365-438F3A5BDCB0}" destId="{031A7CB7-A3DF-4B81-BE34-FD6E741B3EA8}" srcOrd="0" destOrd="0" presId="urn:microsoft.com/office/officeart/2018/2/layout/IconVerticalSolidList"/>
    <dgm:cxn modelId="{6FEABC64-29AC-4E7A-A55D-AA524ABE460F}" type="presParOf" srcId="{BD8BDBD3-061A-4FD1-9365-438F3A5BDCB0}" destId="{BD500DBA-373A-471A-A39D-4D69AA031CFE}" srcOrd="1" destOrd="0" presId="urn:microsoft.com/office/officeart/2018/2/layout/IconVerticalSolidList"/>
    <dgm:cxn modelId="{B10BF4B1-5FAE-4397-BE81-C2E83D508EC8}" type="presParOf" srcId="{BD8BDBD3-061A-4FD1-9365-438F3A5BDCB0}" destId="{66E765A9-72AB-444F-B03D-57C24450A1C2}" srcOrd="2" destOrd="0" presId="urn:microsoft.com/office/officeart/2018/2/layout/IconVerticalSolidList"/>
    <dgm:cxn modelId="{9B16BA75-3E30-49DC-892F-C79CE49A2CA3}" type="presParOf" srcId="{BD8BDBD3-061A-4FD1-9365-438F3A5BDCB0}" destId="{7A5607CA-F9BB-4D23-B664-89ED0271AE1E}" srcOrd="3" destOrd="0" presId="urn:microsoft.com/office/officeart/2018/2/layout/IconVerticalSolidList"/>
    <dgm:cxn modelId="{5B4E0649-092C-48F4-A9A6-423D8D32A576}" type="presParOf" srcId="{58AF38F1-C73E-409D-9FA8-E74F5921A47A}" destId="{01251484-5880-4CC5-A911-1A689BFDE5EA}" srcOrd="3" destOrd="0" presId="urn:microsoft.com/office/officeart/2018/2/layout/IconVerticalSolidList"/>
    <dgm:cxn modelId="{B38E2A8B-60A7-4386-A1B7-F625BFA3F023}" type="presParOf" srcId="{58AF38F1-C73E-409D-9FA8-E74F5921A47A}" destId="{E90B5B5B-95EB-449F-85CB-AE36A73DF9A0}" srcOrd="4" destOrd="0" presId="urn:microsoft.com/office/officeart/2018/2/layout/IconVerticalSolidList"/>
    <dgm:cxn modelId="{E131DB9A-3EE2-4092-9D99-765DF203EDDB}" type="presParOf" srcId="{E90B5B5B-95EB-449F-85CB-AE36A73DF9A0}" destId="{1C3928A7-8C8F-481B-9E5A-F05A69D78DAB}" srcOrd="0" destOrd="0" presId="urn:microsoft.com/office/officeart/2018/2/layout/IconVerticalSolidList"/>
    <dgm:cxn modelId="{A751E317-3E04-4B62-8942-3C55DA551E9A}" type="presParOf" srcId="{E90B5B5B-95EB-449F-85CB-AE36A73DF9A0}" destId="{0E2E8E61-6950-49ED-AC2D-F344FC8BC43C}" srcOrd="1" destOrd="0" presId="urn:microsoft.com/office/officeart/2018/2/layout/IconVerticalSolidList"/>
    <dgm:cxn modelId="{F67619D3-AFBF-4E56-860B-8914CB6750A3}" type="presParOf" srcId="{E90B5B5B-95EB-449F-85CB-AE36A73DF9A0}" destId="{89687089-5972-4455-87B3-05835A8AB1B0}" srcOrd="2" destOrd="0" presId="urn:microsoft.com/office/officeart/2018/2/layout/IconVerticalSolidList"/>
    <dgm:cxn modelId="{3434C978-756E-49E0-87E6-DE40E31081B6}" type="presParOf" srcId="{E90B5B5B-95EB-449F-85CB-AE36A73DF9A0}" destId="{784E1252-5F6F-4AE5-B109-366D45B5E1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ED0405-1D33-453A-92CA-331E5753841A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2A6490F-3D85-4548-8528-E8D1F993A79E}">
      <dgm:prSet/>
      <dgm:spPr/>
      <dgm:t>
        <a:bodyPr/>
        <a:lstStyle/>
        <a:p>
          <a:r>
            <a:rPr lang="en-US"/>
            <a:t>Create</a:t>
          </a:r>
        </a:p>
      </dgm:t>
    </dgm:pt>
    <dgm:pt modelId="{AC1ADE96-EE42-45A1-B4A2-9718E7C08167}" type="parTrans" cxnId="{7F98063B-9C7D-4396-BEC3-AC120C2E1CCA}">
      <dgm:prSet/>
      <dgm:spPr/>
      <dgm:t>
        <a:bodyPr/>
        <a:lstStyle/>
        <a:p>
          <a:endParaRPr lang="en-US"/>
        </a:p>
      </dgm:t>
    </dgm:pt>
    <dgm:pt modelId="{F444FEB4-C855-42CC-871B-BF443105FE2A}" type="sibTrans" cxnId="{7F98063B-9C7D-4396-BEC3-AC120C2E1CCA}">
      <dgm:prSet/>
      <dgm:spPr/>
      <dgm:t>
        <a:bodyPr/>
        <a:lstStyle/>
        <a:p>
          <a:endParaRPr lang="en-US"/>
        </a:p>
      </dgm:t>
    </dgm:pt>
    <dgm:pt modelId="{9580B8E2-62DC-49A0-8E6D-A01C2EABA595}">
      <dgm:prSet/>
      <dgm:spPr/>
      <dgm:t>
        <a:bodyPr/>
        <a:lstStyle/>
        <a:p>
          <a:r>
            <a:rPr lang="en-US"/>
            <a:t>Create metrics of paper quality and institutional prestige</a:t>
          </a:r>
        </a:p>
      </dgm:t>
    </dgm:pt>
    <dgm:pt modelId="{DF638870-B0F1-4A5D-AAF2-58E74B242558}" type="parTrans" cxnId="{F9BDB78A-2260-4C2D-AEAC-E50FBB7BF9A5}">
      <dgm:prSet/>
      <dgm:spPr/>
      <dgm:t>
        <a:bodyPr/>
        <a:lstStyle/>
        <a:p>
          <a:endParaRPr lang="en-US"/>
        </a:p>
      </dgm:t>
    </dgm:pt>
    <dgm:pt modelId="{4E584B1B-1DE2-47CD-B2CB-2D3CDDBD6DB7}" type="sibTrans" cxnId="{F9BDB78A-2260-4C2D-AEAC-E50FBB7BF9A5}">
      <dgm:prSet/>
      <dgm:spPr/>
      <dgm:t>
        <a:bodyPr/>
        <a:lstStyle/>
        <a:p>
          <a:endParaRPr lang="en-US"/>
        </a:p>
      </dgm:t>
    </dgm:pt>
    <dgm:pt modelId="{8DDA1A51-DEEE-4C18-856A-E77241346FFC}">
      <dgm:prSet/>
      <dgm:spPr/>
      <dgm:t>
        <a:bodyPr/>
        <a:lstStyle/>
        <a:p>
          <a:r>
            <a:rPr lang="en-US"/>
            <a:t>Create</a:t>
          </a:r>
        </a:p>
      </dgm:t>
    </dgm:pt>
    <dgm:pt modelId="{E00CE585-C37D-482B-A6A6-FACB50CC0DF8}" type="parTrans" cxnId="{A9C80554-0000-406F-A9B4-6B7DAF0E0FE7}">
      <dgm:prSet/>
      <dgm:spPr/>
      <dgm:t>
        <a:bodyPr/>
        <a:lstStyle/>
        <a:p>
          <a:endParaRPr lang="en-US"/>
        </a:p>
      </dgm:t>
    </dgm:pt>
    <dgm:pt modelId="{D4B83083-53B0-4BBF-818E-AE45F563633D}" type="sibTrans" cxnId="{A9C80554-0000-406F-A9B4-6B7DAF0E0FE7}">
      <dgm:prSet/>
      <dgm:spPr/>
      <dgm:t>
        <a:bodyPr/>
        <a:lstStyle/>
        <a:p>
          <a:endParaRPr lang="en-US"/>
        </a:p>
      </dgm:t>
    </dgm:pt>
    <dgm:pt modelId="{5B200CE4-DEE6-4FF7-BDD2-4C281CA41429}">
      <dgm:prSet/>
      <dgm:spPr/>
      <dgm:t>
        <a:bodyPr/>
        <a:lstStyle/>
        <a:p>
          <a:r>
            <a:rPr lang="en-US"/>
            <a:t>Create author collaboration network for idea spread</a:t>
          </a:r>
        </a:p>
      </dgm:t>
    </dgm:pt>
    <dgm:pt modelId="{A93E4C5C-64FA-4FE6-94F2-1BAD49190697}" type="parTrans" cxnId="{9EF66D1F-C031-41FE-B405-90AE2D53DFA9}">
      <dgm:prSet/>
      <dgm:spPr/>
      <dgm:t>
        <a:bodyPr/>
        <a:lstStyle/>
        <a:p>
          <a:endParaRPr lang="en-US"/>
        </a:p>
      </dgm:t>
    </dgm:pt>
    <dgm:pt modelId="{41ECC665-80CA-4C83-96CA-A79076D45E23}" type="sibTrans" cxnId="{9EF66D1F-C031-41FE-B405-90AE2D53DFA9}">
      <dgm:prSet/>
      <dgm:spPr/>
      <dgm:t>
        <a:bodyPr/>
        <a:lstStyle/>
        <a:p>
          <a:endParaRPr lang="en-US"/>
        </a:p>
      </dgm:t>
    </dgm:pt>
    <dgm:pt modelId="{B617A19C-FCC4-43A8-95F9-B4F1AE6B034A}">
      <dgm:prSet/>
      <dgm:spPr/>
      <dgm:t>
        <a:bodyPr/>
        <a:lstStyle/>
        <a:p>
          <a:r>
            <a:rPr lang="en-US"/>
            <a:t>Simulate</a:t>
          </a:r>
        </a:p>
      </dgm:t>
    </dgm:pt>
    <dgm:pt modelId="{A960C18E-1A79-422B-9A71-81483E996E73}" type="parTrans" cxnId="{A9AC344A-64A2-4CDA-99F9-3804117535B2}">
      <dgm:prSet/>
      <dgm:spPr/>
      <dgm:t>
        <a:bodyPr/>
        <a:lstStyle/>
        <a:p>
          <a:endParaRPr lang="en-US"/>
        </a:p>
      </dgm:t>
    </dgm:pt>
    <dgm:pt modelId="{D2EFAF5B-6A4B-4C3A-B254-2CCFBC8574BB}" type="sibTrans" cxnId="{A9AC344A-64A2-4CDA-99F9-3804117535B2}">
      <dgm:prSet/>
      <dgm:spPr/>
      <dgm:t>
        <a:bodyPr/>
        <a:lstStyle/>
        <a:p>
          <a:endParaRPr lang="en-US"/>
        </a:p>
      </dgm:t>
    </dgm:pt>
    <dgm:pt modelId="{3E42090A-06B9-4FF2-85EA-677D4B0B76AF}">
      <dgm:prSet/>
      <dgm:spPr/>
      <dgm:t>
        <a:bodyPr/>
        <a:lstStyle/>
        <a:p>
          <a:r>
            <a:rPr lang="en-US"/>
            <a:t>Simulate epidemics on collaboration network to approximate spreadability</a:t>
          </a:r>
        </a:p>
      </dgm:t>
    </dgm:pt>
    <dgm:pt modelId="{CFDCC474-F80D-4516-BB89-8BCA2CF16192}" type="parTrans" cxnId="{6DAF49C4-0C39-4D76-BE55-C083F5A2EC17}">
      <dgm:prSet/>
      <dgm:spPr/>
      <dgm:t>
        <a:bodyPr/>
        <a:lstStyle/>
        <a:p>
          <a:endParaRPr lang="en-US"/>
        </a:p>
      </dgm:t>
    </dgm:pt>
    <dgm:pt modelId="{2E227E05-3A9D-460D-85D8-FA5AEFA14655}" type="sibTrans" cxnId="{6DAF49C4-0C39-4D76-BE55-C083F5A2EC17}">
      <dgm:prSet/>
      <dgm:spPr/>
      <dgm:t>
        <a:bodyPr/>
        <a:lstStyle/>
        <a:p>
          <a:endParaRPr lang="en-US"/>
        </a:p>
      </dgm:t>
    </dgm:pt>
    <dgm:pt modelId="{3787A5C1-8170-439D-A363-1E248A7B202E}">
      <dgm:prSet/>
      <dgm:spPr/>
      <dgm:t>
        <a:bodyPr/>
        <a:lstStyle/>
        <a:p>
          <a:r>
            <a:rPr lang="en-US"/>
            <a:t>Compare</a:t>
          </a:r>
        </a:p>
      </dgm:t>
    </dgm:pt>
    <dgm:pt modelId="{1A9F706C-BF04-487E-B038-612F951964CB}" type="parTrans" cxnId="{6108BDB0-E473-404A-AD3F-36355B450458}">
      <dgm:prSet/>
      <dgm:spPr/>
      <dgm:t>
        <a:bodyPr/>
        <a:lstStyle/>
        <a:p>
          <a:endParaRPr lang="en-US"/>
        </a:p>
      </dgm:t>
    </dgm:pt>
    <dgm:pt modelId="{3E89B74B-2537-4D6C-8B82-A2ADD4F402F5}" type="sibTrans" cxnId="{6108BDB0-E473-404A-AD3F-36355B450458}">
      <dgm:prSet/>
      <dgm:spPr/>
      <dgm:t>
        <a:bodyPr/>
        <a:lstStyle/>
        <a:p>
          <a:endParaRPr lang="en-US"/>
        </a:p>
      </dgm:t>
    </dgm:pt>
    <dgm:pt modelId="{42BDA658-7FE6-4DD5-BF1B-5DBE3E2D4DEC}">
      <dgm:prSet/>
      <dgm:spPr/>
      <dgm:t>
        <a:bodyPr/>
        <a:lstStyle/>
        <a:p>
          <a:r>
            <a:rPr lang="en-US"/>
            <a:t>Compare simulations to empirical data</a:t>
          </a:r>
        </a:p>
      </dgm:t>
    </dgm:pt>
    <dgm:pt modelId="{680B3C0C-3703-4E20-8106-F31932067EC7}" type="parTrans" cxnId="{96A9DF3A-E198-4A8F-96F6-1025A0B5B5B2}">
      <dgm:prSet/>
      <dgm:spPr/>
      <dgm:t>
        <a:bodyPr/>
        <a:lstStyle/>
        <a:p>
          <a:endParaRPr lang="en-US"/>
        </a:p>
      </dgm:t>
    </dgm:pt>
    <dgm:pt modelId="{1595C8D7-7812-4AB9-8453-329367A8987D}" type="sibTrans" cxnId="{96A9DF3A-E198-4A8F-96F6-1025A0B5B5B2}">
      <dgm:prSet/>
      <dgm:spPr/>
      <dgm:t>
        <a:bodyPr/>
        <a:lstStyle/>
        <a:p>
          <a:endParaRPr lang="en-US"/>
        </a:p>
      </dgm:t>
    </dgm:pt>
    <dgm:pt modelId="{9601267C-A607-D249-9B41-576F680A7E13}" type="pres">
      <dgm:prSet presAssocID="{11ED0405-1D33-453A-92CA-331E5753841A}" presName="Name0" presStyleCnt="0">
        <dgm:presLayoutVars>
          <dgm:dir/>
          <dgm:animLvl val="lvl"/>
          <dgm:resizeHandles val="exact"/>
        </dgm:presLayoutVars>
      </dgm:prSet>
      <dgm:spPr/>
    </dgm:pt>
    <dgm:pt modelId="{1DD8B406-1C1A-B944-B978-9B8A5FC68DA9}" type="pres">
      <dgm:prSet presAssocID="{3787A5C1-8170-439D-A363-1E248A7B202E}" presName="boxAndChildren" presStyleCnt="0"/>
      <dgm:spPr/>
    </dgm:pt>
    <dgm:pt modelId="{DFDF7236-9FD5-684A-9719-B5CC7441F61D}" type="pres">
      <dgm:prSet presAssocID="{3787A5C1-8170-439D-A363-1E248A7B202E}" presName="parentTextBox" presStyleLbl="alignNode1" presStyleIdx="0" presStyleCnt="4"/>
      <dgm:spPr/>
    </dgm:pt>
    <dgm:pt modelId="{AA08B22E-4CB9-9B40-BABE-557C18318B4E}" type="pres">
      <dgm:prSet presAssocID="{3787A5C1-8170-439D-A363-1E248A7B202E}" presName="descendantBox" presStyleLbl="bgAccFollowNode1" presStyleIdx="0" presStyleCnt="4"/>
      <dgm:spPr/>
    </dgm:pt>
    <dgm:pt modelId="{A3971D24-6F74-9A4C-BE3F-A72DB354AD87}" type="pres">
      <dgm:prSet presAssocID="{D2EFAF5B-6A4B-4C3A-B254-2CCFBC8574BB}" presName="sp" presStyleCnt="0"/>
      <dgm:spPr/>
    </dgm:pt>
    <dgm:pt modelId="{A3A48AFB-B825-1F42-B8F0-9F2905BFDC84}" type="pres">
      <dgm:prSet presAssocID="{B617A19C-FCC4-43A8-95F9-B4F1AE6B034A}" presName="arrowAndChildren" presStyleCnt="0"/>
      <dgm:spPr/>
    </dgm:pt>
    <dgm:pt modelId="{4DD34D82-37FB-DF49-879B-B73A5E48E21A}" type="pres">
      <dgm:prSet presAssocID="{B617A19C-FCC4-43A8-95F9-B4F1AE6B034A}" presName="parentTextArrow" presStyleLbl="node1" presStyleIdx="0" presStyleCnt="0"/>
      <dgm:spPr/>
    </dgm:pt>
    <dgm:pt modelId="{015BFCA5-D90F-6542-8C25-9DE172679047}" type="pres">
      <dgm:prSet presAssocID="{B617A19C-FCC4-43A8-95F9-B4F1AE6B034A}" presName="arrow" presStyleLbl="alignNode1" presStyleIdx="1" presStyleCnt="4"/>
      <dgm:spPr/>
    </dgm:pt>
    <dgm:pt modelId="{81EB94C6-EBB5-CD4E-98BC-ED6575C980AC}" type="pres">
      <dgm:prSet presAssocID="{B617A19C-FCC4-43A8-95F9-B4F1AE6B034A}" presName="descendantArrow" presStyleLbl="bgAccFollowNode1" presStyleIdx="1" presStyleCnt="4"/>
      <dgm:spPr/>
    </dgm:pt>
    <dgm:pt modelId="{3A9F7E3C-9475-884D-8725-3AB6B0842B79}" type="pres">
      <dgm:prSet presAssocID="{D4B83083-53B0-4BBF-818E-AE45F563633D}" presName="sp" presStyleCnt="0"/>
      <dgm:spPr/>
    </dgm:pt>
    <dgm:pt modelId="{30310CFB-F0A5-FA43-A8DA-172BC38B3B29}" type="pres">
      <dgm:prSet presAssocID="{8DDA1A51-DEEE-4C18-856A-E77241346FFC}" presName="arrowAndChildren" presStyleCnt="0"/>
      <dgm:spPr/>
    </dgm:pt>
    <dgm:pt modelId="{E51351A1-CD76-5D45-A6FD-1AA74A8A3F09}" type="pres">
      <dgm:prSet presAssocID="{8DDA1A51-DEEE-4C18-856A-E77241346FFC}" presName="parentTextArrow" presStyleLbl="node1" presStyleIdx="0" presStyleCnt="0"/>
      <dgm:spPr/>
    </dgm:pt>
    <dgm:pt modelId="{3A5A9ED6-6630-1B44-B0E4-057AA4B119F1}" type="pres">
      <dgm:prSet presAssocID="{8DDA1A51-DEEE-4C18-856A-E77241346FFC}" presName="arrow" presStyleLbl="alignNode1" presStyleIdx="2" presStyleCnt="4"/>
      <dgm:spPr/>
    </dgm:pt>
    <dgm:pt modelId="{D5BE4142-F930-7445-A8E3-ADBBA1094C9C}" type="pres">
      <dgm:prSet presAssocID="{8DDA1A51-DEEE-4C18-856A-E77241346FFC}" presName="descendantArrow" presStyleLbl="bgAccFollowNode1" presStyleIdx="2" presStyleCnt="4"/>
      <dgm:spPr/>
    </dgm:pt>
    <dgm:pt modelId="{831A1C06-8A3E-4A4B-9A19-3ADAA76313DF}" type="pres">
      <dgm:prSet presAssocID="{F444FEB4-C855-42CC-871B-BF443105FE2A}" presName="sp" presStyleCnt="0"/>
      <dgm:spPr/>
    </dgm:pt>
    <dgm:pt modelId="{2FB27EC0-400E-0A44-96AE-098B90EFC40D}" type="pres">
      <dgm:prSet presAssocID="{02A6490F-3D85-4548-8528-E8D1F993A79E}" presName="arrowAndChildren" presStyleCnt="0"/>
      <dgm:spPr/>
    </dgm:pt>
    <dgm:pt modelId="{5186EE07-D915-D04F-86E0-E1CC59552C4D}" type="pres">
      <dgm:prSet presAssocID="{02A6490F-3D85-4548-8528-E8D1F993A79E}" presName="parentTextArrow" presStyleLbl="node1" presStyleIdx="0" presStyleCnt="0"/>
      <dgm:spPr/>
    </dgm:pt>
    <dgm:pt modelId="{17523BB6-E1EB-B849-85EE-9DAE495608BE}" type="pres">
      <dgm:prSet presAssocID="{02A6490F-3D85-4548-8528-E8D1F993A79E}" presName="arrow" presStyleLbl="alignNode1" presStyleIdx="3" presStyleCnt="4"/>
      <dgm:spPr/>
    </dgm:pt>
    <dgm:pt modelId="{CAC83997-1EF1-C841-A2D2-FD3157577903}" type="pres">
      <dgm:prSet presAssocID="{02A6490F-3D85-4548-8528-E8D1F993A79E}" presName="descendantArrow" presStyleLbl="bgAccFollowNode1" presStyleIdx="3" presStyleCnt="4"/>
      <dgm:spPr/>
    </dgm:pt>
  </dgm:ptLst>
  <dgm:cxnLst>
    <dgm:cxn modelId="{D0D5CF0C-FA70-6144-A62B-F294DAAF1CD9}" type="presOf" srcId="{02A6490F-3D85-4548-8528-E8D1F993A79E}" destId="{5186EE07-D915-D04F-86E0-E1CC59552C4D}" srcOrd="0" destOrd="0" presId="urn:microsoft.com/office/officeart/2016/7/layout/VerticalDownArrowProcess"/>
    <dgm:cxn modelId="{F04AC116-DD77-D847-B260-C1F58EB8A53B}" type="presOf" srcId="{B617A19C-FCC4-43A8-95F9-B4F1AE6B034A}" destId="{4DD34D82-37FB-DF49-879B-B73A5E48E21A}" srcOrd="0" destOrd="0" presId="urn:microsoft.com/office/officeart/2016/7/layout/VerticalDownArrowProcess"/>
    <dgm:cxn modelId="{58542E1F-FF57-374D-A39E-4F57C42C993B}" type="presOf" srcId="{42BDA658-7FE6-4DD5-BF1B-5DBE3E2D4DEC}" destId="{AA08B22E-4CB9-9B40-BABE-557C18318B4E}" srcOrd="0" destOrd="0" presId="urn:microsoft.com/office/officeart/2016/7/layout/VerticalDownArrowProcess"/>
    <dgm:cxn modelId="{9EF66D1F-C031-41FE-B405-90AE2D53DFA9}" srcId="{8DDA1A51-DEEE-4C18-856A-E77241346FFC}" destId="{5B200CE4-DEE6-4FF7-BDD2-4C281CA41429}" srcOrd="0" destOrd="0" parTransId="{A93E4C5C-64FA-4FE6-94F2-1BAD49190697}" sibTransId="{41ECC665-80CA-4C83-96CA-A79076D45E23}"/>
    <dgm:cxn modelId="{58A47C34-F287-1544-BF53-9564959AAEC8}" type="presOf" srcId="{3E42090A-06B9-4FF2-85EA-677D4B0B76AF}" destId="{81EB94C6-EBB5-CD4E-98BC-ED6575C980AC}" srcOrd="0" destOrd="0" presId="urn:microsoft.com/office/officeart/2016/7/layout/VerticalDownArrowProcess"/>
    <dgm:cxn modelId="{96A9DF3A-E198-4A8F-96F6-1025A0B5B5B2}" srcId="{3787A5C1-8170-439D-A363-1E248A7B202E}" destId="{42BDA658-7FE6-4DD5-BF1B-5DBE3E2D4DEC}" srcOrd="0" destOrd="0" parTransId="{680B3C0C-3703-4E20-8106-F31932067EC7}" sibTransId="{1595C8D7-7812-4AB9-8453-329367A8987D}"/>
    <dgm:cxn modelId="{7F98063B-9C7D-4396-BEC3-AC120C2E1CCA}" srcId="{11ED0405-1D33-453A-92CA-331E5753841A}" destId="{02A6490F-3D85-4548-8528-E8D1F993A79E}" srcOrd="0" destOrd="0" parTransId="{AC1ADE96-EE42-45A1-B4A2-9718E7C08167}" sibTransId="{F444FEB4-C855-42CC-871B-BF443105FE2A}"/>
    <dgm:cxn modelId="{C87A5C3F-F349-4D48-83EA-E002162FB5A6}" type="presOf" srcId="{B617A19C-FCC4-43A8-95F9-B4F1AE6B034A}" destId="{015BFCA5-D90F-6542-8C25-9DE172679047}" srcOrd="1" destOrd="0" presId="urn:microsoft.com/office/officeart/2016/7/layout/VerticalDownArrowProcess"/>
    <dgm:cxn modelId="{DAE6B740-4DC1-3D40-8E09-82D694C48F8E}" type="presOf" srcId="{8DDA1A51-DEEE-4C18-856A-E77241346FFC}" destId="{E51351A1-CD76-5D45-A6FD-1AA74A8A3F09}" srcOrd="0" destOrd="0" presId="urn:microsoft.com/office/officeart/2016/7/layout/VerticalDownArrowProcess"/>
    <dgm:cxn modelId="{A9AC344A-64A2-4CDA-99F9-3804117535B2}" srcId="{11ED0405-1D33-453A-92CA-331E5753841A}" destId="{B617A19C-FCC4-43A8-95F9-B4F1AE6B034A}" srcOrd="2" destOrd="0" parTransId="{A960C18E-1A79-422B-9A71-81483E996E73}" sibTransId="{D2EFAF5B-6A4B-4C3A-B254-2CCFBC8574BB}"/>
    <dgm:cxn modelId="{A9C80554-0000-406F-A9B4-6B7DAF0E0FE7}" srcId="{11ED0405-1D33-453A-92CA-331E5753841A}" destId="{8DDA1A51-DEEE-4C18-856A-E77241346FFC}" srcOrd="1" destOrd="0" parTransId="{E00CE585-C37D-482B-A6A6-FACB50CC0DF8}" sibTransId="{D4B83083-53B0-4BBF-818E-AE45F563633D}"/>
    <dgm:cxn modelId="{EA097474-AC49-7248-8899-792CE7DBD4F4}" type="presOf" srcId="{8DDA1A51-DEEE-4C18-856A-E77241346FFC}" destId="{3A5A9ED6-6630-1B44-B0E4-057AA4B119F1}" srcOrd="1" destOrd="0" presId="urn:microsoft.com/office/officeart/2016/7/layout/VerticalDownArrowProcess"/>
    <dgm:cxn modelId="{56B61C80-C15F-BB49-BDFF-6B9CF4084C3F}" type="presOf" srcId="{02A6490F-3D85-4548-8528-E8D1F993A79E}" destId="{17523BB6-E1EB-B849-85EE-9DAE495608BE}" srcOrd="1" destOrd="0" presId="urn:microsoft.com/office/officeart/2016/7/layout/VerticalDownArrowProcess"/>
    <dgm:cxn modelId="{F9BDB78A-2260-4C2D-AEAC-E50FBB7BF9A5}" srcId="{02A6490F-3D85-4548-8528-E8D1F993A79E}" destId="{9580B8E2-62DC-49A0-8E6D-A01C2EABA595}" srcOrd="0" destOrd="0" parTransId="{DF638870-B0F1-4A5D-AAF2-58E74B242558}" sibTransId="{4E584B1B-1DE2-47CD-B2CB-2D3CDDBD6DB7}"/>
    <dgm:cxn modelId="{8670A0A9-32B7-B84A-BFD1-EB16C32E208E}" type="presOf" srcId="{11ED0405-1D33-453A-92CA-331E5753841A}" destId="{9601267C-A607-D249-9B41-576F680A7E13}" srcOrd="0" destOrd="0" presId="urn:microsoft.com/office/officeart/2016/7/layout/VerticalDownArrowProcess"/>
    <dgm:cxn modelId="{6108BDB0-E473-404A-AD3F-36355B450458}" srcId="{11ED0405-1D33-453A-92CA-331E5753841A}" destId="{3787A5C1-8170-439D-A363-1E248A7B202E}" srcOrd="3" destOrd="0" parTransId="{1A9F706C-BF04-487E-B038-612F951964CB}" sibTransId="{3E89B74B-2537-4D6C-8B82-A2ADD4F402F5}"/>
    <dgm:cxn modelId="{6DAF49C4-0C39-4D76-BE55-C083F5A2EC17}" srcId="{B617A19C-FCC4-43A8-95F9-B4F1AE6B034A}" destId="{3E42090A-06B9-4FF2-85EA-677D4B0B76AF}" srcOrd="0" destOrd="0" parTransId="{CFDCC474-F80D-4516-BB89-8BCA2CF16192}" sibTransId="{2E227E05-3A9D-460D-85D8-FA5AEFA14655}"/>
    <dgm:cxn modelId="{9B1251DB-B32E-3B41-B092-B7B4FB183998}" type="presOf" srcId="{3787A5C1-8170-439D-A363-1E248A7B202E}" destId="{DFDF7236-9FD5-684A-9719-B5CC7441F61D}" srcOrd="0" destOrd="0" presId="urn:microsoft.com/office/officeart/2016/7/layout/VerticalDownArrowProcess"/>
    <dgm:cxn modelId="{289F61DC-3CF8-0E40-92B9-D011CA3B4BE4}" type="presOf" srcId="{9580B8E2-62DC-49A0-8E6D-A01C2EABA595}" destId="{CAC83997-1EF1-C841-A2D2-FD3157577903}" srcOrd="0" destOrd="0" presId="urn:microsoft.com/office/officeart/2016/7/layout/VerticalDownArrowProcess"/>
    <dgm:cxn modelId="{672C7CF5-02DA-2045-A77E-E2E18519F30E}" type="presOf" srcId="{5B200CE4-DEE6-4FF7-BDD2-4C281CA41429}" destId="{D5BE4142-F930-7445-A8E3-ADBBA1094C9C}" srcOrd="0" destOrd="0" presId="urn:microsoft.com/office/officeart/2016/7/layout/VerticalDownArrowProcess"/>
    <dgm:cxn modelId="{6E075D50-F867-3E4C-843C-1DBF2A2E13EA}" type="presParOf" srcId="{9601267C-A607-D249-9B41-576F680A7E13}" destId="{1DD8B406-1C1A-B944-B978-9B8A5FC68DA9}" srcOrd="0" destOrd="0" presId="urn:microsoft.com/office/officeart/2016/7/layout/VerticalDownArrowProcess"/>
    <dgm:cxn modelId="{78D37859-19A4-B542-ACC1-54B23CFA8FB6}" type="presParOf" srcId="{1DD8B406-1C1A-B944-B978-9B8A5FC68DA9}" destId="{DFDF7236-9FD5-684A-9719-B5CC7441F61D}" srcOrd="0" destOrd="0" presId="urn:microsoft.com/office/officeart/2016/7/layout/VerticalDownArrowProcess"/>
    <dgm:cxn modelId="{D192428B-D29E-8D41-AD2E-FFE6F756DC54}" type="presParOf" srcId="{1DD8B406-1C1A-B944-B978-9B8A5FC68DA9}" destId="{AA08B22E-4CB9-9B40-BABE-557C18318B4E}" srcOrd="1" destOrd="0" presId="urn:microsoft.com/office/officeart/2016/7/layout/VerticalDownArrowProcess"/>
    <dgm:cxn modelId="{473C0394-953A-D440-A05E-61727DEEBC3B}" type="presParOf" srcId="{9601267C-A607-D249-9B41-576F680A7E13}" destId="{A3971D24-6F74-9A4C-BE3F-A72DB354AD87}" srcOrd="1" destOrd="0" presId="urn:microsoft.com/office/officeart/2016/7/layout/VerticalDownArrowProcess"/>
    <dgm:cxn modelId="{D9380839-5443-AB4F-BFFE-39420E987F4E}" type="presParOf" srcId="{9601267C-A607-D249-9B41-576F680A7E13}" destId="{A3A48AFB-B825-1F42-B8F0-9F2905BFDC84}" srcOrd="2" destOrd="0" presId="urn:microsoft.com/office/officeart/2016/7/layout/VerticalDownArrowProcess"/>
    <dgm:cxn modelId="{AD599216-8101-8D41-A251-3296FCDA70F3}" type="presParOf" srcId="{A3A48AFB-B825-1F42-B8F0-9F2905BFDC84}" destId="{4DD34D82-37FB-DF49-879B-B73A5E48E21A}" srcOrd="0" destOrd="0" presId="urn:microsoft.com/office/officeart/2016/7/layout/VerticalDownArrowProcess"/>
    <dgm:cxn modelId="{1447FCDF-C33B-1246-ABAB-82ABFAF89C1A}" type="presParOf" srcId="{A3A48AFB-B825-1F42-B8F0-9F2905BFDC84}" destId="{015BFCA5-D90F-6542-8C25-9DE172679047}" srcOrd="1" destOrd="0" presId="urn:microsoft.com/office/officeart/2016/7/layout/VerticalDownArrowProcess"/>
    <dgm:cxn modelId="{765F4179-C56B-9547-B9AA-05BE2BAAA9C5}" type="presParOf" srcId="{A3A48AFB-B825-1F42-B8F0-9F2905BFDC84}" destId="{81EB94C6-EBB5-CD4E-98BC-ED6575C980AC}" srcOrd="2" destOrd="0" presId="urn:microsoft.com/office/officeart/2016/7/layout/VerticalDownArrowProcess"/>
    <dgm:cxn modelId="{28BEB078-052B-9444-8CE4-B8EB05DB147D}" type="presParOf" srcId="{9601267C-A607-D249-9B41-576F680A7E13}" destId="{3A9F7E3C-9475-884D-8725-3AB6B0842B79}" srcOrd="3" destOrd="0" presId="urn:microsoft.com/office/officeart/2016/7/layout/VerticalDownArrowProcess"/>
    <dgm:cxn modelId="{D3DEC70B-1229-DE45-AAC1-B80502CF1423}" type="presParOf" srcId="{9601267C-A607-D249-9B41-576F680A7E13}" destId="{30310CFB-F0A5-FA43-A8DA-172BC38B3B29}" srcOrd="4" destOrd="0" presId="urn:microsoft.com/office/officeart/2016/7/layout/VerticalDownArrowProcess"/>
    <dgm:cxn modelId="{676982DE-3760-274B-849E-3F73EEF47F2F}" type="presParOf" srcId="{30310CFB-F0A5-FA43-A8DA-172BC38B3B29}" destId="{E51351A1-CD76-5D45-A6FD-1AA74A8A3F09}" srcOrd="0" destOrd="0" presId="urn:microsoft.com/office/officeart/2016/7/layout/VerticalDownArrowProcess"/>
    <dgm:cxn modelId="{C4DC2032-FD91-8040-B8F4-CE0242246E64}" type="presParOf" srcId="{30310CFB-F0A5-FA43-A8DA-172BC38B3B29}" destId="{3A5A9ED6-6630-1B44-B0E4-057AA4B119F1}" srcOrd="1" destOrd="0" presId="urn:microsoft.com/office/officeart/2016/7/layout/VerticalDownArrowProcess"/>
    <dgm:cxn modelId="{DAA067A7-8B37-964A-B07D-F8869875A0C9}" type="presParOf" srcId="{30310CFB-F0A5-FA43-A8DA-172BC38B3B29}" destId="{D5BE4142-F930-7445-A8E3-ADBBA1094C9C}" srcOrd="2" destOrd="0" presId="urn:microsoft.com/office/officeart/2016/7/layout/VerticalDownArrowProcess"/>
    <dgm:cxn modelId="{E55DE1BC-598E-FD4F-B47D-4FEBB6644956}" type="presParOf" srcId="{9601267C-A607-D249-9B41-576F680A7E13}" destId="{831A1C06-8A3E-4A4B-9A19-3ADAA76313DF}" srcOrd="5" destOrd="0" presId="urn:microsoft.com/office/officeart/2016/7/layout/VerticalDownArrowProcess"/>
    <dgm:cxn modelId="{F3A00EE6-5F3D-2A4C-9146-04F3147C2D53}" type="presParOf" srcId="{9601267C-A607-D249-9B41-576F680A7E13}" destId="{2FB27EC0-400E-0A44-96AE-098B90EFC40D}" srcOrd="6" destOrd="0" presId="urn:microsoft.com/office/officeart/2016/7/layout/VerticalDownArrowProcess"/>
    <dgm:cxn modelId="{58013927-0F70-7047-BC59-CF10B803D7C3}" type="presParOf" srcId="{2FB27EC0-400E-0A44-96AE-098B90EFC40D}" destId="{5186EE07-D915-D04F-86E0-E1CC59552C4D}" srcOrd="0" destOrd="0" presId="urn:microsoft.com/office/officeart/2016/7/layout/VerticalDownArrowProcess"/>
    <dgm:cxn modelId="{3B54DB17-47E1-F245-A707-DCC6D8B21E61}" type="presParOf" srcId="{2FB27EC0-400E-0A44-96AE-098B90EFC40D}" destId="{17523BB6-E1EB-B849-85EE-9DAE495608BE}" srcOrd="1" destOrd="0" presId="urn:microsoft.com/office/officeart/2016/7/layout/VerticalDownArrowProcess"/>
    <dgm:cxn modelId="{87E35C0F-1DCA-484D-AB4B-90932862CB37}" type="presParOf" srcId="{2FB27EC0-400E-0A44-96AE-098B90EFC40D}" destId="{CAC83997-1EF1-C841-A2D2-FD3157577903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C0A8D7-9B7D-4AFF-B6CD-925B216B9BA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E09D2F9-B817-455E-A40F-3DB7D1BC9A9F}">
      <dgm:prSet/>
      <dgm:spPr/>
      <dgm:t>
        <a:bodyPr/>
        <a:lstStyle/>
        <a:p>
          <a:pPr>
            <a:defRPr b="1"/>
          </a:pPr>
          <a:r>
            <a:rPr lang="en-US"/>
            <a:t>Paper recommendations are egocentric </a:t>
          </a:r>
        </a:p>
      </dgm:t>
    </dgm:pt>
    <dgm:pt modelId="{9F17F6D9-B880-4969-95FC-D7EA0878B2C0}" type="parTrans" cxnId="{DC6EA75F-BEB8-4909-BEA8-58E072E6B3E2}">
      <dgm:prSet/>
      <dgm:spPr/>
      <dgm:t>
        <a:bodyPr/>
        <a:lstStyle/>
        <a:p>
          <a:endParaRPr lang="en-US"/>
        </a:p>
      </dgm:t>
    </dgm:pt>
    <dgm:pt modelId="{71EBB90D-A6AB-4F48-B920-5325F7806021}" type="sibTrans" cxnId="{DC6EA75F-BEB8-4909-BEA8-58E072E6B3E2}">
      <dgm:prSet/>
      <dgm:spPr/>
      <dgm:t>
        <a:bodyPr/>
        <a:lstStyle/>
        <a:p>
          <a:endParaRPr lang="en-US"/>
        </a:p>
      </dgm:t>
    </dgm:pt>
    <dgm:pt modelId="{A1FD9150-CAA8-40DD-B1C0-9B210DD358B9}">
      <dgm:prSet/>
      <dgm:spPr/>
      <dgm:t>
        <a:bodyPr/>
        <a:lstStyle/>
        <a:p>
          <a:r>
            <a:rPr lang="en-US"/>
            <a:t>e.g. following someone on Google Scholar</a:t>
          </a:r>
        </a:p>
      </dgm:t>
    </dgm:pt>
    <dgm:pt modelId="{F8EFB52A-4233-4090-A019-7663705D05C5}" type="parTrans" cxnId="{0EF93D44-82D4-49ED-BB2D-B3CE1D27EED3}">
      <dgm:prSet/>
      <dgm:spPr/>
      <dgm:t>
        <a:bodyPr/>
        <a:lstStyle/>
        <a:p>
          <a:endParaRPr lang="en-US"/>
        </a:p>
      </dgm:t>
    </dgm:pt>
    <dgm:pt modelId="{2FFD1CF0-8B4D-454A-8AC6-39FF8C646496}" type="sibTrans" cxnId="{0EF93D44-82D4-49ED-BB2D-B3CE1D27EED3}">
      <dgm:prSet/>
      <dgm:spPr/>
      <dgm:t>
        <a:bodyPr/>
        <a:lstStyle/>
        <a:p>
          <a:endParaRPr lang="en-US"/>
        </a:p>
      </dgm:t>
    </dgm:pt>
    <dgm:pt modelId="{56C6C15A-BF55-4343-992A-98AAC0B17B80}">
      <dgm:prSet/>
      <dgm:spPr/>
      <dgm:t>
        <a:bodyPr/>
        <a:lstStyle/>
        <a:p>
          <a:pPr>
            <a:defRPr b="1"/>
          </a:pPr>
          <a:r>
            <a:rPr lang="en-US"/>
            <a:t>Cognitive shortcuts </a:t>
          </a:r>
        </a:p>
      </dgm:t>
    </dgm:pt>
    <dgm:pt modelId="{852CD7D2-8CD0-41BC-BBDD-072DBD2FA0BC}" type="parTrans" cxnId="{D6054329-8911-413E-99FD-CAF455E01F94}">
      <dgm:prSet/>
      <dgm:spPr/>
      <dgm:t>
        <a:bodyPr/>
        <a:lstStyle/>
        <a:p>
          <a:endParaRPr lang="en-US"/>
        </a:p>
      </dgm:t>
    </dgm:pt>
    <dgm:pt modelId="{A92AA8F6-9F0F-4AA5-95C0-7E3F7012C891}" type="sibTrans" cxnId="{D6054329-8911-413E-99FD-CAF455E01F94}">
      <dgm:prSet/>
      <dgm:spPr/>
      <dgm:t>
        <a:bodyPr/>
        <a:lstStyle/>
        <a:p>
          <a:endParaRPr lang="en-US"/>
        </a:p>
      </dgm:t>
    </dgm:pt>
    <dgm:pt modelId="{1650CA6A-2121-49A8-8889-F1ECC127F48C}">
      <dgm:prSet/>
      <dgm:spPr/>
      <dgm:t>
        <a:bodyPr/>
        <a:lstStyle/>
        <a:p>
          <a:r>
            <a:rPr lang="en-US"/>
            <a:t>Easier to look at a name than read and evaluate a paper</a:t>
          </a:r>
        </a:p>
      </dgm:t>
    </dgm:pt>
    <dgm:pt modelId="{0DD88C29-7BD8-4AB4-8D0A-C2440FABE631}" type="parTrans" cxnId="{9DB8C3AC-840E-4BCF-83C4-E279540657DC}">
      <dgm:prSet/>
      <dgm:spPr/>
      <dgm:t>
        <a:bodyPr/>
        <a:lstStyle/>
        <a:p>
          <a:endParaRPr lang="en-US"/>
        </a:p>
      </dgm:t>
    </dgm:pt>
    <dgm:pt modelId="{0E62A1BF-23A1-47CA-BA9E-FBCD75555171}" type="sibTrans" cxnId="{9DB8C3AC-840E-4BCF-83C4-E279540657DC}">
      <dgm:prSet/>
      <dgm:spPr/>
      <dgm:t>
        <a:bodyPr/>
        <a:lstStyle/>
        <a:p>
          <a:endParaRPr lang="en-US"/>
        </a:p>
      </dgm:t>
    </dgm:pt>
    <dgm:pt modelId="{E8CB3253-E2AD-465B-A5AE-F948C93A0277}">
      <dgm:prSet/>
      <dgm:spPr/>
      <dgm:t>
        <a:bodyPr/>
        <a:lstStyle/>
        <a:p>
          <a:pPr>
            <a:defRPr b="1"/>
          </a:pPr>
          <a:r>
            <a:rPr lang="en-US"/>
            <a:t>Publication volume</a:t>
          </a:r>
        </a:p>
      </dgm:t>
    </dgm:pt>
    <dgm:pt modelId="{2B2C63D8-62C2-460F-9B5D-86775FD3E4EE}" type="parTrans" cxnId="{04C43C0E-2D32-45BA-B020-287530ADDB04}">
      <dgm:prSet/>
      <dgm:spPr/>
      <dgm:t>
        <a:bodyPr/>
        <a:lstStyle/>
        <a:p>
          <a:endParaRPr lang="en-US"/>
        </a:p>
      </dgm:t>
    </dgm:pt>
    <dgm:pt modelId="{EE1F7D3A-F66D-4192-B596-73A4AC074F04}" type="sibTrans" cxnId="{04C43C0E-2D32-45BA-B020-287530ADDB04}">
      <dgm:prSet/>
      <dgm:spPr/>
      <dgm:t>
        <a:bodyPr/>
        <a:lstStyle/>
        <a:p>
          <a:endParaRPr lang="en-US"/>
        </a:p>
      </dgm:t>
    </dgm:pt>
    <dgm:pt modelId="{36DDF0B0-044E-42B8-81DB-DD2CCEDACDEF}">
      <dgm:prSet/>
      <dgm:spPr/>
      <dgm:t>
        <a:bodyPr/>
        <a:lstStyle/>
        <a:p>
          <a:r>
            <a:rPr lang="en-US"/>
            <a:t>Self-citing </a:t>
          </a:r>
        </a:p>
      </dgm:t>
    </dgm:pt>
    <dgm:pt modelId="{4A04CDA7-9AA4-466E-82FF-C97241B19E6C}" type="parTrans" cxnId="{4DC0968B-04B9-4D13-83FA-09BCD8EE73C0}">
      <dgm:prSet/>
      <dgm:spPr/>
      <dgm:t>
        <a:bodyPr/>
        <a:lstStyle/>
        <a:p>
          <a:endParaRPr lang="en-US"/>
        </a:p>
      </dgm:t>
    </dgm:pt>
    <dgm:pt modelId="{3B5E6B40-7786-45A2-9A6A-0397F20AE1E5}" type="sibTrans" cxnId="{4DC0968B-04B9-4D13-83FA-09BCD8EE73C0}">
      <dgm:prSet/>
      <dgm:spPr/>
      <dgm:t>
        <a:bodyPr/>
        <a:lstStyle/>
        <a:p>
          <a:endParaRPr lang="en-US"/>
        </a:p>
      </dgm:t>
    </dgm:pt>
    <dgm:pt modelId="{7A146D37-FB7A-4909-BC97-5A76A6BA1901}">
      <dgm:prSet/>
      <dgm:spPr/>
      <dgm:t>
        <a:bodyPr/>
        <a:lstStyle/>
        <a:p>
          <a:r>
            <a:rPr lang="en-US"/>
            <a:t>Diminishing effort to additional publications</a:t>
          </a:r>
        </a:p>
      </dgm:t>
    </dgm:pt>
    <dgm:pt modelId="{6301EE21-8ABC-42B8-9396-8F3FEBABD166}" type="parTrans" cxnId="{47CD7571-6D38-4414-863E-9A35E8DDAA8B}">
      <dgm:prSet/>
      <dgm:spPr/>
      <dgm:t>
        <a:bodyPr/>
        <a:lstStyle/>
        <a:p>
          <a:endParaRPr lang="en-US"/>
        </a:p>
      </dgm:t>
    </dgm:pt>
    <dgm:pt modelId="{07F66F4C-2A4C-4AF7-B448-C2F1D07F6DA3}" type="sibTrans" cxnId="{47CD7571-6D38-4414-863E-9A35E8DDAA8B}">
      <dgm:prSet/>
      <dgm:spPr/>
      <dgm:t>
        <a:bodyPr/>
        <a:lstStyle/>
        <a:p>
          <a:endParaRPr lang="en-US"/>
        </a:p>
      </dgm:t>
    </dgm:pt>
    <dgm:pt modelId="{FA0881B0-BB48-4354-8695-01353B60A36D}" type="pres">
      <dgm:prSet presAssocID="{0CC0A8D7-9B7D-4AFF-B6CD-925B216B9BAF}" presName="root" presStyleCnt="0">
        <dgm:presLayoutVars>
          <dgm:dir/>
          <dgm:resizeHandles val="exact"/>
        </dgm:presLayoutVars>
      </dgm:prSet>
      <dgm:spPr/>
    </dgm:pt>
    <dgm:pt modelId="{09B3D29B-0038-480B-A32A-75F96DE659E5}" type="pres">
      <dgm:prSet presAssocID="{AE09D2F9-B817-455E-A40F-3DB7D1BC9A9F}" presName="compNode" presStyleCnt="0"/>
      <dgm:spPr/>
    </dgm:pt>
    <dgm:pt modelId="{A8E2A1F0-7D76-4F27-90DA-BF2161041725}" type="pres">
      <dgm:prSet presAssocID="{AE09D2F9-B817-455E-A40F-3DB7D1BC9A9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C6D2052-2CDD-4B4D-9B4A-88ABEB405E15}" type="pres">
      <dgm:prSet presAssocID="{AE09D2F9-B817-455E-A40F-3DB7D1BC9A9F}" presName="iconSpace" presStyleCnt="0"/>
      <dgm:spPr/>
    </dgm:pt>
    <dgm:pt modelId="{5EA586A2-6E09-40A3-B67E-71619BC7BF24}" type="pres">
      <dgm:prSet presAssocID="{AE09D2F9-B817-455E-A40F-3DB7D1BC9A9F}" presName="parTx" presStyleLbl="revTx" presStyleIdx="0" presStyleCnt="6">
        <dgm:presLayoutVars>
          <dgm:chMax val="0"/>
          <dgm:chPref val="0"/>
        </dgm:presLayoutVars>
      </dgm:prSet>
      <dgm:spPr/>
    </dgm:pt>
    <dgm:pt modelId="{37CB5B23-AE0C-4229-9017-8595E299E14B}" type="pres">
      <dgm:prSet presAssocID="{AE09D2F9-B817-455E-A40F-3DB7D1BC9A9F}" presName="txSpace" presStyleCnt="0"/>
      <dgm:spPr/>
    </dgm:pt>
    <dgm:pt modelId="{FFF22658-1308-4A4D-AE6C-7FCED0A97FA7}" type="pres">
      <dgm:prSet presAssocID="{AE09D2F9-B817-455E-A40F-3DB7D1BC9A9F}" presName="desTx" presStyleLbl="revTx" presStyleIdx="1" presStyleCnt="6">
        <dgm:presLayoutVars/>
      </dgm:prSet>
      <dgm:spPr/>
    </dgm:pt>
    <dgm:pt modelId="{1E5A50AC-0F13-45D7-AF18-D555500D195A}" type="pres">
      <dgm:prSet presAssocID="{71EBB90D-A6AB-4F48-B920-5325F7806021}" presName="sibTrans" presStyleCnt="0"/>
      <dgm:spPr/>
    </dgm:pt>
    <dgm:pt modelId="{54045B69-5F04-4132-8268-CDCAEC176610}" type="pres">
      <dgm:prSet presAssocID="{56C6C15A-BF55-4343-992A-98AAC0B17B80}" presName="compNode" presStyleCnt="0"/>
      <dgm:spPr/>
    </dgm:pt>
    <dgm:pt modelId="{08C83E87-6226-4D5F-BF3D-131869E27584}" type="pres">
      <dgm:prSet presAssocID="{56C6C15A-BF55-4343-992A-98AAC0B17B8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FD26F65A-1096-4FE0-A94F-2A8A106CFCF0}" type="pres">
      <dgm:prSet presAssocID="{56C6C15A-BF55-4343-992A-98AAC0B17B80}" presName="iconSpace" presStyleCnt="0"/>
      <dgm:spPr/>
    </dgm:pt>
    <dgm:pt modelId="{D2EFE52B-091F-4F2B-B6C1-046AEAECF1EB}" type="pres">
      <dgm:prSet presAssocID="{56C6C15A-BF55-4343-992A-98AAC0B17B80}" presName="parTx" presStyleLbl="revTx" presStyleIdx="2" presStyleCnt="6">
        <dgm:presLayoutVars>
          <dgm:chMax val="0"/>
          <dgm:chPref val="0"/>
        </dgm:presLayoutVars>
      </dgm:prSet>
      <dgm:spPr/>
    </dgm:pt>
    <dgm:pt modelId="{917F6B55-C0A7-4B37-A42F-7DC8869C08A0}" type="pres">
      <dgm:prSet presAssocID="{56C6C15A-BF55-4343-992A-98AAC0B17B80}" presName="txSpace" presStyleCnt="0"/>
      <dgm:spPr/>
    </dgm:pt>
    <dgm:pt modelId="{19841659-0C37-4AF7-8DA8-3B854E0042C3}" type="pres">
      <dgm:prSet presAssocID="{56C6C15A-BF55-4343-992A-98AAC0B17B80}" presName="desTx" presStyleLbl="revTx" presStyleIdx="3" presStyleCnt="6">
        <dgm:presLayoutVars/>
      </dgm:prSet>
      <dgm:spPr/>
    </dgm:pt>
    <dgm:pt modelId="{81198553-ED5B-42FB-9072-C15D7153A4A3}" type="pres">
      <dgm:prSet presAssocID="{A92AA8F6-9F0F-4AA5-95C0-7E3F7012C891}" presName="sibTrans" presStyleCnt="0"/>
      <dgm:spPr/>
    </dgm:pt>
    <dgm:pt modelId="{C6105AC5-2500-4AA9-A41C-D279BF9CB4C9}" type="pres">
      <dgm:prSet presAssocID="{E8CB3253-E2AD-465B-A5AE-F948C93A0277}" presName="compNode" presStyleCnt="0"/>
      <dgm:spPr/>
    </dgm:pt>
    <dgm:pt modelId="{AB2F8DD3-FDA1-4F09-B983-FE86F8D0C736}" type="pres">
      <dgm:prSet presAssocID="{E8CB3253-E2AD-465B-A5AE-F948C93A027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DA778AA-6B7D-4183-B8A5-C556E134A166}" type="pres">
      <dgm:prSet presAssocID="{E8CB3253-E2AD-465B-A5AE-F948C93A0277}" presName="iconSpace" presStyleCnt="0"/>
      <dgm:spPr/>
    </dgm:pt>
    <dgm:pt modelId="{E7E5EE6D-BFD1-4F8A-B0F8-99650C76E244}" type="pres">
      <dgm:prSet presAssocID="{E8CB3253-E2AD-465B-A5AE-F948C93A0277}" presName="parTx" presStyleLbl="revTx" presStyleIdx="4" presStyleCnt="6">
        <dgm:presLayoutVars>
          <dgm:chMax val="0"/>
          <dgm:chPref val="0"/>
        </dgm:presLayoutVars>
      </dgm:prSet>
      <dgm:spPr/>
    </dgm:pt>
    <dgm:pt modelId="{797BE8EE-C138-425B-B7C0-D6E4EE196D8B}" type="pres">
      <dgm:prSet presAssocID="{E8CB3253-E2AD-465B-A5AE-F948C93A0277}" presName="txSpace" presStyleCnt="0"/>
      <dgm:spPr/>
    </dgm:pt>
    <dgm:pt modelId="{00FE30FB-58B7-4EB2-A846-270D53615134}" type="pres">
      <dgm:prSet presAssocID="{E8CB3253-E2AD-465B-A5AE-F948C93A0277}" presName="desTx" presStyleLbl="revTx" presStyleIdx="5" presStyleCnt="6">
        <dgm:presLayoutVars/>
      </dgm:prSet>
      <dgm:spPr/>
    </dgm:pt>
  </dgm:ptLst>
  <dgm:cxnLst>
    <dgm:cxn modelId="{04C43C0E-2D32-45BA-B020-287530ADDB04}" srcId="{0CC0A8D7-9B7D-4AFF-B6CD-925B216B9BAF}" destId="{E8CB3253-E2AD-465B-A5AE-F948C93A0277}" srcOrd="2" destOrd="0" parTransId="{2B2C63D8-62C2-460F-9B5D-86775FD3E4EE}" sibTransId="{EE1F7D3A-F66D-4192-B596-73A4AC074F04}"/>
    <dgm:cxn modelId="{624EEC25-4BA5-4830-8B6C-86A455D35AC0}" type="presOf" srcId="{7A146D37-FB7A-4909-BC97-5A76A6BA1901}" destId="{00FE30FB-58B7-4EB2-A846-270D53615134}" srcOrd="0" destOrd="1" presId="urn:microsoft.com/office/officeart/2018/5/layout/CenteredIconLabelDescriptionList"/>
    <dgm:cxn modelId="{D6054329-8911-413E-99FD-CAF455E01F94}" srcId="{0CC0A8D7-9B7D-4AFF-B6CD-925B216B9BAF}" destId="{56C6C15A-BF55-4343-992A-98AAC0B17B80}" srcOrd="1" destOrd="0" parTransId="{852CD7D2-8CD0-41BC-BBDD-072DBD2FA0BC}" sibTransId="{A92AA8F6-9F0F-4AA5-95C0-7E3F7012C891}"/>
    <dgm:cxn modelId="{2BF3E63F-62C1-4CA0-9180-37A85406DB68}" type="presOf" srcId="{1650CA6A-2121-49A8-8889-F1ECC127F48C}" destId="{19841659-0C37-4AF7-8DA8-3B854E0042C3}" srcOrd="0" destOrd="0" presId="urn:microsoft.com/office/officeart/2018/5/layout/CenteredIconLabelDescriptionList"/>
    <dgm:cxn modelId="{0EF93D44-82D4-49ED-BB2D-B3CE1D27EED3}" srcId="{AE09D2F9-B817-455E-A40F-3DB7D1BC9A9F}" destId="{A1FD9150-CAA8-40DD-B1C0-9B210DD358B9}" srcOrd="0" destOrd="0" parTransId="{F8EFB52A-4233-4090-A019-7663705D05C5}" sibTransId="{2FFD1CF0-8B4D-454A-8AC6-39FF8C646496}"/>
    <dgm:cxn modelId="{DC6EA75F-BEB8-4909-BEA8-58E072E6B3E2}" srcId="{0CC0A8D7-9B7D-4AFF-B6CD-925B216B9BAF}" destId="{AE09D2F9-B817-455E-A40F-3DB7D1BC9A9F}" srcOrd="0" destOrd="0" parTransId="{9F17F6D9-B880-4969-95FC-D7EA0878B2C0}" sibTransId="{71EBB90D-A6AB-4F48-B920-5325F7806021}"/>
    <dgm:cxn modelId="{DA762D66-7448-4EA1-BB7C-2A215754AE67}" type="presOf" srcId="{36DDF0B0-044E-42B8-81DB-DD2CCEDACDEF}" destId="{00FE30FB-58B7-4EB2-A846-270D53615134}" srcOrd="0" destOrd="0" presId="urn:microsoft.com/office/officeart/2018/5/layout/CenteredIconLabelDescriptionList"/>
    <dgm:cxn modelId="{47CD7571-6D38-4414-863E-9A35E8DDAA8B}" srcId="{E8CB3253-E2AD-465B-A5AE-F948C93A0277}" destId="{7A146D37-FB7A-4909-BC97-5A76A6BA1901}" srcOrd="1" destOrd="0" parTransId="{6301EE21-8ABC-42B8-9396-8F3FEBABD166}" sibTransId="{07F66F4C-2A4C-4AF7-B448-C2F1D07F6DA3}"/>
    <dgm:cxn modelId="{CCA53C75-713F-4A5D-B175-D73BC67BD162}" type="presOf" srcId="{56C6C15A-BF55-4343-992A-98AAC0B17B80}" destId="{D2EFE52B-091F-4F2B-B6C1-046AEAECF1EB}" srcOrd="0" destOrd="0" presId="urn:microsoft.com/office/officeart/2018/5/layout/CenteredIconLabelDescriptionList"/>
    <dgm:cxn modelId="{4DC0968B-04B9-4D13-83FA-09BCD8EE73C0}" srcId="{E8CB3253-E2AD-465B-A5AE-F948C93A0277}" destId="{36DDF0B0-044E-42B8-81DB-DD2CCEDACDEF}" srcOrd="0" destOrd="0" parTransId="{4A04CDA7-9AA4-466E-82FF-C97241B19E6C}" sibTransId="{3B5E6B40-7786-45A2-9A6A-0397F20AE1E5}"/>
    <dgm:cxn modelId="{F773778F-B19C-4E33-8A04-67840BC4C7C2}" type="presOf" srcId="{AE09D2F9-B817-455E-A40F-3DB7D1BC9A9F}" destId="{5EA586A2-6E09-40A3-B67E-71619BC7BF24}" srcOrd="0" destOrd="0" presId="urn:microsoft.com/office/officeart/2018/5/layout/CenteredIconLabelDescriptionList"/>
    <dgm:cxn modelId="{37AB659B-A655-4AC2-9D58-98D5AE011148}" type="presOf" srcId="{A1FD9150-CAA8-40DD-B1C0-9B210DD358B9}" destId="{FFF22658-1308-4A4D-AE6C-7FCED0A97FA7}" srcOrd="0" destOrd="0" presId="urn:microsoft.com/office/officeart/2018/5/layout/CenteredIconLabelDescriptionList"/>
    <dgm:cxn modelId="{9DB8C3AC-840E-4BCF-83C4-E279540657DC}" srcId="{56C6C15A-BF55-4343-992A-98AAC0B17B80}" destId="{1650CA6A-2121-49A8-8889-F1ECC127F48C}" srcOrd="0" destOrd="0" parTransId="{0DD88C29-7BD8-4AB4-8D0A-C2440FABE631}" sibTransId="{0E62A1BF-23A1-47CA-BA9E-FBCD75555171}"/>
    <dgm:cxn modelId="{5B4BA3D0-5695-421D-97B8-2F3BB5609A91}" type="presOf" srcId="{E8CB3253-E2AD-465B-A5AE-F948C93A0277}" destId="{E7E5EE6D-BFD1-4F8A-B0F8-99650C76E244}" srcOrd="0" destOrd="0" presId="urn:microsoft.com/office/officeart/2018/5/layout/CenteredIconLabelDescriptionList"/>
    <dgm:cxn modelId="{DF10D5D9-5394-4896-B631-7529A21AF3E4}" type="presOf" srcId="{0CC0A8D7-9B7D-4AFF-B6CD-925B216B9BAF}" destId="{FA0881B0-BB48-4354-8695-01353B60A36D}" srcOrd="0" destOrd="0" presId="urn:microsoft.com/office/officeart/2018/5/layout/CenteredIconLabelDescriptionList"/>
    <dgm:cxn modelId="{73F0EDD2-C844-4499-8147-981694FA256B}" type="presParOf" srcId="{FA0881B0-BB48-4354-8695-01353B60A36D}" destId="{09B3D29B-0038-480B-A32A-75F96DE659E5}" srcOrd="0" destOrd="0" presId="urn:microsoft.com/office/officeart/2018/5/layout/CenteredIconLabelDescriptionList"/>
    <dgm:cxn modelId="{CFFB8ACE-AE0C-4DB2-8F4A-AA9FA33EF28F}" type="presParOf" srcId="{09B3D29B-0038-480B-A32A-75F96DE659E5}" destId="{A8E2A1F0-7D76-4F27-90DA-BF2161041725}" srcOrd="0" destOrd="0" presId="urn:microsoft.com/office/officeart/2018/5/layout/CenteredIconLabelDescriptionList"/>
    <dgm:cxn modelId="{0986F42F-5674-485F-B189-D02359E71E39}" type="presParOf" srcId="{09B3D29B-0038-480B-A32A-75F96DE659E5}" destId="{EC6D2052-2CDD-4B4D-9B4A-88ABEB405E15}" srcOrd="1" destOrd="0" presId="urn:microsoft.com/office/officeart/2018/5/layout/CenteredIconLabelDescriptionList"/>
    <dgm:cxn modelId="{CB7FA244-5D1B-48BC-AA0C-2FD7D0735850}" type="presParOf" srcId="{09B3D29B-0038-480B-A32A-75F96DE659E5}" destId="{5EA586A2-6E09-40A3-B67E-71619BC7BF24}" srcOrd="2" destOrd="0" presId="urn:microsoft.com/office/officeart/2018/5/layout/CenteredIconLabelDescriptionList"/>
    <dgm:cxn modelId="{1478DF18-93C4-46AB-AD48-86ECFC6E1AB5}" type="presParOf" srcId="{09B3D29B-0038-480B-A32A-75F96DE659E5}" destId="{37CB5B23-AE0C-4229-9017-8595E299E14B}" srcOrd="3" destOrd="0" presId="urn:microsoft.com/office/officeart/2018/5/layout/CenteredIconLabelDescriptionList"/>
    <dgm:cxn modelId="{AA65DC79-CA5A-4617-BFB7-646998B8EA5C}" type="presParOf" srcId="{09B3D29B-0038-480B-A32A-75F96DE659E5}" destId="{FFF22658-1308-4A4D-AE6C-7FCED0A97FA7}" srcOrd="4" destOrd="0" presId="urn:microsoft.com/office/officeart/2018/5/layout/CenteredIconLabelDescriptionList"/>
    <dgm:cxn modelId="{C9CB8931-4538-42EA-B187-DF40A55CB290}" type="presParOf" srcId="{FA0881B0-BB48-4354-8695-01353B60A36D}" destId="{1E5A50AC-0F13-45D7-AF18-D555500D195A}" srcOrd="1" destOrd="0" presId="urn:microsoft.com/office/officeart/2018/5/layout/CenteredIconLabelDescriptionList"/>
    <dgm:cxn modelId="{4F9BB8E2-0586-4A11-BE66-5923ADFDA7B3}" type="presParOf" srcId="{FA0881B0-BB48-4354-8695-01353B60A36D}" destId="{54045B69-5F04-4132-8268-CDCAEC176610}" srcOrd="2" destOrd="0" presId="urn:microsoft.com/office/officeart/2018/5/layout/CenteredIconLabelDescriptionList"/>
    <dgm:cxn modelId="{71D0EC72-7DA9-47B3-9194-EF6E3036F0C0}" type="presParOf" srcId="{54045B69-5F04-4132-8268-CDCAEC176610}" destId="{08C83E87-6226-4D5F-BF3D-131869E27584}" srcOrd="0" destOrd="0" presId="urn:microsoft.com/office/officeart/2018/5/layout/CenteredIconLabelDescriptionList"/>
    <dgm:cxn modelId="{8BD41898-5592-42D3-B1E1-31A5B73951FF}" type="presParOf" srcId="{54045B69-5F04-4132-8268-CDCAEC176610}" destId="{FD26F65A-1096-4FE0-A94F-2A8A106CFCF0}" srcOrd="1" destOrd="0" presId="urn:microsoft.com/office/officeart/2018/5/layout/CenteredIconLabelDescriptionList"/>
    <dgm:cxn modelId="{8E561713-9933-4B01-AEE3-01223044F969}" type="presParOf" srcId="{54045B69-5F04-4132-8268-CDCAEC176610}" destId="{D2EFE52B-091F-4F2B-B6C1-046AEAECF1EB}" srcOrd="2" destOrd="0" presId="urn:microsoft.com/office/officeart/2018/5/layout/CenteredIconLabelDescriptionList"/>
    <dgm:cxn modelId="{95225BB4-1A13-4AC7-AD11-2B0046057A6D}" type="presParOf" srcId="{54045B69-5F04-4132-8268-CDCAEC176610}" destId="{917F6B55-C0A7-4B37-A42F-7DC8869C08A0}" srcOrd="3" destOrd="0" presId="urn:microsoft.com/office/officeart/2018/5/layout/CenteredIconLabelDescriptionList"/>
    <dgm:cxn modelId="{DFDC2438-B0AB-4E33-BA12-36D53A141038}" type="presParOf" srcId="{54045B69-5F04-4132-8268-CDCAEC176610}" destId="{19841659-0C37-4AF7-8DA8-3B854E0042C3}" srcOrd="4" destOrd="0" presId="urn:microsoft.com/office/officeart/2018/5/layout/CenteredIconLabelDescriptionList"/>
    <dgm:cxn modelId="{3E5EE3AC-9C2E-4803-A84E-A276A86F200A}" type="presParOf" srcId="{FA0881B0-BB48-4354-8695-01353B60A36D}" destId="{81198553-ED5B-42FB-9072-C15D7153A4A3}" srcOrd="3" destOrd="0" presId="urn:microsoft.com/office/officeart/2018/5/layout/CenteredIconLabelDescriptionList"/>
    <dgm:cxn modelId="{85058605-93B0-4D93-823F-EABA1FACE569}" type="presParOf" srcId="{FA0881B0-BB48-4354-8695-01353B60A36D}" destId="{C6105AC5-2500-4AA9-A41C-D279BF9CB4C9}" srcOrd="4" destOrd="0" presId="urn:microsoft.com/office/officeart/2018/5/layout/CenteredIconLabelDescriptionList"/>
    <dgm:cxn modelId="{1933A02A-3477-44BC-860A-C68B14BD88B7}" type="presParOf" srcId="{C6105AC5-2500-4AA9-A41C-D279BF9CB4C9}" destId="{AB2F8DD3-FDA1-4F09-B983-FE86F8D0C736}" srcOrd="0" destOrd="0" presId="urn:microsoft.com/office/officeart/2018/5/layout/CenteredIconLabelDescriptionList"/>
    <dgm:cxn modelId="{4732572E-C062-4182-A668-4760264CF8E7}" type="presParOf" srcId="{C6105AC5-2500-4AA9-A41C-D279BF9CB4C9}" destId="{2DA778AA-6B7D-4183-B8A5-C556E134A166}" srcOrd="1" destOrd="0" presId="urn:microsoft.com/office/officeart/2018/5/layout/CenteredIconLabelDescriptionList"/>
    <dgm:cxn modelId="{52D5C7C0-4E9B-49FD-AC81-45739A8A2152}" type="presParOf" srcId="{C6105AC5-2500-4AA9-A41C-D279BF9CB4C9}" destId="{E7E5EE6D-BFD1-4F8A-B0F8-99650C76E244}" srcOrd="2" destOrd="0" presId="urn:microsoft.com/office/officeart/2018/5/layout/CenteredIconLabelDescriptionList"/>
    <dgm:cxn modelId="{DF7B3D6C-B73B-41D6-BCC4-5DD985AE88F0}" type="presParOf" srcId="{C6105AC5-2500-4AA9-A41C-D279BF9CB4C9}" destId="{797BE8EE-C138-425B-B7C0-D6E4EE196D8B}" srcOrd="3" destOrd="0" presId="urn:microsoft.com/office/officeart/2018/5/layout/CenteredIconLabelDescriptionList"/>
    <dgm:cxn modelId="{2B9565E3-7C35-4580-ADF0-32FA984D14B7}" type="presParOf" srcId="{C6105AC5-2500-4AA9-A41C-D279BF9CB4C9}" destId="{00FE30FB-58B7-4EB2-A846-270D5361513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ABED6-82FC-44B2-99A1-A50349365852}">
      <dsp:nvSpPr>
        <dsp:cNvPr id="0" name=""/>
        <dsp:cNvSpPr/>
      </dsp:nvSpPr>
      <dsp:spPr>
        <a:xfrm>
          <a:off x="0" y="538"/>
          <a:ext cx="4885203" cy="12608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FB66E3-8016-41B8-96E0-0353C43E6CA1}">
      <dsp:nvSpPr>
        <dsp:cNvPr id="0" name=""/>
        <dsp:cNvSpPr/>
      </dsp:nvSpPr>
      <dsp:spPr>
        <a:xfrm>
          <a:off x="381408" y="284231"/>
          <a:ext cx="693470" cy="6934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D14E59-84E3-4735-9138-C7C7E90E0E4F}">
      <dsp:nvSpPr>
        <dsp:cNvPr id="0" name=""/>
        <dsp:cNvSpPr/>
      </dsp:nvSpPr>
      <dsp:spPr>
        <a:xfrm>
          <a:off x="1456287" y="538"/>
          <a:ext cx="3428915" cy="1260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0" tIns="133440" rIns="133440" bIns="1334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 “good” ideas spread faster than average ones?</a:t>
          </a:r>
        </a:p>
      </dsp:txBody>
      <dsp:txXfrm>
        <a:off x="1456287" y="538"/>
        <a:ext cx="3428915" cy="1260854"/>
      </dsp:txXfrm>
    </dsp:sp>
    <dsp:sp modelId="{031A7CB7-A3DF-4B81-BE34-FD6E741B3EA8}">
      <dsp:nvSpPr>
        <dsp:cNvPr id="0" name=""/>
        <dsp:cNvSpPr/>
      </dsp:nvSpPr>
      <dsp:spPr>
        <a:xfrm>
          <a:off x="0" y="1576607"/>
          <a:ext cx="4885203" cy="12608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00DBA-373A-471A-A39D-4D69AA031CFE}">
      <dsp:nvSpPr>
        <dsp:cNvPr id="0" name=""/>
        <dsp:cNvSpPr/>
      </dsp:nvSpPr>
      <dsp:spPr>
        <a:xfrm>
          <a:off x="381408" y="1860299"/>
          <a:ext cx="693470" cy="6934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607CA-F9BB-4D23-B664-89ED0271AE1E}">
      <dsp:nvSpPr>
        <dsp:cNvPr id="0" name=""/>
        <dsp:cNvSpPr/>
      </dsp:nvSpPr>
      <dsp:spPr>
        <a:xfrm>
          <a:off x="1456287" y="1576607"/>
          <a:ext cx="3428915" cy="1260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0" tIns="133440" rIns="133440" bIns="1334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Can we anticipate spread of future ideas based on current publication networks?</a:t>
          </a:r>
        </a:p>
      </dsp:txBody>
      <dsp:txXfrm>
        <a:off x="1456287" y="1576607"/>
        <a:ext cx="3428915" cy="1260854"/>
      </dsp:txXfrm>
    </dsp:sp>
    <dsp:sp modelId="{1C3928A7-8C8F-481B-9E5A-F05A69D78DAB}">
      <dsp:nvSpPr>
        <dsp:cNvPr id="0" name=""/>
        <dsp:cNvSpPr/>
      </dsp:nvSpPr>
      <dsp:spPr>
        <a:xfrm>
          <a:off x="0" y="3152675"/>
          <a:ext cx="4885203" cy="12608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2E8E61-6950-49ED-AC2D-F344FC8BC43C}">
      <dsp:nvSpPr>
        <dsp:cNvPr id="0" name=""/>
        <dsp:cNvSpPr/>
      </dsp:nvSpPr>
      <dsp:spPr>
        <a:xfrm>
          <a:off x="381408" y="3436367"/>
          <a:ext cx="693470" cy="6934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4E1252-5F6F-4AE5-B109-366D45B5E1CD}">
      <dsp:nvSpPr>
        <dsp:cNvPr id="0" name=""/>
        <dsp:cNvSpPr/>
      </dsp:nvSpPr>
      <dsp:spPr>
        <a:xfrm>
          <a:off x="1456287" y="3152675"/>
          <a:ext cx="3428915" cy="1260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0" tIns="133440" rIns="133440" bIns="1334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 more prestigious institutions get more citations for papers of the same calibre?</a:t>
          </a:r>
        </a:p>
      </dsp:txBody>
      <dsp:txXfrm>
        <a:off x="1456287" y="3152675"/>
        <a:ext cx="3428915" cy="12608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DF7236-9FD5-684A-9719-B5CC7441F61D}">
      <dsp:nvSpPr>
        <dsp:cNvPr id="0" name=""/>
        <dsp:cNvSpPr/>
      </dsp:nvSpPr>
      <dsp:spPr>
        <a:xfrm>
          <a:off x="0" y="3627454"/>
          <a:ext cx="1235379" cy="79359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860" tIns="156464" rIns="87860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Compare</a:t>
          </a:r>
        </a:p>
      </dsp:txBody>
      <dsp:txXfrm>
        <a:off x="0" y="3627454"/>
        <a:ext cx="1235379" cy="793598"/>
      </dsp:txXfrm>
    </dsp:sp>
    <dsp:sp modelId="{AA08B22E-4CB9-9B40-BABE-557C18318B4E}">
      <dsp:nvSpPr>
        <dsp:cNvPr id="0" name=""/>
        <dsp:cNvSpPr/>
      </dsp:nvSpPr>
      <dsp:spPr>
        <a:xfrm>
          <a:off x="1235379" y="3627454"/>
          <a:ext cx="3706139" cy="79359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78" tIns="177800" rIns="75178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Compare simulations to empirical data</a:t>
          </a:r>
        </a:p>
      </dsp:txBody>
      <dsp:txXfrm>
        <a:off x="1235379" y="3627454"/>
        <a:ext cx="3706139" cy="793598"/>
      </dsp:txXfrm>
    </dsp:sp>
    <dsp:sp modelId="{015BFCA5-D90F-6542-8C25-9DE172679047}">
      <dsp:nvSpPr>
        <dsp:cNvPr id="0" name=""/>
        <dsp:cNvSpPr/>
      </dsp:nvSpPr>
      <dsp:spPr>
        <a:xfrm rot="10800000">
          <a:off x="0" y="2418804"/>
          <a:ext cx="1235379" cy="122055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860" tIns="156464" rIns="87860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Simulate</a:t>
          </a:r>
        </a:p>
      </dsp:txBody>
      <dsp:txXfrm rot="-10800000">
        <a:off x="0" y="2418804"/>
        <a:ext cx="1235379" cy="793360"/>
      </dsp:txXfrm>
    </dsp:sp>
    <dsp:sp modelId="{81EB94C6-EBB5-CD4E-98BC-ED6575C980AC}">
      <dsp:nvSpPr>
        <dsp:cNvPr id="0" name=""/>
        <dsp:cNvSpPr/>
      </dsp:nvSpPr>
      <dsp:spPr>
        <a:xfrm>
          <a:off x="1235379" y="2418804"/>
          <a:ext cx="3706139" cy="793360"/>
        </a:xfrm>
        <a:prstGeom prst="rect">
          <a:avLst/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246587"/>
              <a:satOff val="-7611"/>
              <a:lumOff val="-9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78" tIns="177800" rIns="75178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Simulate epidemics on collaboration network to approximate spreadability</a:t>
          </a:r>
        </a:p>
      </dsp:txBody>
      <dsp:txXfrm>
        <a:off x="1235379" y="2418804"/>
        <a:ext cx="3706139" cy="793360"/>
      </dsp:txXfrm>
    </dsp:sp>
    <dsp:sp modelId="{3A5A9ED6-6630-1B44-B0E4-057AA4B119F1}">
      <dsp:nvSpPr>
        <dsp:cNvPr id="0" name=""/>
        <dsp:cNvSpPr/>
      </dsp:nvSpPr>
      <dsp:spPr>
        <a:xfrm rot="10800000">
          <a:off x="0" y="1210154"/>
          <a:ext cx="1235379" cy="122055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860" tIns="156464" rIns="87860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</a:t>
          </a:r>
        </a:p>
      </dsp:txBody>
      <dsp:txXfrm rot="-10800000">
        <a:off x="0" y="1210154"/>
        <a:ext cx="1235379" cy="793360"/>
      </dsp:txXfrm>
    </dsp:sp>
    <dsp:sp modelId="{D5BE4142-F930-7445-A8E3-ADBBA1094C9C}">
      <dsp:nvSpPr>
        <dsp:cNvPr id="0" name=""/>
        <dsp:cNvSpPr/>
      </dsp:nvSpPr>
      <dsp:spPr>
        <a:xfrm>
          <a:off x="1235379" y="1210154"/>
          <a:ext cx="3706139" cy="793360"/>
        </a:xfrm>
        <a:prstGeom prst="rect">
          <a:avLst/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493175"/>
              <a:satOff val="-15221"/>
              <a:lumOff val="-19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78" tIns="177800" rIns="75178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Create author collaboration network for idea spread</a:t>
          </a:r>
        </a:p>
      </dsp:txBody>
      <dsp:txXfrm>
        <a:off x="1235379" y="1210154"/>
        <a:ext cx="3706139" cy="793360"/>
      </dsp:txXfrm>
    </dsp:sp>
    <dsp:sp modelId="{17523BB6-E1EB-B849-85EE-9DAE495608BE}">
      <dsp:nvSpPr>
        <dsp:cNvPr id="0" name=""/>
        <dsp:cNvSpPr/>
      </dsp:nvSpPr>
      <dsp:spPr>
        <a:xfrm rot="10800000">
          <a:off x="0" y="1503"/>
          <a:ext cx="1235379" cy="122055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860" tIns="156464" rIns="87860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</a:t>
          </a:r>
        </a:p>
      </dsp:txBody>
      <dsp:txXfrm rot="-10800000">
        <a:off x="0" y="1503"/>
        <a:ext cx="1235379" cy="793360"/>
      </dsp:txXfrm>
    </dsp:sp>
    <dsp:sp modelId="{CAC83997-1EF1-C841-A2D2-FD3157577903}">
      <dsp:nvSpPr>
        <dsp:cNvPr id="0" name=""/>
        <dsp:cNvSpPr/>
      </dsp:nvSpPr>
      <dsp:spPr>
        <a:xfrm>
          <a:off x="1235379" y="1503"/>
          <a:ext cx="3706139" cy="793360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78" tIns="177800" rIns="75178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Create metrics of paper quality and institutional prestige</a:t>
          </a:r>
        </a:p>
      </dsp:txBody>
      <dsp:txXfrm>
        <a:off x="1235379" y="1503"/>
        <a:ext cx="3706139" cy="7933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E2A1F0-7D76-4F27-90DA-BF2161041725}">
      <dsp:nvSpPr>
        <dsp:cNvPr id="0" name=""/>
        <dsp:cNvSpPr/>
      </dsp:nvSpPr>
      <dsp:spPr>
        <a:xfrm>
          <a:off x="765365" y="696412"/>
          <a:ext cx="823921" cy="8239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586A2-6E09-40A3-B67E-71619BC7BF24}">
      <dsp:nvSpPr>
        <dsp:cNvPr id="0" name=""/>
        <dsp:cNvSpPr/>
      </dsp:nvSpPr>
      <dsp:spPr>
        <a:xfrm>
          <a:off x="295" y="1600773"/>
          <a:ext cx="2354062" cy="397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Paper recommendations are egocentric </a:t>
          </a:r>
        </a:p>
      </dsp:txBody>
      <dsp:txXfrm>
        <a:off x="295" y="1600773"/>
        <a:ext cx="2354062" cy="397248"/>
      </dsp:txXfrm>
    </dsp:sp>
    <dsp:sp modelId="{FFF22658-1308-4A4D-AE6C-7FCED0A97FA7}">
      <dsp:nvSpPr>
        <dsp:cNvPr id="0" name=""/>
        <dsp:cNvSpPr/>
      </dsp:nvSpPr>
      <dsp:spPr>
        <a:xfrm>
          <a:off x="295" y="2035435"/>
          <a:ext cx="2354062" cy="531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e.g. following someone on Google Scholar</a:t>
          </a:r>
        </a:p>
      </dsp:txBody>
      <dsp:txXfrm>
        <a:off x="295" y="2035435"/>
        <a:ext cx="2354062" cy="531655"/>
      </dsp:txXfrm>
    </dsp:sp>
    <dsp:sp modelId="{08C83E87-6226-4D5F-BF3D-131869E27584}">
      <dsp:nvSpPr>
        <dsp:cNvPr id="0" name=""/>
        <dsp:cNvSpPr/>
      </dsp:nvSpPr>
      <dsp:spPr>
        <a:xfrm>
          <a:off x="3531389" y="696412"/>
          <a:ext cx="823921" cy="8239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EFE52B-091F-4F2B-B6C1-046AEAECF1EB}">
      <dsp:nvSpPr>
        <dsp:cNvPr id="0" name=""/>
        <dsp:cNvSpPr/>
      </dsp:nvSpPr>
      <dsp:spPr>
        <a:xfrm>
          <a:off x="2766318" y="1600773"/>
          <a:ext cx="2354062" cy="397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Cognitive shortcuts </a:t>
          </a:r>
        </a:p>
      </dsp:txBody>
      <dsp:txXfrm>
        <a:off x="2766318" y="1600773"/>
        <a:ext cx="2354062" cy="397248"/>
      </dsp:txXfrm>
    </dsp:sp>
    <dsp:sp modelId="{19841659-0C37-4AF7-8DA8-3B854E0042C3}">
      <dsp:nvSpPr>
        <dsp:cNvPr id="0" name=""/>
        <dsp:cNvSpPr/>
      </dsp:nvSpPr>
      <dsp:spPr>
        <a:xfrm>
          <a:off x="2766318" y="2035435"/>
          <a:ext cx="2354062" cy="531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Easier to look at a name than read and evaluate a paper</a:t>
          </a:r>
        </a:p>
      </dsp:txBody>
      <dsp:txXfrm>
        <a:off x="2766318" y="2035435"/>
        <a:ext cx="2354062" cy="531655"/>
      </dsp:txXfrm>
    </dsp:sp>
    <dsp:sp modelId="{AB2F8DD3-FDA1-4F09-B983-FE86F8D0C736}">
      <dsp:nvSpPr>
        <dsp:cNvPr id="0" name=""/>
        <dsp:cNvSpPr/>
      </dsp:nvSpPr>
      <dsp:spPr>
        <a:xfrm>
          <a:off x="6297412" y="696412"/>
          <a:ext cx="823921" cy="8239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E5EE6D-BFD1-4F8A-B0F8-99650C76E244}">
      <dsp:nvSpPr>
        <dsp:cNvPr id="0" name=""/>
        <dsp:cNvSpPr/>
      </dsp:nvSpPr>
      <dsp:spPr>
        <a:xfrm>
          <a:off x="5532342" y="1600773"/>
          <a:ext cx="2354062" cy="397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Publication volume</a:t>
          </a:r>
        </a:p>
      </dsp:txBody>
      <dsp:txXfrm>
        <a:off x="5532342" y="1600773"/>
        <a:ext cx="2354062" cy="397248"/>
      </dsp:txXfrm>
    </dsp:sp>
    <dsp:sp modelId="{00FE30FB-58B7-4EB2-A846-270D53615134}">
      <dsp:nvSpPr>
        <dsp:cNvPr id="0" name=""/>
        <dsp:cNvSpPr/>
      </dsp:nvSpPr>
      <dsp:spPr>
        <a:xfrm>
          <a:off x="5532342" y="2035435"/>
          <a:ext cx="2354062" cy="531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Self-citing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Diminishing effort to additional publications</a:t>
          </a:r>
        </a:p>
      </dsp:txBody>
      <dsp:txXfrm>
        <a:off x="5532342" y="2035435"/>
        <a:ext cx="2354062" cy="531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216dd2347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216dd2347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216dd2347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216dd2347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216dd2347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216dd2347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216dd2347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216dd2347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216dd2347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216dd2347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216dd2347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216dd2347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216dd2347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216dd2347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216dd2347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216dd2347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216dd23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216dd23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216dd234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216dd234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216dd2347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216dd2347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216dd2347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216dd2347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216dd2347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216dd2347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216dd2347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216dd2347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216dd2347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216dd2347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BC1D-73BE-4744-BD84-C31AC42BC0AA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02584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BC1D-73BE-4744-BD84-C31AC42BC0AA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57988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BC1D-73BE-4744-BD84-C31AC42BC0AA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829225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3463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4985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886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BC1D-73BE-4744-BD84-C31AC42BC0AA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8649834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BC1D-73BE-4744-BD84-C31AC42BC0AA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066974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BC1D-73BE-4744-BD84-C31AC42BC0AA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064052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BC1D-73BE-4744-BD84-C31AC42BC0AA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678528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BC1D-73BE-4744-BD84-C31AC42BC0AA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284558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BC1D-73BE-4744-BD84-C31AC42BC0AA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720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BC1D-73BE-4744-BD84-C31AC42BC0AA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085595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BC1D-73BE-4744-BD84-C31AC42BC0AA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907151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ABC1D-73BE-4744-BD84-C31AC42BC0AA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7508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infective are ideas?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Rohit Mujumdar and David Kartchner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606478" y="290197"/>
            <a:ext cx="6927525" cy="891713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Actual idea spread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498776"/>
            <a:ext cx="8771274" cy="586632"/>
            <a:chOff x="-2" y="1998368"/>
            <a:chExt cx="11695083" cy="782176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52309"/>
            <a:ext cx="8537521" cy="31108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595245" y="1949631"/>
            <a:ext cx="7607751" cy="257664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/>
              <a:t>Citation ML papers from top venues, 2018-present</a:t>
            </a:r>
          </a:p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/>
              <a:t>Consider papers A and B.  An idea is transferred from A to B iff:</a:t>
            </a:r>
          </a:p>
          <a:p>
            <a:pPr marL="457200" lvl="0" indent="-228600" defTabSz="914400">
              <a:spcBef>
                <a:spcPts val="16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500"/>
              <a:t>B cites A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500"/>
              <a:t>10+ % of research key term overlap for A and B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500"/>
              <a:t>10+ % of non-stopwords in abstracts for A and B</a:t>
            </a:r>
          </a:p>
          <a:p>
            <a:pPr marL="0" lvl="0" indent="-228600" defTabSz="91440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500"/>
              <a:t>Yields 108k transferred ideas out of candidate 409k citations.</a:t>
            </a:r>
          </a:p>
          <a:p>
            <a:pPr marL="0" lvl="0" indent="-228600" defTabSz="91440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500"/>
              <a:t>Total influence of paper is count of authors in its descendants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106623" y="675610"/>
            <a:ext cx="569713" cy="428322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108327" y="474873"/>
            <a:ext cx="361991" cy="4141061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965" y="477542"/>
            <a:ext cx="3000047" cy="394334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701154" y="736704"/>
            <a:ext cx="2541314" cy="34207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Constructing a collaboration network</a:t>
            </a:r>
          </a:p>
        </p:txBody>
      </p:sp>
      <p:sp>
        <p:nvSpPr>
          <p:cNvPr id="113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676336" y="1014226"/>
            <a:ext cx="4991698" cy="39387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916396" y="1289713"/>
            <a:ext cx="4461623" cy="325097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EFFFF"/>
                </a:solidFill>
              </a:rPr>
              <a:t>Data source: Microsoft Academic Graph (MAG)</a:t>
            </a:r>
          </a:p>
          <a:p>
            <a:pPr marL="0" lvl="0" indent="-228600" defTabSz="91440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EFFFF"/>
                </a:solidFill>
              </a:rPr>
              <a:t>Publications: Top AI/ML Conferences (2016-2020)</a:t>
            </a:r>
          </a:p>
          <a:p>
            <a:pPr marL="457200" lvl="0" indent="-228600" defTabSz="914400">
              <a:spcBef>
                <a:spcPts val="16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EFFFF"/>
                </a:solidFill>
              </a:rPr>
              <a:t>Computer Vision:  ICCV, CVPR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EFFFF"/>
                </a:solidFill>
              </a:rPr>
              <a:t>ML: NeurIPS, ICML, ICLR, AAAI, IJCAI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EFFFF"/>
                </a:solidFill>
              </a:rPr>
              <a:t>NLP: COLING, EMNLP, ACL, EACL, NAACL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EFFFF"/>
                </a:solidFill>
              </a:rPr>
              <a:t>Data Mining: KDD, WWW</a:t>
            </a:r>
          </a:p>
          <a:p>
            <a:pPr marL="0" lvl="0" indent="-228600" defTabSz="91440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EFFFF"/>
                </a:solidFill>
              </a:rPr>
              <a:t>Edges placed between any pair coauthors in 2016-2020</a:t>
            </a:r>
          </a:p>
          <a:p>
            <a:pPr marL="0" lvl="0" indent="-228600" defTabSz="91440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EFFFF"/>
                </a:solidFill>
              </a:rPr>
              <a:t>Network has 66k nodes and 296k edges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58"/>
            <a:ext cx="5065738" cy="514385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58"/>
            <a:ext cx="4465335" cy="514385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603504" y="253746"/>
            <a:ext cx="2907792" cy="168706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800"/>
              <a:t>Collaboration Network Statistics</a:t>
            </a: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100078" y="247366"/>
            <a:ext cx="2641843" cy="1958487"/>
          </a:xfrm>
          <a:prstGeom prst="rect">
            <a:avLst/>
          </a:prstGeom>
          <a:noFill/>
        </p:spPr>
      </p:pic>
      <p:pic>
        <p:nvPicPr>
          <p:cNvPr id="108" name="Google Shape;108;p2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290015" y="2366807"/>
            <a:ext cx="3451904" cy="23604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742950" y="253746"/>
            <a:ext cx="7658100" cy="80924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4100"/>
              <a:t>Collaboration Network Centralities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06312"/>
            <a:ext cx="9144000" cy="3537188"/>
          </a:xfrm>
          <a:prstGeom prst="rect">
            <a:avLst/>
          </a:prstGeom>
          <a:solidFill>
            <a:srgbClr val="455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1817370"/>
            <a:ext cx="4210176" cy="294773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11923" y="2056797"/>
            <a:ext cx="3665627" cy="2468880"/>
          </a:xfrm>
          <a:prstGeom prst="rect">
            <a:avLst/>
          </a:prstGeom>
          <a:noFill/>
        </p:spPr>
      </p:pic>
      <p:sp>
        <p:nvSpPr>
          <p:cNvPr id="127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1817370"/>
            <a:ext cx="4210177" cy="294773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933887" y="2065027"/>
            <a:ext cx="3730752" cy="24559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427D15F9-FBA9-45B6-A1EE-7E2610907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49D845D-9A57-49AC-9523-BB0D6DA6F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7282" y="476786"/>
            <a:ext cx="8356656" cy="1861602"/>
            <a:chOff x="409710" y="635715"/>
            <a:chExt cx="11142208" cy="2482136"/>
          </a:xfrm>
        </p:grpSpPr>
        <p:sp>
          <p:nvSpPr>
            <p:cNvPr id="143" name="Freeform 44">
              <a:extLst>
                <a:ext uri="{FF2B5EF4-FFF2-40B4-BE49-F238E27FC236}">
                  <a16:creationId xmlns:a16="http://schemas.microsoft.com/office/drawing/2014/main" id="{3348EFE1-9D21-4DC0-8EC9-C88767061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45">
              <a:extLst>
                <a:ext uri="{FF2B5EF4-FFF2-40B4-BE49-F238E27FC236}">
                  <a16:creationId xmlns:a16="http://schemas.microsoft.com/office/drawing/2014/main" id="{D9CD0CF4-76F6-470E-A8EF-DD74FC196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46">
              <a:extLst>
                <a:ext uri="{FF2B5EF4-FFF2-40B4-BE49-F238E27FC236}">
                  <a16:creationId xmlns:a16="http://schemas.microsoft.com/office/drawing/2014/main" id="{71645EB6-7E0C-491E-9A5B-C25E80A64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47">
              <a:extLst>
                <a:ext uri="{FF2B5EF4-FFF2-40B4-BE49-F238E27FC236}">
                  <a16:creationId xmlns:a16="http://schemas.microsoft.com/office/drawing/2014/main" id="{D20E5CAC-62A4-48E1-9F9F-1F8176683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53A11D2-F06B-447E-96A7-27A21A8FA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785460" y="569853"/>
            <a:ext cx="7729890" cy="99417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Simulating idea spread</a:t>
            </a:r>
          </a:p>
        </p:txBody>
      </p:sp>
      <p:pic>
        <p:nvPicPr>
          <p:cNvPr id="70" name="Graphic 69" descr="Head with Gears">
            <a:extLst>
              <a:ext uri="{FF2B5EF4-FFF2-40B4-BE49-F238E27FC236}">
                <a16:creationId xmlns:a16="http://schemas.microsoft.com/office/drawing/2014/main" id="{06C23262-C28E-4934-A98D-C9B51943C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8676" y="2001879"/>
            <a:ext cx="2407334" cy="2407334"/>
          </a:xfrm>
          <a:prstGeom prst="rect">
            <a:avLst/>
          </a:prstGeom>
        </p:spPr>
      </p:pic>
      <p:sp>
        <p:nvSpPr>
          <p:cNvPr id="135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971676" y="1870837"/>
            <a:ext cx="4103647" cy="267236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1" dirty="0"/>
              <a:t>Model: </a:t>
            </a:r>
            <a:r>
              <a:rPr lang="en-US" sz="1800" dirty="0"/>
              <a:t>Discrete-time SIR</a:t>
            </a:r>
          </a:p>
          <a:p>
            <a:pPr marL="0" lvl="0" indent="-228600" defTabSz="91440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1" dirty="0"/>
              <a:t>Network: </a:t>
            </a:r>
            <a:r>
              <a:rPr lang="en-US" sz="1800" dirty="0"/>
              <a:t>Collaboration network</a:t>
            </a:r>
          </a:p>
          <a:p>
            <a:pPr marL="0" lvl="0" indent="-228600" defTabSz="91440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800" b="1" i="1" dirty="0"/>
              <a:t>Patient Zero: </a:t>
            </a:r>
            <a:r>
              <a:rPr lang="en-US" sz="1800" dirty="0"/>
              <a:t>Authors of a single paper</a:t>
            </a:r>
          </a:p>
          <a:p>
            <a:pPr marL="0" lvl="0" indent="-228600" defTabSz="91440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800" b="1" i="1" dirty="0"/>
              <a:t>Analysis</a:t>
            </a:r>
            <a:r>
              <a:rPr lang="en-US" sz="1800" i="1" dirty="0"/>
              <a:t>: </a:t>
            </a:r>
            <a:r>
              <a:rPr lang="en-US" sz="1800" dirty="0"/>
              <a:t>OLS of empirical spread on prestige, rating, simulated spread</a:t>
            </a:r>
            <a:endParaRPr lang="en-US" sz="1800" b="1" i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77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6950931" y="1517332"/>
            <a:ext cx="1852218" cy="213455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800" dirty="0"/>
              <a:t>Data Trends</a:t>
            </a:r>
          </a:p>
        </p:txBody>
      </p:sp>
      <p:sp>
        <p:nvSpPr>
          <p:cNvPr id="140" name="Rectangle 7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75480" y="-620425"/>
            <a:ext cx="1286609" cy="64375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6563" y="498231"/>
            <a:ext cx="6061974" cy="42002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Google Shape;137;p25"/>
          <p:cNvPicPr preferRelativeResize="0"/>
          <p:nvPr/>
        </p:nvPicPr>
        <p:blipFill rotWithShape="1">
          <a:blip r:embed="rId3"/>
          <a:srcRect l="5843" r="1" b="1"/>
          <a:stretch/>
        </p:blipFill>
        <p:spPr>
          <a:xfrm>
            <a:off x="408928" y="643893"/>
            <a:ext cx="5706228" cy="3908930"/>
          </a:xfrm>
          <a:prstGeom prst="rect">
            <a:avLst/>
          </a:prstGeom>
          <a:noFill/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62835" y="2544073"/>
            <a:ext cx="1289304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Analysis -- OLS</a:t>
            </a:r>
            <a:endParaRPr/>
          </a:p>
        </p:txBody>
      </p:sp>
      <p:graphicFrame>
        <p:nvGraphicFramePr>
          <p:cNvPr id="143" name="Google Shape;143;p26"/>
          <p:cNvGraphicFramePr/>
          <p:nvPr/>
        </p:nvGraphicFramePr>
        <p:xfrm>
          <a:off x="952500" y="1809750"/>
          <a:ext cx="7239000" cy="1554360"/>
        </p:xfrm>
        <a:graphic>
          <a:graphicData uri="http://schemas.openxmlformats.org/drawingml/2006/table">
            <a:tbl>
              <a:tblPr>
                <a:noFill/>
                <a:tableStyleId>{0FC4507D-02DB-4723-A4C2-78E3BFB48DDE}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Variable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Coefficient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P-Value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Rating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1.132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0.777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Prestige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-13.924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0.392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Simulated epidemic size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0.0587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467456"/>
            <a:ext cx="8178790" cy="420591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4F0A1-4CED-F142-833A-6ABB82305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5" y="891477"/>
            <a:ext cx="2241175" cy="33605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Bef>
                <a:spcPct val="0"/>
              </a:spcBef>
            </a:pPr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does this mean?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389647"/>
            <a:ext cx="0" cy="2427371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1091E-61BD-BD4D-AE46-81810EF88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41445" y="1236652"/>
            <a:ext cx="3527136" cy="26701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Paper quality and prestige have little affect on idea uptake after accounting for the connections of its authors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Academic collaboration networks provide some proxy for idea reach in first few years after publication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When you look for papers, </a:t>
            </a:r>
            <a:r>
              <a:rPr lang="en-US" sz="1500" dirty="0">
                <a:solidFill>
                  <a:srgbClr val="FF0000"/>
                </a:solidFill>
              </a:rPr>
              <a:t>author is more important than institution</a:t>
            </a:r>
          </a:p>
        </p:txBody>
      </p:sp>
    </p:spTree>
    <p:extLst>
      <p:ext uri="{BB962C8B-B14F-4D97-AF65-F5344CB8AC3E}">
        <p14:creationId xmlns:p14="http://schemas.microsoft.com/office/powerpoint/2010/main" val="3190389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Arc 92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6131316" y="343463"/>
            <a:ext cx="2240924" cy="2240924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Potential Drivers</a:t>
            </a:r>
          </a:p>
        </p:txBody>
      </p:sp>
      <p:graphicFrame>
        <p:nvGraphicFramePr>
          <p:cNvPr id="151" name="Google Shape;149;p27">
            <a:extLst>
              <a:ext uri="{FF2B5EF4-FFF2-40B4-BE49-F238E27FC236}">
                <a16:creationId xmlns:a16="http://schemas.microsoft.com/office/drawing/2014/main" id="{825A43C4-4EFF-4191-8BC5-B8BDE023C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3803087"/>
              </p:ext>
            </p:extLst>
          </p:nvPr>
        </p:nvGraphicFramePr>
        <p:xfrm>
          <a:off x="628650" y="1369218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BBBF-AD37-7F4D-BFCA-4AE2E5916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321" y="470673"/>
            <a:ext cx="5605629" cy="9941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F9A7C-29F2-D640-A6BB-7DAE71082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2321" y="1708629"/>
            <a:ext cx="4850901" cy="25879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/>
              <a:t>More diverse data (additional CS venues, biomedicine, CORD-19)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/>
              <a:t>Investigation of egocentric idea propagation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/>
              <a:t>Wider scope of epidemiological models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660" y="0"/>
            <a:ext cx="157734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6550" y="1769184"/>
            <a:ext cx="1605129" cy="1605129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ightbulb">
            <a:extLst>
              <a:ext uri="{FF2B5EF4-FFF2-40B4-BE49-F238E27FC236}">
                <a16:creationId xmlns:a16="http://schemas.microsoft.com/office/drawing/2014/main" id="{F561F16D-FB6C-40B5-94CA-B2D0209F5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0489" y="2143125"/>
            <a:ext cx="857249" cy="85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4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Lots of evidence of systemic bias towards highly ranked institutions in academia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Bias hurts everyone by excluding some groups and their ieas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ideas spread in academia based on merit, or on name recognition (individual or institution)?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filter shining ideas from the huge pool of papers?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People who should care: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Students applying to PhD programs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Professors who want to optimize career success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PhD students with FOMO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A93628A-4A26-42A6-859F-D1C95150A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898398" y="668654"/>
            <a:ext cx="4286250" cy="101002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000"/>
              <a:t>Who should care?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C61D707-5E7F-4B7C-910D-94A83595D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8655"/>
            <a:ext cx="541782" cy="3803332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898398" y="1799325"/>
            <a:ext cx="4286250" cy="267266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500"/>
              <a:t>Students applying to PhD programs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500"/>
              <a:t>Professors who want to optimize career success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500"/>
              <a:t>PhD students with FOMO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500"/>
              <a:t>You!</a:t>
            </a: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/>
          <a:srcRect r="4692" b="-3"/>
          <a:stretch/>
        </p:blipFill>
        <p:spPr>
          <a:xfrm>
            <a:off x="5665357" y="668655"/>
            <a:ext cx="2700455" cy="3803332"/>
          </a:xfrm>
          <a:prstGeom prst="rect">
            <a:avLst/>
          </a:prstGeom>
          <a:noFill/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ideas spread?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Conversation/collaboration between researchers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Departmental seminars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Conferences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Browsing the internet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680" y="1872825"/>
            <a:ext cx="3177345" cy="21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3975" y="3177325"/>
            <a:ext cx="2237050" cy="120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Research Questions</a:t>
            </a:r>
          </a:p>
        </p:txBody>
      </p:sp>
      <p:graphicFrame>
        <p:nvGraphicFramePr>
          <p:cNvPr id="84" name="Google Shape;82;p17">
            <a:extLst>
              <a:ext uri="{FF2B5EF4-FFF2-40B4-BE49-F238E27FC236}">
                <a16:creationId xmlns:a16="http://schemas.microsoft.com/office/drawing/2014/main" id="{3FB341B6-1147-44FA-B659-DE7B91D2A2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9757595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4E4FB9-8621-C448-BD52-3AF6D1E4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Previous work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DCF8F-06D3-0D4B-B868-D7F473C67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5481" y="443508"/>
            <a:ext cx="5179868" cy="41892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Use faculty hiring networks to model idea spread via researchers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More prestigious universities place many more faculty candidates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Simulated epidemics have higher reach from nodes at prestigious institutions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Unclear whether this is driven by name recognition or better students and research environment</a:t>
            </a:r>
          </a:p>
        </p:txBody>
      </p:sp>
    </p:spTree>
    <p:extLst>
      <p:ext uri="{BB962C8B-B14F-4D97-AF65-F5344CB8AC3E}">
        <p14:creationId xmlns:p14="http://schemas.microsoft.com/office/powerpoint/2010/main" val="3954796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3746" y="227693"/>
            <a:ext cx="3251495" cy="4422557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5F7FE-FBB0-EB4D-A906-1A9AF30D1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70" y="477843"/>
            <a:ext cx="2851707" cy="39422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B9EE717F-3979-40E2-A8FA-B4F970D7A1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3182033"/>
              </p:ext>
            </p:extLst>
          </p:nvPr>
        </p:nvGraphicFramePr>
        <p:xfrm>
          <a:off x="3875238" y="227693"/>
          <a:ext cx="4941519" cy="4422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8512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79" y="260603"/>
            <a:ext cx="8325612" cy="13510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628650" y="438912"/>
            <a:ext cx="7886700" cy="99417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700">
                <a:solidFill>
                  <a:srgbClr val="FFFFFF"/>
                </a:solidFill>
              </a:rPr>
              <a:t>Measuring Idea Quality -- OpenReview</a:t>
            </a:r>
          </a:p>
        </p:txBody>
      </p:sp>
      <p:pic>
        <p:nvPicPr>
          <p:cNvPr id="1026" name="Picture 2" descr="ICLR 2020 | A Look at Three Interesting Papers on the Robustness of Neural  Networks | Synced">
            <a:extLst>
              <a:ext uri="{FF2B5EF4-FFF2-40B4-BE49-F238E27FC236}">
                <a16:creationId xmlns:a16="http://schemas.microsoft.com/office/drawing/2014/main" id="{86F2E940-DA7C-B041-814C-859A352B0F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0"/>
          <a:stretch/>
        </p:blipFill>
        <p:spPr bwMode="auto">
          <a:xfrm>
            <a:off x="630936" y="1887582"/>
            <a:ext cx="4677156" cy="274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5660136" y="1887582"/>
            <a:ext cx="2852928" cy="274513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/>
              <a:t>Venue</a:t>
            </a:r>
            <a:r>
              <a:rPr lang="en-US" sz="1400"/>
              <a:t>: ICLR 2018</a:t>
            </a:r>
          </a:p>
          <a:p>
            <a:pPr marL="285750" indent="-228600" defTabSz="914400">
              <a:buFont typeface="Arial" panose="020B0604020202020204" pitchFamily="34" charset="0"/>
              <a:buChar char="•"/>
            </a:pPr>
            <a:r>
              <a:rPr lang="en-US" sz="1400"/>
              <a:t>Double-blind review</a:t>
            </a:r>
          </a:p>
          <a:p>
            <a:pPr marL="285750" indent="-228600" defTabSz="914400">
              <a:buFont typeface="Arial" panose="020B0604020202020204" pitchFamily="34" charset="0"/>
              <a:buChar char="•"/>
            </a:pPr>
            <a:r>
              <a:rPr lang="en-US" sz="1400"/>
              <a:t>Multiple years of follow-up data</a:t>
            </a:r>
          </a:p>
          <a:p>
            <a:pPr marL="285750" indent="-228600" defTabSz="914400">
              <a:buFont typeface="Arial" panose="020B0604020202020204" pitchFamily="34" charset="0"/>
              <a:buChar char="•"/>
            </a:pPr>
            <a:r>
              <a:rPr lang="en-US" sz="1400"/>
              <a:t>Open to all types of deep learning</a:t>
            </a:r>
          </a:p>
          <a:p>
            <a:pPr marL="0" lvl="0" indent="-228600" defTabSz="91440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/>
              <a:t>Paper quality = average review rating</a:t>
            </a:r>
          </a:p>
          <a:p>
            <a:pPr marL="0" lvl="0" indent="-228600" defTabSz="91440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/>
              <a:t>Biased, since rejected papers aren’t published in proceedings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79" y="260603"/>
            <a:ext cx="8325612" cy="13510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628650" y="438912"/>
            <a:ext cx="7886700" cy="99417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400">
                <a:solidFill>
                  <a:schemeClr val="bg1"/>
                </a:solidFill>
              </a:rPr>
              <a:t>Institutional Prestige</a:t>
            </a:r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5660136" y="1887582"/>
            <a:ext cx="2852928" cy="274513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Weighted sum of multiple metrics:</a:t>
            </a:r>
          </a:p>
          <a:p>
            <a:pPr marL="457200" lvl="0" indent="-228600" defTabSz="914400"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400"/>
              <a:t>CSRankings (based average number of publications by faculty members in top venues)</a:t>
            </a:r>
          </a:p>
          <a:p>
            <a:pPr marL="457200" lvl="0" indent="-228600" defTabSz="914400"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400"/>
              <a:t>US News &amp; World Report rankings</a:t>
            </a:r>
          </a:p>
          <a:p>
            <a:pPr marL="457200" lvl="0" indent="-228600" defTabSz="914400"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400"/>
              <a:t>Faculty placement rankings (Morgan et al, 2018)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AFCF5AD-E8FF-E043-A0B9-0A1193A82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16" y="1945701"/>
            <a:ext cx="4876800" cy="2628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634</Words>
  <Application>Microsoft Macintosh PowerPoint</Application>
  <PresentationFormat>On-screen Show (16:9)</PresentationFormat>
  <Paragraphs>106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How infective are ideas?</vt:lpstr>
      <vt:lpstr>Motivation</vt:lpstr>
      <vt:lpstr>Who should care?</vt:lpstr>
      <vt:lpstr>How do ideas spread?</vt:lpstr>
      <vt:lpstr>Research Questions</vt:lpstr>
      <vt:lpstr>Previous work</vt:lpstr>
      <vt:lpstr>Method</vt:lpstr>
      <vt:lpstr>Measuring Idea Quality -- OpenReview</vt:lpstr>
      <vt:lpstr>Institutional Prestige</vt:lpstr>
      <vt:lpstr>Actual idea spread</vt:lpstr>
      <vt:lpstr>Constructing a collaboration network</vt:lpstr>
      <vt:lpstr>Collaboration Network Statistics</vt:lpstr>
      <vt:lpstr>Collaboration Network Centralities</vt:lpstr>
      <vt:lpstr>Simulating idea spread</vt:lpstr>
      <vt:lpstr>Data Trends</vt:lpstr>
      <vt:lpstr>Statistical Analysis -- OLS</vt:lpstr>
      <vt:lpstr>What does this mean?</vt:lpstr>
      <vt:lpstr>Potential Drivers</vt:lpstr>
      <vt:lpstr>Future work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infective are ideas?</dc:title>
  <dc:creator>David Kartchner</dc:creator>
  <cp:lastModifiedBy>David Kartchner</cp:lastModifiedBy>
  <cp:revision>1</cp:revision>
  <dcterms:created xsi:type="dcterms:W3CDTF">2020-11-16T15:50:24Z</dcterms:created>
  <dcterms:modified xsi:type="dcterms:W3CDTF">2020-11-16T15:50:48Z</dcterms:modified>
</cp:coreProperties>
</file>