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Default Extension="doc" ContentType="application/msword"/>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4"/>
  </p:notesMasterIdLst>
  <p:sldIdLst>
    <p:sldId id="564" r:id="rId2"/>
    <p:sldId id="565" r:id="rId3"/>
    <p:sldId id="730" r:id="rId4"/>
    <p:sldId id="688" r:id="rId5"/>
    <p:sldId id="689" r:id="rId6"/>
    <p:sldId id="691" r:id="rId7"/>
    <p:sldId id="560" r:id="rId8"/>
    <p:sldId id="687" r:id="rId9"/>
    <p:sldId id="562" r:id="rId10"/>
    <p:sldId id="558" r:id="rId11"/>
    <p:sldId id="567" r:id="rId12"/>
    <p:sldId id="568" r:id="rId13"/>
    <p:sldId id="731" r:id="rId14"/>
    <p:sldId id="804" r:id="rId15"/>
    <p:sldId id="569" r:id="rId16"/>
    <p:sldId id="734" r:id="rId17"/>
    <p:sldId id="735" r:id="rId18"/>
    <p:sldId id="736" r:id="rId19"/>
    <p:sldId id="737" r:id="rId20"/>
    <p:sldId id="570" r:id="rId21"/>
    <p:sldId id="571" r:id="rId22"/>
    <p:sldId id="732" r:id="rId23"/>
    <p:sldId id="733" r:id="rId24"/>
    <p:sldId id="572" r:id="rId25"/>
    <p:sldId id="800" r:id="rId26"/>
    <p:sldId id="573" r:id="rId27"/>
    <p:sldId id="738" r:id="rId28"/>
    <p:sldId id="574" r:id="rId29"/>
    <p:sldId id="575" r:id="rId30"/>
    <p:sldId id="739" r:id="rId31"/>
    <p:sldId id="740" r:id="rId32"/>
    <p:sldId id="741" r:id="rId33"/>
    <p:sldId id="742" r:id="rId34"/>
    <p:sldId id="679" r:id="rId35"/>
    <p:sldId id="743" r:id="rId36"/>
    <p:sldId id="744" r:id="rId37"/>
    <p:sldId id="745" r:id="rId38"/>
    <p:sldId id="746" r:id="rId39"/>
    <p:sldId id="747" r:id="rId40"/>
    <p:sldId id="748" r:id="rId41"/>
    <p:sldId id="801" r:id="rId42"/>
    <p:sldId id="750" r:id="rId43"/>
    <p:sldId id="751" r:id="rId44"/>
    <p:sldId id="579" r:id="rId45"/>
    <p:sldId id="580" r:id="rId46"/>
    <p:sldId id="581" r:id="rId47"/>
    <p:sldId id="752" r:id="rId48"/>
    <p:sldId id="582" r:id="rId49"/>
    <p:sldId id="583" r:id="rId50"/>
    <p:sldId id="584" r:id="rId51"/>
    <p:sldId id="601" r:id="rId52"/>
    <p:sldId id="604" r:id="rId53"/>
    <p:sldId id="605" r:id="rId54"/>
    <p:sldId id="606" r:id="rId55"/>
    <p:sldId id="753" r:id="rId56"/>
    <p:sldId id="718" r:id="rId57"/>
    <p:sldId id="754" r:id="rId58"/>
    <p:sldId id="762" r:id="rId59"/>
    <p:sldId id="755" r:id="rId60"/>
    <p:sldId id="756" r:id="rId61"/>
    <p:sldId id="760" r:id="rId62"/>
    <p:sldId id="761" r:id="rId63"/>
    <p:sldId id="610" r:id="rId64"/>
    <p:sldId id="757" r:id="rId65"/>
    <p:sldId id="758" r:id="rId66"/>
    <p:sldId id="759" r:id="rId67"/>
    <p:sldId id="611" r:id="rId68"/>
    <p:sldId id="615" r:id="rId69"/>
    <p:sldId id="617" r:id="rId70"/>
    <p:sldId id="763" r:id="rId71"/>
    <p:sldId id="694" r:id="rId72"/>
    <p:sldId id="695" r:id="rId73"/>
    <p:sldId id="696" r:id="rId74"/>
    <p:sldId id="697" r:id="rId75"/>
    <p:sldId id="698" r:id="rId76"/>
    <p:sldId id="699" r:id="rId77"/>
    <p:sldId id="700" r:id="rId78"/>
    <p:sldId id="701" r:id="rId79"/>
    <p:sldId id="702" r:id="rId80"/>
    <p:sldId id="627" r:id="rId81"/>
    <p:sldId id="625" r:id="rId82"/>
    <p:sldId id="626" r:id="rId83"/>
    <p:sldId id="704" r:id="rId84"/>
    <p:sldId id="708" r:id="rId85"/>
    <p:sldId id="802" r:id="rId86"/>
    <p:sldId id="877" r:id="rId87"/>
    <p:sldId id="878" r:id="rId88"/>
    <p:sldId id="879" r:id="rId89"/>
    <p:sldId id="628" r:id="rId90"/>
    <p:sldId id="805" r:id="rId91"/>
    <p:sldId id="806" r:id="rId92"/>
    <p:sldId id="807" r:id="rId93"/>
    <p:sldId id="808" r:id="rId94"/>
    <p:sldId id="809" r:id="rId95"/>
    <p:sldId id="810" r:id="rId96"/>
    <p:sldId id="811" r:id="rId97"/>
    <p:sldId id="812" r:id="rId98"/>
    <p:sldId id="813" r:id="rId99"/>
    <p:sldId id="814" r:id="rId100"/>
    <p:sldId id="815" r:id="rId101"/>
    <p:sldId id="816" r:id="rId102"/>
    <p:sldId id="817" r:id="rId103"/>
    <p:sldId id="818" r:id="rId104"/>
    <p:sldId id="819" r:id="rId105"/>
    <p:sldId id="820" r:id="rId106"/>
    <p:sldId id="821" r:id="rId107"/>
    <p:sldId id="822" r:id="rId108"/>
    <p:sldId id="823" r:id="rId109"/>
    <p:sldId id="824" r:id="rId110"/>
    <p:sldId id="825" r:id="rId111"/>
    <p:sldId id="826" r:id="rId112"/>
    <p:sldId id="827" r:id="rId113"/>
    <p:sldId id="828" r:id="rId114"/>
    <p:sldId id="829" r:id="rId115"/>
    <p:sldId id="830" r:id="rId116"/>
    <p:sldId id="831" r:id="rId117"/>
    <p:sldId id="832" r:id="rId118"/>
    <p:sldId id="833" r:id="rId119"/>
    <p:sldId id="834" r:id="rId120"/>
    <p:sldId id="835" r:id="rId121"/>
    <p:sldId id="836" r:id="rId122"/>
    <p:sldId id="837" r:id="rId123"/>
    <p:sldId id="838" r:id="rId124"/>
    <p:sldId id="839" r:id="rId125"/>
    <p:sldId id="840" r:id="rId126"/>
    <p:sldId id="841" r:id="rId127"/>
    <p:sldId id="842" r:id="rId128"/>
    <p:sldId id="843" r:id="rId129"/>
    <p:sldId id="844" r:id="rId130"/>
    <p:sldId id="845" r:id="rId131"/>
    <p:sldId id="846" r:id="rId132"/>
    <p:sldId id="847" r:id="rId133"/>
    <p:sldId id="848" r:id="rId134"/>
    <p:sldId id="849" r:id="rId135"/>
    <p:sldId id="850" r:id="rId136"/>
    <p:sldId id="851" r:id="rId137"/>
    <p:sldId id="852" r:id="rId138"/>
    <p:sldId id="853" r:id="rId139"/>
    <p:sldId id="854" r:id="rId140"/>
    <p:sldId id="855" r:id="rId141"/>
    <p:sldId id="856" r:id="rId142"/>
    <p:sldId id="857" r:id="rId143"/>
    <p:sldId id="858" r:id="rId144"/>
    <p:sldId id="859" r:id="rId145"/>
    <p:sldId id="860" r:id="rId146"/>
    <p:sldId id="861" r:id="rId147"/>
    <p:sldId id="862" r:id="rId148"/>
    <p:sldId id="863" r:id="rId149"/>
    <p:sldId id="864" r:id="rId150"/>
    <p:sldId id="865" r:id="rId151"/>
    <p:sldId id="866" r:id="rId152"/>
    <p:sldId id="867" r:id="rId153"/>
    <p:sldId id="868" r:id="rId154"/>
    <p:sldId id="869" r:id="rId155"/>
    <p:sldId id="870" r:id="rId156"/>
    <p:sldId id="871" r:id="rId157"/>
    <p:sldId id="872" r:id="rId158"/>
    <p:sldId id="873" r:id="rId159"/>
    <p:sldId id="874" r:id="rId160"/>
    <p:sldId id="875" r:id="rId161"/>
    <p:sldId id="876" r:id="rId162"/>
    <p:sldId id="629" r:id="rId16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 charset="0"/>
        <a:ea typeface="+mn-ea"/>
        <a:cs typeface="+mn-cs"/>
      </a:defRPr>
    </a:lvl5pPr>
    <a:lvl6pPr marL="2286000" algn="l" defTabSz="914400" rtl="0" eaLnBrk="1" latinLnBrk="0" hangingPunct="1">
      <a:defRPr sz="2400" kern="1200">
        <a:solidFill>
          <a:schemeClr val="tx1"/>
        </a:solidFill>
        <a:latin typeface="Times" pitchFamily="1" charset="0"/>
        <a:ea typeface="+mn-ea"/>
        <a:cs typeface="+mn-cs"/>
      </a:defRPr>
    </a:lvl6pPr>
    <a:lvl7pPr marL="2743200" algn="l" defTabSz="914400" rtl="0" eaLnBrk="1" latinLnBrk="0" hangingPunct="1">
      <a:defRPr sz="2400" kern="1200">
        <a:solidFill>
          <a:schemeClr val="tx1"/>
        </a:solidFill>
        <a:latin typeface="Times" pitchFamily="1" charset="0"/>
        <a:ea typeface="+mn-ea"/>
        <a:cs typeface="+mn-cs"/>
      </a:defRPr>
    </a:lvl7pPr>
    <a:lvl8pPr marL="3200400" algn="l" defTabSz="914400" rtl="0" eaLnBrk="1" latinLnBrk="0" hangingPunct="1">
      <a:defRPr sz="2400" kern="1200">
        <a:solidFill>
          <a:schemeClr val="tx1"/>
        </a:solidFill>
        <a:latin typeface="Times" pitchFamily="1" charset="0"/>
        <a:ea typeface="+mn-ea"/>
        <a:cs typeface="+mn-cs"/>
      </a:defRPr>
    </a:lvl8pPr>
    <a:lvl9pPr marL="3657600" algn="l" defTabSz="914400" rtl="0" eaLnBrk="1" latinLnBrk="0" hangingPunct="1">
      <a:defRPr sz="2400" kern="1200">
        <a:solidFill>
          <a:schemeClr val="tx1"/>
        </a:solidFill>
        <a:latin typeface="Times"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8000"/>
    <a:srgbClr val="01007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41" autoAdjust="0"/>
    <p:restoredTop sz="94728" autoAdjust="0"/>
  </p:normalViewPr>
  <p:slideViewPr>
    <p:cSldViewPr>
      <p:cViewPr>
        <p:scale>
          <a:sx n="66" d="100"/>
          <a:sy n="66" d="100"/>
        </p:scale>
        <p:origin x="-141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37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8" charset="0"/>
              </a:defRPr>
            </a:lvl1pPr>
          </a:lstStyle>
          <a:p>
            <a:pPr>
              <a:defRPr/>
            </a:pPr>
            <a:endParaRPr lang="en-US"/>
          </a:p>
        </p:txBody>
      </p:sp>
      <p:sp>
        <p:nvSpPr>
          <p:cNvPr id="593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8" charset="0"/>
              </a:defRPr>
            </a:lvl1pPr>
          </a:lstStyle>
          <a:p>
            <a:pPr>
              <a:defRPr/>
            </a:pPr>
            <a:endParaRPr lang="en-US"/>
          </a:p>
        </p:txBody>
      </p:sp>
      <p:sp>
        <p:nvSpPr>
          <p:cNvPr id="2078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93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8" charset="0"/>
              </a:defRPr>
            </a:lvl1pPr>
          </a:lstStyle>
          <a:p>
            <a:pPr>
              <a:defRPr/>
            </a:pPr>
            <a:endParaRPr lang="en-US"/>
          </a:p>
        </p:txBody>
      </p:sp>
      <p:sp>
        <p:nvSpPr>
          <p:cNvPr id="593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8" charset="0"/>
              </a:defRPr>
            </a:lvl1pPr>
          </a:lstStyle>
          <a:p>
            <a:pPr>
              <a:defRPr/>
            </a:pPr>
            <a:fld id="{389523D0-D82E-4AA5-AC40-3B6B3AB99A72}" type="slidenum">
              <a:rPr lang="en-US"/>
              <a:pPr>
                <a:defRPr/>
              </a:pPr>
              <a:t>‹#›</a:t>
            </a:fld>
            <a:endParaRPr lang="en-US"/>
          </a:p>
        </p:txBody>
      </p:sp>
    </p:spTree>
    <p:extLst>
      <p:ext uri="{BB962C8B-B14F-4D97-AF65-F5344CB8AC3E}">
        <p14:creationId xmlns="" xmlns:p14="http://schemas.microsoft.com/office/powerpoint/2010/main" val="42764975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89523D0-D82E-4AA5-AC40-3B6B3AB99A72}" type="slidenum">
              <a:rPr lang="en-US" smtClean="0"/>
              <a:pPr>
                <a:defRPr/>
              </a:pPr>
              <a:t>12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44588" y="685800"/>
            <a:ext cx="4572000" cy="3429000"/>
          </a:xfrm>
          <a:ln/>
        </p:spPr>
      </p:sp>
      <p:sp>
        <p:nvSpPr>
          <p:cNvPr id="107523" name="Rectangle 3"/>
          <p:cNvSpPr>
            <a:spLocks noGrp="1" noChangeArrowheads="1"/>
          </p:cNvSpPr>
          <p:nvPr>
            <p:ph type="body" idx="1"/>
          </p:nvPr>
        </p:nvSpPr>
        <p:spPr>
          <a:xfrm>
            <a:off x="686457" y="4342805"/>
            <a:ext cx="5485086" cy="4115098"/>
          </a:xfrm>
          <a:noFill/>
          <a:ln w="9525"/>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43000" y="685800"/>
            <a:ext cx="4572000" cy="3429000"/>
          </a:xfrm>
          <a:ln/>
        </p:spPr>
      </p:sp>
      <p:sp>
        <p:nvSpPr>
          <p:cNvPr id="132099" name="Rectangle 3"/>
          <p:cNvSpPr>
            <a:spLocks noGrp="1" noChangeArrowheads="1"/>
          </p:cNvSpPr>
          <p:nvPr>
            <p:ph type="body" idx="1"/>
          </p:nvPr>
        </p:nvSpPr>
        <p:spPr>
          <a:xfrm>
            <a:off x="914730" y="4342805"/>
            <a:ext cx="5028543" cy="4115098"/>
          </a:xfrm>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4588" y="685800"/>
            <a:ext cx="4572000" cy="3429000"/>
          </a:xfrm>
          <a:ln/>
        </p:spPr>
      </p:sp>
      <p:sp>
        <p:nvSpPr>
          <p:cNvPr id="97283" name="Rectangle 3"/>
          <p:cNvSpPr>
            <a:spLocks noGrp="1" noChangeArrowheads="1"/>
          </p:cNvSpPr>
          <p:nvPr>
            <p:ph type="body" idx="1"/>
          </p:nvPr>
        </p:nvSpPr>
        <p:spPr>
          <a:xfrm>
            <a:off x="686457" y="4342805"/>
            <a:ext cx="5485086" cy="4115098"/>
          </a:xfrm>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xfrm>
            <a:off x="3884613" y="8685213"/>
            <a:ext cx="2971800" cy="457200"/>
          </a:xfrm>
          <a:prstGeom prst="rect">
            <a:avLst/>
          </a:prstGeom>
          <a:noFill/>
        </p:spPr>
        <p:txBody>
          <a:bodyPr/>
          <a:lstStyle/>
          <a:p>
            <a:fld id="{2CFE47CE-B93B-4BBD-B797-3298D3BDE6A9}" type="slidenum">
              <a:rPr lang="en-US" smtClean="0">
                <a:latin typeface="Times" pitchFamily="1" charset="0"/>
              </a:rPr>
              <a:pPr/>
              <a:t>102</a:t>
            </a:fld>
            <a:endParaRPr lang="en-US" smtClean="0">
              <a:latin typeface="Times" pitchFamily="1" charset="0"/>
            </a:endParaRPr>
          </a:p>
        </p:txBody>
      </p:sp>
      <p:sp>
        <p:nvSpPr>
          <p:cNvPr id="208899" name="Rectangle 2"/>
          <p:cNvSpPr>
            <a:spLocks noGrp="1" noRot="1" noChangeAspect="1" noChangeArrowheads="1" noTextEdit="1"/>
          </p:cNvSpPr>
          <p:nvPr>
            <p:ph type="sldImg"/>
          </p:nvPr>
        </p:nvSpPr>
        <p:spPr>
          <a:xfrm>
            <a:off x="1144588" y="685800"/>
            <a:ext cx="4572000" cy="3429000"/>
          </a:xfrm>
          <a:ln/>
        </p:spPr>
      </p:sp>
      <p:sp>
        <p:nvSpPr>
          <p:cNvPr id="208900" name="Rectangle 3"/>
          <p:cNvSpPr>
            <a:spLocks noGrp="1" noChangeArrowheads="1"/>
          </p:cNvSpPr>
          <p:nvPr>
            <p:ph type="body" idx="1"/>
          </p:nvPr>
        </p:nvSpPr>
        <p:spPr>
          <a:noFill/>
          <a:ln/>
        </p:spPr>
        <p:txBody>
          <a:bodyPr/>
          <a:lstStyle/>
          <a:p>
            <a:pPr eaLnBrk="1" hangingPunct="1"/>
            <a:endParaRPr lang="en-IN" smtClean="0">
              <a:latin typeface="Times" pitchFamily="1"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xfrm>
            <a:off x="3884613" y="8685213"/>
            <a:ext cx="2971800" cy="457200"/>
          </a:xfrm>
          <a:prstGeom prst="rect">
            <a:avLst/>
          </a:prstGeom>
          <a:noFill/>
        </p:spPr>
        <p:txBody>
          <a:bodyPr/>
          <a:lstStyle/>
          <a:p>
            <a:fld id="{BAF497BD-5516-43CE-8899-04CAE38FB458}" type="slidenum">
              <a:rPr lang="en-US" smtClean="0">
                <a:latin typeface="Times" pitchFamily="1" charset="0"/>
              </a:rPr>
              <a:pPr/>
              <a:t>104</a:t>
            </a:fld>
            <a:endParaRPr lang="en-US" smtClean="0">
              <a:latin typeface="Times" pitchFamily="1" charset="0"/>
            </a:endParaRPr>
          </a:p>
        </p:txBody>
      </p:sp>
      <p:sp>
        <p:nvSpPr>
          <p:cNvPr id="209923" name="Rectangle 2"/>
          <p:cNvSpPr>
            <a:spLocks noGrp="1" noRot="1" noChangeAspect="1" noChangeArrowheads="1" noTextEdit="1"/>
          </p:cNvSpPr>
          <p:nvPr>
            <p:ph type="sldImg"/>
          </p:nvPr>
        </p:nvSpPr>
        <p:spPr>
          <a:xfrm>
            <a:off x="1144588" y="685800"/>
            <a:ext cx="4572000" cy="3429000"/>
          </a:xfrm>
          <a:ln/>
        </p:spPr>
      </p:sp>
      <p:sp>
        <p:nvSpPr>
          <p:cNvPr id="209924" name="Rectangle 3"/>
          <p:cNvSpPr>
            <a:spLocks noGrp="1" noChangeArrowheads="1"/>
          </p:cNvSpPr>
          <p:nvPr>
            <p:ph type="body" idx="1"/>
          </p:nvPr>
        </p:nvSpPr>
        <p:spPr>
          <a:noFill/>
          <a:ln/>
        </p:spPr>
        <p:txBody>
          <a:bodyPr/>
          <a:lstStyle/>
          <a:p>
            <a:pPr eaLnBrk="1" hangingPunct="1"/>
            <a:endParaRPr lang="en-IN" smtClean="0">
              <a:latin typeface="Times" pitchFamily="1"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xfrm>
            <a:off x="3884613" y="8685213"/>
            <a:ext cx="2971800" cy="457200"/>
          </a:xfrm>
          <a:prstGeom prst="rect">
            <a:avLst/>
          </a:prstGeom>
          <a:noFill/>
        </p:spPr>
        <p:txBody>
          <a:bodyPr/>
          <a:lstStyle/>
          <a:p>
            <a:fld id="{D99B1026-F624-4D9A-8632-CB4B5FEAAD9B}" type="slidenum">
              <a:rPr lang="en-US" smtClean="0">
                <a:latin typeface="Times" pitchFamily="1" charset="0"/>
              </a:rPr>
              <a:pPr/>
              <a:t>105</a:t>
            </a:fld>
            <a:endParaRPr lang="en-US" smtClean="0">
              <a:latin typeface="Times" pitchFamily="1" charset="0"/>
            </a:endParaRPr>
          </a:p>
        </p:txBody>
      </p:sp>
      <p:sp>
        <p:nvSpPr>
          <p:cNvPr id="210947" name="Rectangle 2"/>
          <p:cNvSpPr>
            <a:spLocks noGrp="1" noRot="1" noChangeAspect="1" noChangeArrowheads="1" noTextEdit="1"/>
          </p:cNvSpPr>
          <p:nvPr>
            <p:ph type="sldImg"/>
          </p:nvPr>
        </p:nvSpPr>
        <p:spPr>
          <a:xfrm>
            <a:off x="1144588" y="685800"/>
            <a:ext cx="4572000" cy="3429000"/>
          </a:xfrm>
          <a:ln/>
        </p:spPr>
      </p:sp>
      <p:sp>
        <p:nvSpPr>
          <p:cNvPr id="210948" name="Rectangle 3"/>
          <p:cNvSpPr>
            <a:spLocks noGrp="1" noChangeArrowheads="1"/>
          </p:cNvSpPr>
          <p:nvPr>
            <p:ph type="body" idx="1"/>
          </p:nvPr>
        </p:nvSpPr>
        <p:spPr>
          <a:noFill/>
          <a:ln/>
        </p:spPr>
        <p:txBody>
          <a:bodyPr/>
          <a:lstStyle/>
          <a:p>
            <a:pPr eaLnBrk="1" hangingPunct="1"/>
            <a:endParaRPr lang="en-IN" smtClean="0">
              <a:latin typeface="Times"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xfrm>
            <a:off x="3884613" y="8685213"/>
            <a:ext cx="2971800" cy="457200"/>
          </a:xfrm>
          <a:prstGeom prst="rect">
            <a:avLst/>
          </a:prstGeom>
          <a:noFill/>
        </p:spPr>
        <p:txBody>
          <a:bodyPr/>
          <a:lstStyle/>
          <a:p>
            <a:fld id="{4946EF06-A083-4D6F-8CB5-CFD6AAA737E3}" type="slidenum">
              <a:rPr lang="en-US" smtClean="0">
                <a:latin typeface="Times" pitchFamily="1" charset="0"/>
              </a:rPr>
              <a:pPr/>
              <a:t>106</a:t>
            </a:fld>
            <a:endParaRPr lang="en-US" smtClean="0">
              <a:latin typeface="Times" pitchFamily="1" charset="0"/>
            </a:endParaRPr>
          </a:p>
        </p:txBody>
      </p:sp>
      <p:sp>
        <p:nvSpPr>
          <p:cNvPr id="211971" name="Rectangle 2"/>
          <p:cNvSpPr>
            <a:spLocks noGrp="1" noRot="1" noChangeAspect="1" noChangeArrowheads="1" noTextEdit="1"/>
          </p:cNvSpPr>
          <p:nvPr>
            <p:ph type="sldImg"/>
          </p:nvPr>
        </p:nvSpPr>
        <p:spPr>
          <a:xfrm>
            <a:off x="1144588" y="685800"/>
            <a:ext cx="4572000" cy="3429000"/>
          </a:xfrm>
          <a:ln/>
        </p:spPr>
      </p:sp>
      <p:sp>
        <p:nvSpPr>
          <p:cNvPr id="211972" name="Rectangle 3"/>
          <p:cNvSpPr>
            <a:spLocks noGrp="1" noChangeArrowheads="1"/>
          </p:cNvSpPr>
          <p:nvPr>
            <p:ph type="body" idx="1"/>
          </p:nvPr>
        </p:nvSpPr>
        <p:spPr>
          <a:noFill/>
          <a:ln/>
        </p:spPr>
        <p:txBody>
          <a:bodyPr/>
          <a:lstStyle/>
          <a:p>
            <a:pPr eaLnBrk="1" hangingPunct="1"/>
            <a:endParaRPr lang="en-IN" smtClean="0">
              <a:latin typeface="Times" pitchFamily="1"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144588" y="685800"/>
            <a:ext cx="4572000" cy="3429000"/>
          </a:xfrm>
          <a:ln/>
        </p:spPr>
      </p:sp>
      <p:sp>
        <p:nvSpPr>
          <p:cNvPr id="104451" name="Rectangle 3"/>
          <p:cNvSpPr>
            <a:spLocks noGrp="1" noChangeArrowheads="1"/>
          </p:cNvSpPr>
          <p:nvPr>
            <p:ph type="body" idx="1"/>
          </p:nvPr>
        </p:nvSpPr>
        <p:spPr>
          <a:xfrm>
            <a:off x="686457" y="4342805"/>
            <a:ext cx="5485086" cy="4115098"/>
          </a:xfrm>
          <a:noFill/>
          <a:ln w="9525"/>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44588" y="685800"/>
            <a:ext cx="4572000" cy="3429000"/>
          </a:xfrm>
          <a:ln/>
        </p:spPr>
      </p:sp>
      <p:sp>
        <p:nvSpPr>
          <p:cNvPr id="105475" name="Rectangle 3"/>
          <p:cNvSpPr>
            <a:spLocks noGrp="1" noChangeArrowheads="1"/>
          </p:cNvSpPr>
          <p:nvPr>
            <p:ph type="body" idx="1"/>
          </p:nvPr>
        </p:nvSpPr>
        <p:spPr>
          <a:xfrm>
            <a:off x="686457" y="4342805"/>
            <a:ext cx="5485086" cy="4115098"/>
          </a:xfrm>
          <a:noFill/>
          <a:ln w="9525"/>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44588" y="685800"/>
            <a:ext cx="4572000" cy="3429000"/>
          </a:xfrm>
          <a:ln/>
        </p:spPr>
      </p:sp>
      <p:sp>
        <p:nvSpPr>
          <p:cNvPr id="106499" name="Rectangle 3"/>
          <p:cNvSpPr>
            <a:spLocks noGrp="1" noChangeArrowheads="1"/>
          </p:cNvSpPr>
          <p:nvPr>
            <p:ph type="body" idx="1"/>
          </p:nvPr>
        </p:nvSpPr>
        <p:spPr>
          <a:xfrm>
            <a:off x="686457" y="4342805"/>
            <a:ext cx="5485086" cy="4115098"/>
          </a:xfrm>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5E1205F-2CBA-4845-838A-781A915E1A4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764560-BD1B-4BA0-BD99-001374D3681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68CDAB-4BF8-4E7E-878A-E723C2CDCE6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2A6D4CA-70EE-4A50-8169-D5886AC4B59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53B69F8-F3C0-4D25-936B-D068A9A46E1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1CB3D6-27C2-4A5C-B72B-82B99C6821AB}"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C3D981F-3E02-46DA-B43C-DD2879509EA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DEB51B-190F-496D-87DF-3D362B4FE1B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874FE16-D6D3-4810-9268-D711CA96D02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C5574C0-6166-4D4A-8CCF-C6702C64797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01AFA52-8E0B-4F59-9886-3B059CD71E3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39BC57F-6A9B-4C55-AF33-DF76A304E05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0433AC4-FF3A-4EAC-B72F-9ADA6270C30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A348E0-52FA-4516-BA34-EBB80F8FE30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EEED31-FEEC-4D69-B5C0-C9AF7E33488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tile tx="0" ty="0" sx="100000" sy="100000" flip="none" algn="tl"/>
        </a:blip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6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10070"/>
                </a:solidFill>
                <a:latin typeface="+mn-lt"/>
              </a:defRPr>
            </a:lvl1pPr>
          </a:lstStyle>
          <a:p>
            <a:pPr>
              <a:defRPr/>
            </a:pPr>
            <a:fld id="{E73C7A48-D175-4FE3-BF9F-C465E163A17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defRPr>
      </a:lvl2pPr>
      <a:lvl3pPr algn="ctr" rtl="0" eaLnBrk="0" fontAlgn="base" hangingPunct="0">
        <a:spcBef>
          <a:spcPct val="0"/>
        </a:spcBef>
        <a:spcAft>
          <a:spcPct val="0"/>
        </a:spcAft>
        <a:defRPr sz="4400">
          <a:solidFill>
            <a:srgbClr val="FF0000"/>
          </a:solidFill>
          <a:latin typeface="Arial" charset="0"/>
        </a:defRPr>
      </a:lvl3pPr>
      <a:lvl4pPr algn="ctr" rtl="0" eaLnBrk="0" fontAlgn="base" hangingPunct="0">
        <a:spcBef>
          <a:spcPct val="0"/>
        </a:spcBef>
        <a:spcAft>
          <a:spcPct val="0"/>
        </a:spcAft>
        <a:defRPr sz="4400">
          <a:solidFill>
            <a:srgbClr val="FF0000"/>
          </a:solidFill>
          <a:latin typeface="Arial" charset="0"/>
        </a:defRPr>
      </a:lvl4pPr>
      <a:lvl5pPr algn="ctr" rtl="0" eaLnBrk="0" fontAlgn="base" hangingPunct="0">
        <a:spcBef>
          <a:spcPct val="0"/>
        </a:spcBef>
        <a:spcAft>
          <a:spcPct val="0"/>
        </a:spcAft>
        <a:defRPr sz="4400">
          <a:solidFill>
            <a:srgbClr val="FF0000"/>
          </a:solidFill>
          <a:latin typeface="Arial" charset="0"/>
        </a:defRPr>
      </a:lvl5pPr>
      <a:lvl6pPr marL="457200" algn="ctr" rtl="0" fontAlgn="base">
        <a:spcBef>
          <a:spcPct val="0"/>
        </a:spcBef>
        <a:spcAft>
          <a:spcPct val="0"/>
        </a:spcAft>
        <a:defRPr sz="4400">
          <a:solidFill>
            <a:srgbClr val="FF0000"/>
          </a:solidFill>
          <a:latin typeface="Arial" charset="0"/>
        </a:defRPr>
      </a:lvl6pPr>
      <a:lvl7pPr marL="914400" algn="ctr" rtl="0" fontAlgn="base">
        <a:spcBef>
          <a:spcPct val="0"/>
        </a:spcBef>
        <a:spcAft>
          <a:spcPct val="0"/>
        </a:spcAft>
        <a:defRPr sz="4400">
          <a:solidFill>
            <a:srgbClr val="FF0000"/>
          </a:solidFill>
          <a:latin typeface="Arial" charset="0"/>
        </a:defRPr>
      </a:lvl7pPr>
      <a:lvl8pPr marL="1371600" algn="ctr" rtl="0" fontAlgn="base">
        <a:spcBef>
          <a:spcPct val="0"/>
        </a:spcBef>
        <a:spcAft>
          <a:spcPct val="0"/>
        </a:spcAft>
        <a:defRPr sz="4400">
          <a:solidFill>
            <a:srgbClr val="FF0000"/>
          </a:solidFill>
          <a:latin typeface="Arial" charset="0"/>
        </a:defRPr>
      </a:lvl8pPr>
      <a:lvl9pPr marL="1828800" algn="ctr" rtl="0" fontAlgn="base">
        <a:spcBef>
          <a:spcPct val="0"/>
        </a:spcBef>
        <a:spcAft>
          <a:spcPct val="0"/>
        </a:spcAft>
        <a:defRPr sz="4400">
          <a:solidFill>
            <a:srgbClr val="FF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10070"/>
          </a:solidFill>
          <a:latin typeface="+mn-lt"/>
          <a:ea typeface="+mn-ea"/>
          <a:cs typeface="+mn-cs"/>
        </a:defRPr>
      </a:lvl1pPr>
      <a:lvl2pPr marL="742950" indent="-285750" algn="l" rtl="0" eaLnBrk="0" fontAlgn="base" hangingPunct="0">
        <a:spcBef>
          <a:spcPct val="20000"/>
        </a:spcBef>
        <a:spcAft>
          <a:spcPct val="0"/>
        </a:spcAft>
        <a:buChar char="–"/>
        <a:defRPr sz="2800">
          <a:solidFill>
            <a:srgbClr val="010070"/>
          </a:solidFill>
          <a:latin typeface="+mn-lt"/>
        </a:defRPr>
      </a:lvl2pPr>
      <a:lvl3pPr marL="1143000" indent="-228600" algn="l" rtl="0" eaLnBrk="0" fontAlgn="base" hangingPunct="0">
        <a:spcBef>
          <a:spcPct val="20000"/>
        </a:spcBef>
        <a:spcAft>
          <a:spcPct val="0"/>
        </a:spcAft>
        <a:buChar char="•"/>
        <a:defRPr sz="2400">
          <a:solidFill>
            <a:srgbClr val="010070"/>
          </a:solidFill>
          <a:latin typeface="+mn-lt"/>
        </a:defRPr>
      </a:lvl3pPr>
      <a:lvl4pPr marL="1600200" indent="-228600" algn="l" rtl="0" eaLnBrk="0" fontAlgn="base" hangingPunct="0">
        <a:spcBef>
          <a:spcPct val="20000"/>
        </a:spcBef>
        <a:spcAft>
          <a:spcPct val="0"/>
        </a:spcAft>
        <a:buChar char="–"/>
        <a:defRPr sz="2000">
          <a:solidFill>
            <a:srgbClr val="010070"/>
          </a:solidFill>
          <a:latin typeface="+mn-lt"/>
        </a:defRPr>
      </a:lvl4pPr>
      <a:lvl5pPr marL="2057400" indent="-228600" algn="l" rtl="0" eaLnBrk="0" fontAlgn="base" hangingPunct="0">
        <a:spcBef>
          <a:spcPct val="20000"/>
        </a:spcBef>
        <a:spcAft>
          <a:spcPct val="0"/>
        </a:spcAft>
        <a:buChar char="»"/>
        <a:defRPr sz="2000">
          <a:solidFill>
            <a:srgbClr val="010070"/>
          </a:solidFill>
          <a:latin typeface="+mn-lt"/>
        </a:defRPr>
      </a:lvl5pPr>
      <a:lvl6pPr marL="2514600" indent="-228600" algn="l" rtl="0" fontAlgn="base">
        <a:spcBef>
          <a:spcPct val="20000"/>
        </a:spcBef>
        <a:spcAft>
          <a:spcPct val="0"/>
        </a:spcAft>
        <a:buChar char="»"/>
        <a:defRPr sz="2000">
          <a:solidFill>
            <a:srgbClr val="010070"/>
          </a:solidFill>
          <a:latin typeface="+mn-lt"/>
        </a:defRPr>
      </a:lvl6pPr>
      <a:lvl7pPr marL="2971800" indent="-228600" algn="l" rtl="0" fontAlgn="base">
        <a:spcBef>
          <a:spcPct val="20000"/>
        </a:spcBef>
        <a:spcAft>
          <a:spcPct val="0"/>
        </a:spcAft>
        <a:buChar char="»"/>
        <a:defRPr sz="2000">
          <a:solidFill>
            <a:srgbClr val="010070"/>
          </a:solidFill>
          <a:latin typeface="+mn-lt"/>
        </a:defRPr>
      </a:lvl7pPr>
      <a:lvl8pPr marL="3429000" indent="-228600" algn="l" rtl="0" fontAlgn="base">
        <a:spcBef>
          <a:spcPct val="20000"/>
        </a:spcBef>
        <a:spcAft>
          <a:spcPct val="0"/>
        </a:spcAft>
        <a:buChar char="»"/>
        <a:defRPr sz="2000">
          <a:solidFill>
            <a:srgbClr val="010070"/>
          </a:solidFill>
          <a:latin typeface="+mn-lt"/>
        </a:defRPr>
      </a:lvl8pPr>
      <a:lvl9pPr marL="3886200" indent="-228600" algn="l" rtl="0" fontAlgn="base">
        <a:spcBef>
          <a:spcPct val="20000"/>
        </a:spcBef>
        <a:spcAft>
          <a:spcPct val="0"/>
        </a:spcAft>
        <a:buChar char="»"/>
        <a:defRPr sz="2000">
          <a:solidFill>
            <a:srgbClr val="01007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file:///C:\Cis375\Old%20Lectures\Image15.gif" TargetMode="External"/><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file:///C:\Cis375\Old%20Lectures\Image17.gif" TargetMode="External"/><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oleObject" Target="../embeddings/Microsoft_Office_Word_97_-_2003_Document6.doc"/><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38.xml.rels><?xml version="1.0" encoding="UTF-8" standalone="yes"?>
<Relationships xmlns="http://schemas.openxmlformats.org/package/2006/relationships"><Relationship Id="rId3" Type="http://schemas.openxmlformats.org/officeDocument/2006/relationships/oleObject" Target="../embeddings/Microsoft_Office_Word_97_-_2003_Document7.doc"/><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oleObject" Target="../embeddings/Microsoft_Office_Word_97_-_2003_Document8.doc"/><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54.xml.rels><?xml version="1.0" encoding="UTF-8" standalone="yes"?>
<Relationships xmlns="http://schemas.openxmlformats.org/package/2006/relationships"><Relationship Id="rId3" Type="http://schemas.openxmlformats.org/officeDocument/2006/relationships/oleObject" Target="../embeddings/Microsoft_Office_Word_97_-_2003_Document9.doc"/><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file:///C:\Cis375\Old%20Lectures\Image19.gif" TargetMode="External"/><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file:///C:\Cis375\Old%20Lectures\Image33.gif" TargetMode="External"/><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4.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5.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76.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file:///C:\Cis375\Old%20Lectures\Image36.gif" TargetMode="External"/><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85800" y="188694"/>
            <a:ext cx="7772400" cy="1143000"/>
          </a:xfrm>
        </p:spPr>
        <p:txBody>
          <a:bodyPr/>
          <a:lstStyle/>
          <a:p>
            <a:pPr eaLnBrk="1" hangingPunct="1"/>
            <a:r>
              <a:rPr lang="en-US" sz="4000" dirty="0" smtClean="0"/>
              <a:t>Requirements</a:t>
            </a:r>
          </a:p>
        </p:txBody>
      </p:sp>
      <p:sp>
        <p:nvSpPr>
          <p:cNvPr id="95235" name="Rectangle 3"/>
          <p:cNvSpPr>
            <a:spLocks noGrp="1" noChangeArrowheads="1"/>
          </p:cNvSpPr>
          <p:nvPr>
            <p:ph type="body" idx="1"/>
          </p:nvPr>
        </p:nvSpPr>
        <p:spPr>
          <a:xfrm>
            <a:off x="685800" y="1371600"/>
            <a:ext cx="7772400" cy="4724400"/>
          </a:xfrm>
        </p:spPr>
        <p:txBody>
          <a:bodyPr/>
          <a:lstStyle/>
          <a:p>
            <a:pPr algn="just" eaLnBrk="1" hangingPunct="1"/>
            <a:r>
              <a:rPr lang="en-US" b="1" dirty="0" smtClean="0">
                <a:cs typeface="Arial" charset="0"/>
              </a:rPr>
              <a:t>Requirements: </a:t>
            </a:r>
            <a:r>
              <a:rPr lang="en-US" dirty="0" smtClean="0">
                <a:cs typeface="Arial" charset="0"/>
              </a:rPr>
              <a:t>Features of system or system functions used to fulfill system purpose.</a:t>
            </a:r>
            <a:endParaRPr lang="en-US" dirty="0" smtClean="0">
              <a:cs typeface="Times New Roman" pitchFamily="1" charset="0"/>
            </a:endParaRPr>
          </a:p>
          <a:p>
            <a:pPr algn="just" eaLnBrk="1" hangingPunct="1"/>
            <a:r>
              <a:rPr lang="en-US" dirty="0" smtClean="0">
                <a:cs typeface="Arial" charset="0"/>
              </a:rPr>
              <a:t>Focus on customer’s needs and problem, not on the solutions.</a:t>
            </a:r>
            <a:endParaRPr lang="en-US" dirty="0" smtClean="0">
              <a:cs typeface="Times New Roman" pitchFamily="1" charset="0"/>
            </a:endParaRPr>
          </a:p>
          <a:p>
            <a:pPr lvl="1" algn="just" eaLnBrk="1" hangingPunct="1"/>
            <a:r>
              <a:rPr lang="en-US" dirty="0" smtClean="0">
                <a:cs typeface="Arial" charset="0"/>
              </a:rPr>
              <a:t>Requirements Definition Document .</a:t>
            </a:r>
          </a:p>
          <a:p>
            <a:pPr lvl="2" algn="just" eaLnBrk="1" hangingPunct="1">
              <a:buFontTx/>
              <a:buNone/>
            </a:pPr>
            <a:r>
              <a:rPr lang="en-US" dirty="0" smtClean="0">
                <a:cs typeface="Arial" charset="0"/>
              </a:rPr>
              <a:t>            (written for customer).</a:t>
            </a:r>
            <a:endParaRPr lang="en-US" dirty="0" smtClean="0">
              <a:cs typeface="Times New Roman" pitchFamily="1" charset="0"/>
            </a:endParaRPr>
          </a:p>
          <a:p>
            <a:pPr lvl="1" algn="just" eaLnBrk="1" hangingPunct="1"/>
            <a:r>
              <a:rPr lang="en-US" dirty="0" smtClean="0">
                <a:cs typeface="Arial" charset="0"/>
              </a:rPr>
              <a:t>Requirements Specification Document.</a:t>
            </a:r>
          </a:p>
          <a:p>
            <a:pPr lvl="2" algn="just" eaLnBrk="1" hangingPunct="1">
              <a:buFontTx/>
              <a:buNone/>
            </a:pPr>
            <a:r>
              <a:rPr lang="en-US" dirty="0" smtClean="0">
                <a:cs typeface="Arial" charset="0"/>
              </a:rPr>
              <a:t>   (written for programmer; technical staff).</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5800" y="130638"/>
            <a:ext cx="7772400" cy="1143000"/>
          </a:xfrm>
        </p:spPr>
        <p:txBody>
          <a:bodyPr/>
          <a:lstStyle/>
          <a:p>
            <a:pPr eaLnBrk="1" hangingPunct="1"/>
            <a:r>
              <a:rPr lang="en-US" sz="4000" dirty="0" smtClean="0"/>
              <a:t>Requirements Analysis</a:t>
            </a:r>
          </a:p>
        </p:txBody>
      </p:sp>
      <p:sp>
        <p:nvSpPr>
          <p:cNvPr id="89091" name="Rectangle 3"/>
          <p:cNvSpPr>
            <a:spLocks noGrp="1" noChangeArrowheads="1"/>
          </p:cNvSpPr>
          <p:nvPr>
            <p:ph type="body" idx="1"/>
          </p:nvPr>
        </p:nvSpPr>
        <p:spPr>
          <a:xfrm>
            <a:off x="533400" y="1378860"/>
            <a:ext cx="8153400" cy="5029200"/>
          </a:xfrm>
        </p:spPr>
        <p:txBody>
          <a:bodyPr/>
          <a:lstStyle/>
          <a:p>
            <a:pPr algn="just" eaLnBrk="1" hangingPunct="1"/>
            <a:r>
              <a:rPr lang="en-US" sz="2800" dirty="0" smtClean="0">
                <a:cs typeface="Times New Roman" pitchFamily="1" charset="0"/>
              </a:rPr>
              <a:t>Software engineering task that bridges the gap between system requirements engineering and software design.</a:t>
            </a:r>
          </a:p>
          <a:p>
            <a:pPr algn="just" eaLnBrk="1" hangingPunct="1"/>
            <a:r>
              <a:rPr lang="en-US" sz="2800" dirty="0" smtClean="0">
                <a:cs typeface="Times New Roman" pitchFamily="1" charset="0"/>
              </a:rPr>
              <a:t>Provides software designer with a model of </a:t>
            </a:r>
          </a:p>
          <a:p>
            <a:pPr lvl="1" algn="just" eaLnBrk="1" hangingPunct="1"/>
            <a:r>
              <a:rPr lang="en-US" dirty="0" smtClean="0">
                <a:cs typeface="Times New Roman" pitchFamily="1" charset="0"/>
              </a:rPr>
              <a:t>system information</a:t>
            </a:r>
          </a:p>
          <a:p>
            <a:pPr lvl="1" algn="just" eaLnBrk="1" hangingPunct="1"/>
            <a:r>
              <a:rPr lang="en-US" dirty="0" smtClean="0">
                <a:cs typeface="Times New Roman" pitchFamily="1" charset="0"/>
              </a:rPr>
              <a:t>function</a:t>
            </a:r>
          </a:p>
          <a:p>
            <a:pPr lvl="1" algn="just" eaLnBrk="1" hangingPunct="1"/>
            <a:r>
              <a:rPr lang="en-US" dirty="0" smtClean="0">
                <a:cs typeface="Times New Roman" pitchFamily="1" charset="0"/>
              </a:rPr>
              <a:t>behavior</a:t>
            </a:r>
          </a:p>
          <a:p>
            <a:pPr algn="just" eaLnBrk="1" hangingPunct="1"/>
            <a:r>
              <a:rPr lang="en-US" sz="2800" dirty="0" smtClean="0">
                <a:cs typeface="Times New Roman" pitchFamily="1" charset="0"/>
              </a:rPr>
              <a:t>Model can be translated to data, architectural, and component-level designs.</a:t>
            </a:r>
          </a:p>
          <a:p>
            <a:pPr algn="just" eaLnBrk="1" hangingPunct="1"/>
            <a:r>
              <a:rPr lang="en-US" sz="2800" dirty="0" smtClean="0">
                <a:cs typeface="Times New Roman" pitchFamily="1" charset="0"/>
              </a:rPr>
              <a:t>Expect to do a little bit of design during analysis and a little bit of analysis during design. </a:t>
            </a:r>
            <a:endParaRPr lang="en-US" sz="2800" dirty="0" smtClean="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214290"/>
            <a:ext cx="7772400" cy="1143000"/>
          </a:xfrm>
        </p:spPr>
        <p:txBody>
          <a:bodyPr/>
          <a:lstStyle/>
          <a:p>
            <a:r>
              <a:rPr lang="en-US" dirty="0" smtClean="0"/>
              <a:t>Regression</a:t>
            </a:r>
          </a:p>
        </p:txBody>
      </p:sp>
      <p:sp>
        <p:nvSpPr>
          <p:cNvPr id="46083" name="Rectangle 3"/>
          <p:cNvSpPr>
            <a:spLocks noChangeArrowheads="1"/>
          </p:cNvSpPr>
          <p:nvPr/>
        </p:nvSpPr>
        <p:spPr bwMode="auto">
          <a:xfrm>
            <a:off x="2523528" y="2119224"/>
            <a:ext cx="9144000" cy="369691"/>
          </a:xfrm>
          <a:prstGeom prst="rect">
            <a:avLst/>
          </a:prstGeom>
          <a:noFill/>
          <a:ln w="9525">
            <a:noFill/>
            <a:miter lim="800000"/>
            <a:headEnd/>
            <a:tailEnd/>
          </a:ln>
        </p:spPr>
        <p:txBody>
          <a:bodyPr lIns="91797" tIns="45898" rIns="91797" bIns="45898">
            <a:spAutoFit/>
          </a:bodyPr>
          <a:lstStyle/>
          <a:p>
            <a:endParaRPr lang="en-US"/>
          </a:p>
        </p:txBody>
      </p:sp>
      <p:pic>
        <p:nvPicPr>
          <p:cNvPr id="46084" name="Picture 4" descr="C:\Cis375\Old Lectures\Image15.gif"/>
          <p:cNvPicPr>
            <a:picLocks noChangeAspect="1" noChangeArrowheads="1"/>
          </p:cNvPicPr>
          <p:nvPr/>
        </p:nvPicPr>
        <p:blipFill>
          <a:blip r:embed="rId2" r:link="rId3" cstate="print"/>
          <a:srcRect/>
          <a:stretch>
            <a:fillRect/>
          </a:stretch>
        </p:blipFill>
        <p:spPr bwMode="auto">
          <a:xfrm>
            <a:off x="516502" y="1516918"/>
            <a:ext cx="8110996" cy="5124379"/>
          </a:xfrm>
          <a:prstGeom prst="rect">
            <a:avLst/>
          </a:prstGeom>
          <a:noFill/>
          <a:ln w="9525">
            <a:noFill/>
            <a:miter lim="800000"/>
            <a:headEnd/>
            <a:tailEnd/>
          </a:ln>
        </p:spPr>
      </p:pic>
    </p:spTree>
    <p:extLst>
      <p:ext uri="{BB962C8B-B14F-4D97-AF65-F5344CB8AC3E}">
        <p14:creationId xmlns:p14="http://schemas.microsoft.com/office/powerpoint/2010/main" xmlns="" val="231300870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87938" y="391977"/>
            <a:ext cx="7368126" cy="795108"/>
          </a:xfrm>
        </p:spPr>
        <p:txBody>
          <a:bodyPr/>
          <a:lstStyle/>
          <a:p>
            <a:r>
              <a:rPr lang="en-US" sz="4000" dirty="0"/>
              <a:t>Correlation and Regression</a:t>
            </a:r>
          </a:p>
        </p:txBody>
      </p:sp>
      <p:sp>
        <p:nvSpPr>
          <p:cNvPr id="47107" name="Rectangle 3"/>
          <p:cNvSpPr>
            <a:spLocks noGrp="1" noChangeArrowheads="1"/>
          </p:cNvSpPr>
          <p:nvPr>
            <p:ph type="body" idx="1"/>
          </p:nvPr>
        </p:nvSpPr>
        <p:spPr>
          <a:xfrm>
            <a:off x="685481" y="1593402"/>
            <a:ext cx="7773038" cy="4654326"/>
          </a:xfrm>
        </p:spPr>
        <p:txBody>
          <a:bodyPr/>
          <a:lstStyle/>
          <a:p>
            <a:pPr>
              <a:lnSpc>
                <a:spcPct val="90000"/>
              </a:lnSpc>
            </a:pPr>
            <a:r>
              <a:rPr lang="en-US" sz="2800" dirty="0">
                <a:cs typeface="Arial" charset="0"/>
              </a:rPr>
              <a:t>Mean = </a:t>
            </a:r>
            <a:r>
              <a:rPr lang="en-US" sz="2800" dirty="0">
                <a:cs typeface="Arial" charset="0"/>
                <a:sym typeface="Symbol" pitchFamily="18" charset="2"/>
              </a:rPr>
              <a:t></a:t>
            </a:r>
            <a:r>
              <a:rPr lang="en-US" sz="2800" dirty="0">
                <a:cs typeface="Arial" charset="0"/>
              </a:rPr>
              <a:t>(x</a:t>
            </a:r>
            <a:r>
              <a:rPr lang="en-US" sz="2800" baseline="-30000" dirty="0">
                <a:cs typeface="Arial" charset="0"/>
              </a:rPr>
              <a:t>i</a:t>
            </a:r>
            <a:r>
              <a:rPr lang="en-US" sz="2800" dirty="0">
                <a:cs typeface="Arial" charset="0"/>
              </a:rPr>
              <a:t>)/n</a:t>
            </a:r>
            <a:endParaRPr lang="en-US" sz="2800" dirty="0">
              <a:cs typeface="Times New Roman" pitchFamily="18" charset="0"/>
            </a:endParaRPr>
          </a:p>
          <a:p>
            <a:pPr>
              <a:lnSpc>
                <a:spcPct val="90000"/>
              </a:lnSpc>
            </a:pPr>
            <a:r>
              <a:rPr lang="en-US" sz="2800" dirty="0">
                <a:cs typeface="Arial" charset="0"/>
              </a:rPr>
              <a:t>Variance </a:t>
            </a:r>
          </a:p>
          <a:p>
            <a:pPr lvl="1">
              <a:lnSpc>
                <a:spcPct val="90000"/>
              </a:lnSpc>
              <a:buFontTx/>
              <a:buNone/>
            </a:pPr>
            <a:r>
              <a:rPr lang="en-US" dirty="0">
                <a:cs typeface="Arial" charset="0"/>
                <a:sym typeface="Symbol" pitchFamily="18" charset="2"/>
              </a:rPr>
              <a:t></a:t>
            </a:r>
            <a:r>
              <a:rPr lang="en-US" baseline="-25000" dirty="0">
                <a:cs typeface="Arial" charset="0"/>
              </a:rPr>
              <a:t>x</a:t>
            </a:r>
            <a:r>
              <a:rPr lang="en-US" baseline="30000" dirty="0">
                <a:cs typeface="Arial" charset="0"/>
              </a:rPr>
              <a:t>2</a:t>
            </a:r>
            <a:r>
              <a:rPr lang="en-US" dirty="0">
                <a:cs typeface="Arial" charset="0"/>
              </a:rPr>
              <a:t> = </a:t>
            </a:r>
            <a:r>
              <a:rPr lang="en-US" dirty="0">
                <a:cs typeface="Arial" charset="0"/>
                <a:sym typeface="Symbol" pitchFamily="18" charset="2"/>
              </a:rPr>
              <a:t></a:t>
            </a:r>
            <a:r>
              <a:rPr lang="en-US" dirty="0">
                <a:cs typeface="Arial" charset="0"/>
              </a:rPr>
              <a:t>(x</a:t>
            </a:r>
            <a:r>
              <a:rPr lang="en-US" baseline="-30000" dirty="0">
                <a:cs typeface="Arial" charset="0"/>
              </a:rPr>
              <a:t>i</a:t>
            </a:r>
            <a:r>
              <a:rPr lang="en-US" baseline="30000" dirty="0">
                <a:cs typeface="Arial" charset="0"/>
              </a:rPr>
              <a:t>2</a:t>
            </a:r>
            <a:r>
              <a:rPr lang="en-US" dirty="0">
                <a:cs typeface="Arial" charset="0"/>
              </a:rPr>
              <a:t>)/n - (</a:t>
            </a:r>
            <a:r>
              <a:rPr lang="en-US" dirty="0" err="1">
                <a:cs typeface="Arial" charset="0"/>
              </a:rPr>
              <a:t>mean</a:t>
            </a:r>
            <a:r>
              <a:rPr lang="en-US" baseline="-25000" dirty="0" err="1">
                <a:cs typeface="Arial" charset="0"/>
              </a:rPr>
              <a:t>x</a:t>
            </a:r>
            <a:r>
              <a:rPr lang="en-US" dirty="0">
                <a:cs typeface="Arial" charset="0"/>
              </a:rPr>
              <a:t>)</a:t>
            </a:r>
            <a:r>
              <a:rPr lang="en-US" baseline="30000" dirty="0">
                <a:cs typeface="Arial" charset="0"/>
              </a:rPr>
              <a:t>2</a:t>
            </a:r>
            <a:endParaRPr lang="en-US" dirty="0">
              <a:cs typeface="Times New Roman" pitchFamily="18" charset="0"/>
            </a:endParaRPr>
          </a:p>
          <a:p>
            <a:pPr>
              <a:lnSpc>
                <a:spcPct val="90000"/>
              </a:lnSpc>
            </a:pPr>
            <a:r>
              <a:rPr lang="en-US" sz="2800" dirty="0">
                <a:cs typeface="Arial" charset="0"/>
              </a:rPr>
              <a:t>Covariance </a:t>
            </a:r>
          </a:p>
          <a:p>
            <a:pPr lvl="1">
              <a:lnSpc>
                <a:spcPct val="90000"/>
              </a:lnSpc>
              <a:buFontTx/>
              <a:buNone/>
            </a:pPr>
            <a:r>
              <a:rPr lang="en-US" dirty="0">
                <a:cs typeface="Arial" charset="0"/>
                <a:sym typeface="Symbol" pitchFamily="18" charset="2"/>
              </a:rPr>
              <a:t></a:t>
            </a:r>
            <a:r>
              <a:rPr lang="en-US" baseline="-25000" dirty="0" err="1">
                <a:cs typeface="Arial" charset="0"/>
              </a:rPr>
              <a:t>xy</a:t>
            </a:r>
            <a:r>
              <a:rPr lang="en-US" dirty="0">
                <a:cs typeface="Arial" charset="0"/>
              </a:rPr>
              <a:t>  = </a:t>
            </a:r>
            <a:r>
              <a:rPr lang="en-US" dirty="0">
                <a:cs typeface="Arial" charset="0"/>
                <a:sym typeface="Symbol" pitchFamily="18" charset="2"/>
              </a:rPr>
              <a:t></a:t>
            </a:r>
            <a:r>
              <a:rPr lang="en-US" dirty="0">
                <a:cs typeface="Arial" charset="0"/>
              </a:rPr>
              <a:t>(x</a:t>
            </a:r>
            <a:r>
              <a:rPr lang="en-US" baseline="-30000" dirty="0">
                <a:cs typeface="Arial" charset="0"/>
              </a:rPr>
              <a:t>i</a:t>
            </a:r>
            <a:r>
              <a:rPr lang="en-US" dirty="0">
                <a:cs typeface="Arial" charset="0"/>
              </a:rPr>
              <a:t> </a:t>
            </a:r>
            <a:r>
              <a:rPr lang="en-US" dirty="0" err="1">
                <a:cs typeface="Arial" charset="0"/>
              </a:rPr>
              <a:t>y</a:t>
            </a:r>
            <a:r>
              <a:rPr lang="en-US" baseline="-30000" dirty="0" err="1">
                <a:cs typeface="Arial" charset="0"/>
              </a:rPr>
              <a:t>i</a:t>
            </a:r>
            <a:r>
              <a:rPr lang="en-US" dirty="0">
                <a:cs typeface="Arial" charset="0"/>
              </a:rPr>
              <a:t>)/n – (</a:t>
            </a:r>
            <a:r>
              <a:rPr lang="en-US" dirty="0" err="1">
                <a:cs typeface="Arial" charset="0"/>
              </a:rPr>
              <a:t>mean</a:t>
            </a:r>
            <a:r>
              <a:rPr lang="en-US" baseline="-25000" dirty="0" err="1">
                <a:cs typeface="Arial" charset="0"/>
              </a:rPr>
              <a:t>x</a:t>
            </a:r>
            <a:r>
              <a:rPr lang="en-US" dirty="0">
                <a:cs typeface="Arial" charset="0"/>
              </a:rPr>
              <a:t>)(</a:t>
            </a:r>
            <a:r>
              <a:rPr lang="en-US" dirty="0" err="1">
                <a:cs typeface="Arial" charset="0"/>
              </a:rPr>
              <a:t>mean</a:t>
            </a:r>
            <a:r>
              <a:rPr lang="en-US" baseline="-25000" dirty="0" err="1">
                <a:cs typeface="Arial" charset="0"/>
              </a:rPr>
              <a:t>y</a:t>
            </a:r>
            <a:r>
              <a:rPr lang="en-US" dirty="0">
                <a:cs typeface="Arial" charset="0"/>
              </a:rPr>
              <a:t>)</a:t>
            </a:r>
            <a:endParaRPr lang="en-US" dirty="0">
              <a:cs typeface="Times New Roman" pitchFamily="18" charset="0"/>
            </a:endParaRPr>
          </a:p>
          <a:p>
            <a:pPr>
              <a:lnSpc>
                <a:spcPct val="90000"/>
              </a:lnSpc>
            </a:pPr>
            <a:r>
              <a:rPr lang="en-US" sz="2800" dirty="0">
                <a:cs typeface="Arial" charset="0"/>
              </a:rPr>
              <a:t>Correlation</a:t>
            </a:r>
          </a:p>
          <a:p>
            <a:pPr lvl="1">
              <a:lnSpc>
                <a:spcPct val="90000"/>
              </a:lnSpc>
              <a:buFontTx/>
              <a:buNone/>
            </a:pPr>
            <a:r>
              <a:rPr lang="en-US" dirty="0">
                <a:cs typeface="Arial" charset="0"/>
              </a:rPr>
              <a:t>r = </a:t>
            </a:r>
            <a:r>
              <a:rPr lang="en-US" dirty="0">
                <a:cs typeface="Arial" charset="0"/>
                <a:sym typeface="Symbol" pitchFamily="18" charset="2"/>
              </a:rPr>
              <a:t></a:t>
            </a:r>
            <a:r>
              <a:rPr lang="en-US" baseline="-25000" dirty="0" err="1">
                <a:cs typeface="Arial" charset="0"/>
              </a:rPr>
              <a:t>xy</a:t>
            </a:r>
            <a:r>
              <a:rPr lang="en-US" dirty="0">
                <a:cs typeface="Arial" charset="0"/>
              </a:rPr>
              <a:t> / </a:t>
            </a:r>
            <a:r>
              <a:rPr lang="en-US" dirty="0">
                <a:cs typeface="Arial" charset="0"/>
                <a:sym typeface="Symbol" pitchFamily="18" charset="2"/>
              </a:rPr>
              <a:t></a:t>
            </a:r>
            <a:r>
              <a:rPr lang="en-US" baseline="-25000" dirty="0">
                <a:cs typeface="Arial" charset="0"/>
              </a:rPr>
              <a:t>x</a:t>
            </a:r>
            <a:r>
              <a:rPr lang="en-US" dirty="0">
                <a:cs typeface="Arial" charset="0"/>
              </a:rPr>
              <a:t> </a:t>
            </a:r>
            <a:r>
              <a:rPr lang="en-US" dirty="0">
                <a:cs typeface="Arial" charset="0"/>
                <a:sym typeface="Symbol" pitchFamily="18" charset="2"/>
              </a:rPr>
              <a:t></a:t>
            </a:r>
            <a:r>
              <a:rPr lang="en-US" baseline="-25000" dirty="0">
                <a:cs typeface="Arial" charset="0"/>
              </a:rPr>
              <a:t>y</a:t>
            </a:r>
            <a:r>
              <a:rPr lang="en-US" dirty="0">
                <a:cs typeface="Arial" charset="0"/>
              </a:rPr>
              <a:t> </a:t>
            </a:r>
            <a:endParaRPr lang="en-US" dirty="0">
              <a:cs typeface="Times New Roman" pitchFamily="18" charset="0"/>
            </a:endParaRPr>
          </a:p>
          <a:p>
            <a:pPr>
              <a:lnSpc>
                <a:spcPct val="90000"/>
              </a:lnSpc>
            </a:pPr>
            <a:r>
              <a:rPr lang="en-US" sz="2800" dirty="0">
                <a:cs typeface="Arial" charset="0"/>
              </a:rPr>
              <a:t>Regression </a:t>
            </a:r>
          </a:p>
          <a:p>
            <a:pPr lvl="1">
              <a:lnSpc>
                <a:spcPct val="90000"/>
              </a:lnSpc>
              <a:buFontTx/>
              <a:buNone/>
            </a:pPr>
            <a:r>
              <a:rPr lang="en-US" dirty="0">
                <a:cs typeface="Arial" charset="0"/>
              </a:rPr>
              <a:t>y = </a:t>
            </a:r>
            <a:r>
              <a:rPr lang="en-US" dirty="0" err="1">
                <a:cs typeface="Arial" charset="0"/>
              </a:rPr>
              <a:t>mx</a:t>
            </a:r>
            <a:r>
              <a:rPr lang="en-US" dirty="0">
                <a:cs typeface="Arial" charset="0"/>
              </a:rPr>
              <a:t> + b</a:t>
            </a:r>
          </a:p>
          <a:p>
            <a:pPr lvl="1">
              <a:lnSpc>
                <a:spcPct val="90000"/>
              </a:lnSpc>
              <a:buFontTx/>
              <a:buNone/>
            </a:pPr>
            <a:r>
              <a:rPr lang="en-US" dirty="0">
                <a:cs typeface="Arial" charset="0"/>
              </a:rPr>
              <a:t>m = </a:t>
            </a:r>
            <a:r>
              <a:rPr lang="en-US" dirty="0">
                <a:cs typeface="Arial" charset="0"/>
                <a:sym typeface="Symbol" pitchFamily="18" charset="2"/>
              </a:rPr>
              <a:t></a:t>
            </a:r>
            <a:r>
              <a:rPr lang="en-US" baseline="-25000" dirty="0" err="1">
                <a:cs typeface="Arial" charset="0"/>
              </a:rPr>
              <a:t>xy</a:t>
            </a:r>
            <a:r>
              <a:rPr lang="en-US" dirty="0">
                <a:cs typeface="Arial" charset="0"/>
              </a:rPr>
              <a:t> / (</a:t>
            </a:r>
            <a:r>
              <a:rPr lang="en-US" dirty="0">
                <a:cs typeface="Arial" charset="0"/>
                <a:sym typeface="Symbol" pitchFamily="18" charset="2"/>
              </a:rPr>
              <a:t></a:t>
            </a:r>
            <a:r>
              <a:rPr lang="en-US" baseline="-25000" dirty="0">
                <a:cs typeface="Arial" charset="0"/>
              </a:rPr>
              <a:t>x</a:t>
            </a:r>
            <a:r>
              <a:rPr lang="en-US" dirty="0">
                <a:cs typeface="Arial" charset="0"/>
              </a:rPr>
              <a:t>)</a:t>
            </a:r>
            <a:r>
              <a:rPr lang="en-US" baseline="30000" dirty="0">
                <a:cs typeface="Arial" charset="0"/>
              </a:rPr>
              <a:t>2</a:t>
            </a:r>
          </a:p>
          <a:p>
            <a:pPr lvl="1">
              <a:lnSpc>
                <a:spcPct val="90000"/>
              </a:lnSpc>
              <a:buFontTx/>
              <a:buNone/>
            </a:pPr>
            <a:r>
              <a:rPr lang="en-US" dirty="0">
                <a:cs typeface="Arial" charset="0"/>
              </a:rPr>
              <a:t>b = </a:t>
            </a:r>
            <a:r>
              <a:rPr lang="en-US" dirty="0" err="1">
                <a:cs typeface="Arial" charset="0"/>
              </a:rPr>
              <a:t>mean</a:t>
            </a:r>
            <a:r>
              <a:rPr lang="en-US" baseline="-25000" dirty="0" err="1">
                <a:cs typeface="Arial" charset="0"/>
              </a:rPr>
              <a:t>y</a:t>
            </a:r>
            <a:r>
              <a:rPr lang="en-US" dirty="0">
                <a:cs typeface="Arial" charset="0"/>
              </a:rPr>
              <a:t> – m * </a:t>
            </a:r>
            <a:r>
              <a:rPr lang="en-US" dirty="0" err="1">
                <a:cs typeface="Arial" charset="0"/>
              </a:rPr>
              <a:t>mean</a:t>
            </a:r>
            <a:r>
              <a:rPr lang="en-US" baseline="-25000" dirty="0" err="1">
                <a:cs typeface="Arial" charset="0"/>
              </a:rPr>
              <a:t>x</a:t>
            </a:r>
            <a:endParaRPr lang="en-US" baseline="-25000" dirty="0">
              <a:cs typeface="Arial" charset="0"/>
            </a:endParaRPr>
          </a:p>
        </p:txBody>
      </p:sp>
    </p:spTree>
    <p:extLst>
      <p:ext uri="{BB962C8B-B14F-4D97-AF65-F5344CB8AC3E}">
        <p14:creationId xmlns:p14="http://schemas.microsoft.com/office/powerpoint/2010/main" xmlns="" val="28990754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685800" y="357166"/>
            <a:ext cx="7772400" cy="1143000"/>
          </a:xfrm>
        </p:spPr>
        <p:txBody>
          <a:bodyPr/>
          <a:lstStyle/>
          <a:p>
            <a:pPr eaLnBrk="1" hangingPunct="1"/>
            <a:r>
              <a:rPr lang="en-US" dirty="0" smtClean="0"/>
              <a:t>Wideband Delphi</a:t>
            </a:r>
          </a:p>
        </p:txBody>
      </p:sp>
      <p:sp>
        <p:nvSpPr>
          <p:cNvPr id="180227" name="Rectangle 3"/>
          <p:cNvSpPr>
            <a:spLocks noGrp="1" noChangeArrowheads="1"/>
          </p:cNvSpPr>
          <p:nvPr>
            <p:ph type="body" idx="1"/>
          </p:nvPr>
        </p:nvSpPr>
        <p:spPr>
          <a:xfrm>
            <a:off x="357158" y="1676258"/>
            <a:ext cx="8337684" cy="4953142"/>
          </a:xfrm>
        </p:spPr>
        <p:txBody>
          <a:bodyPr/>
          <a:lstStyle/>
          <a:p>
            <a:pPr algn="just" eaLnBrk="1" hangingPunct="1"/>
            <a:r>
              <a:rPr lang="en-US" sz="2800" i="1" dirty="0" smtClean="0"/>
              <a:t>Wideband Delphi </a:t>
            </a:r>
            <a:r>
              <a:rPr lang="en-US" sz="2800" dirty="0" smtClean="0"/>
              <a:t>is a process that a team can use to generate an estimate</a:t>
            </a:r>
          </a:p>
          <a:p>
            <a:pPr lvl="1" algn="just" eaLnBrk="1" hangingPunct="1"/>
            <a:r>
              <a:rPr lang="en-US" sz="2800" dirty="0" smtClean="0"/>
              <a:t>The project manager selects an estimation team, and gains consensus among that team on the results</a:t>
            </a:r>
          </a:p>
          <a:p>
            <a:pPr lvl="1" algn="just" eaLnBrk="1" hangingPunct="1"/>
            <a:r>
              <a:rPr lang="en-US" sz="2800" dirty="0" smtClean="0"/>
              <a:t>Wideband Delphi is a </a:t>
            </a:r>
            <a:r>
              <a:rPr lang="en-US" sz="2800" i="1" dirty="0" smtClean="0"/>
              <a:t>repeatable</a:t>
            </a:r>
            <a:r>
              <a:rPr lang="en-US" sz="2800" dirty="0" smtClean="0"/>
              <a:t> estimation process because it consists of a straightforward set of steps that can be performed the same way each time</a:t>
            </a:r>
          </a:p>
        </p:txBody>
      </p:sp>
    </p:spTree>
    <p:extLst>
      <p:ext uri="{BB962C8B-B14F-4D97-AF65-F5344CB8AC3E}">
        <p14:creationId xmlns:p14="http://schemas.microsoft.com/office/powerpoint/2010/main" xmlns="" val="35630457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85800" y="285728"/>
            <a:ext cx="7772400" cy="1143000"/>
          </a:xfrm>
        </p:spPr>
        <p:txBody>
          <a:bodyPr/>
          <a:lstStyle/>
          <a:p>
            <a:pPr eaLnBrk="1" hangingPunct="1"/>
            <a:r>
              <a:rPr lang="en-US" dirty="0" smtClean="0"/>
              <a:t>Delphi Technique (Summary)</a:t>
            </a:r>
          </a:p>
        </p:txBody>
      </p:sp>
      <p:sp>
        <p:nvSpPr>
          <p:cNvPr id="181251" name="Rectangle 3"/>
          <p:cNvSpPr>
            <a:spLocks noGrp="1" noChangeArrowheads="1"/>
          </p:cNvSpPr>
          <p:nvPr>
            <p:ph type="body" idx="1"/>
          </p:nvPr>
        </p:nvSpPr>
        <p:spPr>
          <a:xfrm>
            <a:off x="685801" y="1524000"/>
            <a:ext cx="8077200" cy="5105400"/>
          </a:xfrm>
        </p:spPr>
        <p:txBody>
          <a:bodyPr/>
          <a:lstStyle/>
          <a:p>
            <a:pPr marL="609530" indent="-609530" algn="just" eaLnBrk="1" hangingPunct="1">
              <a:buFontTx/>
              <a:buAutoNum type="arabicPeriod"/>
            </a:pPr>
            <a:r>
              <a:rPr lang="en-US" sz="2900" dirty="0">
                <a:cs typeface="Arial" charset="0"/>
              </a:rPr>
              <a:t>Group of experts, make "secret" guesses.</a:t>
            </a:r>
            <a:endParaRPr lang="en-US" sz="2900" dirty="0">
              <a:cs typeface="Times New Roman" pitchFamily="1" charset="0"/>
            </a:endParaRPr>
          </a:p>
          <a:p>
            <a:pPr marL="609530" indent="-609530" algn="just" eaLnBrk="1" hangingPunct="1">
              <a:buFontTx/>
              <a:buAutoNum type="arabicPeriod"/>
            </a:pPr>
            <a:r>
              <a:rPr lang="en-US" sz="2900" dirty="0">
                <a:cs typeface="Arial" charset="0"/>
              </a:rPr>
              <a:t>"secret" guesses are used to compute group average.</a:t>
            </a:r>
            <a:endParaRPr lang="en-US" sz="2900" dirty="0">
              <a:cs typeface="Times New Roman" pitchFamily="1" charset="0"/>
            </a:endParaRPr>
          </a:p>
          <a:p>
            <a:pPr marL="609530" indent="-609530" algn="just" eaLnBrk="1" hangingPunct="1">
              <a:buFontTx/>
              <a:buAutoNum type="arabicPeriod"/>
            </a:pPr>
            <a:r>
              <a:rPr lang="en-US" sz="2900" dirty="0">
                <a:cs typeface="Arial" charset="0"/>
              </a:rPr>
              <a:t>Group average is presented to the group.</a:t>
            </a:r>
            <a:endParaRPr lang="en-US" sz="2900" dirty="0">
              <a:cs typeface="Times New Roman" pitchFamily="1" charset="0"/>
            </a:endParaRPr>
          </a:p>
          <a:p>
            <a:pPr marL="609530" indent="-609530" algn="just" eaLnBrk="1" hangingPunct="1">
              <a:buFontTx/>
              <a:buAutoNum type="arabicPeriod"/>
            </a:pPr>
            <a:r>
              <a:rPr lang="en-US" sz="2900" dirty="0">
                <a:cs typeface="Arial" charset="0"/>
              </a:rPr>
              <a:t>Group, once again makes "secret" guesses.</a:t>
            </a:r>
            <a:endParaRPr lang="en-US" sz="2900" dirty="0">
              <a:cs typeface="Times New Roman" pitchFamily="1" charset="0"/>
            </a:endParaRPr>
          </a:p>
          <a:p>
            <a:pPr marL="609530" indent="-609530" algn="just" eaLnBrk="1" hangingPunct="1">
              <a:buFontTx/>
              <a:buAutoNum type="arabicPeriod"/>
            </a:pPr>
            <a:r>
              <a:rPr lang="en-US" sz="2900" dirty="0">
                <a:cs typeface="Arial" charset="0"/>
              </a:rPr>
              <a:t>Individual guesses are again averaged.</a:t>
            </a:r>
            <a:endParaRPr lang="en-US" sz="2900" dirty="0">
              <a:cs typeface="Times New Roman" pitchFamily="1" charset="0"/>
            </a:endParaRPr>
          </a:p>
          <a:p>
            <a:pPr marL="609530" indent="-609530" algn="just" eaLnBrk="1" hangingPunct="1">
              <a:buFontTx/>
              <a:buAutoNum type="arabicPeriod"/>
            </a:pPr>
            <a:r>
              <a:rPr lang="en-US" sz="2900" dirty="0">
                <a:cs typeface="Arial" charset="0"/>
              </a:rPr>
              <a:t>If new average is different from previous, then go to step 4.</a:t>
            </a:r>
            <a:endParaRPr lang="en-US" sz="2900" dirty="0">
              <a:cs typeface="Times New Roman" pitchFamily="1" charset="0"/>
            </a:endParaRPr>
          </a:p>
          <a:p>
            <a:pPr marL="609530" indent="-609530" algn="just" eaLnBrk="1" hangingPunct="1">
              <a:buFontTx/>
              <a:buAutoNum type="arabicPeriod"/>
            </a:pPr>
            <a:r>
              <a:rPr lang="en-US" sz="2900" dirty="0">
                <a:cs typeface="Arial" charset="0"/>
              </a:rPr>
              <a:t>Otherwise Ê = new average.</a:t>
            </a:r>
            <a:endParaRPr lang="en-US" sz="2900" dirty="0"/>
          </a:p>
        </p:txBody>
      </p:sp>
    </p:spTree>
    <p:extLst>
      <p:ext uri="{BB962C8B-B14F-4D97-AF65-F5344CB8AC3E}">
        <p14:creationId xmlns:p14="http://schemas.microsoft.com/office/powerpoint/2010/main" xmlns="" val="340926302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685801" y="304800"/>
            <a:ext cx="7772400" cy="829702"/>
          </a:xfrm>
        </p:spPr>
        <p:txBody>
          <a:bodyPr/>
          <a:lstStyle/>
          <a:p>
            <a:pPr eaLnBrk="1" hangingPunct="1"/>
            <a:r>
              <a:rPr lang="en-US" dirty="0" smtClean="0"/>
              <a:t>The Wideband Delphi Process</a:t>
            </a:r>
          </a:p>
        </p:txBody>
      </p:sp>
      <p:sp>
        <p:nvSpPr>
          <p:cNvPr id="182275" name="Rectangle 3"/>
          <p:cNvSpPr>
            <a:spLocks noGrp="1" noChangeArrowheads="1"/>
          </p:cNvSpPr>
          <p:nvPr>
            <p:ph type="body" idx="1"/>
          </p:nvPr>
        </p:nvSpPr>
        <p:spPr>
          <a:xfrm>
            <a:off x="457200" y="1600200"/>
            <a:ext cx="8001001" cy="5105400"/>
          </a:xfrm>
        </p:spPr>
        <p:txBody>
          <a:bodyPr/>
          <a:lstStyle/>
          <a:p>
            <a:pPr algn="just" eaLnBrk="1" hangingPunct="1"/>
            <a:r>
              <a:rPr lang="en-US" dirty="0"/>
              <a:t>Step 1: </a:t>
            </a:r>
            <a:r>
              <a:rPr lang="en-US" dirty="0" smtClean="0"/>
              <a:t>Select </a:t>
            </a:r>
            <a:r>
              <a:rPr lang="en-US" dirty="0"/>
              <a:t>the team</a:t>
            </a:r>
          </a:p>
          <a:p>
            <a:pPr lvl="1" algn="just" eaLnBrk="1" hangingPunct="1"/>
            <a:r>
              <a:rPr lang="en-US" sz="2700" dirty="0" smtClean="0"/>
              <a:t>The project manager selects the estimation team and a moderator. The team should consist of 3 to 7 project team members. </a:t>
            </a:r>
          </a:p>
          <a:p>
            <a:pPr marL="1025525" lvl="2" indent="-457200" algn="just" eaLnBrk="1" hangingPunct="1"/>
            <a:r>
              <a:rPr lang="en-US" sz="2700" dirty="0"/>
              <a:t>The moderator should be familiar with the Delphi process, but should not have a stake in the outcome of the session if possible.</a:t>
            </a:r>
          </a:p>
          <a:p>
            <a:pPr marL="1025525" lvl="2" indent="-457200" algn="just" eaLnBrk="1" hangingPunct="1"/>
            <a:r>
              <a:rPr lang="en-US" sz="2700" dirty="0"/>
              <a:t>If possible, the project manager should not be the moderator because he should ideally be part of the estimation team.</a:t>
            </a:r>
          </a:p>
          <a:p>
            <a:pPr marL="1025525" lvl="2" indent="-457200" eaLnBrk="1" hangingPunct="1">
              <a:lnSpc>
                <a:spcPct val="90000"/>
              </a:lnSpc>
            </a:pPr>
            <a:endParaRPr lang="en-US" sz="2300" dirty="0"/>
          </a:p>
        </p:txBody>
      </p:sp>
    </p:spTree>
    <p:extLst>
      <p:ext uri="{BB962C8B-B14F-4D97-AF65-F5344CB8AC3E}">
        <p14:creationId xmlns:p14="http://schemas.microsoft.com/office/powerpoint/2010/main" xmlns="" val="5336692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685801" y="304801"/>
            <a:ext cx="7772400" cy="906185"/>
          </a:xfrm>
        </p:spPr>
        <p:txBody>
          <a:bodyPr/>
          <a:lstStyle/>
          <a:p>
            <a:pPr eaLnBrk="1" hangingPunct="1"/>
            <a:r>
              <a:rPr lang="en-US" dirty="0" smtClean="0"/>
              <a:t>The Wideband Delphi Process</a:t>
            </a:r>
          </a:p>
        </p:txBody>
      </p:sp>
      <p:sp>
        <p:nvSpPr>
          <p:cNvPr id="183299" name="Rectangle 3"/>
          <p:cNvSpPr>
            <a:spLocks noGrp="1" noChangeArrowheads="1"/>
          </p:cNvSpPr>
          <p:nvPr>
            <p:ph type="body" idx="1"/>
          </p:nvPr>
        </p:nvSpPr>
        <p:spPr>
          <a:xfrm>
            <a:off x="304800" y="1399300"/>
            <a:ext cx="8458200" cy="5105400"/>
          </a:xfrm>
        </p:spPr>
        <p:txBody>
          <a:bodyPr/>
          <a:lstStyle/>
          <a:p>
            <a:pPr algn="just" eaLnBrk="1" hangingPunct="1"/>
            <a:r>
              <a:rPr lang="en-US" sz="2800" dirty="0"/>
              <a:t>Step 2: Kickoff Meeting</a:t>
            </a:r>
          </a:p>
          <a:p>
            <a:pPr lvl="1" algn="just" eaLnBrk="1" hangingPunct="1"/>
            <a:r>
              <a:rPr lang="en-US" sz="2800" dirty="0"/>
              <a:t>The project manager must make sure that each team member understands the Delphi process, has read the vision and scope document and any other documentation, and is familiar with the project background and needs.</a:t>
            </a:r>
          </a:p>
          <a:p>
            <a:pPr lvl="1" algn="just" eaLnBrk="1" hangingPunct="1"/>
            <a:r>
              <a:rPr lang="en-US" sz="2800" dirty="0"/>
              <a:t>The team brainstorms and writes down assumptions.</a:t>
            </a:r>
          </a:p>
          <a:p>
            <a:pPr lvl="1" algn="just" eaLnBrk="1" hangingPunct="1"/>
            <a:r>
              <a:rPr lang="en-US" sz="2800" dirty="0"/>
              <a:t>The team generates a WBS with 10-20 tasks.</a:t>
            </a:r>
          </a:p>
          <a:p>
            <a:pPr lvl="1" algn="just" eaLnBrk="1" hangingPunct="1"/>
            <a:r>
              <a:rPr lang="en-US" sz="2800" dirty="0"/>
              <a:t>The team agrees on a unit of estimation.</a:t>
            </a:r>
          </a:p>
          <a:p>
            <a:pPr lvl="2" eaLnBrk="1" hangingPunct="1"/>
            <a:endParaRPr lang="en-US" sz="2800" dirty="0" smtClean="0"/>
          </a:p>
        </p:txBody>
      </p:sp>
    </p:spTree>
    <p:extLst>
      <p:ext uri="{BB962C8B-B14F-4D97-AF65-F5344CB8AC3E}">
        <p14:creationId xmlns:p14="http://schemas.microsoft.com/office/powerpoint/2010/main" xmlns="" val="290771143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685800" y="285728"/>
            <a:ext cx="7772400" cy="1143000"/>
          </a:xfrm>
        </p:spPr>
        <p:txBody>
          <a:bodyPr/>
          <a:lstStyle/>
          <a:p>
            <a:pPr eaLnBrk="1" hangingPunct="1"/>
            <a:r>
              <a:rPr lang="en-US" dirty="0" smtClean="0"/>
              <a:t>The Wideband Delphi Process</a:t>
            </a:r>
          </a:p>
        </p:txBody>
      </p:sp>
      <p:sp>
        <p:nvSpPr>
          <p:cNvPr id="184323" name="Rectangle 3"/>
          <p:cNvSpPr>
            <a:spLocks noGrp="1" noChangeArrowheads="1"/>
          </p:cNvSpPr>
          <p:nvPr>
            <p:ph type="body" idx="1"/>
          </p:nvPr>
        </p:nvSpPr>
        <p:spPr>
          <a:xfrm>
            <a:off x="642910" y="1537708"/>
            <a:ext cx="7804921" cy="4130097"/>
          </a:xfrm>
        </p:spPr>
        <p:txBody>
          <a:bodyPr/>
          <a:lstStyle/>
          <a:p>
            <a:pPr algn="just" eaLnBrk="1" hangingPunct="1"/>
            <a:r>
              <a:rPr lang="en-US" sz="2800" dirty="0" smtClean="0"/>
              <a:t>Step 3: Individual Preparation</a:t>
            </a:r>
          </a:p>
          <a:p>
            <a:pPr lvl="1" algn="just" eaLnBrk="1" hangingPunct="1"/>
            <a:r>
              <a:rPr lang="en-US" sz="2800" dirty="0" smtClean="0"/>
              <a:t>Each team member independently generates a set of preparation results.</a:t>
            </a:r>
          </a:p>
          <a:p>
            <a:pPr lvl="1" algn="just" eaLnBrk="1" hangingPunct="1"/>
            <a:r>
              <a:rPr lang="en-US" sz="2800" dirty="0" smtClean="0"/>
              <a:t>For each task, the team member writes down an estimate for the effort required to complete the task, and any additional assumptions he needed to make in order to generate the estimate.</a:t>
            </a:r>
          </a:p>
        </p:txBody>
      </p:sp>
    </p:spTree>
    <p:extLst>
      <p:ext uri="{BB962C8B-B14F-4D97-AF65-F5344CB8AC3E}">
        <p14:creationId xmlns:p14="http://schemas.microsoft.com/office/powerpoint/2010/main" xmlns="" val="28517753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357166"/>
            <a:ext cx="7772400" cy="1143000"/>
          </a:xfrm>
        </p:spPr>
        <p:txBody>
          <a:bodyPr/>
          <a:lstStyle/>
          <a:p>
            <a:r>
              <a:rPr lang="en-US" dirty="0" smtClean="0"/>
              <a:t>The Wideband Delphi Process</a:t>
            </a:r>
          </a:p>
        </p:txBody>
      </p:sp>
      <p:sp>
        <p:nvSpPr>
          <p:cNvPr id="54275" name="Rectangle 3"/>
          <p:cNvSpPr>
            <a:spLocks noGrp="1" noChangeArrowheads="1"/>
          </p:cNvSpPr>
          <p:nvPr>
            <p:ph type="body" idx="1"/>
          </p:nvPr>
        </p:nvSpPr>
        <p:spPr>
          <a:xfrm>
            <a:off x="571472" y="1482288"/>
            <a:ext cx="7953176" cy="4824820"/>
          </a:xfrm>
        </p:spPr>
        <p:txBody>
          <a:bodyPr/>
          <a:lstStyle/>
          <a:p>
            <a:pPr algn="just"/>
            <a:r>
              <a:rPr lang="en-US" sz="2800" dirty="0"/>
              <a:t>Step 4: Estimation Session</a:t>
            </a:r>
          </a:p>
          <a:p>
            <a:pPr lvl="1" algn="just"/>
            <a:r>
              <a:rPr lang="en-US" sz="2800" dirty="0"/>
              <a:t>During the estimation session, the team comes to a consensus on the effort required for each task in the WBS.</a:t>
            </a:r>
          </a:p>
          <a:p>
            <a:pPr lvl="1" algn="just"/>
            <a:r>
              <a:rPr lang="en-US" sz="2800" dirty="0"/>
              <a:t>Each team member fills out an estimation form which contains his estimates.</a:t>
            </a:r>
          </a:p>
          <a:p>
            <a:pPr lvl="1" algn="just"/>
            <a:r>
              <a:rPr lang="en-US" sz="2800" dirty="0"/>
              <a:t>The rest of the estimation session is divided into rounds during which each estimation team member revises his estimates based on a group discussion. Individual numbers are not discussed.</a:t>
            </a:r>
          </a:p>
        </p:txBody>
      </p:sp>
    </p:spTree>
    <p:extLst>
      <p:ext uri="{BB962C8B-B14F-4D97-AF65-F5344CB8AC3E}">
        <p14:creationId xmlns:p14="http://schemas.microsoft.com/office/powerpoint/2010/main" xmlns="" val="42560396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5800" y="285728"/>
            <a:ext cx="7772400" cy="1143000"/>
          </a:xfrm>
        </p:spPr>
        <p:txBody>
          <a:bodyPr/>
          <a:lstStyle/>
          <a:p>
            <a:r>
              <a:rPr lang="en-US" dirty="0" smtClean="0"/>
              <a:t>The Wideband Delphi Process</a:t>
            </a:r>
          </a:p>
        </p:txBody>
      </p:sp>
      <p:sp>
        <p:nvSpPr>
          <p:cNvPr id="55299" name="Rectangle 3"/>
          <p:cNvSpPr>
            <a:spLocks noGrp="1" noChangeArrowheads="1"/>
          </p:cNvSpPr>
          <p:nvPr>
            <p:ph type="body" sz="half" idx="1"/>
          </p:nvPr>
        </p:nvSpPr>
        <p:spPr>
          <a:xfrm>
            <a:off x="533401" y="1676259"/>
            <a:ext cx="8261484" cy="1676542"/>
          </a:xfrm>
        </p:spPr>
        <p:txBody>
          <a:bodyPr/>
          <a:lstStyle/>
          <a:p>
            <a:pPr algn="just"/>
            <a:r>
              <a:rPr lang="en-US" sz="2400" dirty="0"/>
              <a:t>Step 4: Estimation Session (continued)</a:t>
            </a:r>
          </a:p>
          <a:p>
            <a:pPr lvl="1" algn="just"/>
            <a:r>
              <a:rPr lang="en-US" sz="2400" dirty="0"/>
              <a:t>The moderator collects the estimation forms and plots the sum of the effort from each form on a line:</a:t>
            </a:r>
          </a:p>
          <a:p>
            <a:pPr lvl="1"/>
            <a:endParaRPr lang="en-US" sz="2400" dirty="0"/>
          </a:p>
        </p:txBody>
      </p:sp>
      <p:pic>
        <p:nvPicPr>
          <p:cNvPr id="55300" name="Picture 4" descr="Figure 3-3 (Initial Estimates) 72dpi"/>
          <p:cNvPicPr>
            <a:picLocks noGrp="1" noChangeAspect="1" noChangeArrowheads="1"/>
          </p:cNvPicPr>
          <p:nvPr>
            <p:ph sz="half" idx="2"/>
          </p:nvPr>
        </p:nvPicPr>
        <p:blipFill>
          <a:blip r:embed="rId3" cstate="print"/>
          <a:srcRect/>
          <a:stretch>
            <a:fillRect/>
          </a:stretch>
        </p:blipFill>
        <p:spPr>
          <a:xfrm>
            <a:off x="531172" y="3276600"/>
            <a:ext cx="8079428" cy="3200400"/>
          </a:xfrm>
          <a:noFill/>
        </p:spPr>
      </p:pic>
    </p:spTree>
    <p:extLst>
      <p:ext uri="{BB962C8B-B14F-4D97-AF65-F5344CB8AC3E}">
        <p14:creationId xmlns:p14="http://schemas.microsoft.com/office/powerpoint/2010/main" xmlns="" val="31237495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285728"/>
            <a:ext cx="7772400" cy="1143000"/>
          </a:xfrm>
        </p:spPr>
        <p:txBody>
          <a:bodyPr/>
          <a:lstStyle/>
          <a:p>
            <a:r>
              <a:rPr lang="en-US" dirty="0" smtClean="0"/>
              <a:t>The Wideband Delphi Process</a:t>
            </a:r>
          </a:p>
        </p:txBody>
      </p:sp>
      <p:sp>
        <p:nvSpPr>
          <p:cNvPr id="56323" name="Rectangle 3"/>
          <p:cNvSpPr>
            <a:spLocks noGrp="1" noChangeArrowheads="1"/>
          </p:cNvSpPr>
          <p:nvPr>
            <p:ph type="body" sz="half" idx="1"/>
          </p:nvPr>
        </p:nvSpPr>
        <p:spPr>
          <a:xfrm>
            <a:off x="381000" y="1529666"/>
            <a:ext cx="8534400" cy="3212297"/>
          </a:xfrm>
        </p:spPr>
        <p:txBody>
          <a:bodyPr/>
          <a:lstStyle/>
          <a:p>
            <a:pPr>
              <a:lnSpc>
                <a:spcPct val="80000"/>
              </a:lnSpc>
            </a:pPr>
            <a:r>
              <a:rPr lang="en-US" sz="2800" dirty="0"/>
              <a:t>Step 4: Estimation Session (continued)</a:t>
            </a:r>
          </a:p>
          <a:p>
            <a:pPr lvl="1" algn="just"/>
            <a:r>
              <a:rPr lang="en-US" sz="2200" dirty="0"/>
              <a:t>The team resolves any issues or disagreements that are brought up. </a:t>
            </a:r>
          </a:p>
          <a:p>
            <a:pPr lvl="1" algn="just"/>
            <a:r>
              <a:rPr lang="en-US" sz="2200" dirty="0"/>
              <a:t>Individual estimate times are not discussed. These disagreements are usually about the tasks themselves. Disagreements are often resolved by adding assumptions.</a:t>
            </a:r>
          </a:p>
          <a:p>
            <a:pPr lvl="1" algn="just"/>
            <a:r>
              <a:rPr lang="en-US" sz="2200" dirty="0"/>
              <a:t>The estimators revise their individual estimates. The moderator updates the plot with the new </a:t>
            </a:r>
            <a:r>
              <a:rPr lang="en-US" sz="2200" dirty="0" smtClean="0"/>
              <a:t>total.</a:t>
            </a:r>
            <a:endParaRPr lang="en-US" sz="2800" dirty="0"/>
          </a:p>
          <a:p>
            <a:pPr lvl="1">
              <a:lnSpc>
                <a:spcPct val="80000"/>
              </a:lnSpc>
            </a:pPr>
            <a:endParaRPr lang="en-US" sz="1500" dirty="0"/>
          </a:p>
        </p:txBody>
      </p:sp>
      <p:pic>
        <p:nvPicPr>
          <p:cNvPr id="56324" name="Picture 4" descr="Figure 3-4 (Converging estimate results) 72dpi"/>
          <p:cNvPicPr>
            <a:picLocks noGrp="1" noChangeAspect="1" noChangeArrowheads="1"/>
          </p:cNvPicPr>
          <p:nvPr>
            <p:ph sz="half" idx="2"/>
          </p:nvPr>
        </p:nvPicPr>
        <p:blipFill>
          <a:blip r:embed="rId3" cstate="print"/>
          <a:srcRect/>
          <a:stretch>
            <a:fillRect/>
          </a:stretch>
        </p:blipFill>
        <p:spPr>
          <a:xfrm>
            <a:off x="1128653" y="4713026"/>
            <a:ext cx="7575364" cy="1988565"/>
          </a:xfrm>
          <a:noFill/>
        </p:spPr>
      </p:pic>
    </p:spTree>
    <p:extLst>
      <p:ext uri="{BB962C8B-B14F-4D97-AF65-F5344CB8AC3E}">
        <p14:creationId xmlns:p14="http://schemas.microsoft.com/office/powerpoint/2010/main" xmlns="" val="3647688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85800" y="159666"/>
            <a:ext cx="7772400" cy="1143000"/>
          </a:xfrm>
        </p:spPr>
        <p:txBody>
          <a:bodyPr/>
          <a:lstStyle/>
          <a:p>
            <a:pPr eaLnBrk="1" hangingPunct="1"/>
            <a:r>
              <a:rPr lang="en-US" sz="4000" dirty="0" smtClean="0"/>
              <a:t>Requirement Validation</a:t>
            </a:r>
          </a:p>
        </p:txBody>
      </p:sp>
      <p:sp>
        <p:nvSpPr>
          <p:cNvPr id="98307" name="Rectangle 3"/>
          <p:cNvSpPr>
            <a:spLocks noGrp="1" noChangeArrowheads="1"/>
          </p:cNvSpPr>
          <p:nvPr>
            <p:ph type="body" idx="1"/>
          </p:nvPr>
        </p:nvSpPr>
        <p:spPr>
          <a:xfrm>
            <a:off x="685800" y="1357298"/>
            <a:ext cx="7772400" cy="4495800"/>
          </a:xfrm>
        </p:spPr>
        <p:txBody>
          <a:bodyPr/>
          <a:lstStyle/>
          <a:p>
            <a:pPr algn="just" eaLnBrk="1" hangingPunct="1"/>
            <a:r>
              <a:rPr lang="en-US" sz="3000" dirty="0" smtClean="0">
                <a:cs typeface="Times New Roman" pitchFamily="1" charset="0"/>
              </a:rPr>
              <a:t>Correct?</a:t>
            </a:r>
          </a:p>
          <a:p>
            <a:pPr algn="just" eaLnBrk="1" hangingPunct="1"/>
            <a:r>
              <a:rPr lang="en-US" sz="3000" dirty="0" smtClean="0">
                <a:cs typeface="Times New Roman" pitchFamily="1" charset="0"/>
              </a:rPr>
              <a:t>Consistent?</a:t>
            </a:r>
          </a:p>
          <a:p>
            <a:pPr algn="just" eaLnBrk="1" hangingPunct="1"/>
            <a:r>
              <a:rPr lang="en-US" sz="3000" dirty="0" smtClean="0">
                <a:cs typeface="Times New Roman" pitchFamily="1" charset="0"/>
              </a:rPr>
              <a:t>Complete?</a:t>
            </a:r>
          </a:p>
          <a:p>
            <a:pPr algn="just" eaLnBrk="1" hangingPunct="1"/>
            <a:r>
              <a:rPr lang="en-US" sz="3000" dirty="0" smtClean="0">
                <a:cs typeface="Times New Roman" pitchFamily="1" charset="0"/>
              </a:rPr>
              <a:t>Each requirement describes something actually needed by the customer.</a:t>
            </a:r>
          </a:p>
          <a:p>
            <a:pPr algn="just" eaLnBrk="1" hangingPunct="1"/>
            <a:r>
              <a:rPr lang="en-US" sz="3000" dirty="0" smtClean="0">
                <a:cs typeface="Times New Roman" pitchFamily="1" charset="0"/>
              </a:rPr>
              <a:t>Requirements are verifiable (testable) ?</a:t>
            </a:r>
          </a:p>
          <a:p>
            <a:pPr algn="just" eaLnBrk="1" hangingPunct="1"/>
            <a:r>
              <a:rPr lang="en-US" sz="3000" dirty="0" smtClean="0">
                <a:cs typeface="Times New Roman" pitchFamily="1" charset="0"/>
              </a:rPr>
              <a:t>Requirements are traceable.</a:t>
            </a:r>
            <a:endParaRPr lang="en-US" sz="3000" dirty="0" smtClean="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285728"/>
            <a:ext cx="7772400" cy="1143000"/>
          </a:xfrm>
        </p:spPr>
        <p:txBody>
          <a:bodyPr/>
          <a:lstStyle/>
          <a:p>
            <a:r>
              <a:rPr lang="en-US" dirty="0" smtClean="0"/>
              <a:t>The Wideband Delphi Process</a:t>
            </a:r>
          </a:p>
        </p:txBody>
      </p:sp>
      <p:sp>
        <p:nvSpPr>
          <p:cNvPr id="57347" name="Rectangle 3"/>
          <p:cNvSpPr>
            <a:spLocks noGrp="1" noChangeArrowheads="1"/>
          </p:cNvSpPr>
          <p:nvPr>
            <p:ph type="body" idx="1"/>
          </p:nvPr>
        </p:nvSpPr>
        <p:spPr>
          <a:xfrm>
            <a:off x="457200" y="1469428"/>
            <a:ext cx="8337683" cy="5236172"/>
          </a:xfrm>
        </p:spPr>
        <p:txBody>
          <a:bodyPr/>
          <a:lstStyle/>
          <a:p>
            <a:pPr algn="just"/>
            <a:r>
              <a:rPr lang="en-US" sz="2400" dirty="0"/>
              <a:t>Step 4: Estimation Session (continued)</a:t>
            </a:r>
          </a:p>
          <a:p>
            <a:pPr lvl="1" algn="just"/>
            <a:r>
              <a:rPr lang="en-US" sz="2400" dirty="0"/>
              <a:t>The moderator leads the team through several rounds of estimates to gain consensus on the estimates. The estimation session continues until the estimates converge or the team is unwilling to revise estimates.</a:t>
            </a:r>
          </a:p>
          <a:p>
            <a:pPr algn="just"/>
            <a:r>
              <a:rPr lang="en-US" sz="2400" dirty="0"/>
              <a:t>Step 5: Assemble Tasks</a:t>
            </a:r>
          </a:p>
          <a:p>
            <a:pPr lvl="1" algn="just"/>
            <a:r>
              <a:rPr lang="en-US" sz="2400" dirty="0"/>
              <a:t>The project manager works with the team to collect the estimates from the team members at the end of the meeting and compiles the final task list, estimates and assumptions.</a:t>
            </a:r>
          </a:p>
          <a:p>
            <a:pPr algn="just"/>
            <a:r>
              <a:rPr lang="en-US" sz="2400" dirty="0"/>
              <a:t>Step 6: Review Results</a:t>
            </a:r>
          </a:p>
          <a:p>
            <a:pPr lvl="1" algn="just"/>
            <a:r>
              <a:rPr lang="en-US" sz="2400" dirty="0"/>
              <a:t>The project manager reviews the final task list with the estimation team.</a:t>
            </a:r>
          </a:p>
          <a:p>
            <a:pPr lvl="1">
              <a:lnSpc>
                <a:spcPct val="90000"/>
              </a:lnSpc>
              <a:buFontTx/>
              <a:buNone/>
            </a:pPr>
            <a:endParaRPr lang="en-US" sz="2000" dirty="0"/>
          </a:p>
        </p:txBody>
      </p:sp>
    </p:spTree>
    <p:extLst>
      <p:ext uri="{BB962C8B-B14F-4D97-AF65-F5344CB8AC3E}">
        <p14:creationId xmlns:p14="http://schemas.microsoft.com/office/powerpoint/2010/main" xmlns="" val="35164519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685800" y="285728"/>
            <a:ext cx="7772400" cy="4114800"/>
          </a:xfrm>
        </p:spPr>
        <p:txBody>
          <a:bodyPr/>
          <a:lstStyle/>
          <a:p>
            <a:pPr>
              <a:buFont typeface="Zapf Dingbats" charset="2"/>
              <a:buNone/>
            </a:pPr>
            <a:endParaRPr lang="en-US" dirty="0" smtClean="0"/>
          </a:p>
          <a:p>
            <a:pPr>
              <a:buFont typeface="Zapf Dingbats" charset="2"/>
              <a:buNone/>
            </a:pPr>
            <a:endParaRPr lang="en-US" dirty="0" smtClean="0"/>
          </a:p>
          <a:p>
            <a:pPr>
              <a:buFont typeface="Zapf Dingbats" charset="2"/>
              <a:buNone/>
            </a:pPr>
            <a:endParaRPr lang="en-US" dirty="0" smtClean="0"/>
          </a:p>
          <a:p>
            <a:pPr>
              <a:buFont typeface="Zapf Dingbats" charset="2"/>
              <a:buNone/>
            </a:pPr>
            <a:endParaRPr lang="en-US" dirty="0" smtClean="0"/>
          </a:p>
          <a:p>
            <a:pPr algn="ctr">
              <a:buFont typeface="Zapf Dingbats" charset="2"/>
              <a:buNone/>
            </a:pPr>
            <a:r>
              <a:rPr lang="en-US" sz="2800" dirty="0"/>
              <a:t>Estimation Models</a:t>
            </a:r>
          </a:p>
        </p:txBody>
      </p:sp>
    </p:spTree>
    <p:extLst>
      <p:ext uri="{BB962C8B-B14F-4D97-AF65-F5344CB8AC3E}">
        <p14:creationId xmlns:p14="http://schemas.microsoft.com/office/powerpoint/2010/main" xmlns="" val="11037777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SEL Model</a:t>
            </a:r>
          </a:p>
        </p:txBody>
      </p:sp>
      <p:sp>
        <p:nvSpPr>
          <p:cNvPr id="59395" name="Rectangle 3"/>
          <p:cNvSpPr>
            <a:spLocks noGrp="1" noChangeArrowheads="1"/>
          </p:cNvSpPr>
          <p:nvPr>
            <p:ph type="body" idx="1"/>
          </p:nvPr>
        </p:nvSpPr>
        <p:spPr/>
        <p:txBody>
          <a:bodyPr/>
          <a:lstStyle/>
          <a:p>
            <a:pPr>
              <a:buFont typeface="Zapf Dingbats" charset="2"/>
              <a:buNone/>
            </a:pPr>
            <a:r>
              <a:rPr lang="en-US" dirty="0" smtClean="0"/>
              <a:t>Static Single Value Model</a:t>
            </a:r>
          </a:p>
          <a:p>
            <a:pPr>
              <a:buFont typeface="Zapf Dingbats" charset="2"/>
              <a:buNone/>
            </a:pPr>
            <a:r>
              <a:rPr lang="en-US" dirty="0" smtClean="0"/>
              <a:t>	E </a:t>
            </a:r>
            <a:r>
              <a:rPr lang="en-US" dirty="0" smtClean="0"/>
              <a:t>= 1.4* S </a:t>
            </a:r>
            <a:r>
              <a:rPr lang="en-US" baseline="30000" dirty="0" smtClean="0"/>
              <a:t>0.93 </a:t>
            </a:r>
          </a:p>
          <a:p>
            <a:pPr>
              <a:buFont typeface="Zapf Dingbats" charset="2"/>
              <a:buNone/>
            </a:pPr>
            <a:r>
              <a:rPr lang="en-US" dirty="0" smtClean="0"/>
              <a:t>	D </a:t>
            </a:r>
            <a:r>
              <a:rPr lang="en-US" dirty="0" smtClean="0"/>
              <a:t>= 4.6* S </a:t>
            </a:r>
            <a:r>
              <a:rPr lang="en-US" baseline="30000" dirty="0" smtClean="0"/>
              <a:t>0.26</a:t>
            </a:r>
            <a:endParaRPr lang="en-US" dirty="0" smtClean="0"/>
          </a:p>
          <a:p>
            <a:r>
              <a:rPr lang="en-US" dirty="0" smtClean="0"/>
              <a:t>E is estimated in Person Months, Duration in Months and Size in KLOC</a:t>
            </a:r>
          </a:p>
        </p:txBody>
      </p:sp>
    </p:spTree>
    <p:extLst>
      <p:ext uri="{BB962C8B-B14F-4D97-AF65-F5344CB8AC3E}">
        <p14:creationId xmlns:p14="http://schemas.microsoft.com/office/powerpoint/2010/main" xmlns="" val="287862280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85736"/>
            <a:ext cx="7772400" cy="1143000"/>
          </a:xfrm>
        </p:spPr>
        <p:txBody>
          <a:bodyPr/>
          <a:lstStyle/>
          <a:p>
            <a:r>
              <a:rPr lang="en-US" dirty="0" err="1" smtClean="0"/>
              <a:t>Walston</a:t>
            </a:r>
            <a:r>
              <a:rPr lang="en-US" dirty="0" smtClean="0"/>
              <a:t> and Felix Model</a:t>
            </a:r>
          </a:p>
        </p:txBody>
      </p:sp>
      <p:sp>
        <p:nvSpPr>
          <p:cNvPr id="60419" name="Rectangle 3"/>
          <p:cNvSpPr>
            <a:spLocks noGrp="1" noChangeArrowheads="1"/>
          </p:cNvSpPr>
          <p:nvPr>
            <p:ph type="body" idx="1"/>
          </p:nvPr>
        </p:nvSpPr>
        <p:spPr>
          <a:xfrm>
            <a:off x="918226" y="1676258"/>
            <a:ext cx="7876657" cy="4901303"/>
          </a:xfrm>
        </p:spPr>
        <p:txBody>
          <a:bodyPr/>
          <a:lstStyle/>
          <a:p>
            <a:pPr marL="0" indent="0">
              <a:buNone/>
            </a:pPr>
            <a:r>
              <a:rPr lang="en-US" dirty="0" smtClean="0"/>
              <a:t>Static Multi Variable Model </a:t>
            </a:r>
          </a:p>
          <a:p>
            <a:pPr marL="0" indent="0">
              <a:buNone/>
            </a:pPr>
            <a:r>
              <a:rPr lang="en-US" dirty="0" smtClean="0"/>
              <a:t>E = 5.25 * S </a:t>
            </a:r>
            <a:r>
              <a:rPr lang="en-US" baseline="30000" dirty="0" smtClean="0"/>
              <a:t>0.91</a:t>
            </a:r>
          </a:p>
          <a:p>
            <a:pPr marL="0" indent="0">
              <a:buNone/>
            </a:pPr>
            <a:r>
              <a:rPr lang="en-US" dirty="0" smtClean="0"/>
              <a:t>D = 4.1* S </a:t>
            </a:r>
            <a:r>
              <a:rPr lang="en-US" baseline="30000" dirty="0" smtClean="0"/>
              <a:t>0.36</a:t>
            </a:r>
            <a:endParaRPr lang="en-US" dirty="0" smtClean="0"/>
          </a:p>
          <a:p>
            <a:pPr marL="0" indent="0">
              <a:buNone/>
            </a:pPr>
            <a:r>
              <a:rPr lang="en-US" dirty="0" smtClean="0"/>
              <a:t>Estimation of S is itself based on composite productivity index</a:t>
            </a:r>
          </a:p>
          <a:p>
            <a:pPr marL="0" indent="0">
              <a:buNone/>
            </a:pPr>
            <a:r>
              <a:rPr lang="en-US" dirty="0" smtClean="0"/>
              <a:t>I = </a:t>
            </a:r>
            <a:r>
              <a:rPr lang="en-US" dirty="0" smtClean="0">
                <a:sym typeface="Symbol" pitchFamily="18" charset="2"/>
              </a:rPr>
              <a:t></a:t>
            </a:r>
            <a:r>
              <a:rPr lang="en-US" dirty="0" smtClean="0"/>
              <a:t> </a:t>
            </a:r>
            <a:r>
              <a:rPr lang="en-US" dirty="0" err="1" smtClean="0"/>
              <a:t>w</a:t>
            </a:r>
            <a:r>
              <a:rPr lang="en-US" baseline="-25000" dirty="0" err="1" smtClean="0"/>
              <a:t>i</a:t>
            </a:r>
            <a:r>
              <a:rPr lang="en-US" baseline="-25000" dirty="0" smtClean="0"/>
              <a:t> * </a:t>
            </a:r>
            <a:r>
              <a:rPr lang="en-US" dirty="0" smtClean="0"/>
              <a:t>x</a:t>
            </a:r>
            <a:r>
              <a:rPr lang="en-US" baseline="-25000" dirty="0" smtClean="0"/>
              <a:t>i</a:t>
            </a:r>
            <a:endParaRPr lang="en-US" dirty="0" smtClean="0"/>
          </a:p>
        </p:txBody>
      </p:sp>
    </p:spTree>
    <p:extLst>
      <p:ext uri="{BB962C8B-B14F-4D97-AF65-F5344CB8AC3E}">
        <p14:creationId xmlns:p14="http://schemas.microsoft.com/office/powerpoint/2010/main" xmlns="" val="13966957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285728"/>
            <a:ext cx="7772400" cy="1143000"/>
          </a:xfrm>
        </p:spPr>
        <p:txBody>
          <a:bodyPr/>
          <a:lstStyle/>
          <a:p>
            <a:r>
              <a:rPr lang="en-US" dirty="0" smtClean="0"/>
              <a:t>COCOMO - I</a:t>
            </a:r>
          </a:p>
        </p:txBody>
      </p:sp>
      <p:sp>
        <p:nvSpPr>
          <p:cNvPr id="61443" name="Rectangle 3"/>
          <p:cNvSpPr>
            <a:spLocks noGrp="1" noChangeArrowheads="1"/>
          </p:cNvSpPr>
          <p:nvPr>
            <p:ph type="body" idx="1"/>
          </p:nvPr>
        </p:nvSpPr>
        <p:spPr>
          <a:xfrm>
            <a:off x="685800" y="1500174"/>
            <a:ext cx="7772400" cy="4114800"/>
          </a:xfrm>
        </p:spPr>
        <p:txBody>
          <a:bodyPr/>
          <a:lstStyle/>
          <a:p>
            <a:r>
              <a:rPr lang="en-US" dirty="0" smtClean="0">
                <a:cs typeface="Arial" charset="0"/>
              </a:rPr>
              <a:t>E = a </a:t>
            </a:r>
            <a:r>
              <a:rPr lang="en-US" dirty="0" err="1" smtClean="0">
                <a:cs typeface="Arial" charset="0"/>
              </a:rPr>
              <a:t>S</a:t>
            </a:r>
            <a:r>
              <a:rPr lang="en-US" b="1" baseline="30000" dirty="0" err="1" smtClean="0">
                <a:cs typeface="Arial" charset="0"/>
              </a:rPr>
              <a:t>b</a:t>
            </a:r>
            <a:r>
              <a:rPr lang="en-US" dirty="0" smtClean="0">
                <a:cs typeface="Arial" charset="0"/>
              </a:rPr>
              <a:t> * m(x)		PM, S: KLOC</a:t>
            </a:r>
          </a:p>
          <a:p>
            <a:r>
              <a:rPr lang="en-US" dirty="0" smtClean="0">
                <a:cs typeface="Arial" charset="0"/>
              </a:rPr>
              <a:t>D = c E</a:t>
            </a:r>
            <a:r>
              <a:rPr lang="en-US" b="1" baseline="30000" dirty="0" smtClean="0">
                <a:cs typeface="Arial" charset="0"/>
              </a:rPr>
              <a:t>d</a:t>
            </a:r>
            <a:r>
              <a:rPr lang="en-US" dirty="0" smtClean="0">
                <a:cs typeface="Arial" charset="0"/>
              </a:rPr>
              <a:t> * m(x)		Months</a:t>
            </a:r>
          </a:p>
          <a:p>
            <a:endParaRPr lang="en-US" dirty="0" smtClean="0">
              <a:cs typeface="Arial" charset="0"/>
            </a:endParaRPr>
          </a:p>
          <a:p>
            <a:pPr>
              <a:buFont typeface="Zapf Dingbats" charset="2"/>
              <a:buNone/>
            </a:pPr>
            <a:endParaRPr lang="en-US" dirty="0" smtClean="0">
              <a:cs typeface="Times New Roman" pitchFamily="18" charset="0"/>
            </a:endParaRPr>
          </a:p>
        </p:txBody>
      </p:sp>
      <p:grpSp>
        <p:nvGrpSpPr>
          <p:cNvPr id="2" name="Group 4"/>
          <p:cNvGrpSpPr>
            <a:grpSpLocks/>
          </p:cNvGrpSpPr>
          <p:nvPr/>
        </p:nvGrpSpPr>
        <p:grpSpPr bwMode="auto">
          <a:xfrm>
            <a:off x="1000100" y="2818728"/>
            <a:ext cx="7143800" cy="3824982"/>
            <a:chOff x="-3" y="-3"/>
            <a:chExt cx="2337" cy="2167"/>
          </a:xfrm>
        </p:grpSpPr>
        <p:grpSp>
          <p:nvGrpSpPr>
            <p:cNvPr id="3" name="Group 5"/>
            <p:cNvGrpSpPr>
              <a:grpSpLocks/>
            </p:cNvGrpSpPr>
            <p:nvPr/>
          </p:nvGrpSpPr>
          <p:grpSpPr bwMode="auto">
            <a:xfrm>
              <a:off x="0" y="0"/>
              <a:ext cx="2331" cy="2161"/>
              <a:chOff x="0" y="0"/>
              <a:chExt cx="2331" cy="2161"/>
            </a:xfrm>
          </p:grpSpPr>
          <p:grpSp>
            <p:nvGrpSpPr>
              <p:cNvPr id="4" name="Group 6"/>
              <p:cNvGrpSpPr>
                <a:grpSpLocks/>
              </p:cNvGrpSpPr>
              <p:nvPr/>
            </p:nvGrpSpPr>
            <p:grpSpPr bwMode="auto">
              <a:xfrm>
                <a:off x="0" y="0"/>
                <a:ext cx="699" cy="434"/>
                <a:chOff x="0" y="0"/>
                <a:chExt cx="699" cy="434"/>
              </a:xfrm>
            </p:grpSpPr>
            <p:sp>
              <p:nvSpPr>
                <p:cNvPr id="61514" name="Rectangle 7"/>
                <p:cNvSpPr>
                  <a:spLocks noChangeArrowheads="1"/>
                </p:cNvSpPr>
                <p:nvPr/>
              </p:nvSpPr>
              <p:spPr bwMode="auto">
                <a:xfrm>
                  <a:off x="42" y="42"/>
                  <a:ext cx="615" cy="350"/>
                </a:xfrm>
                <a:prstGeom prst="rect">
                  <a:avLst/>
                </a:prstGeom>
                <a:noFill/>
                <a:ln w="9525">
                  <a:noFill/>
                  <a:miter lim="800000"/>
                  <a:headEnd/>
                  <a:tailEnd/>
                </a:ln>
              </p:spPr>
              <p:txBody>
                <a:bodyPr lIns="91074" tIns="45537" rIns="91074" bIns="45537"/>
                <a:lstStyle/>
                <a:p>
                  <a:pPr defTabSz="914779"/>
                  <a:r>
                    <a:rPr lang="en-US" sz="1200">
                      <a:latin typeface="Arial" charset="0"/>
                      <a:cs typeface="Arial" charset="0"/>
                    </a:rPr>
                    <a:t> </a:t>
                  </a:r>
                  <a:endParaRPr lang="en-US" sz="1200">
                    <a:latin typeface="Times New Roman" pitchFamily="18" charset="0"/>
                    <a:cs typeface="Times New Roman" pitchFamily="18" charset="0"/>
                  </a:endParaRPr>
                </a:p>
                <a:p>
                  <a:pPr defTabSz="914779"/>
                  <a:endParaRPr lang="en-US">
                    <a:latin typeface="Times New Roman" pitchFamily="18" charset="0"/>
                  </a:endParaRPr>
                </a:p>
              </p:txBody>
            </p:sp>
            <p:sp>
              <p:nvSpPr>
                <p:cNvPr id="61515" name="Rectangle 8"/>
                <p:cNvSpPr>
                  <a:spLocks noChangeArrowheads="1"/>
                </p:cNvSpPr>
                <p:nvPr/>
              </p:nvSpPr>
              <p:spPr bwMode="auto">
                <a:xfrm>
                  <a:off x="0" y="0"/>
                  <a:ext cx="699" cy="434"/>
                </a:xfrm>
                <a:prstGeom prst="rect">
                  <a:avLst/>
                </a:prstGeom>
                <a:noFill/>
                <a:ln w="7">
                  <a:solidFill>
                    <a:srgbClr val="A0A0A0"/>
                  </a:solidFill>
                  <a:miter lim="800000"/>
                  <a:headEnd/>
                  <a:tailEnd/>
                </a:ln>
              </p:spPr>
              <p:txBody>
                <a:bodyPr/>
                <a:lstStyle/>
                <a:p>
                  <a:endParaRPr lang="en-US"/>
                </a:p>
              </p:txBody>
            </p:sp>
          </p:grpSp>
          <p:grpSp>
            <p:nvGrpSpPr>
              <p:cNvPr id="5" name="Group 9"/>
              <p:cNvGrpSpPr>
                <a:grpSpLocks/>
              </p:cNvGrpSpPr>
              <p:nvPr/>
            </p:nvGrpSpPr>
            <p:grpSpPr bwMode="auto">
              <a:xfrm>
                <a:off x="699" y="0"/>
                <a:ext cx="816" cy="434"/>
                <a:chOff x="699" y="0"/>
                <a:chExt cx="816" cy="434"/>
              </a:xfrm>
            </p:grpSpPr>
            <p:sp>
              <p:nvSpPr>
                <p:cNvPr id="61512" name="Rectangle 10"/>
                <p:cNvSpPr>
                  <a:spLocks noChangeArrowheads="1"/>
                </p:cNvSpPr>
                <p:nvPr/>
              </p:nvSpPr>
              <p:spPr bwMode="auto">
                <a:xfrm>
                  <a:off x="741" y="42"/>
                  <a:ext cx="732" cy="350"/>
                </a:xfrm>
                <a:prstGeom prst="rect">
                  <a:avLst/>
                </a:prstGeom>
                <a:noFill/>
                <a:ln w="9525">
                  <a:noFill/>
                  <a:miter lim="800000"/>
                  <a:headEnd/>
                  <a:tailEnd/>
                </a:ln>
              </p:spPr>
              <p:txBody>
                <a:bodyPr lIns="91074" tIns="45537" rIns="91074" bIns="45537"/>
                <a:lstStyle/>
                <a:p>
                  <a:pPr algn="ctr" defTabSz="914779"/>
                  <a:r>
                    <a:rPr lang="en-US" sz="1200">
                      <a:latin typeface="Arial" charset="0"/>
                      <a:cs typeface="Arial" charset="0"/>
                    </a:rPr>
                    <a:t>BASIC</a:t>
                  </a:r>
                  <a:endParaRPr lang="en-US" sz="1200">
                    <a:latin typeface="Times New Roman" pitchFamily="18" charset="0"/>
                    <a:cs typeface="Times New Roman" pitchFamily="18" charset="0"/>
                  </a:endParaRPr>
                </a:p>
                <a:p>
                  <a:pPr algn="ctr" defTabSz="914779"/>
                  <a:endParaRPr lang="en-US">
                    <a:latin typeface="Times New Roman" pitchFamily="18" charset="0"/>
                  </a:endParaRPr>
                </a:p>
              </p:txBody>
            </p:sp>
            <p:sp>
              <p:nvSpPr>
                <p:cNvPr id="61513" name="Rectangle 11"/>
                <p:cNvSpPr>
                  <a:spLocks noChangeArrowheads="1"/>
                </p:cNvSpPr>
                <p:nvPr/>
              </p:nvSpPr>
              <p:spPr bwMode="auto">
                <a:xfrm>
                  <a:off x="699" y="0"/>
                  <a:ext cx="816" cy="434"/>
                </a:xfrm>
                <a:prstGeom prst="rect">
                  <a:avLst/>
                </a:prstGeom>
                <a:noFill/>
                <a:ln w="7">
                  <a:solidFill>
                    <a:srgbClr val="A0A0A0"/>
                  </a:solidFill>
                  <a:miter lim="800000"/>
                  <a:headEnd/>
                  <a:tailEnd/>
                </a:ln>
              </p:spPr>
              <p:txBody>
                <a:bodyPr/>
                <a:lstStyle/>
                <a:p>
                  <a:endParaRPr lang="en-US"/>
                </a:p>
              </p:txBody>
            </p:sp>
          </p:grpSp>
          <p:grpSp>
            <p:nvGrpSpPr>
              <p:cNvPr id="6" name="Group 12"/>
              <p:cNvGrpSpPr>
                <a:grpSpLocks/>
              </p:cNvGrpSpPr>
              <p:nvPr/>
            </p:nvGrpSpPr>
            <p:grpSpPr bwMode="auto">
              <a:xfrm>
                <a:off x="1515" y="0"/>
                <a:ext cx="816" cy="434"/>
                <a:chOff x="1515" y="0"/>
                <a:chExt cx="816" cy="434"/>
              </a:xfrm>
            </p:grpSpPr>
            <p:sp>
              <p:nvSpPr>
                <p:cNvPr id="61510" name="Rectangle 13"/>
                <p:cNvSpPr>
                  <a:spLocks noChangeArrowheads="1"/>
                </p:cNvSpPr>
                <p:nvPr/>
              </p:nvSpPr>
              <p:spPr bwMode="auto">
                <a:xfrm>
                  <a:off x="1557" y="42"/>
                  <a:ext cx="732" cy="350"/>
                </a:xfrm>
                <a:prstGeom prst="rect">
                  <a:avLst/>
                </a:prstGeom>
                <a:noFill/>
                <a:ln w="9525">
                  <a:noFill/>
                  <a:miter lim="800000"/>
                  <a:headEnd/>
                  <a:tailEnd/>
                </a:ln>
              </p:spPr>
              <p:txBody>
                <a:bodyPr lIns="91074" tIns="45537" rIns="91074" bIns="45537"/>
                <a:lstStyle/>
                <a:p>
                  <a:pPr algn="ctr" defTabSz="914779"/>
                  <a:endParaRPr lang="en-US">
                    <a:latin typeface="Times New Roman" pitchFamily="18" charset="0"/>
                  </a:endParaRPr>
                </a:p>
              </p:txBody>
            </p:sp>
            <p:sp>
              <p:nvSpPr>
                <p:cNvPr id="61511" name="Rectangle 14"/>
                <p:cNvSpPr>
                  <a:spLocks noChangeArrowheads="1"/>
                </p:cNvSpPr>
                <p:nvPr/>
              </p:nvSpPr>
              <p:spPr bwMode="auto">
                <a:xfrm>
                  <a:off x="1515" y="0"/>
                  <a:ext cx="816" cy="434"/>
                </a:xfrm>
                <a:prstGeom prst="rect">
                  <a:avLst/>
                </a:prstGeom>
                <a:noFill/>
                <a:ln w="7">
                  <a:solidFill>
                    <a:srgbClr val="A0A0A0"/>
                  </a:solidFill>
                  <a:miter lim="800000"/>
                  <a:headEnd/>
                  <a:tailEnd/>
                </a:ln>
              </p:spPr>
              <p:txBody>
                <a:bodyPr/>
                <a:lstStyle/>
                <a:p>
                  <a:endParaRPr lang="en-US"/>
                </a:p>
              </p:txBody>
            </p:sp>
          </p:grpSp>
          <p:grpSp>
            <p:nvGrpSpPr>
              <p:cNvPr id="7" name="Group 15"/>
              <p:cNvGrpSpPr>
                <a:grpSpLocks/>
              </p:cNvGrpSpPr>
              <p:nvPr/>
            </p:nvGrpSpPr>
            <p:grpSpPr bwMode="auto">
              <a:xfrm>
                <a:off x="0" y="518"/>
                <a:ext cx="699" cy="319"/>
                <a:chOff x="0" y="518"/>
                <a:chExt cx="699" cy="319"/>
              </a:xfrm>
            </p:grpSpPr>
            <p:sp>
              <p:nvSpPr>
                <p:cNvPr id="61508" name="Rectangle 16"/>
                <p:cNvSpPr>
                  <a:spLocks noChangeArrowheads="1"/>
                </p:cNvSpPr>
                <p:nvPr/>
              </p:nvSpPr>
              <p:spPr bwMode="auto">
                <a:xfrm>
                  <a:off x="42" y="560"/>
                  <a:ext cx="615" cy="235"/>
                </a:xfrm>
                <a:prstGeom prst="rect">
                  <a:avLst/>
                </a:prstGeom>
                <a:noFill/>
                <a:ln w="9525">
                  <a:noFill/>
                  <a:miter lim="800000"/>
                  <a:headEnd/>
                  <a:tailEnd/>
                </a:ln>
              </p:spPr>
              <p:txBody>
                <a:bodyPr lIns="91074" tIns="45537" rIns="91074" bIns="45537"/>
                <a:lstStyle/>
                <a:p>
                  <a:pPr algn="ctr" defTabSz="914779"/>
                  <a:r>
                    <a:rPr lang="en-US" sz="1200">
                      <a:latin typeface="Arial" charset="0"/>
                      <a:cs typeface="Arial" charset="0"/>
                    </a:rPr>
                    <a:t>MODE</a:t>
                  </a:r>
                  <a:endParaRPr lang="en-US" sz="1200">
                    <a:latin typeface="Times New Roman" pitchFamily="18" charset="0"/>
                    <a:cs typeface="Times New Roman" pitchFamily="18" charset="0"/>
                  </a:endParaRPr>
                </a:p>
                <a:p>
                  <a:pPr algn="ctr" defTabSz="914779"/>
                  <a:endParaRPr lang="en-US">
                    <a:latin typeface="Times New Roman" pitchFamily="18" charset="0"/>
                  </a:endParaRPr>
                </a:p>
              </p:txBody>
            </p:sp>
            <p:sp>
              <p:nvSpPr>
                <p:cNvPr id="61509" name="Rectangle 17"/>
                <p:cNvSpPr>
                  <a:spLocks noChangeArrowheads="1"/>
                </p:cNvSpPr>
                <p:nvPr/>
              </p:nvSpPr>
              <p:spPr bwMode="auto">
                <a:xfrm>
                  <a:off x="0" y="518"/>
                  <a:ext cx="699" cy="319"/>
                </a:xfrm>
                <a:prstGeom prst="rect">
                  <a:avLst/>
                </a:prstGeom>
                <a:noFill/>
                <a:ln w="7">
                  <a:solidFill>
                    <a:srgbClr val="A0A0A0"/>
                  </a:solidFill>
                  <a:miter lim="800000"/>
                  <a:headEnd/>
                  <a:tailEnd/>
                </a:ln>
              </p:spPr>
              <p:txBody>
                <a:bodyPr/>
                <a:lstStyle/>
                <a:p>
                  <a:endParaRPr lang="en-US"/>
                </a:p>
              </p:txBody>
            </p:sp>
          </p:grpSp>
          <p:grpSp>
            <p:nvGrpSpPr>
              <p:cNvPr id="8" name="Group 18"/>
              <p:cNvGrpSpPr>
                <a:grpSpLocks/>
              </p:cNvGrpSpPr>
              <p:nvPr/>
            </p:nvGrpSpPr>
            <p:grpSpPr bwMode="auto">
              <a:xfrm>
                <a:off x="699" y="518"/>
                <a:ext cx="408" cy="319"/>
                <a:chOff x="699" y="518"/>
                <a:chExt cx="408" cy="319"/>
              </a:xfrm>
            </p:grpSpPr>
            <p:sp>
              <p:nvSpPr>
                <p:cNvPr id="61506" name="Rectangle 19"/>
                <p:cNvSpPr>
                  <a:spLocks noChangeArrowheads="1"/>
                </p:cNvSpPr>
                <p:nvPr/>
              </p:nvSpPr>
              <p:spPr bwMode="auto">
                <a:xfrm>
                  <a:off x="741" y="560"/>
                  <a:ext cx="324" cy="235"/>
                </a:xfrm>
                <a:prstGeom prst="rect">
                  <a:avLst/>
                </a:prstGeom>
                <a:noFill/>
                <a:ln w="9525">
                  <a:noFill/>
                  <a:miter lim="800000"/>
                  <a:headEnd/>
                  <a:tailEnd/>
                </a:ln>
              </p:spPr>
              <p:txBody>
                <a:bodyPr lIns="91074" tIns="45537" rIns="91074" bIns="45537"/>
                <a:lstStyle/>
                <a:p>
                  <a:pPr algn="ctr" defTabSz="914779"/>
                  <a:r>
                    <a:rPr lang="en-US" sz="1200">
                      <a:latin typeface="Arial" charset="0"/>
                      <a:cs typeface="Arial" charset="0"/>
                    </a:rPr>
                    <a:t>a</a:t>
                  </a:r>
                  <a:endParaRPr lang="en-US" sz="1200">
                    <a:latin typeface="Times New Roman" pitchFamily="18" charset="0"/>
                    <a:cs typeface="Times New Roman" pitchFamily="18" charset="0"/>
                  </a:endParaRPr>
                </a:p>
                <a:p>
                  <a:pPr algn="ctr" defTabSz="914779"/>
                  <a:endParaRPr lang="en-US">
                    <a:latin typeface="Times New Roman" pitchFamily="18" charset="0"/>
                  </a:endParaRPr>
                </a:p>
              </p:txBody>
            </p:sp>
            <p:sp>
              <p:nvSpPr>
                <p:cNvPr id="61507" name="Rectangle 20"/>
                <p:cNvSpPr>
                  <a:spLocks noChangeArrowheads="1"/>
                </p:cNvSpPr>
                <p:nvPr/>
              </p:nvSpPr>
              <p:spPr bwMode="auto">
                <a:xfrm>
                  <a:off x="699" y="518"/>
                  <a:ext cx="408" cy="319"/>
                </a:xfrm>
                <a:prstGeom prst="rect">
                  <a:avLst/>
                </a:prstGeom>
                <a:noFill/>
                <a:ln w="7">
                  <a:solidFill>
                    <a:srgbClr val="A0A0A0"/>
                  </a:solidFill>
                  <a:miter lim="800000"/>
                  <a:headEnd/>
                  <a:tailEnd/>
                </a:ln>
              </p:spPr>
              <p:txBody>
                <a:bodyPr/>
                <a:lstStyle/>
                <a:p>
                  <a:endParaRPr lang="en-US"/>
                </a:p>
              </p:txBody>
            </p:sp>
          </p:grpSp>
          <p:grpSp>
            <p:nvGrpSpPr>
              <p:cNvPr id="9" name="Group 21"/>
              <p:cNvGrpSpPr>
                <a:grpSpLocks/>
              </p:cNvGrpSpPr>
              <p:nvPr/>
            </p:nvGrpSpPr>
            <p:grpSpPr bwMode="auto">
              <a:xfrm>
                <a:off x="1107" y="518"/>
                <a:ext cx="408" cy="319"/>
                <a:chOff x="1107" y="518"/>
                <a:chExt cx="408" cy="319"/>
              </a:xfrm>
            </p:grpSpPr>
            <p:sp>
              <p:nvSpPr>
                <p:cNvPr id="61504" name="Rectangle 22"/>
                <p:cNvSpPr>
                  <a:spLocks noChangeArrowheads="1"/>
                </p:cNvSpPr>
                <p:nvPr/>
              </p:nvSpPr>
              <p:spPr bwMode="auto">
                <a:xfrm>
                  <a:off x="1149" y="560"/>
                  <a:ext cx="324" cy="235"/>
                </a:xfrm>
                <a:prstGeom prst="rect">
                  <a:avLst/>
                </a:prstGeom>
                <a:noFill/>
                <a:ln w="9525">
                  <a:noFill/>
                  <a:miter lim="800000"/>
                  <a:headEnd/>
                  <a:tailEnd/>
                </a:ln>
              </p:spPr>
              <p:txBody>
                <a:bodyPr lIns="91074" tIns="45537" rIns="91074" bIns="45537"/>
                <a:lstStyle/>
                <a:p>
                  <a:pPr algn="ctr" defTabSz="914779"/>
                  <a:r>
                    <a:rPr lang="en-US" sz="1200">
                      <a:latin typeface="Arial" charset="0"/>
                      <a:cs typeface="Arial" charset="0"/>
                    </a:rPr>
                    <a:t>b</a:t>
                  </a:r>
                  <a:endParaRPr lang="en-US" sz="1200">
                    <a:latin typeface="Times New Roman" pitchFamily="18" charset="0"/>
                    <a:cs typeface="Times New Roman" pitchFamily="18" charset="0"/>
                  </a:endParaRPr>
                </a:p>
                <a:p>
                  <a:pPr algn="ctr" defTabSz="914779"/>
                  <a:endParaRPr lang="en-US">
                    <a:latin typeface="Times New Roman" pitchFamily="18" charset="0"/>
                  </a:endParaRPr>
                </a:p>
              </p:txBody>
            </p:sp>
            <p:sp>
              <p:nvSpPr>
                <p:cNvPr id="61505" name="Rectangle 23"/>
                <p:cNvSpPr>
                  <a:spLocks noChangeArrowheads="1"/>
                </p:cNvSpPr>
                <p:nvPr/>
              </p:nvSpPr>
              <p:spPr bwMode="auto">
                <a:xfrm>
                  <a:off x="1107" y="518"/>
                  <a:ext cx="408" cy="319"/>
                </a:xfrm>
                <a:prstGeom prst="rect">
                  <a:avLst/>
                </a:prstGeom>
                <a:noFill/>
                <a:ln w="7">
                  <a:solidFill>
                    <a:srgbClr val="A0A0A0"/>
                  </a:solidFill>
                  <a:miter lim="800000"/>
                  <a:headEnd/>
                  <a:tailEnd/>
                </a:ln>
              </p:spPr>
              <p:txBody>
                <a:bodyPr/>
                <a:lstStyle/>
                <a:p>
                  <a:endParaRPr lang="en-US"/>
                </a:p>
              </p:txBody>
            </p:sp>
          </p:grpSp>
          <p:grpSp>
            <p:nvGrpSpPr>
              <p:cNvPr id="10" name="Group 24"/>
              <p:cNvGrpSpPr>
                <a:grpSpLocks/>
              </p:cNvGrpSpPr>
              <p:nvPr/>
            </p:nvGrpSpPr>
            <p:grpSpPr bwMode="auto">
              <a:xfrm>
                <a:off x="1515" y="518"/>
                <a:ext cx="408" cy="319"/>
                <a:chOff x="1515" y="518"/>
                <a:chExt cx="408" cy="319"/>
              </a:xfrm>
            </p:grpSpPr>
            <p:sp>
              <p:nvSpPr>
                <p:cNvPr id="61502" name="Rectangle 25"/>
                <p:cNvSpPr>
                  <a:spLocks noChangeArrowheads="1"/>
                </p:cNvSpPr>
                <p:nvPr/>
              </p:nvSpPr>
              <p:spPr bwMode="auto">
                <a:xfrm>
                  <a:off x="1557" y="560"/>
                  <a:ext cx="324" cy="235"/>
                </a:xfrm>
                <a:prstGeom prst="rect">
                  <a:avLst/>
                </a:prstGeom>
                <a:noFill/>
                <a:ln w="9525">
                  <a:noFill/>
                  <a:miter lim="800000"/>
                  <a:headEnd/>
                  <a:tailEnd/>
                </a:ln>
              </p:spPr>
              <p:txBody>
                <a:bodyPr lIns="91074" tIns="45537" rIns="91074" bIns="45537"/>
                <a:lstStyle/>
                <a:p>
                  <a:pPr algn="ctr" defTabSz="914779"/>
                  <a:r>
                    <a:rPr lang="en-US" sz="1200">
                      <a:latin typeface="Arial" charset="0"/>
                      <a:cs typeface="Arial" charset="0"/>
                    </a:rPr>
                    <a:t>c</a:t>
                  </a:r>
                  <a:endParaRPr lang="en-US" sz="1200">
                    <a:latin typeface="Times New Roman" pitchFamily="18" charset="0"/>
                    <a:cs typeface="Times New Roman" pitchFamily="18" charset="0"/>
                  </a:endParaRPr>
                </a:p>
                <a:p>
                  <a:pPr algn="ctr" defTabSz="914779"/>
                  <a:endParaRPr lang="en-US">
                    <a:latin typeface="Times New Roman" pitchFamily="18" charset="0"/>
                  </a:endParaRPr>
                </a:p>
              </p:txBody>
            </p:sp>
            <p:sp>
              <p:nvSpPr>
                <p:cNvPr id="61503" name="Rectangle 26"/>
                <p:cNvSpPr>
                  <a:spLocks noChangeArrowheads="1"/>
                </p:cNvSpPr>
                <p:nvPr/>
              </p:nvSpPr>
              <p:spPr bwMode="auto">
                <a:xfrm>
                  <a:off x="1515" y="518"/>
                  <a:ext cx="408" cy="319"/>
                </a:xfrm>
                <a:prstGeom prst="rect">
                  <a:avLst/>
                </a:prstGeom>
                <a:noFill/>
                <a:ln w="7">
                  <a:solidFill>
                    <a:srgbClr val="A0A0A0"/>
                  </a:solidFill>
                  <a:miter lim="800000"/>
                  <a:headEnd/>
                  <a:tailEnd/>
                </a:ln>
              </p:spPr>
              <p:txBody>
                <a:bodyPr/>
                <a:lstStyle/>
                <a:p>
                  <a:endParaRPr lang="en-US"/>
                </a:p>
              </p:txBody>
            </p:sp>
          </p:grpSp>
          <p:grpSp>
            <p:nvGrpSpPr>
              <p:cNvPr id="11" name="Group 27"/>
              <p:cNvGrpSpPr>
                <a:grpSpLocks/>
              </p:cNvGrpSpPr>
              <p:nvPr/>
            </p:nvGrpSpPr>
            <p:grpSpPr bwMode="auto">
              <a:xfrm>
                <a:off x="1923" y="518"/>
                <a:ext cx="408" cy="319"/>
                <a:chOff x="1923" y="518"/>
                <a:chExt cx="408" cy="319"/>
              </a:xfrm>
            </p:grpSpPr>
            <p:sp>
              <p:nvSpPr>
                <p:cNvPr id="61500" name="Rectangle 28"/>
                <p:cNvSpPr>
                  <a:spLocks noChangeArrowheads="1"/>
                </p:cNvSpPr>
                <p:nvPr/>
              </p:nvSpPr>
              <p:spPr bwMode="auto">
                <a:xfrm>
                  <a:off x="1965" y="560"/>
                  <a:ext cx="324" cy="235"/>
                </a:xfrm>
                <a:prstGeom prst="rect">
                  <a:avLst/>
                </a:prstGeom>
                <a:noFill/>
                <a:ln w="9525">
                  <a:noFill/>
                  <a:miter lim="800000"/>
                  <a:headEnd/>
                  <a:tailEnd/>
                </a:ln>
              </p:spPr>
              <p:txBody>
                <a:bodyPr lIns="91074" tIns="45537" rIns="91074" bIns="45537"/>
                <a:lstStyle/>
                <a:p>
                  <a:pPr algn="ctr" defTabSz="914779"/>
                  <a:r>
                    <a:rPr lang="en-US" sz="1200">
                      <a:latin typeface="Arial" charset="0"/>
                      <a:cs typeface="Arial" charset="0"/>
                    </a:rPr>
                    <a:t>d</a:t>
                  </a:r>
                  <a:endParaRPr lang="en-US" sz="1200">
                    <a:latin typeface="Times New Roman" pitchFamily="18" charset="0"/>
                    <a:cs typeface="Times New Roman" pitchFamily="18" charset="0"/>
                  </a:endParaRPr>
                </a:p>
                <a:p>
                  <a:pPr algn="ctr" defTabSz="914779"/>
                  <a:endParaRPr lang="en-US">
                    <a:latin typeface="Times New Roman" pitchFamily="18" charset="0"/>
                  </a:endParaRPr>
                </a:p>
              </p:txBody>
            </p:sp>
            <p:sp>
              <p:nvSpPr>
                <p:cNvPr id="61501" name="Rectangle 29"/>
                <p:cNvSpPr>
                  <a:spLocks noChangeArrowheads="1"/>
                </p:cNvSpPr>
                <p:nvPr/>
              </p:nvSpPr>
              <p:spPr bwMode="auto">
                <a:xfrm>
                  <a:off x="1923" y="518"/>
                  <a:ext cx="408" cy="319"/>
                </a:xfrm>
                <a:prstGeom prst="rect">
                  <a:avLst/>
                </a:prstGeom>
                <a:noFill/>
                <a:ln w="7">
                  <a:solidFill>
                    <a:srgbClr val="A0A0A0"/>
                  </a:solidFill>
                  <a:miter lim="800000"/>
                  <a:headEnd/>
                  <a:tailEnd/>
                </a:ln>
              </p:spPr>
              <p:txBody>
                <a:bodyPr/>
                <a:lstStyle/>
                <a:p>
                  <a:endParaRPr lang="en-US"/>
                </a:p>
              </p:txBody>
            </p:sp>
          </p:grpSp>
          <p:grpSp>
            <p:nvGrpSpPr>
              <p:cNvPr id="12" name="Group 30"/>
              <p:cNvGrpSpPr>
                <a:grpSpLocks/>
              </p:cNvGrpSpPr>
              <p:nvPr/>
            </p:nvGrpSpPr>
            <p:grpSpPr bwMode="auto">
              <a:xfrm>
                <a:off x="0" y="921"/>
                <a:ext cx="699" cy="319"/>
                <a:chOff x="0" y="921"/>
                <a:chExt cx="699" cy="319"/>
              </a:xfrm>
            </p:grpSpPr>
            <p:sp>
              <p:nvSpPr>
                <p:cNvPr id="61498" name="Rectangle 31"/>
                <p:cNvSpPr>
                  <a:spLocks noChangeArrowheads="1"/>
                </p:cNvSpPr>
                <p:nvPr/>
              </p:nvSpPr>
              <p:spPr bwMode="auto">
                <a:xfrm>
                  <a:off x="42" y="963"/>
                  <a:ext cx="615" cy="235"/>
                </a:xfrm>
                <a:prstGeom prst="rect">
                  <a:avLst/>
                </a:prstGeom>
                <a:noFill/>
                <a:ln w="9525">
                  <a:noFill/>
                  <a:miter lim="800000"/>
                  <a:headEnd/>
                  <a:tailEnd/>
                </a:ln>
              </p:spPr>
              <p:txBody>
                <a:bodyPr lIns="91074" tIns="45537" rIns="91074" bIns="45537"/>
                <a:lstStyle/>
                <a:p>
                  <a:pPr defTabSz="914779"/>
                  <a:r>
                    <a:rPr lang="en-US" sz="1200">
                      <a:latin typeface="Arial" charset="0"/>
                      <a:cs typeface="Arial" charset="0"/>
                    </a:rPr>
                    <a:t>Organic</a:t>
                  </a:r>
                  <a:endParaRPr lang="en-US" sz="1200">
                    <a:latin typeface="Times New Roman" pitchFamily="18" charset="0"/>
                    <a:cs typeface="Times New Roman" pitchFamily="18" charset="0"/>
                  </a:endParaRPr>
                </a:p>
                <a:p>
                  <a:pPr defTabSz="914779"/>
                  <a:endParaRPr lang="en-US">
                    <a:latin typeface="Times New Roman" pitchFamily="18" charset="0"/>
                  </a:endParaRPr>
                </a:p>
              </p:txBody>
            </p:sp>
            <p:sp>
              <p:nvSpPr>
                <p:cNvPr id="61499" name="Rectangle 32"/>
                <p:cNvSpPr>
                  <a:spLocks noChangeArrowheads="1"/>
                </p:cNvSpPr>
                <p:nvPr/>
              </p:nvSpPr>
              <p:spPr bwMode="auto">
                <a:xfrm>
                  <a:off x="0" y="921"/>
                  <a:ext cx="699" cy="319"/>
                </a:xfrm>
                <a:prstGeom prst="rect">
                  <a:avLst/>
                </a:prstGeom>
                <a:noFill/>
                <a:ln w="7">
                  <a:solidFill>
                    <a:srgbClr val="A0A0A0"/>
                  </a:solidFill>
                  <a:miter lim="800000"/>
                  <a:headEnd/>
                  <a:tailEnd/>
                </a:ln>
              </p:spPr>
              <p:txBody>
                <a:bodyPr/>
                <a:lstStyle/>
                <a:p>
                  <a:endParaRPr lang="en-US"/>
                </a:p>
              </p:txBody>
            </p:sp>
          </p:grpSp>
          <p:grpSp>
            <p:nvGrpSpPr>
              <p:cNvPr id="13" name="Group 33"/>
              <p:cNvGrpSpPr>
                <a:grpSpLocks/>
              </p:cNvGrpSpPr>
              <p:nvPr/>
            </p:nvGrpSpPr>
            <p:grpSpPr bwMode="auto">
              <a:xfrm>
                <a:off x="699" y="921"/>
                <a:ext cx="408" cy="319"/>
                <a:chOff x="699" y="921"/>
                <a:chExt cx="408" cy="319"/>
              </a:xfrm>
            </p:grpSpPr>
            <p:sp>
              <p:nvSpPr>
                <p:cNvPr id="61496" name="Rectangle 34"/>
                <p:cNvSpPr>
                  <a:spLocks noChangeArrowheads="1"/>
                </p:cNvSpPr>
                <p:nvPr/>
              </p:nvSpPr>
              <p:spPr bwMode="auto">
                <a:xfrm>
                  <a:off x="741" y="963"/>
                  <a:ext cx="324" cy="235"/>
                </a:xfrm>
                <a:prstGeom prst="rect">
                  <a:avLst/>
                </a:prstGeom>
                <a:noFill/>
                <a:ln w="9525">
                  <a:noFill/>
                  <a:miter lim="800000"/>
                  <a:headEnd/>
                  <a:tailEnd/>
                </a:ln>
              </p:spPr>
              <p:txBody>
                <a:bodyPr lIns="91074" tIns="45537" rIns="91074" bIns="45537"/>
                <a:lstStyle/>
                <a:p>
                  <a:pPr algn="ctr" defTabSz="914779"/>
                  <a:r>
                    <a:rPr lang="en-US" sz="1200">
                      <a:latin typeface="Arial" charset="0"/>
                      <a:cs typeface="Arial" charset="0"/>
                    </a:rPr>
                    <a:t>2.4</a:t>
                  </a:r>
                  <a:endParaRPr lang="en-US" sz="1200">
                    <a:latin typeface="Times New Roman" pitchFamily="18" charset="0"/>
                    <a:cs typeface="Times New Roman" pitchFamily="18" charset="0"/>
                  </a:endParaRPr>
                </a:p>
                <a:p>
                  <a:pPr algn="ctr" defTabSz="914779"/>
                  <a:endParaRPr lang="en-US">
                    <a:latin typeface="Times New Roman" pitchFamily="18" charset="0"/>
                  </a:endParaRPr>
                </a:p>
              </p:txBody>
            </p:sp>
            <p:sp>
              <p:nvSpPr>
                <p:cNvPr id="61497" name="Rectangle 35"/>
                <p:cNvSpPr>
                  <a:spLocks noChangeArrowheads="1"/>
                </p:cNvSpPr>
                <p:nvPr/>
              </p:nvSpPr>
              <p:spPr bwMode="auto">
                <a:xfrm>
                  <a:off x="699" y="921"/>
                  <a:ext cx="408" cy="319"/>
                </a:xfrm>
                <a:prstGeom prst="rect">
                  <a:avLst/>
                </a:prstGeom>
                <a:noFill/>
                <a:ln w="7">
                  <a:solidFill>
                    <a:srgbClr val="A0A0A0"/>
                  </a:solidFill>
                  <a:miter lim="800000"/>
                  <a:headEnd/>
                  <a:tailEnd/>
                </a:ln>
              </p:spPr>
              <p:txBody>
                <a:bodyPr/>
                <a:lstStyle/>
                <a:p>
                  <a:endParaRPr lang="en-US"/>
                </a:p>
              </p:txBody>
            </p:sp>
          </p:grpSp>
          <p:grpSp>
            <p:nvGrpSpPr>
              <p:cNvPr id="14" name="Group 36"/>
              <p:cNvGrpSpPr>
                <a:grpSpLocks/>
              </p:cNvGrpSpPr>
              <p:nvPr/>
            </p:nvGrpSpPr>
            <p:grpSpPr bwMode="auto">
              <a:xfrm>
                <a:off x="1107" y="921"/>
                <a:ext cx="408" cy="319"/>
                <a:chOff x="1107" y="921"/>
                <a:chExt cx="408" cy="319"/>
              </a:xfrm>
            </p:grpSpPr>
            <p:sp>
              <p:nvSpPr>
                <p:cNvPr id="61494" name="Rectangle 37"/>
                <p:cNvSpPr>
                  <a:spLocks noChangeArrowheads="1"/>
                </p:cNvSpPr>
                <p:nvPr/>
              </p:nvSpPr>
              <p:spPr bwMode="auto">
                <a:xfrm>
                  <a:off x="1149" y="963"/>
                  <a:ext cx="324" cy="235"/>
                </a:xfrm>
                <a:prstGeom prst="rect">
                  <a:avLst/>
                </a:prstGeom>
                <a:noFill/>
                <a:ln w="9525">
                  <a:noFill/>
                  <a:miter lim="800000"/>
                  <a:headEnd/>
                  <a:tailEnd/>
                </a:ln>
              </p:spPr>
              <p:txBody>
                <a:bodyPr lIns="91074" tIns="45537" rIns="91074" bIns="45537"/>
                <a:lstStyle/>
                <a:p>
                  <a:pPr algn="ctr" defTabSz="914779"/>
                  <a:r>
                    <a:rPr lang="en-US" sz="1200">
                      <a:latin typeface="Arial" charset="0"/>
                      <a:cs typeface="Arial" charset="0"/>
                    </a:rPr>
                    <a:t>1.05</a:t>
                  </a:r>
                  <a:endParaRPr lang="en-US" sz="1200">
                    <a:latin typeface="Times New Roman" pitchFamily="18" charset="0"/>
                    <a:cs typeface="Times New Roman" pitchFamily="18" charset="0"/>
                  </a:endParaRPr>
                </a:p>
                <a:p>
                  <a:pPr algn="ctr" defTabSz="914779"/>
                  <a:endParaRPr lang="en-US">
                    <a:latin typeface="Times New Roman" pitchFamily="18" charset="0"/>
                  </a:endParaRPr>
                </a:p>
              </p:txBody>
            </p:sp>
            <p:sp>
              <p:nvSpPr>
                <p:cNvPr id="61495" name="Rectangle 38"/>
                <p:cNvSpPr>
                  <a:spLocks noChangeArrowheads="1"/>
                </p:cNvSpPr>
                <p:nvPr/>
              </p:nvSpPr>
              <p:spPr bwMode="auto">
                <a:xfrm>
                  <a:off x="1107" y="921"/>
                  <a:ext cx="408" cy="319"/>
                </a:xfrm>
                <a:prstGeom prst="rect">
                  <a:avLst/>
                </a:prstGeom>
                <a:noFill/>
                <a:ln w="7">
                  <a:solidFill>
                    <a:srgbClr val="A0A0A0"/>
                  </a:solidFill>
                  <a:miter lim="800000"/>
                  <a:headEnd/>
                  <a:tailEnd/>
                </a:ln>
              </p:spPr>
              <p:txBody>
                <a:bodyPr/>
                <a:lstStyle/>
                <a:p>
                  <a:endParaRPr lang="en-US"/>
                </a:p>
              </p:txBody>
            </p:sp>
          </p:grpSp>
          <p:grpSp>
            <p:nvGrpSpPr>
              <p:cNvPr id="15" name="Group 39"/>
              <p:cNvGrpSpPr>
                <a:grpSpLocks/>
              </p:cNvGrpSpPr>
              <p:nvPr/>
            </p:nvGrpSpPr>
            <p:grpSpPr bwMode="auto">
              <a:xfrm>
                <a:off x="1515" y="921"/>
                <a:ext cx="408" cy="319"/>
                <a:chOff x="1515" y="921"/>
                <a:chExt cx="408" cy="319"/>
              </a:xfrm>
            </p:grpSpPr>
            <p:sp>
              <p:nvSpPr>
                <p:cNvPr id="61492" name="Rectangle 40"/>
                <p:cNvSpPr>
                  <a:spLocks noChangeArrowheads="1"/>
                </p:cNvSpPr>
                <p:nvPr/>
              </p:nvSpPr>
              <p:spPr bwMode="auto">
                <a:xfrm>
                  <a:off x="1557" y="963"/>
                  <a:ext cx="324" cy="235"/>
                </a:xfrm>
                <a:prstGeom prst="rect">
                  <a:avLst/>
                </a:prstGeom>
                <a:noFill/>
                <a:ln w="9525">
                  <a:noFill/>
                  <a:miter lim="800000"/>
                  <a:headEnd/>
                  <a:tailEnd/>
                </a:ln>
              </p:spPr>
              <p:txBody>
                <a:bodyPr lIns="91074" tIns="45537" rIns="91074" bIns="45537"/>
                <a:lstStyle/>
                <a:p>
                  <a:pPr algn="ctr" defTabSz="914779"/>
                  <a:r>
                    <a:rPr lang="en-US" sz="1200">
                      <a:latin typeface="Arial" charset="0"/>
                      <a:cs typeface="Arial" charset="0"/>
                    </a:rPr>
                    <a:t>2.5</a:t>
                  </a:r>
                  <a:endParaRPr lang="en-US" sz="1200">
                    <a:latin typeface="Times New Roman" pitchFamily="18" charset="0"/>
                    <a:cs typeface="Times New Roman" pitchFamily="18" charset="0"/>
                  </a:endParaRPr>
                </a:p>
                <a:p>
                  <a:pPr algn="ctr" defTabSz="914779"/>
                  <a:endParaRPr lang="en-US">
                    <a:latin typeface="Times New Roman" pitchFamily="18" charset="0"/>
                  </a:endParaRPr>
                </a:p>
              </p:txBody>
            </p:sp>
            <p:sp>
              <p:nvSpPr>
                <p:cNvPr id="61493" name="Rectangle 41"/>
                <p:cNvSpPr>
                  <a:spLocks noChangeArrowheads="1"/>
                </p:cNvSpPr>
                <p:nvPr/>
              </p:nvSpPr>
              <p:spPr bwMode="auto">
                <a:xfrm>
                  <a:off x="1515" y="921"/>
                  <a:ext cx="408" cy="319"/>
                </a:xfrm>
                <a:prstGeom prst="rect">
                  <a:avLst/>
                </a:prstGeom>
                <a:noFill/>
                <a:ln w="7">
                  <a:solidFill>
                    <a:srgbClr val="A0A0A0"/>
                  </a:solidFill>
                  <a:miter lim="800000"/>
                  <a:headEnd/>
                  <a:tailEnd/>
                </a:ln>
              </p:spPr>
              <p:txBody>
                <a:bodyPr/>
                <a:lstStyle/>
                <a:p>
                  <a:endParaRPr lang="en-US"/>
                </a:p>
              </p:txBody>
            </p:sp>
          </p:grpSp>
          <p:grpSp>
            <p:nvGrpSpPr>
              <p:cNvPr id="16" name="Group 42"/>
              <p:cNvGrpSpPr>
                <a:grpSpLocks/>
              </p:cNvGrpSpPr>
              <p:nvPr/>
            </p:nvGrpSpPr>
            <p:grpSpPr bwMode="auto">
              <a:xfrm>
                <a:off x="1923" y="921"/>
                <a:ext cx="408" cy="319"/>
                <a:chOff x="1923" y="921"/>
                <a:chExt cx="408" cy="319"/>
              </a:xfrm>
            </p:grpSpPr>
            <p:sp>
              <p:nvSpPr>
                <p:cNvPr id="61490" name="Rectangle 43"/>
                <p:cNvSpPr>
                  <a:spLocks noChangeArrowheads="1"/>
                </p:cNvSpPr>
                <p:nvPr/>
              </p:nvSpPr>
              <p:spPr bwMode="auto">
                <a:xfrm>
                  <a:off x="1965" y="963"/>
                  <a:ext cx="324" cy="235"/>
                </a:xfrm>
                <a:prstGeom prst="rect">
                  <a:avLst/>
                </a:prstGeom>
                <a:noFill/>
                <a:ln w="9525">
                  <a:noFill/>
                  <a:miter lim="800000"/>
                  <a:headEnd/>
                  <a:tailEnd/>
                </a:ln>
              </p:spPr>
              <p:txBody>
                <a:bodyPr lIns="91074" tIns="45537" rIns="91074" bIns="45537"/>
                <a:lstStyle/>
                <a:p>
                  <a:pPr algn="ctr" defTabSz="914779"/>
                  <a:r>
                    <a:rPr lang="en-US" sz="1200">
                      <a:latin typeface="Arial" charset="0"/>
                      <a:cs typeface="Arial" charset="0"/>
                    </a:rPr>
                    <a:t>0.38</a:t>
                  </a:r>
                  <a:endParaRPr lang="en-US" sz="1200">
                    <a:latin typeface="Times New Roman" pitchFamily="18" charset="0"/>
                    <a:cs typeface="Times New Roman" pitchFamily="18" charset="0"/>
                  </a:endParaRPr>
                </a:p>
                <a:p>
                  <a:pPr algn="ctr" defTabSz="914779"/>
                  <a:endParaRPr lang="en-US">
                    <a:latin typeface="Times New Roman" pitchFamily="18" charset="0"/>
                  </a:endParaRPr>
                </a:p>
              </p:txBody>
            </p:sp>
            <p:sp>
              <p:nvSpPr>
                <p:cNvPr id="61491" name="Rectangle 44"/>
                <p:cNvSpPr>
                  <a:spLocks noChangeArrowheads="1"/>
                </p:cNvSpPr>
                <p:nvPr/>
              </p:nvSpPr>
              <p:spPr bwMode="auto">
                <a:xfrm>
                  <a:off x="1923" y="921"/>
                  <a:ext cx="408" cy="319"/>
                </a:xfrm>
                <a:prstGeom prst="rect">
                  <a:avLst/>
                </a:prstGeom>
                <a:noFill/>
                <a:ln w="7">
                  <a:solidFill>
                    <a:srgbClr val="A0A0A0"/>
                  </a:solidFill>
                  <a:miter lim="800000"/>
                  <a:headEnd/>
                  <a:tailEnd/>
                </a:ln>
              </p:spPr>
              <p:txBody>
                <a:bodyPr/>
                <a:lstStyle/>
                <a:p>
                  <a:endParaRPr lang="en-US"/>
                </a:p>
              </p:txBody>
            </p:sp>
          </p:grpSp>
          <p:grpSp>
            <p:nvGrpSpPr>
              <p:cNvPr id="17" name="Group 45"/>
              <p:cNvGrpSpPr>
                <a:grpSpLocks/>
              </p:cNvGrpSpPr>
              <p:nvPr/>
            </p:nvGrpSpPr>
            <p:grpSpPr bwMode="auto">
              <a:xfrm>
                <a:off x="0" y="1324"/>
                <a:ext cx="699" cy="434"/>
                <a:chOff x="0" y="1324"/>
                <a:chExt cx="699" cy="434"/>
              </a:xfrm>
            </p:grpSpPr>
            <p:sp>
              <p:nvSpPr>
                <p:cNvPr id="61488" name="Rectangle 46"/>
                <p:cNvSpPr>
                  <a:spLocks noChangeArrowheads="1"/>
                </p:cNvSpPr>
                <p:nvPr/>
              </p:nvSpPr>
              <p:spPr bwMode="auto">
                <a:xfrm>
                  <a:off x="42" y="1366"/>
                  <a:ext cx="615" cy="350"/>
                </a:xfrm>
                <a:prstGeom prst="rect">
                  <a:avLst/>
                </a:prstGeom>
                <a:noFill/>
                <a:ln w="9525">
                  <a:noFill/>
                  <a:miter lim="800000"/>
                  <a:headEnd/>
                  <a:tailEnd/>
                </a:ln>
              </p:spPr>
              <p:txBody>
                <a:bodyPr lIns="91074" tIns="45537" rIns="91074" bIns="45537"/>
                <a:lstStyle/>
                <a:p>
                  <a:pPr defTabSz="914779"/>
                  <a:r>
                    <a:rPr lang="en-US" sz="1200">
                      <a:latin typeface="Arial" charset="0"/>
                      <a:cs typeface="Arial" charset="0"/>
                    </a:rPr>
                    <a:t>Semidetached</a:t>
                  </a:r>
                  <a:endParaRPr lang="en-US" sz="1200">
                    <a:latin typeface="Times New Roman" pitchFamily="18" charset="0"/>
                    <a:cs typeface="Times New Roman" pitchFamily="18" charset="0"/>
                  </a:endParaRPr>
                </a:p>
                <a:p>
                  <a:pPr defTabSz="914779"/>
                  <a:endParaRPr lang="en-US">
                    <a:latin typeface="Times New Roman" pitchFamily="18" charset="0"/>
                  </a:endParaRPr>
                </a:p>
              </p:txBody>
            </p:sp>
            <p:sp>
              <p:nvSpPr>
                <p:cNvPr id="61489" name="Rectangle 47"/>
                <p:cNvSpPr>
                  <a:spLocks noChangeArrowheads="1"/>
                </p:cNvSpPr>
                <p:nvPr/>
              </p:nvSpPr>
              <p:spPr bwMode="auto">
                <a:xfrm>
                  <a:off x="0" y="1324"/>
                  <a:ext cx="699" cy="434"/>
                </a:xfrm>
                <a:prstGeom prst="rect">
                  <a:avLst/>
                </a:prstGeom>
                <a:noFill/>
                <a:ln w="7">
                  <a:solidFill>
                    <a:srgbClr val="A0A0A0"/>
                  </a:solidFill>
                  <a:miter lim="800000"/>
                  <a:headEnd/>
                  <a:tailEnd/>
                </a:ln>
              </p:spPr>
              <p:txBody>
                <a:bodyPr/>
                <a:lstStyle/>
                <a:p>
                  <a:endParaRPr lang="en-US"/>
                </a:p>
              </p:txBody>
            </p:sp>
          </p:grpSp>
          <p:grpSp>
            <p:nvGrpSpPr>
              <p:cNvPr id="18" name="Group 48"/>
              <p:cNvGrpSpPr>
                <a:grpSpLocks/>
              </p:cNvGrpSpPr>
              <p:nvPr/>
            </p:nvGrpSpPr>
            <p:grpSpPr bwMode="auto">
              <a:xfrm>
                <a:off x="699" y="1324"/>
                <a:ext cx="408" cy="434"/>
                <a:chOff x="699" y="1324"/>
                <a:chExt cx="408" cy="434"/>
              </a:xfrm>
            </p:grpSpPr>
            <p:sp>
              <p:nvSpPr>
                <p:cNvPr id="61486" name="Rectangle 49"/>
                <p:cNvSpPr>
                  <a:spLocks noChangeArrowheads="1"/>
                </p:cNvSpPr>
                <p:nvPr/>
              </p:nvSpPr>
              <p:spPr bwMode="auto">
                <a:xfrm>
                  <a:off x="741" y="1366"/>
                  <a:ext cx="324" cy="350"/>
                </a:xfrm>
                <a:prstGeom prst="rect">
                  <a:avLst/>
                </a:prstGeom>
                <a:noFill/>
                <a:ln w="9525">
                  <a:noFill/>
                  <a:miter lim="800000"/>
                  <a:headEnd/>
                  <a:tailEnd/>
                </a:ln>
              </p:spPr>
              <p:txBody>
                <a:bodyPr lIns="91074" tIns="45537" rIns="91074" bIns="45537"/>
                <a:lstStyle/>
                <a:p>
                  <a:pPr algn="ctr" defTabSz="914779"/>
                  <a:r>
                    <a:rPr lang="en-US" sz="1200">
                      <a:latin typeface="Arial" charset="0"/>
                      <a:cs typeface="Arial" charset="0"/>
                    </a:rPr>
                    <a:t>3.0</a:t>
                  </a:r>
                  <a:endParaRPr lang="en-US" sz="1200">
                    <a:latin typeface="Times New Roman" pitchFamily="18" charset="0"/>
                    <a:cs typeface="Times New Roman" pitchFamily="18" charset="0"/>
                  </a:endParaRPr>
                </a:p>
                <a:p>
                  <a:pPr algn="ctr" defTabSz="914779"/>
                  <a:endParaRPr lang="en-US">
                    <a:latin typeface="Times New Roman" pitchFamily="18" charset="0"/>
                  </a:endParaRPr>
                </a:p>
              </p:txBody>
            </p:sp>
            <p:sp>
              <p:nvSpPr>
                <p:cNvPr id="61487" name="Rectangle 50"/>
                <p:cNvSpPr>
                  <a:spLocks noChangeArrowheads="1"/>
                </p:cNvSpPr>
                <p:nvPr/>
              </p:nvSpPr>
              <p:spPr bwMode="auto">
                <a:xfrm>
                  <a:off x="699" y="1324"/>
                  <a:ext cx="408" cy="434"/>
                </a:xfrm>
                <a:prstGeom prst="rect">
                  <a:avLst/>
                </a:prstGeom>
                <a:noFill/>
                <a:ln w="7">
                  <a:solidFill>
                    <a:srgbClr val="A0A0A0"/>
                  </a:solidFill>
                  <a:miter lim="800000"/>
                  <a:headEnd/>
                  <a:tailEnd/>
                </a:ln>
              </p:spPr>
              <p:txBody>
                <a:bodyPr/>
                <a:lstStyle/>
                <a:p>
                  <a:endParaRPr lang="en-US"/>
                </a:p>
              </p:txBody>
            </p:sp>
          </p:grpSp>
          <p:grpSp>
            <p:nvGrpSpPr>
              <p:cNvPr id="19" name="Group 51"/>
              <p:cNvGrpSpPr>
                <a:grpSpLocks/>
              </p:cNvGrpSpPr>
              <p:nvPr/>
            </p:nvGrpSpPr>
            <p:grpSpPr bwMode="auto">
              <a:xfrm>
                <a:off x="1107" y="1324"/>
                <a:ext cx="408" cy="434"/>
                <a:chOff x="1107" y="1324"/>
                <a:chExt cx="408" cy="434"/>
              </a:xfrm>
            </p:grpSpPr>
            <p:sp>
              <p:nvSpPr>
                <p:cNvPr id="61484" name="Rectangle 52"/>
                <p:cNvSpPr>
                  <a:spLocks noChangeArrowheads="1"/>
                </p:cNvSpPr>
                <p:nvPr/>
              </p:nvSpPr>
              <p:spPr bwMode="auto">
                <a:xfrm>
                  <a:off x="1149" y="1366"/>
                  <a:ext cx="324" cy="350"/>
                </a:xfrm>
                <a:prstGeom prst="rect">
                  <a:avLst/>
                </a:prstGeom>
                <a:noFill/>
                <a:ln w="9525">
                  <a:noFill/>
                  <a:miter lim="800000"/>
                  <a:headEnd/>
                  <a:tailEnd/>
                </a:ln>
              </p:spPr>
              <p:txBody>
                <a:bodyPr lIns="91074" tIns="45537" rIns="91074" bIns="45537"/>
                <a:lstStyle/>
                <a:p>
                  <a:pPr algn="ctr" defTabSz="914779"/>
                  <a:r>
                    <a:rPr lang="en-US" sz="1200">
                      <a:latin typeface="Arial" charset="0"/>
                      <a:cs typeface="Arial" charset="0"/>
                    </a:rPr>
                    <a:t>1.12</a:t>
                  </a:r>
                  <a:endParaRPr lang="en-US" sz="1200">
                    <a:latin typeface="Times New Roman" pitchFamily="18" charset="0"/>
                    <a:cs typeface="Times New Roman" pitchFamily="18" charset="0"/>
                  </a:endParaRPr>
                </a:p>
                <a:p>
                  <a:pPr algn="ctr" defTabSz="914779"/>
                  <a:endParaRPr lang="en-US">
                    <a:latin typeface="Times New Roman" pitchFamily="18" charset="0"/>
                  </a:endParaRPr>
                </a:p>
              </p:txBody>
            </p:sp>
            <p:sp>
              <p:nvSpPr>
                <p:cNvPr id="61485" name="Rectangle 53"/>
                <p:cNvSpPr>
                  <a:spLocks noChangeArrowheads="1"/>
                </p:cNvSpPr>
                <p:nvPr/>
              </p:nvSpPr>
              <p:spPr bwMode="auto">
                <a:xfrm>
                  <a:off x="1107" y="1324"/>
                  <a:ext cx="408" cy="434"/>
                </a:xfrm>
                <a:prstGeom prst="rect">
                  <a:avLst/>
                </a:prstGeom>
                <a:noFill/>
                <a:ln w="7">
                  <a:solidFill>
                    <a:srgbClr val="A0A0A0"/>
                  </a:solidFill>
                  <a:miter lim="800000"/>
                  <a:headEnd/>
                  <a:tailEnd/>
                </a:ln>
              </p:spPr>
              <p:txBody>
                <a:bodyPr/>
                <a:lstStyle/>
                <a:p>
                  <a:endParaRPr lang="en-US"/>
                </a:p>
              </p:txBody>
            </p:sp>
          </p:grpSp>
          <p:grpSp>
            <p:nvGrpSpPr>
              <p:cNvPr id="20" name="Group 54"/>
              <p:cNvGrpSpPr>
                <a:grpSpLocks/>
              </p:cNvGrpSpPr>
              <p:nvPr/>
            </p:nvGrpSpPr>
            <p:grpSpPr bwMode="auto">
              <a:xfrm>
                <a:off x="1515" y="1324"/>
                <a:ext cx="408" cy="434"/>
                <a:chOff x="1515" y="1324"/>
                <a:chExt cx="408" cy="434"/>
              </a:xfrm>
            </p:grpSpPr>
            <p:sp>
              <p:nvSpPr>
                <p:cNvPr id="61482" name="Rectangle 55"/>
                <p:cNvSpPr>
                  <a:spLocks noChangeArrowheads="1"/>
                </p:cNvSpPr>
                <p:nvPr/>
              </p:nvSpPr>
              <p:spPr bwMode="auto">
                <a:xfrm>
                  <a:off x="1557" y="1366"/>
                  <a:ext cx="324" cy="350"/>
                </a:xfrm>
                <a:prstGeom prst="rect">
                  <a:avLst/>
                </a:prstGeom>
                <a:noFill/>
                <a:ln w="9525">
                  <a:noFill/>
                  <a:miter lim="800000"/>
                  <a:headEnd/>
                  <a:tailEnd/>
                </a:ln>
              </p:spPr>
              <p:txBody>
                <a:bodyPr lIns="91074" tIns="45537" rIns="91074" bIns="45537"/>
                <a:lstStyle/>
                <a:p>
                  <a:pPr algn="ctr" defTabSz="914779"/>
                  <a:r>
                    <a:rPr lang="en-US" sz="1200">
                      <a:latin typeface="Arial" charset="0"/>
                      <a:cs typeface="Arial" charset="0"/>
                    </a:rPr>
                    <a:t>2.5</a:t>
                  </a:r>
                  <a:endParaRPr lang="en-US" sz="1200">
                    <a:latin typeface="Times New Roman" pitchFamily="18" charset="0"/>
                    <a:cs typeface="Times New Roman" pitchFamily="18" charset="0"/>
                  </a:endParaRPr>
                </a:p>
                <a:p>
                  <a:pPr algn="ctr" defTabSz="914779"/>
                  <a:endParaRPr lang="en-US">
                    <a:latin typeface="Times New Roman" pitchFamily="18" charset="0"/>
                  </a:endParaRPr>
                </a:p>
              </p:txBody>
            </p:sp>
            <p:sp>
              <p:nvSpPr>
                <p:cNvPr id="61483" name="Rectangle 56"/>
                <p:cNvSpPr>
                  <a:spLocks noChangeArrowheads="1"/>
                </p:cNvSpPr>
                <p:nvPr/>
              </p:nvSpPr>
              <p:spPr bwMode="auto">
                <a:xfrm>
                  <a:off x="1515" y="1324"/>
                  <a:ext cx="408" cy="434"/>
                </a:xfrm>
                <a:prstGeom prst="rect">
                  <a:avLst/>
                </a:prstGeom>
                <a:noFill/>
                <a:ln w="7">
                  <a:solidFill>
                    <a:srgbClr val="A0A0A0"/>
                  </a:solidFill>
                  <a:miter lim="800000"/>
                  <a:headEnd/>
                  <a:tailEnd/>
                </a:ln>
              </p:spPr>
              <p:txBody>
                <a:bodyPr/>
                <a:lstStyle/>
                <a:p>
                  <a:endParaRPr lang="en-US"/>
                </a:p>
              </p:txBody>
            </p:sp>
          </p:grpSp>
          <p:grpSp>
            <p:nvGrpSpPr>
              <p:cNvPr id="21" name="Group 57"/>
              <p:cNvGrpSpPr>
                <a:grpSpLocks/>
              </p:cNvGrpSpPr>
              <p:nvPr/>
            </p:nvGrpSpPr>
            <p:grpSpPr bwMode="auto">
              <a:xfrm>
                <a:off x="1923" y="1324"/>
                <a:ext cx="408" cy="434"/>
                <a:chOff x="1923" y="1324"/>
                <a:chExt cx="408" cy="434"/>
              </a:xfrm>
            </p:grpSpPr>
            <p:sp>
              <p:nvSpPr>
                <p:cNvPr id="61480" name="Rectangle 58"/>
                <p:cNvSpPr>
                  <a:spLocks noChangeArrowheads="1"/>
                </p:cNvSpPr>
                <p:nvPr/>
              </p:nvSpPr>
              <p:spPr bwMode="auto">
                <a:xfrm>
                  <a:off x="1965" y="1366"/>
                  <a:ext cx="324" cy="350"/>
                </a:xfrm>
                <a:prstGeom prst="rect">
                  <a:avLst/>
                </a:prstGeom>
                <a:noFill/>
                <a:ln w="9525">
                  <a:noFill/>
                  <a:miter lim="800000"/>
                  <a:headEnd/>
                  <a:tailEnd/>
                </a:ln>
              </p:spPr>
              <p:txBody>
                <a:bodyPr lIns="91074" tIns="45537" rIns="91074" bIns="45537"/>
                <a:lstStyle/>
                <a:p>
                  <a:pPr algn="ctr" defTabSz="914779"/>
                  <a:r>
                    <a:rPr lang="en-US" sz="1200">
                      <a:latin typeface="Arial" charset="0"/>
                      <a:cs typeface="Arial" charset="0"/>
                    </a:rPr>
                    <a:t>0.35</a:t>
                  </a:r>
                  <a:endParaRPr lang="en-US" sz="1200">
                    <a:latin typeface="Times New Roman" pitchFamily="18" charset="0"/>
                    <a:cs typeface="Times New Roman" pitchFamily="18" charset="0"/>
                  </a:endParaRPr>
                </a:p>
                <a:p>
                  <a:pPr algn="ctr" defTabSz="914779"/>
                  <a:endParaRPr lang="en-US">
                    <a:latin typeface="Times New Roman" pitchFamily="18" charset="0"/>
                  </a:endParaRPr>
                </a:p>
              </p:txBody>
            </p:sp>
            <p:sp>
              <p:nvSpPr>
                <p:cNvPr id="61481" name="Rectangle 59"/>
                <p:cNvSpPr>
                  <a:spLocks noChangeArrowheads="1"/>
                </p:cNvSpPr>
                <p:nvPr/>
              </p:nvSpPr>
              <p:spPr bwMode="auto">
                <a:xfrm>
                  <a:off x="1923" y="1324"/>
                  <a:ext cx="408" cy="434"/>
                </a:xfrm>
                <a:prstGeom prst="rect">
                  <a:avLst/>
                </a:prstGeom>
                <a:noFill/>
                <a:ln w="7">
                  <a:solidFill>
                    <a:srgbClr val="A0A0A0"/>
                  </a:solidFill>
                  <a:miter lim="800000"/>
                  <a:headEnd/>
                  <a:tailEnd/>
                </a:ln>
              </p:spPr>
              <p:txBody>
                <a:bodyPr/>
                <a:lstStyle/>
                <a:p>
                  <a:endParaRPr lang="en-US"/>
                </a:p>
              </p:txBody>
            </p:sp>
          </p:grpSp>
          <p:grpSp>
            <p:nvGrpSpPr>
              <p:cNvPr id="22" name="Group 60"/>
              <p:cNvGrpSpPr>
                <a:grpSpLocks/>
              </p:cNvGrpSpPr>
              <p:nvPr/>
            </p:nvGrpSpPr>
            <p:grpSpPr bwMode="auto">
              <a:xfrm>
                <a:off x="0" y="1842"/>
                <a:ext cx="699" cy="319"/>
                <a:chOff x="0" y="1842"/>
                <a:chExt cx="699" cy="319"/>
              </a:xfrm>
            </p:grpSpPr>
            <p:sp>
              <p:nvSpPr>
                <p:cNvPr id="61478" name="Rectangle 61"/>
                <p:cNvSpPr>
                  <a:spLocks noChangeArrowheads="1"/>
                </p:cNvSpPr>
                <p:nvPr/>
              </p:nvSpPr>
              <p:spPr bwMode="auto">
                <a:xfrm>
                  <a:off x="42" y="1884"/>
                  <a:ext cx="615" cy="235"/>
                </a:xfrm>
                <a:prstGeom prst="rect">
                  <a:avLst/>
                </a:prstGeom>
                <a:noFill/>
                <a:ln w="9525">
                  <a:noFill/>
                  <a:miter lim="800000"/>
                  <a:headEnd/>
                  <a:tailEnd/>
                </a:ln>
              </p:spPr>
              <p:txBody>
                <a:bodyPr lIns="91074" tIns="45537" rIns="91074" bIns="45537"/>
                <a:lstStyle/>
                <a:p>
                  <a:pPr defTabSz="914779"/>
                  <a:r>
                    <a:rPr lang="en-US" sz="1200">
                      <a:latin typeface="Arial" charset="0"/>
                      <a:cs typeface="Arial" charset="0"/>
                    </a:rPr>
                    <a:t>Embedded</a:t>
                  </a:r>
                  <a:endParaRPr lang="en-US" sz="1200">
                    <a:latin typeface="Times New Roman" pitchFamily="18" charset="0"/>
                    <a:cs typeface="Times New Roman" pitchFamily="18" charset="0"/>
                  </a:endParaRPr>
                </a:p>
                <a:p>
                  <a:pPr defTabSz="914779"/>
                  <a:endParaRPr lang="en-US">
                    <a:latin typeface="Times New Roman" pitchFamily="18" charset="0"/>
                  </a:endParaRPr>
                </a:p>
              </p:txBody>
            </p:sp>
            <p:sp>
              <p:nvSpPr>
                <p:cNvPr id="61479" name="Rectangle 62"/>
                <p:cNvSpPr>
                  <a:spLocks noChangeArrowheads="1"/>
                </p:cNvSpPr>
                <p:nvPr/>
              </p:nvSpPr>
              <p:spPr bwMode="auto">
                <a:xfrm>
                  <a:off x="0" y="1842"/>
                  <a:ext cx="699" cy="319"/>
                </a:xfrm>
                <a:prstGeom prst="rect">
                  <a:avLst/>
                </a:prstGeom>
                <a:noFill/>
                <a:ln w="7">
                  <a:solidFill>
                    <a:srgbClr val="A0A0A0"/>
                  </a:solidFill>
                  <a:miter lim="800000"/>
                  <a:headEnd/>
                  <a:tailEnd/>
                </a:ln>
              </p:spPr>
              <p:txBody>
                <a:bodyPr/>
                <a:lstStyle/>
                <a:p>
                  <a:endParaRPr lang="en-US"/>
                </a:p>
              </p:txBody>
            </p:sp>
          </p:grpSp>
          <p:grpSp>
            <p:nvGrpSpPr>
              <p:cNvPr id="23" name="Group 63"/>
              <p:cNvGrpSpPr>
                <a:grpSpLocks/>
              </p:cNvGrpSpPr>
              <p:nvPr/>
            </p:nvGrpSpPr>
            <p:grpSpPr bwMode="auto">
              <a:xfrm>
                <a:off x="699" y="1842"/>
                <a:ext cx="408" cy="319"/>
                <a:chOff x="699" y="1842"/>
                <a:chExt cx="408" cy="319"/>
              </a:xfrm>
            </p:grpSpPr>
            <p:sp>
              <p:nvSpPr>
                <p:cNvPr id="61476" name="Rectangle 64"/>
                <p:cNvSpPr>
                  <a:spLocks noChangeArrowheads="1"/>
                </p:cNvSpPr>
                <p:nvPr/>
              </p:nvSpPr>
              <p:spPr bwMode="auto">
                <a:xfrm>
                  <a:off x="741" y="1884"/>
                  <a:ext cx="324" cy="235"/>
                </a:xfrm>
                <a:prstGeom prst="rect">
                  <a:avLst/>
                </a:prstGeom>
                <a:noFill/>
                <a:ln w="9525">
                  <a:noFill/>
                  <a:miter lim="800000"/>
                  <a:headEnd/>
                  <a:tailEnd/>
                </a:ln>
              </p:spPr>
              <p:txBody>
                <a:bodyPr lIns="91074" tIns="45537" rIns="91074" bIns="45537"/>
                <a:lstStyle/>
                <a:p>
                  <a:pPr algn="ctr" defTabSz="914779"/>
                  <a:r>
                    <a:rPr lang="en-US" sz="1200">
                      <a:latin typeface="Arial" charset="0"/>
                      <a:cs typeface="Arial" charset="0"/>
                    </a:rPr>
                    <a:t>3.6</a:t>
                  </a:r>
                  <a:endParaRPr lang="en-US" sz="1200">
                    <a:latin typeface="Times New Roman" pitchFamily="18" charset="0"/>
                    <a:cs typeface="Times New Roman" pitchFamily="18" charset="0"/>
                  </a:endParaRPr>
                </a:p>
                <a:p>
                  <a:pPr algn="ctr" defTabSz="914779"/>
                  <a:endParaRPr lang="en-US">
                    <a:latin typeface="Times New Roman" pitchFamily="18" charset="0"/>
                  </a:endParaRPr>
                </a:p>
              </p:txBody>
            </p:sp>
            <p:sp>
              <p:nvSpPr>
                <p:cNvPr id="61477" name="Rectangle 65"/>
                <p:cNvSpPr>
                  <a:spLocks noChangeArrowheads="1"/>
                </p:cNvSpPr>
                <p:nvPr/>
              </p:nvSpPr>
              <p:spPr bwMode="auto">
                <a:xfrm>
                  <a:off x="699" y="1842"/>
                  <a:ext cx="408" cy="319"/>
                </a:xfrm>
                <a:prstGeom prst="rect">
                  <a:avLst/>
                </a:prstGeom>
                <a:noFill/>
                <a:ln w="7">
                  <a:solidFill>
                    <a:srgbClr val="A0A0A0"/>
                  </a:solidFill>
                  <a:miter lim="800000"/>
                  <a:headEnd/>
                  <a:tailEnd/>
                </a:ln>
              </p:spPr>
              <p:txBody>
                <a:bodyPr/>
                <a:lstStyle/>
                <a:p>
                  <a:endParaRPr lang="en-US"/>
                </a:p>
              </p:txBody>
            </p:sp>
          </p:grpSp>
          <p:grpSp>
            <p:nvGrpSpPr>
              <p:cNvPr id="24" name="Group 66"/>
              <p:cNvGrpSpPr>
                <a:grpSpLocks/>
              </p:cNvGrpSpPr>
              <p:nvPr/>
            </p:nvGrpSpPr>
            <p:grpSpPr bwMode="auto">
              <a:xfrm>
                <a:off x="1107" y="1842"/>
                <a:ext cx="408" cy="319"/>
                <a:chOff x="1107" y="1842"/>
                <a:chExt cx="408" cy="319"/>
              </a:xfrm>
            </p:grpSpPr>
            <p:sp>
              <p:nvSpPr>
                <p:cNvPr id="61474" name="Rectangle 67"/>
                <p:cNvSpPr>
                  <a:spLocks noChangeArrowheads="1"/>
                </p:cNvSpPr>
                <p:nvPr/>
              </p:nvSpPr>
              <p:spPr bwMode="auto">
                <a:xfrm>
                  <a:off x="1149" y="1884"/>
                  <a:ext cx="324" cy="235"/>
                </a:xfrm>
                <a:prstGeom prst="rect">
                  <a:avLst/>
                </a:prstGeom>
                <a:noFill/>
                <a:ln w="9525">
                  <a:noFill/>
                  <a:miter lim="800000"/>
                  <a:headEnd/>
                  <a:tailEnd/>
                </a:ln>
              </p:spPr>
              <p:txBody>
                <a:bodyPr lIns="91074" tIns="45537" rIns="91074" bIns="45537"/>
                <a:lstStyle/>
                <a:p>
                  <a:pPr algn="ctr" defTabSz="914779"/>
                  <a:r>
                    <a:rPr lang="en-US" sz="1200">
                      <a:latin typeface="Arial" charset="0"/>
                      <a:cs typeface="Arial" charset="0"/>
                    </a:rPr>
                    <a:t>1.20</a:t>
                  </a:r>
                  <a:endParaRPr lang="en-US" sz="1200">
                    <a:latin typeface="Times New Roman" pitchFamily="18" charset="0"/>
                    <a:cs typeface="Times New Roman" pitchFamily="18" charset="0"/>
                  </a:endParaRPr>
                </a:p>
                <a:p>
                  <a:pPr algn="ctr" defTabSz="914779"/>
                  <a:endParaRPr lang="en-US">
                    <a:latin typeface="Times New Roman" pitchFamily="18" charset="0"/>
                  </a:endParaRPr>
                </a:p>
              </p:txBody>
            </p:sp>
            <p:sp>
              <p:nvSpPr>
                <p:cNvPr id="61475" name="Rectangle 68"/>
                <p:cNvSpPr>
                  <a:spLocks noChangeArrowheads="1"/>
                </p:cNvSpPr>
                <p:nvPr/>
              </p:nvSpPr>
              <p:spPr bwMode="auto">
                <a:xfrm>
                  <a:off x="1107" y="1842"/>
                  <a:ext cx="408" cy="319"/>
                </a:xfrm>
                <a:prstGeom prst="rect">
                  <a:avLst/>
                </a:prstGeom>
                <a:noFill/>
                <a:ln w="7">
                  <a:solidFill>
                    <a:srgbClr val="A0A0A0"/>
                  </a:solidFill>
                  <a:miter lim="800000"/>
                  <a:headEnd/>
                  <a:tailEnd/>
                </a:ln>
              </p:spPr>
              <p:txBody>
                <a:bodyPr/>
                <a:lstStyle/>
                <a:p>
                  <a:endParaRPr lang="en-US"/>
                </a:p>
              </p:txBody>
            </p:sp>
          </p:grpSp>
          <p:grpSp>
            <p:nvGrpSpPr>
              <p:cNvPr id="25" name="Group 69"/>
              <p:cNvGrpSpPr>
                <a:grpSpLocks/>
              </p:cNvGrpSpPr>
              <p:nvPr/>
            </p:nvGrpSpPr>
            <p:grpSpPr bwMode="auto">
              <a:xfrm>
                <a:off x="1515" y="1842"/>
                <a:ext cx="408" cy="319"/>
                <a:chOff x="1515" y="1842"/>
                <a:chExt cx="408" cy="319"/>
              </a:xfrm>
            </p:grpSpPr>
            <p:sp>
              <p:nvSpPr>
                <p:cNvPr id="61472" name="Rectangle 70"/>
                <p:cNvSpPr>
                  <a:spLocks noChangeArrowheads="1"/>
                </p:cNvSpPr>
                <p:nvPr/>
              </p:nvSpPr>
              <p:spPr bwMode="auto">
                <a:xfrm>
                  <a:off x="1557" y="1884"/>
                  <a:ext cx="324" cy="235"/>
                </a:xfrm>
                <a:prstGeom prst="rect">
                  <a:avLst/>
                </a:prstGeom>
                <a:noFill/>
                <a:ln w="9525">
                  <a:noFill/>
                  <a:miter lim="800000"/>
                  <a:headEnd/>
                  <a:tailEnd/>
                </a:ln>
              </p:spPr>
              <p:txBody>
                <a:bodyPr lIns="91074" tIns="45537" rIns="91074" bIns="45537"/>
                <a:lstStyle/>
                <a:p>
                  <a:pPr algn="ctr" defTabSz="914779"/>
                  <a:r>
                    <a:rPr lang="en-US" sz="1200">
                      <a:latin typeface="Arial" charset="0"/>
                      <a:cs typeface="Arial" charset="0"/>
                    </a:rPr>
                    <a:t>2.5</a:t>
                  </a:r>
                  <a:endParaRPr lang="en-US" sz="1200">
                    <a:latin typeface="Times New Roman" pitchFamily="18" charset="0"/>
                    <a:cs typeface="Times New Roman" pitchFamily="18" charset="0"/>
                  </a:endParaRPr>
                </a:p>
                <a:p>
                  <a:pPr algn="ctr" defTabSz="914779"/>
                  <a:endParaRPr lang="en-US">
                    <a:latin typeface="Times New Roman" pitchFamily="18" charset="0"/>
                  </a:endParaRPr>
                </a:p>
              </p:txBody>
            </p:sp>
            <p:sp>
              <p:nvSpPr>
                <p:cNvPr id="61473" name="Rectangle 71"/>
                <p:cNvSpPr>
                  <a:spLocks noChangeArrowheads="1"/>
                </p:cNvSpPr>
                <p:nvPr/>
              </p:nvSpPr>
              <p:spPr bwMode="auto">
                <a:xfrm>
                  <a:off x="1515" y="1842"/>
                  <a:ext cx="408" cy="319"/>
                </a:xfrm>
                <a:prstGeom prst="rect">
                  <a:avLst/>
                </a:prstGeom>
                <a:noFill/>
                <a:ln w="7">
                  <a:solidFill>
                    <a:srgbClr val="A0A0A0"/>
                  </a:solidFill>
                  <a:miter lim="800000"/>
                  <a:headEnd/>
                  <a:tailEnd/>
                </a:ln>
              </p:spPr>
              <p:txBody>
                <a:bodyPr/>
                <a:lstStyle/>
                <a:p>
                  <a:endParaRPr lang="en-US"/>
                </a:p>
              </p:txBody>
            </p:sp>
          </p:grpSp>
          <p:grpSp>
            <p:nvGrpSpPr>
              <p:cNvPr id="26" name="Group 72"/>
              <p:cNvGrpSpPr>
                <a:grpSpLocks/>
              </p:cNvGrpSpPr>
              <p:nvPr/>
            </p:nvGrpSpPr>
            <p:grpSpPr bwMode="auto">
              <a:xfrm>
                <a:off x="1923" y="1842"/>
                <a:ext cx="408" cy="319"/>
                <a:chOff x="1923" y="1842"/>
                <a:chExt cx="408" cy="319"/>
              </a:xfrm>
            </p:grpSpPr>
            <p:sp>
              <p:nvSpPr>
                <p:cNvPr id="61470" name="Rectangle 73"/>
                <p:cNvSpPr>
                  <a:spLocks noChangeArrowheads="1"/>
                </p:cNvSpPr>
                <p:nvPr/>
              </p:nvSpPr>
              <p:spPr bwMode="auto">
                <a:xfrm>
                  <a:off x="1965" y="1884"/>
                  <a:ext cx="324" cy="235"/>
                </a:xfrm>
                <a:prstGeom prst="rect">
                  <a:avLst/>
                </a:prstGeom>
                <a:noFill/>
                <a:ln w="9525">
                  <a:noFill/>
                  <a:miter lim="800000"/>
                  <a:headEnd/>
                  <a:tailEnd/>
                </a:ln>
              </p:spPr>
              <p:txBody>
                <a:bodyPr lIns="91074" tIns="45537" rIns="91074" bIns="45537"/>
                <a:lstStyle/>
                <a:p>
                  <a:pPr algn="ctr" defTabSz="914779"/>
                  <a:r>
                    <a:rPr lang="en-US" sz="1200">
                      <a:latin typeface="Arial" charset="0"/>
                      <a:cs typeface="Arial" charset="0"/>
                    </a:rPr>
                    <a:t>0.32</a:t>
                  </a:r>
                  <a:endParaRPr lang="en-US" sz="1200">
                    <a:latin typeface="Times New Roman" pitchFamily="18" charset="0"/>
                    <a:cs typeface="Times New Roman" pitchFamily="18" charset="0"/>
                  </a:endParaRPr>
                </a:p>
                <a:p>
                  <a:pPr algn="ctr" defTabSz="914779"/>
                  <a:endParaRPr lang="en-US">
                    <a:latin typeface="Times New Roman" pitchFamily="18" charset="0"/>
                  </a:endParaRPr>
                </a:p>
              </p:txBody>
            </p:sp>
            <p:sp>
              <p:nvSpPr>
                <p:cNvPr id="61471" name="Rectangle 74"/>
                <p:cNvSpPr>
                  <a:spLocks noChangeArrowheads="1"/>
                </p:cNvSpPr>
                <p:nvPr/>
              </p:nvSpPr>
              <p:spPr bwMode="auto">
                <a:xfrm>
                  <a:off x="1923" y="1842"/>
                  <a:ext cx="408" cy="319"/>
                </a:xfrm>
                <a:prstGeom prst="rect">
                  <a:avLst/>
                </a:prstGeom>
                <a:noFill/>
                <a:ln w="7">
                  <a:solidFill>
                    <a:srgbClr val="A0A0A0"/>
                  </a:solidFill>
                  <a:miter lim="800000"/>
                  <a:headEnd/>
                  <a:tailEnd/>
                </a:ln>
              </p:spPr>
              <p:txBody>
                <a:bodyPr/>
                <a:lstStyle/>
                <a:p>
                  <a:endParaRPr lang="en-US"/>
                </a:p>
              </p:txBody>
            </p:sp>
          </p:grpSp>
        </p:grpSp>
        <p:sp>
          <p:nvSpPr>
            <p:cNvPr id="61446" name="Rectangle 75"/>
            <p:cNvSpPr>
              <a:spLocks noChangeArrowheads="1"/>
            </p:cNvSpPr>
            <p:nvPr/>
          </p:nvSpPr>
          <p:spPr bwMode="auto">
            <a:xfrm>
              <a:off x="-3" y="-3"/>
              <a:ext cx="2337" cy="2167"/>
            </a:xfrm>
            <a:prstGeom prst="rect">
              <a:avLst/>
            </a:prstGeom>
            <a:noFill/>
            <a:ln w="9525">
              <a:solidFill>
                <a:srgbClr val="A0A0A0"/>
              </a:solidFill>
              <a:miter lim="800000"/>
              <a:headEnd/>
              <a:tailEnd/>
            </a:ln>
          </p:spPr>
          <p:txBody>
            <a:bodyPr/>
            <a:lstStyle/>
            <a:p>
              <a:endParaRPr lang="en-US"/>
            </a:p>
          </p:txBody>
        </p:sp>
      </p:grpSp>
    </p:spTree>
    <p:extLst>
      <p:ext uri="{BB962C8B-B14F-4D97-AF65-F5344CB8AC3E}">
        <p14:creationId xmlns:p14="http://schemas.microsoft.com/office/powerpoint/2010/main" xmlns="" val="1803199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285728"/>
            <a:ext cx="7772400" cy="1143000"/>
          </a:xfrm>
        </p:spPr>
        <p:txBody>
          <a:bodyPr/>
          <a:lstStyle/>
          <a:p>
            <a:r>
              <a:rPr lang="en-US" dirty="0" smtClean="0"/>
              <a:t>Types of projects</a:t>
            </a:r>
          </a:p>
        </p:txBody>
      </p:sp>
      <p:sp>
        <p:nvSpPr>
          <p:cNvPr id="62467" name="Rectangle 3"/>
          <p:cNvSpPr>
            <a:spLocks noGrp="1" noChangeArrowheads="1"/>
          </p:cNvSpPr>
          <p:nvPr>
            <p:ph type="body" idx="1"/>
          </p:nvPr>
        </p:nvSpPr>
        <p:spPr>
          <a:xfrm>
            <a:off x="381000" y="1447800"/>
            <a:ext cx="8493590" cy="4971413"/>
          </a:xfrm>
        </p:spPr>
        <p:txBody>
          <a:bodyPr/>
          <a:lstStyle/>
          <a:p>
            <a:pPr algn="just"/>
            <a:r>
              <a:rPr lang="en-US" sz="2600" dirty="0" smtClean="0">
                <a:solidFill>
                  <a:srgbClr val="FF0000"/>
                </a:solidFill>
              </a:rPr>
              <a:t>Organic:</a:t>
            </a:r>
            <a:r>
              <a:rPr lang="en-US" sz="2600" dirty="0" smtClean="0"/>
              <a:t> Small team of experienced developers, familiar &amp; in house environment, small project size (2-50 KLOC), little innovation, deadline not tight.</a:t>
            </a:r>
          </a:p>
          <a:p>
            <a:pPr algn="just"/>
            <a:r>
              <a:rPr lang="en-US" sz="2600" dirty="0" smtClean="0">
                <a:solidFill>
                  <a:srgbClr val="FF0000"/>
                </a:solidFill>
              </a:rPr>
              <a:t>Semidetached: </a:t>
            </a:r>
            <a:r>
              <a:rPr lang="en-US" sz="2600" dirty="0" smtClean="0"/>
              <a:t>Medium project size (50-300 KLOC), medium size team, average team experience on similar projects, innovation, deadline and familiarity with similar projects as medium.</a:t>
            </a:r>
          </a:p>
          <a:p>
            <a:pPr algn="just"/>
            <a:r>
              <a:rPr lang="en-US" sz="2600" dirty="0" smtClean="0">
                <a:solidFill>
                  <a:srgbClr val="FF0000"/>
                </a:solidFill>
              </a:rPr>
              <a:t>Embedded:</a:t>
            </a:r>
            <a:r>
              <a:rPr lang="en-US" sz="2600" dirty="0" smtClean="0"/>
              <a:t> Large projects (above 300 KLOC), Real time systems, complex interfaces, Little previous experience, significant innovation, tight deadline, complex h/w and customer interface required.</a:t>
            </a:r>
          </a:p>
        </p:txBody>
      </p:sp>
    </p:spTree>
    <p:extLst>
      <p:ext uri="{BB962C8B-B14F-4D97-AF65-F5344CB8AC3E}">
        <p14:creationId xmlns:p14="http://schemas.microsoft.com/office/powerpoint/2010/main" xmlns="" val="40754222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5800" y="285728"/>
            <a:ext cx="7772400" cy="1143000"/>
          </a:xfrm>
        </p:spPr>
        <p:txBody>
          <a:bodyPr/>
          <a:lstStyle/>
          <a:p>
            <a:r>
              <a:rPr lang="en-US" dirty="0" smtClean="0"/>
              <a:t>Basic COCOMO</a:t>
            </a:r>
          </a:p>
        </p:txBody>
      </p:sp>
      <p:sp>
        <p:nvSpPr>
          <p:cNvPr id="63491" name="Rectangle 3"/>
          <p:cNvSpPr>
            <a:spLocks noGrp="1" noChangeArrowheads="1"/>
          </p:cNvSpPr>
          <p:nvPr>
            <p:ph type="body" idx="1"/>
          </p:nvPr>
        </p:nvSpPr>
        <p:spPr/>
        <p:txBody>
          <a:bodyPr/>
          <a:lstStyle/>
          <a:p>
            <a:r>
              <a:rPr lang="en-US" smtClean="0">
                <a:cs typeface="Arial" charset="0"/>
              </a:rPr>
              <a:t>Computes software development effort (and cost) as a function of program size, expressed in estimated lines of code.</a:t>
            </a:r>
          </a:p>
          <a:p>
            <a:r>
              <a:rPr lang="en-US" smtClean="0">
                <a:cs typeface="Times New Roman" pitchFamily="18" charset="0"/>
              </a:rPr>
              <a:t>m(x) = 1</a:t>
            </a:r>
          </a:p>
        </p:txBody>
      </p:sp>
    </p:spTree>
    <p:extLst>
      <p:ext uri="{BB962C8B-B14F-4D97-AF65-F5344CB8AC3E}">
        <p14:creationId xmlns:p14="http://schemas.microsoft.com/office/powerpoint/2010/main" xmlns="" val="221651840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t>Intermediate COCOMO</a:t>
            </a:r>
          </a:p>
        </p:txBody>
      </p:sp>
      <p:sp>
        <p:nvSpPr>
          <p:cNvPr id="64515" name="Rectangle 3"/>
          <p:cNvSpPr>
            <a:spLocks noGrp="1" noChangeArrowheads="1"/>
          </p:cNvSpPr>
          <p:nvPr>
            <p:ph type="body" idx="1"/>
          </p:nvPr>
        </p:nvSpPr>
        <p:spPr>
          <a:xfrm>
            <a:off x="357158" y="1981200"/>
            <a:ext cx="8286808" cy="4114800"/>
          </a:xfrm>
        </p:spPr>
        <p:txBody>
          <a:bodyPr/>
          <a:lstStyle/>
          <a:p>
            <a:pPr algn="just"/>
            <a:r>
              <a:rPr lang="en-US" dirty="0" smtClean="0">
                <a:cs typeface="Arial" charset="0"/>
              </a:rPr>
              <a:t>Computes software development effort as a function of program size and a set of "cost drivers" that include subjective assessments of product, hardware, personnel, and project attributes.</a:t>
            </a:r>
          </a:p>
          <a:p>
            <a:pPr algn="just"/>
            <a:r>
              <a:rPr lang="en-US" dirty="0" smtClean="0">
                <a:cs typeface="Arial" charset="0"/>
              </a:rPr>
              <a:t>m(x) = </a:t>
            </a:r>
            <a:r>
              <a:rPr lang="en-US" dirty="0" smtClean="0">
                <a:cs typeface="Arial" charset="0"/>
                <a:sym typeface="Symbol" pitchFamily="18" charset="2"/>
              </a:rPr>
              <a:t></a:t>
            </a:r>
            <a:r>
              <a:rPr lang="en-US" dirty="0" smtClean="0">
                <a:cs typeface="Arial" charset="0"/>
              </a:rPr>
              <a:t> m(x</a:t>
            </a:r>
            <a:r>
              <a:rPr lang="en-US" baseline="-25000" dirty="0" smtClean="0">
                <a:cs typeface="Arial" charset="0"/>
              </a:rPr>
              <a:t>i</a:t>
            </a:r>
            <a:r>
              <a:rPr lang="en-US" dirty="0" smtClean="0">
                <a:cs typeface="Arial" charset="0"/>
              </a:rPr>
              <a:t>) The range of EAF or m(x) is from 0.9 to 1.4</a:t>
            </a:r>
            <a:endParaRPr lang="en-US" dirty="0" smtClean="0"/>
          </a:p>
        </p:txBody>
      </p:sp>
    </p:spTree>
    <p:extLst>
      <p:ext uri="{BB962C8B-B14F-4D97-AF65-F5344CB8AC3E}">
        <p14:creationId xmlns:p14="http://schemas.microsoft.com/office/powerpoint/2010/main" xmlns="" val="201519348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cocomo"/>
          <p:cNvPicPr>
            <a:picLocks noChangeAspect="1" noChangeArrowheads="1"/>
          </p:cNvPicPr>
          <p:nvPr/>
        </p:nvPicPr>
        <p:blipFill>
          <a:blip r:embed="rId2" cstate="print"/>
          <a:srcRect/>
          <a:stretch>
            <a:fillRect/>
          </a:stretch>
        </p:blipFill>
        <p:spPr bwMode="auto">
          <a:xfrm>
            <a:off x="149418" y="76200"/>
            <a:ext cx="8842182" cy="6781799"/>
          </a:xfrm>
          <a:prstGeom prst="rect">
            <a:avLst/>
          </a:prstGeom>
          <a:noFill/>
          <a:ln w="9525">
            <a:noFill/>
            <a:miter lim="800000"/>
            <a:headEnd/>
            <a:tailEnd/>
          </a:ln>
        </p:spPr>
      </p:pic>
    </p:spTree>
    <p:extLst>
      <p:ext uri="{BB962C8B-B14F-4D97-AF65-F5344CB8AC3E}">
        <p14:creationId xmlns:p14="http://schemas.microsoft.com/office/powerpoint/2010/main" xmlns="" val="40896314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85800" y="285728"/>
            <a:ext cx="7772400" cy="1143000"/>
          </a:xfrm>
        </p:spPr>
        <p:txBody>
          <a:bodyPr/>
          <a:lstStyle/>
          <a:p>
            <a:r>
              <a:rPr lang="en-US" dirty="0" smtClean="0"/>
              <a:t>Detailed COCOMO</a:t>
            </a:r>
          </a:p>
        </p:txBody>
      </p:sp>
      <p:sp>
        <p:nvSpPr>
          <p:cNvPr id="66563" name="Rectangle 3"/>
          <p:cNvSpPr>
            <a:spLocks noGrp="1" noChangeArrowheads="1"/>
          </p:cNvSpPr>
          <p:nvPr>
            <p:ph type="body" idx="1"/>
          </p:nvPr>
        </p:nvSpPr>
        <p:spPr>
          <a:xfrm>
            <a:off x="428596" y="1357298"/>
            <a:ext cx="8286808" cy="4114800"/>
          </a:xfrm>
        </p:spPr>
        <p:txBody>
          <a:bodyPr/>
          <a:lstStyle/>
          <a:p>
            <a:pPr algn="just">
              <a:lnSpc>
                <a:spcPct val="90000"/>
              </a:lnSpc>
            </a:pPr>
            <a:r>
              <a:rPr lang="en-US" dirty="0" smtClean="0">
                <a:cs typeface="Arial" charset="0"/>
              </a:rPr>
              <a:t>Includes all characteristics of the intermediate version with an assessment of the cost driver’s impact on each step (analysis, design, etc.) of the software engineering process.</a:t>
            </a:r>
          </a:p>
          <a:p>
            <a:pPr algn="just">
              <a:lnSpc>
                <a:spcPct val="90000"/>
              </a:lnSpc>
            </a:pPr>
            <a:r>
              <a:rPr lang="en-US" dirty="0" smtClean="0">
                <a:cs typeface="Arial" charset="0"/>
              </a:rPr>
              <a:t>Phase sensitive effort multiplier </a:t>
            </a:r>
            <a:r>
              <a:rPr lang="en-US" dirty="0" smtClean="0">
                <a:cs typeface="Arial" charset="0"/>
              </a:rPr>
              <a:t>values.</a:t>
            </a:r>
            <a:endParaRPr lang="en-US" dirty="0" smtClean="0">
              <a:cs typeface="Times New Roman" pitchFamily="18" charset="0"/>
            </a:endParaRPr>
          </a:p>
          <a:p>
            <a:pPr algn="just">
              <a:lnSpc>
                <a:spcPct val="90000"/>
              </a:lnSpc>
            </a:pPr>
            <a:r>
              <a:rPr lang="en-US" dirty="0" smtClean="0"/>
              <a:t>m(x) based on similar </a:t>
            </a:r>
            <a:r>
              <a:rPr lang="en-US" dirty="0" smtClean="0"/>
              <a:t>questionnaire.</a:t>
            </a:r>
            <a:endParaRPr lang="en-US" dirty="0" smtClean="0"/>
          </a:p>
          <a:p>
            <a:pPr algn="just">
              <a:lnSpc>
                <a:spcPct val="90000"/>
              </a:lnSpc>
            </a:pPr>
            <a:r>
              <a:rPr lang="en-US" dirty="0" smtClean="0"/>
              <a:t>Effort and duration proportioned in phases as</a:t>
            </a:r>
          </a:p>
          <a:p>
            <a:pPr>
              <a:lnSpc>
                <a:spcPct val="90000"/>
              </a:lnSpc>
              <a:buFont typeface="Zapf Dingbats" charset="2"/>
              <a:buNone/>
            </a:pPr>
            <a:r>
              <a:rPr lang="en-US" dirty="0" smtClean="0"/>
              <a:t>			</a:t>
            </a:r>
            <a:r>
              <a:rPr lang="en-US" dirty="0" err="1" smtClean="0"/>
              <a:t>E</a:t>
            </a:r>
            <a:r>
              <a:rPr lang="en-US" sz="1600" dirty="0" err="1"/>
              <a:t>p</a:t>
            </a:r>
            <a:r>
              <a:rPr lang="en-US" dirty="0" smtClean="0"/>
              <a:t> = </a:t>
            </a:r>
            <a:r>
              <a:rPr lang="en-US" dirty="0" smtClean="0">
                <a:cs typeface="Arial" charset="0"/>
              </a:rPr>
              <a:t>µ</a:t>
            </a:r>
            <a:r>
              <a:rPr lang="en-US" sz="1600" dirty="0">
                <a:cs typeface="Arial" charset="0"/>
              </a:rPr>
              <a:t>p</a:t>
            </a:r>
            <a:r>
              <a:rPr lang="en-US" dirty="0" smtClean="0">
                <a:cs typeface="Arial" charset="0"/>
              </a:rPr>
              <a:t>*E</a:t>
            </a:r>
          </a:p>
          <a:p>
            <a:pPr>
              <a:lnSpc>
                <a:spcPct val="90000"/>
              </a:lnSpc>
              <a:buFont typeface="Zapf Dingbats" charset="2"/>
              <a:buNone/>
            </a:pPr>
            <a:r>
              <a:rPr lang="en-US" dirty="0" smtClean="0">
                <a:cs typeface="Arial" charset="0"/>
              </a:rPr>
              <a:t>			</a:t>
            </a:r>
            <a:r>
              <a:rPr lang="en-US" dirty="0" err="1" smtClean="0">
                <a:cs typeface="Arial" charset="0"/>
              </a:rPr>
              <a:t>D</a:t>
            </a:r>
            <a:r>
              <a:rPr lang="en-US" sz="1600" dirty="0" err="1">
                <a:cs typeface="Arial" charset="0"/>
              </a:rPr>
              <a:t>p</a:t>
            </a:r>
            <a:r>
              <a:rPr lang="en-US" dirty="0" smtClean="0">
                <a:cs typeface="Arial" charset="0"/>
              </a:rPr>
              <a:t> = </a:t>
            </a:r>
            <a:r>
              <a:rPr lang="el-GR" dirty="0" smtClean="0">
                <a:cs typeface="Arial" charset="0"/>
              </a:rPr>
              <a:t>β</a:t>
            </a:r>
            <a:r>
              <a:rPr lang="en-US" sz="1600" dirty="0">
                <a:cs typeface="Arial" charset="0"/>
              </a:rPr>
              <a:t>p</a:t>
            </a:r>
            <a:r>
              <a:rPr lang="en-US" dirty="0" smtClean="0">
                <a:cs typeface="Arial" charset="0"/>
              </a:rPr>
              <a:t>*D</a:t>
            </a:r>
            <a:endParaRPr lang="el-GR" dirty="0" smtClean="0">
              <a:cs typeface="Arial" charset="0"/>
            </a:endParaRPr>
          </a:p>
        </p:txBody>
      </p:sp>
    </p:spTree>
    <p:extLst>
      <p:ext uri="{BB962C8B-B14F-4D97-AF65-F5344CB8AC3E}">
        <p14:creationId xmlns:p14="http://schemas.microsoft.com/office/powerpoint/2010/main" xmlns="" val="1208387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5800" y="275778"/>
            <a:ext cx="7772400" cy="1143000"/>
          </a:xfrm>
        </p:spPr>
        <p:txBody>
          <a:bodyPr/>
          <a:lstStyle/>
          <a:p>
            <a:pPr eaLnBrk="1" hangingPunct="1"/>
            <a:r>
              <a:rPr lang="en-US" sz="4000" dirty="0" smtClean="0"/>
              <a:t>Requirements Definition Document</a:t>
            </a:r>
          </a:p>
        </p:txBody>
      </p:sp>
      <p:sp>
        <p:nvSpPr>
          <p:cNvPr id="99331" name="Rectangle 3"/>
          <p:cNvSpPr>
            <a:spLocks noGrp="1" noChangeArrowheads="1"/>
          </p:cNvSpPr>
          <p:nvPr>
            <p:ph type="body" idx="1"/>
          </p:nvPr>
        </p:nvSpPr>
        <p:spPr>
          <a:xfrm>
            <a:off x="685800" y="1781196"/>
            <a:ext cx="7772400" cy="4648200"/>
          </a:xfrm>
        </p:spPr>
        <p:txBody>
          <a:bodyPr/>
          <a:lstStyle/>
          <a:p>
            <a:pPr eaLnBrk="1" hangingPunct="1"/>
            <a:r>
              <a:rPr lang="en-US" dirty="0" smtClean="0">
                <a:cs typeface="Times New Roman" pitchFamily="1" charset="0"/>
              </a:rPr>
              <a:t>General purpose of document.</a:t>
            </a:r>
          </a:p>
          <a:p>
            <a:pPr eaLnBrk="1" hangingPunct="1"/>
            <a:r>
              <a:rPr lang="en-US" dirty="0" smtClean="0">
                <a:cs typeface="Times New Roman" pitchFamily="1" charset="0"/>
              </a:rPr>
              <a:t>System background and objectives.</a:t>
            </a:r>
          </a:p>
          <a:p>
            <a:pPr eaLnBrk="1" hangingPunct="1"/>
            <a:r>
              <a:rPr lang="en-US" dirty="0" smtClean="0">
                <a:cs typeface="Times New Roman" pitchFamily="1" charset="0"/>
              </a:rPr>
              <a:t>Description of approach.</a:t>
            </a:r>
          </a:p>
          <a:p>
            <a:pPr eaLnBrk="1" hangingPunct="1"/>
            <a:r>
              <a:rPr lang="en-US" dirty="0" smtClean="0">
                <a:cs typeface="Times New Roman" pitchFamily="1" charset="0"/>
              </a:rPr>
              <a:t>Detailed characteristics of proposed system (data &amp; functionality).</a:t>
            </a:r>
          </a:p>
          <a:p>
            <a:pPr eaLnBrk="1" hangingPunct="1"/>
            <a:r>
              <a:rPr lang="en-US" dirty="0" smtClean="0">
                <a:cs typeface="Times New Roman" pitchFamily="1" charset="0"/>
              </a:rPr>
              <a:t>Description of operating environment.</a:t>
            </a:r>
            <a:endParaRPr lang="en-US" dirty="0" smtClean="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357166"/>
            <a:ext cx="7772400" cy="1143000"/>
          </a:xfrm>
        </p:spPr>
        <p:txBody>
          <a:bodyPr/>
          <a:lstStyle/>
          <a:p>
            <a:r>
              <a:rPr lang="en-US" dirty="0" smtClean="0"/>
              <a:t>Dynamic Models</a:t>
            </a:r>
          </a:p>
        </p:txBody>
      </p:sp>
      <p:sp>
        <p:nvSpPr>
          <p:cNvPr id="68611" name="Rectangle 3"/>
          <p:cNvSpPr>
            <a:spLocks noGrp="1" noChangeArrowheads="1"/>
          </p:cNvSpPr>
          <p:nvPr>
            <p:ph type="body" idx="1"/>
          </p:nvPr>
        </p:nvSpPr>
        <p:spPr>
          <a:xfrm>
            <a:off x="357158" y="1981200"/>
            <a:ext cx="8286808" cy="4114800"/>
          </a:xfrm>
        </p:spPr>
        <p:txBody>
          <a:bodyPr/>
          <a:lstStyle/>
          <a:p>
            <a:pPr algn="just"/>
            <a:r>
              <a:rPr lang="en-US" dirty="0" smtClean="0"/>
              <a:t>It is helpful to know when effort will be required on a project as well as how much total effort is </a:t>
            </a:r>
            <a:r>
              <a:rPr lang="en-US" dirty="0" smtClean="0"/>
              <a:t>required.</a:t>
            </a:r>
            <a:endParaRPr lang="en-US" dirty="0" smtClean="0"/>
          </a:p>
          <a:p>
            <a:pPr algn="just"/>
            <a:r>
              <a:rPr lang="en-US" dirty="0" smtClean="0"/>
              <a:t>Most models are time or phase sensitive in their effort </a:t>
            </a:r>
            <a:r>
              <a:rPr lang="en-US" dirty="0" smtClean="0"/>
              <a:t>computations.</a:t>
            </a:r>
            <a:endParaRPr lang="en-US" dirty="0" smtClean="0"/>
          </a:p>
        </p:txBody>
      </p:sp>
    </p:spTree>
    <p:extLst>
      <p:ext uri="{BB962C8B-B14F-4D97-AF65-F5344CB8AC3E}">
        <p14:creationId xmlns:p14="http://schemas.microsoft.com/office/powerpoint/2010/main" xmlns="" val="164939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85800" y="357166"/>
            <a:ext cx="7772400" cy="1143000"/>
          </a:xfrm>
        </p:spPr>
        <p:txBody>
          <a:bodyPr/>
          <a:lstStyle/>
          <a:p>
            <a:r>
              <a:rPr lang="en-US" dirty="0" smtClean="0"/>
              <a:t>Putnam Model</a:t>
            </a:r>
          </a:p>
        </p:txBody>
      </p:sp>
      <p:sp>
        <p:nvSpPr>
          <p:cNvPr id="69635" name="Rectangle 3"/>
          <p:cNvSpPr>
            <a:spLocks noChangeArrowheads="1"/>
          </p:cNvSpPr>
          <p:nvPr/>
        </p:nvSpPr>
        <p:spPr bwMode="auto">
          <a:xfrm>
            <a:off x="2985829" y="2538289"/>
            <a:ext cx="9144000" cy="369691"/>
          </a:xfrm>
          <a:prstGeom prst="rect">
            <a:avLst/>
          </a:prstGeom>
          <a:noFill/>
          <a:ln w="9525">
            <a:noFill/>
            <a:miter lim="800000"/>
            <a:headEnd/>
            <a:tailEnd/>
          </a:ln>
        </p:spPr>
        <p:txBody>
          <a:bodyPr lIns="91797" tIns="45898" rIns="91797" bIns="45898">
            <a:spAutoFit/>
          </a:bodyPr>
          <a:lstStyle/>
          <a:p>
            <a:endParaRPr lang="en-US"/>
          </a:p>
        </p:txBody>
      </p:sp>
      <p:pic>
        <p:nvPicPr>
          <p:cNvPr id="69636" name="Picture 4" descr="C:\Cis375\Old Lectures\Image17.gif"/>
          <p:cNvPicPr>
            <a:picLocks noChangeAspect="1" noChangeArrowheads="1"/>
          </p:cNvPicPr>
          <p:nvPr/>
        </p:nvPicPr>
        <p:blipFill>
          <a:blip r:embed="rId2" r:link="rId3" cstate="print"/>
          <a:srcRect/>
          <a:stretch>
            <a:fillRect/>
          </a:stretch>
        </p:blipFill>
        <p:spPr bwMode="auto">
          <a:xfrm>
            <a:off x="1142976" y="1500174"/>
            <a:ext cx="7072361" cy="4214842"/>
          </a:xfrm>
          <a:prstGeom prst="rect">
            <a:avLst/>
          </a:prstGeom>
          <a:noFill/>
          <a:ln w="9525">
            <a:noFill/>
            <a:miter lim="800000"/>
            <a:headEnd/>
            <a:tailEnd/>
          </a:ln>
        </p:spPr>
      </p:pic>
      <p:sp>
        <p:nvSpPr>
          <p:cNvPr id="69637" name="Text Box 5"/>
          <p:cNvSpPr txBox="1">
            <a:spLocks noChangeArrowheads="1"/>
          </p:cNvSpPr>
          <p:nvPr/>
        </p:nvSpPr>
        <p:spPr bwMode="auto">
          <a:xfrm>
            <a:off x="534039" y="5845760"/>
            <a:ext cx="8228962" cy="369322"/>
          </a:xfrm>
          <a:prstGeom prst="rect">
            <a:avLst/>
          </a:prstGeom>
          <a:noFill/>
          <a:ln w="9525">
            <a:noFill/>
            <a:miter lim="800000"/>
            <a:headEnd/>
            <a:tailEnd/>
          </a:ln>
        </p:spPr>
        <p:txBody>
          <a:bodyPr lIns="91429" tIns="45715" rIns="91429" bIns="45715">
            <a:spAutoFit/>
          </a:bodyPr>
          <a:lstStyle/>
          <a:p>
            <a:pPr defTabSz="914779">
              <a:spcBef>
                <a:spcPct val="50000"/>
              </a:spcBef>
            </a:pPr>
            <a:r>
              <a:rPr lang="en-US" dirty="0">
                <a:latin typeface="Arial" charset="0"/>
                <a:cs typeface="Times New Roman" pitchFamily="18" charset="0"/>
              </a:rPr>
              <a:t>Based on Rayleigh curve - &gt; skewed, median &amp; mean offset from one another</a:t>
            </a:r>
            <a:r>
              <a:rPr lang="en-US" dirty="0">
                <a:latin typeface="Times New Roman" pitchFamily="18" charset="0"/>
              </a:rPr>
              <a:t> </a:t>
            </a:r>
          </a:p>
        </p:txBody>
      </p:sp>
    </p:spTree>
    <p:extLst>
      <p:ext uri="{BB962C8B-B14F-4D97-AF65-F5344CB8AC3E}">
        <p14:creationId xmlns:p14="http://schemas.microsoft.com/office/powerpoint/2010/main" xmlns="" val="189364266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285728"/>
            <a:ext cx="7772400" cy="1143000"/>
          </a:xfrm>
        </p:spPr>
        <p:txBody>
          <a:bodyPr/>
          <a:lstStyle/>
          <a:p>
            <a:r>
              <a:rPr lang="en-US" dirty="0" smtClean="0"/>
              <a:t>Putnam Model Details</a:t>
            </a:r>
          </a:p>
        </p:txBody>
      </p:sp>
      <p:sp>
        <p:nvSpPr>
          <p:cNvPr id="70659" name="Rectangle 3"/>
          <p:cNvSpPr>
            <a:spLocks noGrp="1" noChangeArrowheads="1"/>
          </p:cNvSpPr>
          <p:nvPr>
            <p:ph type="body" idx="1"/>
          </p:nvPr>
        </p:nvSpPr>
        <p:spPr>
          <a:xfrm>
            <a:off x="381000" y="1413013"/>
            <a:ext cx="8413883" cy="5292587"/>
          </a:xfrm>
        </p:spPr>
        <p:txBody>
          <a:bodyPr/>
          <a:lstStyle/>
          <a:p>
            <a:pPr algn="just"/>
            <a:r>
              <a:rPr lang="en-US" sz="2800" dirty="0"/>
              <a:t>Rayleigh Curve represents manpower measured in person per unit time as a function of time</a:t>
            </a:r>
          </a:p>
          <a:p>
            <a:pPr algn="just"/>
            <a:r>
              <a:rPr lang="en-US" sz="2800" dirty="0"/>
              <a:t>M(t) = </a:t>
            </a:r>
            <a:r>
              <a:rPr lang="en-US" sz="2800" dirty="0" err="1"/>
              <a:t>dy</a:t>
            </a:r>
            <a:r>
              <a:rPr lang="en-US" sz="2800" dirty="0"/>
              <a:t>/</a:t>
            </a:r>
            <a:r>
              <a:rPr lang="en-US" sz="2800" dirty="0" err="1"/>
              <a:t>dt</a:t>
            </a:r>
            <a:r>
              <a:rPr lang="en-US" sz="2800" dirty="0"/>
              <a:t> = 2Kate</a:t>
            </a:r>
            <a:r>
              <a:rPr lang="en-US" sz="2800" b="1" baseline="30000" dirty="0">
                <a:cs typeface="Arial" charset="0"/>
              </a:rPr>
              <a:t>-at2     </a:t>
            </a:r>
            <a:r>
              <a:rPr lang="en-US" sz="2800" dirty="0">
                <a:cs typeface="Arial" charset="0"/>
              </a:rPr>
              <a:t>Equation represents manpower utilization rate per unit time.</a:t>
            </a:r>
          </a:p>
          <a:p>
            <a:pPr algn="just"/>
            <a:r>
              <a:rPr lang="en-US" sz="2800" dirty="0">
                <a:cs typeface="Arial" charset="0"/>
              </a:rPr>
              <a:t>Integrating the equation on interval [0,t] we obtain Y(t) = K(1- </a:t>
            </a:r>
            <a:r>
              <a:rPr lang="en-US" sz="2800" dirty="0"/>
              <a:t>e</a:t>
            </a:r>
            <a:r>
              <a:rPr lang="en-US" sz="2800" baseline="30000" dirty="0">
                <a:cs typeface="Arial" charset="0"/>
              </a:rPr>
              <a:t>-at2</a:t>
            </a:r>
            <a:r>
              <a:rPr lang="en-US" sz="2800" dirty="0">
                <a:cs typeface="Arial" charset="0"/>
              </a:rPr>
              <a:t>) which is cumulative manpower used up to time t</a:t>
            </a:r>
          </a:p>
          <a:p>
            <a:pPr algn="just"/>
            <a:r>
              <a:rPr lang="en-US" sz="2800" dirty="0">
                <a:cs typeface="Arial" charset="0"/>
              </a:rPr>
              <a:t>Y(0) = 0 and Y(infinity) = K</a:t>
            </a:r>
          </a:p>
          <a:p>
            <a:pPr algn="just"/>
            <a:r>
              <a:rPr lang="en-US" sz="2800" dirty="0">
                <a:cs typeface="Arial" charset="0"/>
              </a:rPr>
              <a:t>The relationship between the peak time td and a can be found by double differentiating Y(t) and equating to 0 which gives td</a:t>
            </a:r>
            <a:r>
              <a:rPr lang="en-US" sz="2800" b="1" baseline="30000" dirty="0">
                <a:cs typeface="Arial" charset="0"/>
              </a:rPr>
              <a:t>2</a:t>
            </a:r>
            <a:r>
              <a:rPr lang="en-US" sz="2800" b="1" dirty="0">
                <a:cs typeface="Arial" charset="0"/>
              </a:rPr>
              <a:t> </a:t>
            </a:r>
            <a:r>
              <a:rPr lang="en-US" sz="2800" dirty="0">
                <a:cs typeface="Arial" charset="0"/>
              </a:rPr>
              <a:t>= 1/2a</a:t>
            </a:r>
          </a:p>
        </p:txBody>
      </p:sp>
    </p:spTree>
    <p:extLst>
      <p:ext uri="{BB962C8B-B14F-4D97-AF65-F5344CB8AC3E}">
        <p14:creationId xmlns:p14="http://schemas.microsoft.com/office/powerpoint/2010/main" xmlns="" val="22482986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285728"/>
            <a:ext cx="7772400" cy="1143000"/>
          </a:xfrm>
        </p:spPr>
        <p:txBody>
          <a:bodyPr/>
          <a:lstStyle/>
          <a:p>
            <a:r>
              <a:rPr lang="en-US" dirty="0" smtClean="0"/>
              <a:t>Putnam Equations</a:t>
            </a:r>
          </a:p>
        </p:txBody>
      </p:sp>
      <p:sp>
        <p:nvSpPr>
          <p:cNvPr id="71683" name="Rectangle 3"/>
          <p:cNvSpPr>
            <a:spLocks noGrp="1" noChangeArrowheads="1"/>
          </p:cNvSpPr>
          <p:nvPr>
            <p:ph type="body" idx="1"/>
          </p:nvPr>
        </p:nvSpPr>
        <p:spPr>
          <a:xfrm>
            <a:off x="357158" y="1981200"/>
            <a:ext cx="8286808" cy="4114800"/>
          </a:xfrm>
        </p:spPr>
        <p:txBody>
          <a:bodyPr/>
          <a:lstStyle/>
          <a:p>
            <a:pPr algn="just">
              <a:buFont typeface="Zapf Dingbats" charset="2"/>
              <a:buNone/>
            </a:pPr>
            <a:r>
              <a:rPr lang="en-US" dirty="0" smtClean="0"/>
              <a:t>Substituting t = td in Y(t) we get </a:t>
            </a:r>
            <a:endParaRPr lang="en-US" dirty="0" smtClean="0"/>
          </a:p>
          <a:p>
            <a:pPr algn="just">
              <a:buFont typeface="Zapf Dingbats" charset="2"/>
              <a:buNone/>
            </a:pPr>
            <a:r>
              <a:rPr lang="en-US" dirty="0" smtClean="0"/>
              <a:t>	</a:t>
            </a:r>
            <a:r>
              <a:rPr lang="en-US" dirty="0" smtClean="0"/>
              <a:t>		</a:t>
            </a:r>
            <a:r>
              <a:rPr lang="en-US" dirty="0" smtClean="0"/>
              <a:t> </a:t>
            </a:r>
            <a:r>
              <a:rPr lang="en-US" dirty="0" smtClean="0"/>
              <a:t>Y(t) = 0.3945 * K</a:t>
            </a:r>
          </a:p>
          <a:p>
            <a:pPr algn="just">
              <a:buFont typeface="Zapf Dingbats" charset="2"/>
              <a:buNone/>
            </a:pPr>
            <a:r>
              <a:rPr lang="en-US" dirty="0" smtClean="0"/>
              <a:t>K = area under curve measured in programmer  </a:t>
            </a:r>
            <a:r>
              <a:rPr lang="en-US" dirty="0" smtClean="0"/>
              <a:t>year.</a:t>
            </a:r>
          </a:p>
          <a:p>
            <a:pPr algn="just">
              <a:buFont typeface="Zapf Dingbats" charset="2"/>
              <a:buNone/>
            </a:pPr>
            <a:endParaRPr lang="en-US" dirty="0" smtClean="0"/>
          </a:p>
          <a:p>
            <a:pPr algn="just">
              <a:buFont typeface="Zapf Dingbats" charset="2"/>
              <a:buNone/>
            </a:pPr>
            <a:r>
              <a:rPr lang="en-US" dirty="0" smtClean="0"/>
              <a:t>D = K / t</a:t>
            </a:r>
            <a:r>
              <a:rPr lang="en-US" sz="1800" dirty="0"/>
              <a:t>d</a:t>
            </a:r>
            <a:r>
              <a:rPr lang="en-US" baseline="30000" dirty="0" smtClean="0"/>
              <a:t>2 </a:t>
            </a:r>
            <a:r>
              <a:rPr lang="en-US" dirty="0" smtClean="0"/>
              <a:t>               </a:t>
            </a:r>
            <a:r>
              <a:rPr lang="en-US" dirty="0" smtClean="0"/>
              <a:t>D</a:t>
            </a:r>
            <a:r>
              <a:rPr lang="en-US" i="1" dirty="0" smtClean="0"/>
              <a:t>ifficulty</a:t>
            </a:r>
            <a:endParaRPr lang="en-US" i="1" dirty="0" smtClean="0"/>
          </a:p>
        </p:txBody>
      </p:sp>
    </p:spTree>
    <p:extLst>
      <p:ext uri="{BB962C8B-B14F-4D97-AF65-F5344CB8AC3E}">
        <p14:creationId xmlns:p14="http://schemas.microsoft.com/office/powerpoint/2010/main" xmlns="" val="291899151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685800" y="2671786"/>
            <a:ext cx="7772400" cy="4114800"/>
          </a:xfrm>
        </p:spPr>
        <p:txBody>
          <a:bodyPr/>
          <a:lstStyle/>
          <a:p>
            <a:pPr algn="ctr">
              <a:buFont typeface="Zapf Dingbats" charset="2"/>
              <a:buNone/>
            </a:pPr>
            <a:r>
              <a:rPr lang="en-US" sz="4000" dirty="0"/>
              <a:t>Risk Management</a:t>
            </a:r>
          </a:p>
        </p:txBody>
      </p:sp>
    </p:spTree>
    <p:extLst>
      <p:ext uri="{BB962C8B-B14F-4D97-AF65-F5344CB8AC3E}">
        <p14:creationId xmlns:p14="http://schemas.microsoft.com/office/powerpoint/2010/main" xmlns="" val="379724510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85800" y="285736"/>
            <a:ext cx="7772400" cy="1143000"/>
          </a:xfrm>
        </p:spPr>
        <p:txBody>
          <a:bodyPr/>
          <a:lstStyle/>
          <a:p>
            <a:r>
              <a:rPr lang="en-US" dirty="0" smtClean="0"/>
              <a:t>What is Risk?</a:t>
            </a:r>
          </a:p>
        </p:txBody>
      </p:sp>
      <p:sp>
        <p:nvSpPr>
          <p:cNvPr id="84995" name="Rectangle 3"/>
          <p:cNvSpPr>
            <a:spLocks noGrp="1" noChangeArrowheads="1"/>
          </p:cNvSpPr>
          <p:nvPr>
            <p:ph type="body" idx="1"/>
          </p:nvPr>
        </p:nvSpPr>
        <p:spPr>
          <a:xfrm>
            <a:off x="357158" y="1428736"/>
            <a:ext cx="8437725" cy="4965039"/>
          </a:xfrm>
        </p:spPr>
        <p:txBody>
          <a:bodyPr/>
          <a:lstStyle/>
          <a:p>
            <a:pPr algn="just">
              <a:buSzTx/>
              <a:buFontTx/>
              <a:buChar char="•"/>
            </a:pPr>
            <a:r>
              <a:rPr lang="en-US" sz="2800" dirty="0">
                <a:cs typeface="Times New Roman" pitchFamily="18" charset="0"/>
              </a:rPr>
              <a:t>Risks are potential problems that may affect successful completion of a software project. </a:t>
            </a:r>
          </a:p>
          <a:p>
            <a:pPr algn="just">
              <a:buSzTx/>
              <a:buFontTx/>
              <a:buChar char="•"/>
            </a:pPr>
            <a:r>
              <a:rPr lang="en-US" sz="2800" dirty="0">
                <a:cs typeface="Times New Roman" pitchFamily="18" charset="0"/>
              </a:rPr>
              <a:t>Risks involve uncertainty and potential losses. </a:t>
            </a:r>
          </a:p>
          <a:p>
            <a:pPr algn="just">
              <a:buSzTx/>
              <a:buFontTx/>
              <a:buChar char="•"/>
            </a:pPr>
            <a:r>
              <a:rPr lang="en-GB" dirty="0" smtClean="0"/>
              <a:t>A risk is a probability that some adverse circumstance will occur </a:t>
            </a:r>
          </a:p>
          <a:p>
            <a:pPr lvl="1" algn="just">
              <a:buSzTx/>
            </a:pPr>
            <a:r>
              <a:rPr lang="en-GB" dirty="0" smtClean="0"/>
              <a:t>Project risks affect schedule or resources;</a:t>
            </a:r>
          </a:p>
          <a:p>
            <a:pPr lvl="1" algn="just">
              <a:buSzTx/>
            </a:pPr>
            <a:r>
              <a:rPr lang="en-GB" dirty="0" smtClean="0"/>
              <a:t>Product risks affect the quality or performance of the software being developed;</a:t>
            </a:r>
          </a:p>
          <a:p>
            <a:pPr lvl="1" algn="just">
              <a:buSzTx/>
            </a:pPr>
            <a:r>
              <a:rPr lang="en-GB" dirty="0" smtClean="0"/>
              <a:t>Business risks affect the organisation developing or procuring the software.</a:t>
            </a:r>
          </a:p>
          <a:p>
            <a:pPr>
              <a:buSzTx/>
              <a:buFontTx/>
              <a:buChar char="•"/>
            </a:pPr>
            <a:endParaRPr lang="en-US" sz="2800" dirty="0">
              <a:cs typeface="Times New Roman" pitchFamily="18" charset="0"/>
            </a:endParaRPr>
          </a:p>
        </p:txBody>
      </p:sp>
    </p:spTree>
    <p:extLst>
      <p:ext uri="{BB962C8B-B14F-4D97-AF65-F5344CB8AC3E}">
        <p14:creationId xmlns:p14="http://schemas.microsoft.com/office/powerpoint/2010/main" xmlns="" val="99503431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841707" y="1453182"/>
            <a:ext cx="7498845" cy="5252418"/>
          </a:xfrm>
          <a:prstGeom prst="rect">
            <a:avLst/>
          </a:prstGeom>
          <a:solidFill>
            <a:srgbClr val="CCFFFF"/>
          </a:solidFill>
          <a:ln w="12700">
            <a:noFill/>
            <a:miter lim="800000"/>
            <a:headEnd/>
            <a:tailEnd/>
          </a:ln>
        </p:spPr>
        <p:txBody>
          <a:bodyPr wrap="none" lIns="91797" tIns="45898" rIns="91797" bIns="45898" anchor="ctr"/>
          <a:lstStyle/>
          <a:p>
            <a:endParaRPr lang="en-IN"/>
          </a:p>
        </p:txBody>
      </p:sp>
      <p:sp>
        <p:nvSpPr>
          <p:cNvPr id="1028" name="Rectangle 3"/>
          <p:cNvSpPr>
            <a:spLocks noGrp="1" noChangeArrowheads="1"/>
          </p:cNvSpPr>
          <p:nvPr>
            <p:ph type="title"/>
          </p:nvPr>
        </p:nvSpPr>
        <p:spPr>
          <a:xfrm>
            <a:off x="685800" y="285728"/>
            <a:ext cx="7772400" cy="1143000"/>
          </a:xfrm>
        </p:spPr>
        <p:txBody>
          <a:bodyPr/>
          <a:lstStyle/>
          <a:p>
            <a:r>
              <a:rPr lang="en-GB" dirty="0" smtClean="0"/>
              <a:t>Software Risks</a:t>
            </a:r>
          </a:p>
        </p:txBody>
      </p:sp>
      <p:graphicFrame>
        <p:nvGraphicFramePr>
          <p:cNvPr id="1026" name="Object 4"/>
          <p:cNvGraphicFramePr>
            <a:graphicFrameLocks noChangeAspect="1"/>
          </p:cNvGraphicFramePr>
          <p:nvPr/>
        </p:nvGraphicFramePr>
        <p:xfrm>
          <a:off x="285720" y="1529666"/>
          <a:ext cx="8572560" cy="5114044"/>
        </p:xfrm>
        <a:graphic>
          <a:graphicData uri="http://schemas.openxmlformats.org/presentationml/2006/ole">
            <p:oleObj spid="_x0000_s102402" name="Document" r:id="rId3" imgW="5816070" imgH="3815421" progId="Word.Document.8">
              <p:embed/>
            </p:oleObj>
          </a:graphicData>
        </a:graphic>
      </p:graphicFrame>
    </p:spTree>
    <p:extLst>
      <p:ext uri="{BB962C8B-B14F-4D97-AF65-F5344CB8AC3E}">
        <p14:creationId xmlns:p14="http://schemas.microsoft.com/office/powerpoint/2010/main" xmlns="" val="4831463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85800" y="285728"/>
            <a:ext cx="7772400" cy="1143000"/>
          </a:xfrm>
        </p:spPr>
        <p:txBody>
          <a:bodyPr/>
          <a:lstStyle/>
          <a:p>
            <a:r>
              <a:rPr lang="en-GB" dirty="0" smtClean="0"/>
              <a:t>Risks and Risk Types</a:t>
            </a:r>
          </a:p>
        </p:txBody>
      </p:sp>
      <p:sp>
        <p:nvSpPr>
          <p:cNvPr id="2052" name="Rectangle 3"/>
          <p:cNvSpPr>
            <a:spLocks noChangeArrowheads="1"/>
          </p:cNvSpPr>
          <p:nvPr/>
        </p:nvSpPr>
        <p:spPr bwMode="auto">
          <a:xfrm>
            <a:off x="459113" y="1529665"/>
            <a:ext cx="8187515" cy="5175935"/>
          </a:xfrm>
          <a:prstGeom prst="rect">
            <a:avLst/>
          </a:prstGeom>
          <a:solidFill>
            <a:srgbClr val="CCFFFF"/>
          </a:solidFill>
          <a:ln w="12700">
            <a:noFill/>
            <a:miter lim="800000"/>
            <a:headEnd/>
            <a:tailEnd/>
          </a:ln>
        </p:spPr>
        <p:txBody>
          <a:bodyPr wrap="none" lIns="91797" tIns="45898" rIns="91797" bIns="45898" anchor="ctr"/>
          <a:lstStyle/>
          <a:p>
            <a:endParaRPr lang="en-IN"/>
          </a:p>
        </p:txBody>
      </p:sp>
      <p:graphicFrame>
        <p:nvGraphicFramePr>
          <p:cNvPr id="2050" name="Object 4"/>
          <p:cNvGraphicFramePr>
            <a:graphicFrameLocks noChangeAspect="1"/>
          </p:cNvGraphicFramePr>
          <p:nvPr/>
        </p:nvGraphicFramePr>
        <p:xfrm>
          <a:off x="769938" y="1428736"/>
          <a:ext cx="8112125" cy="5429264"/>
        </p:xfrm>
        <a:graphic>
          <a:graphicData uri="http://schemas.openxmlformats.org/presentationml/2006/ole">
            <p:oleObj spid="_x0000_s103426" name="Document" r:id="rId3" imgW="8120203" imgH="5117581" progId="Word.Document.8">
              <p:embed/>
            </p:oleObj>
          </a:graphicData>
        </a:graphic>
      </p:graphicFrame>
    </p:spTree>
    <p:extLst>
      <p:ext uri="{BB962C8B-B14F-4D97-AF65-F5344CB8AC3E}">
        <p14:creationId xmlns:p14="http://schemas.microsoft.com/office/powerpoint/2010/main" xmlns="" val="366302856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85800" y="214290"/>
            <a:ext cx="7772400" cy="1143000"/>
          </a:xfrm>
        </p:spPr>
        <p:txBody>
          <a:bodyPr/>
          <a:lstStyle/>
          <a:p>
            <a:r>
              <a:rPr lang="en-US" dirty="0" smtClean="0"/>
              <a:t>Other ways of classifying Risks </a:t>
            </a:r>
          </a:p>
        </p:txBody>
      </p:sp>
      <p:sp>
        <p:nvSpPr>
          <p:cNvPr id="86019" name="Rectangle 3"/>
          <p:cNvSpPr>
            <a:spLocks noGrp="1" noChangeArrowheads="1"/>
          </p:cNvSpPr>
          <p:nvPr>
            <p:ph type="body" idx="1"/>
          </p:nvPr>
        </p:nvSpPr>
        <p:spPr>
          <a:xfrm>
            <a:off x="609600" y="1509998"/>
            <a:ext cx="8185283" cy="4965039"/>
          </a:xfrm>
        </p:spPr>
        <p:txBody>
          <a:bodyPr/>
          <a:lstStyle/>
          <a:p>
            <a:pPr algn="just"/>
            <a:r>
              <a:rPr lang="en-GB" sz="2800" dirty="0"/>
              <a:t>Software Project Management risk are as </a:t>
            </a:r>
          </a:p>
          <a:p>
            <a:pPr lvl="1" algn="just"/>
            <a:r>
              <a:rPr lang="en-GB" sz="2800" b="1" dirty="0"/>
              <a:t>Project risks</a:t>
            </a:r>
            <a:r>
              <a:rPr lang="en-GB" sz="2800" dirty="0"/>
              <a:t> affect schedule or resources</a:t>
            </a:r>
          </a:p>
          <a:p>
            <a:pPr lvl="1" algn="just"/>
            <a:r>
              <a:rPr lang="en-GB" sz="2800" b="1" dirty="0"/>
              <a:t>Product risks</a:t>
            </a:r>
            <a:r>
              <a:rPr lang="en-GB" sz="2800" dirty="0"/>
              <a:t> affect the quality or performance of the software being developed</a:t>
            </a:r>
          </a:p>
          <a:p>
            <a:pPr lvl="1" algn="just"/>
            <a:r>
              <a:rPr lang="en-GB" sz="2800" b="1" dirty="0"/>
              <a:t>Business risks</a:t>
            </a:r>
            <a:r>
              <a:rPr lang="en-GB" sz="2800" dirty="0"/>
              <a:t> affect the organisation developing or procuring the software</a:t>
            </a:r>
          </a:p>
          <a:p>
            <a:pPr algn="just"/>
            <a:r>
              <a:rPr lang="en-GB" sz="2800" dirty="0"/>
              <a:t>Also</a:t>
            </a:r>
          </a:p>
          <a:p>
            <a:pPr lvl="1" algn="just"/>
            <a:r>
              <a:rPr lang="en-GB" sz="2800" dirty="0"/>
              <a:t>Internal (can be controlled by the PM)</a:t>
            </a:r>
          </a:p>
          <a:p>
            <a:pPr lvl="1" algn="just"/>
            <a:r>
              <a:rPr lang="en-GB" sz="2800" dirty="0"/>
              <a:t>External (outside the scope of the PM)</a:t>
            </a:r>
          </a:p>
          <a:p>
            <a:pPr lvl="1">
              <a:lnSpc>
                <a:spcPct val="125000"/>
              </a:lnSpc>
            </a:pPr>
            <a:endParaRPr lang="en-US" sz="2400" dirty="0"/>
          </a:p>
        </p:txBody>
      </p:sp>
    </p:spTree>
    <p:extLst>
      <p:ext uri="{BB962C8B-B14F-4D97-AF65-F5344CB8AC3E}">
        <p14:creationId xmlns:p14="http://schemas.microsoft.com/office/powerpoint/2010/main" xmlns="" val="22282963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
          <p:cNvSpPr>
            <a:spLocks noGrp="1" noChangeArrowheads="1"/>
          </p:cNvSpPr>
          <p:nvPr>
            <p:ph type="title"/>
          </p:nvPr>
        </p:nvSpPr>
        <p:spPr>
          <a:xfrm>
            <a:off x="685800" y="214290"/>
            <a:ext cx="7772400" cy="1143000"/>
          </a:xfrm>
        </p:spPr>
        <p:txBody>
          <a:bodyPr/>
          <a:lstStyle/>
          <a:p>
            <a:r>
              <a:rPr lang="en-US" dirty="0" smtClean="0"/>
              <a:t>Risk Breakdown Structure (RBS)</a:t>
            </a:r>
          </a:p>
        </p:txBody>
      </p:sp>
      <p:grpSp>
        <p:nvGrpSpPr>
          <p:cNvPr id="2" name="Organization Chart 3"/>
          <p:cNvGrpSpPr>
            <a:grpSpLocks/>
          </p:cNvGrpSpPr>
          <p:nvPr/>
        </p:nvGrpSpPr>
        <p:grpSpPr bwMode="auto">
          <a:xfrm>
            <a:off x="127852" y="1516918"/>
            <a:ext cx="8644476" cy="5200862"/>
            <a:chOff x="451" y="1012"/>
            <a:chExt cx="8003" cy="1094"/>
          </a:xfrm>
        </p:grpSpPr>
        <p:cxnSp>
          <p:nvCxnSpPr>
            <p:cNvPr id="1028" name="_s1028"/>
            <p:cNvCxnSpPr>
              <a:cxnSpLocks noChangeShapeType="1"/>
              <a:stCxn id="13" idx="0"/>
              <a:endCxn id="5" idx="2"/>
            </p:cNvCxnSpPr>
            <p:nvPr/>
          </p:nvCxnSpPr>
          <p:spPr bwMode="auto">
            <a:xfrm rot="16200000" flipV="1">
              <a:off x="6899" y="695"/>
              <a:ext cx="115" cy="2132"/>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cxnSp>
        <p:cxnSp>
          <p:nvCxnSpPr>
            <p:cNvPr id="1029" name="_s1029"/>
            <p:cNvCxnSpPr>
              <a:cxnSpLocks noChangeShapeType="1"/>
              <a:stCxn id="12" idx="0"/>
              <a:endCxn id="5" idx="2"/>
            </p:cNvCxnSpPr>
            <p:nvPr/>
          </p:nvCxnSpPr>
          <p:spPr bwMode="auto">
            <a:xfrm rot="16200000" flipV="1">
              <a:off x="6398" y="1195"/>
              <a:ext cx="115" cy="1131"/>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cxnSp>
        <p:cxnSp>
          <p:nvCxnSpPr>
            <p:cNvPr id="1030" name="_s1030"/>
            <p:cNvCxnSpPr>
              <a:cxnSpLocks noChangeShapeType="1"/>
            </p:cNvCxnSpPr>
            <p:nvPr/>
          </p:nvCxnSpPr>
          <p:spPr bwMode="auto">
            <a:xfrm rot="5400000" flipH="1" flipV="1">
              <a:off x="6038" y="1770"/>
              <a:ext cx="58" cy="39"/>
            </a:xfrm>
            <a:prstGeom prst="straightConnector1">
              <a:avLst/>
            </a:prstGeom>
            <a:noFill/>
            <a:ln w="28575">
              <a:solidFill>
                <a:schemeClr val="tx1"/>
              </a:solidFill>
              <a:round/>
              <a:headEnd/>
              <a:tailEnd/>
            </a:ln>
            <a:extLst>
              <a:ext uri="{909E8E84-426E-40DD-AFC4-6F175D3DCCD1}">
                <a14:hiddenFill xmlns:a14="http://schemas.microsoft.com/office/drawing/2010/main" xmlns="">
                  <a:noFill/>
                </a14:hiddenFill>
              </a:ext>
            </a:extLst>
          </p:spPr>
        </p:cxnSp>
        <p:cxnSp>
          <p:nvCxnSpPr>
            <p:cNvPr id="1031" name="_s1031"/>
            <p:cNvCxnSpPr>
              <a:cxnSpLocks noChangeShapeType="1"/>
              <a:stCxn id="10" idx="0"/>
              <a:endCxn id="5" idx="2"/>
            </p:cNvCxnSpPr>
            <p:nvPr/>
          </p:nvCxnSpPr>
          <p:spPr bwMode="auto">
            <a:xfrm rot="5400000" flipH="1" flipV="1">
              <a:off x="5398" y="1326"/>
              <a:ext cx="115" cy="870"/>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cxnSp>
        <p:cxnSp>
          <p:nvCxnSpPr>
            <p:cNvPr id="1032" name="_s1032"/>
            <p:cNvCxnSpPr>
              <a:cxnSpLocks noChangeShapeType="1"/>
              <a:stCxn id="9" idx="0"/>
              <a:endCxn id="5" idx="2"/>
            </p:cNvCxnSpPr>
            <p:nvPr/>
          </p:nvCxnSpPr>
          <p:spPr bwMode="auto">
            <a:xfrm rot="5400000" flipH="1" flipV="1">
              <a:off x="4898" y="825"/>
              <a:ext cx="115" cy="1870"/>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cxnSp>
        <p:cxnSp>
          <p:nvCxnSpPr>
            <p:cNvPr id="1033" name="_s1033"/>
            <p:cNvCxnSpPr>
              <a:cxnSpLocks noChangeShapeType="1"/>
              <a:stCxn id="8" idx="0"/>
              <a:endCxn id="4" idx="2"/>
            </p:cNvCxnSpPr>
            <p:nvPr/>
          </p:nvCxnSpPr>
          <p:spPr bwMode="auto">
            <a:xfrm rot="16200000" flipV="1">
              <a:off x="2475" y="1274"/>
              <a:ext cx="115" cy="97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cxnSp>
        <p:cxnSp>
          <p:nvCxnSpPr>
            <p:cNvPr id="1034" name="_s1034"/>
            <p:cNvCxnSpPr>
              <a:cxnSpLocks noChangeShapeType="1"/>
              <a:stCxn id="7" idx="0"/>
              <a:endCxn id="4" idx="2"/>
            </p:cNvCxnSpPr>
            <p:nvPr/>
          </p:nvCxnSpPr>
          <p:spPr bwMode="auto">
            <a:xfrm rot="5400000" flipH="1" flipV="1">
              <a:off x="1974" y="1747"/>
              <a:ext cx="115" cy="27"/>
            </a:xfrm>
            <a:prstGeom prst="straightConnector1">
              <a:avLst/>
            </a:prstGeom>
            <a:noFill/>
            <a:ln w="28575">
              <a:solidFill>
                <a:schemeClr val="tx1"/>
              </a:solidFill>
              <a:round/>
              <a:headEnd/>
              <a:tailEnd/>
            </a:ln>
            <a:extLst>
              <a:ext uri="{909E8E84-426E-40DD-AFC4-6F175D3DCCD1}">
                <a14:hiddenFill xmlns:a14="http://schemas.microsoft.com/office/drawing/2010/main" xmlns="">
                  <a:noFill/>
                </a14:hiddenFill>
              </a:ext>
            </a:extLst>
          </p:spPr>
        </p:cxnSp>
        <p:cxnSp>
          <p:nvCxnSpPr>
            <p:cNvPr id="1035" name="_s1035"/>
            <p:cNvCxnSpPr>
              <a:cxnSpLocks noChangeShapeType="1"/>
              <a:stCxn id="6" idx="0"/>
              <a:endCxn id="4" idx="2"/>
            </p:cNvCxnSpPr>
            <p:nvPr/>
          </p:nvCxnSpPr>
          <p:spPr bwMode="auto">
            <a:xfrm rot="5400000" flipH="1" flipV="1">
              <a:off x="1440" y="1213"/>
              <a:ext cx="115" cy="1095"/>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cxnSp>
        <p:cxnSp>
          <p:nvCxnSpPr>
            <p:cNvPr id="1036" name="_s1036"/>
            <p:cNvCxnSpPr>
              <a:cxnSpLocks noChangeShapeType="1"/>
            </p:cNvCxnSpPr>
            <p:nvPr/>
          </p:nvCxnSpPr>
          <p:spPr bwMode="auto">
            <a:xfrm rot="16200000" flipV="1">
              <a:off x="4984" y="515"/>
              <a:ext cx="61" cy="1751"/>
            </a:xfrm>
            <a:prstGeom prst="bentConnector2">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cxnSp>
        <p:cxnSp>
          <p:nvCxnSpPr>
            <p:cNvPr id="1037" name="_s1037"/>
            <p:cNvCxnSpPr>
              <a:cxnSpLocks noChangeShapeType="1"/>
              <a:stCxn id="4" idx="0"/>
              <a:endCxn id="3" idx="2"/>
            </p:cNvCxnSpPr>
            <p:nvPr/>
          </p:nvCxnSpPr>
          <p:spPr bwMode="auto">
            <a:xfrm rot="5400000" flipH="1" flipV="1">
              <a:off x="3039" y="315"/>
              <a:ext cx="106" cy="209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cxnSp>
        <p:sp>
          <p:nvSpPr>
            <p:cNvPr id="3" name="_s1038"/>
            <p:cNvSpPr>
              <a:spLocks noChangeArrowheads="1"/>
            </p:cNvSpPr>
            <p:nvPr/>
          </p:nvSpPr>
          <p:spPr bwMode="auto">
            <a:xfrm>
              <a:off x="3522" y="1012"/>
              <a:ext cx="1236" cy="297"/>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Risk </a:t>
              </a:r>
              <a:endParaRPr kumimoji="0" lang="en-US" sz="1600" b="0" i="0" u="none" strike="noStrike" cap="none" normalizeH="0" baseline="0" dirty="0" smtClean="0">
                <a:ln>
                  <a:noFill/>
                </a:ln>
                <a:solidFill>
                  <a:schemeClr val="tx1"/>
                </a:solidFill>
                <a:effectLst/>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Engineering</a:t>
              </a:r>
              <a:endParaRPr kumimoji="0" lang="en-US" sz="1600" b="0" i="0" u="none" strike="noStrike" cap="none" normalizeH="0" baseline="0" dirty="0" smtClean="0">
                <a:ln>
                  <a:noFill/>
                </a:ln>
                <a:solidFill>
                  <a:schemeClr val="tx1"/>
                </a:solidFill>
                <a:effectLst/>
                <a:cs typeface="Arial" charset="0"/>
              </a:endParaRPr>
            </a:p>
          </p:txBody>
        </p:sp>
        <p:sp>
          <p:nvSpPr>
            <p:cNvPr id="4" name="_s1039"/>
            <p:cNvSpPr>
              <a:spLocks noChangeArrowheads="1"/>
            </p:cNvSpPr>
            <p:nvPr/>
          </p:nvSpPr>
          <p:spPr bwMode="auto">
            <a:xfrm>
              <a:off x="1393" y="1415"/>
              <a:ext cx="1305"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Risk</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 </a:t>
              </a:r>
              <a:r>
                <a:rPr kumimoji="0" lang="en-US" sz="1600" b="0" i="0" u="none" strike="noStrike" cap="none" normalizeH="0" baseline="0" dirty="0" smtClean="0">
                  <a:ln>
                    <a:noFill/>
                  </a:ln>
                  <a:solidFill>
                    <a:schemeClr val="tx1"/>
                  </a:solidFill>
                  <a:effectLst/>
                  <a:cs typeface="Arial" charset="0"/>
                </a:rPr>
                <a:t>Analysis</a:t>
              </a:r>
            </a:p>
          </p:txBody>
        </p:sp>
        <p:sp>
          <p:nvSpPr>
            <p:cNvPr id="5" name="_s1040"/>
            <p:cNvSpPr>
              <a:spLocks noChangeArrowheads="1"/>
            </p:cNvSpPr>
            <p:nvPr/>
          </p:nvSpPr>
          <p:spPr bwMode="auto">
            <a:xfrm>
              <a:off x="5101" y="1415"/>
              <a:ext cx="1579"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Risk </a:t>
              </a:r>
              <a:endParaRPr kumimoji="0" lang="en-US" sz="1600" b="0" i="0" u="none" strike="noStrike" cap="none" normalizeH="0" baseline="0" dirty="0" smtClean="0">
                <a:ln>
                  <a:noFill/>
                </a:ln>
                <a:solidFill>
                  <a:schemeClr val="tx1"/>
                </a:solidFill>
                <a:effectLst/>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Management</a:t>
              </a:r>
              <a:endParaRPr kumimoji="0" lang="en-US" sz="1600" b="0" i="0" u="none" strike="noStrike" cap="none" normalizeH="0" baseline="0" dirty="0" smtClean="0">
                <a:ln>
                  <a:noFill/>
                </a:ln>
                <a:solidFill>
                  <a:schemeClr val="tx1"/>
                </a:solidFill>
                <a:effectLst/>
                <a:cs typeface="Arial" charset="0"/>
              </a:endParaRPr>
            </a:p>
          </p:txBody>
        </p:sp>
        <p:sp>
          <p:nvSpPr>
            <p:cNvPr id="6" name="_s1041"/>
            <p:cNvSpPr>
              <a:spLocks noChangeArrowheads="1"/>
            </p:cNvSpPr>
            <p:nvPr/>
          </p:nvSpPr>
          <p:spPr bwMode="auto">
            <a:xfrm>
              <a:off x="451" y="1818"/>
              <a:ext cx="998"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Risk </a:t>
              </a:r>
              <a:endParaRPr kumimoji="0" lang="en-US" sz="1600" b="0" i="0" u="none" strike="noStrike" cap="none" normalizeH="0" baseline="0" dirty="0" smtClean="0">
                <a:ln>
                  <a:noFill/>
                </a:ln>
                <a:solidFill>
                  <a:schemeClr val="tx1"/>
                </a:solidFill>
                <a:effectLst/>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Identification</a:t>
              </a:r>
              <a:endParaRPr kumimoji="0" lang="en-US" sz="1600" b="0" i="0" u="none" strike="noStrike" cap="none" normalizeH="0" baseline="0" dirty="0" smtClean="0">
                <a:ln>
                  <a:noFill/>
                </a:ln>
                <a:solidFill>
                  <a:schemeClr val="tx1"/>
                </a:solidFill>
                <a:effectLst/>
                <a:cs typeface="Arial" charset="0"/>
              </a:endParaRPr>
            </a:p>
          </p:txBody>
        </p:sp>
        <p:sp>
          <p:nvSpPr>
            <p:cNvPr id="7" name="_s1042"/>
            <p:cNvSpPr>
              <a:spLocks noChangeArrowheads="1"/>
            </p:cNvSpPr>
            <p:nvPr/>
          </p:nvSpPr>
          <p:spPr bwMode="auto">
            <a:xfrm>
              <a:off x="1586" y="181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Risk </a:t>
              </a:r>
              <a:endParaRPr kumimoji="0" lang="en-US" sz="1600" b="0" i="0" u="none" strike="noStrike" cap="none" normalizeH="0" baseline="0" dirty="0" smtClean="0">
                <a:ln>
                  <a:noFill/>
                </a:ln>
                <a:solidFill>
                  <a:schemeClr val="tx1"/>
                </a:solidFill>
                <a:effectLst/>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Estimation</a:t>
              </a:r>
              <a:endParaRPr kumimoji="0" lang="en-US" sz="1600" b="0" i="0" u="none" strike="noStrike" cap="none" normalizeH="0" baseline="0" dirty="0" smtClean="0">
                <a:ln>
                  <a:noFill/>
                </a:ln>
                <a:solidFill>
                  <a:schemeClr val="tx1"/>
                </a:solidFill>
                <a:effectLst/>
                <a:cs typeface="Arial" charset="0"/>
              </a:endParaRPr>
            </a:p>
          </p:txBody>
        </p:sp>
        <p:sp>
          <p:nvSpPr>
            <p:cNvPr id="8" name="_s1043"/>
            <p:cNvSpPr>
              <a:spLocks noChangeArrowheads="1"/>
            </p:cNvSpPr>
            <p:nvPr/>
          </p:nvSpPr>
          <p:spPr bwMode="auto">
            <a:xfrm>
              <a:off x="2587" y="181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Risk </a:t>
              </a:r>
              <a:endParaRPr kumimoji="0" lang="en-US" sz="1600" b="0" i="0" u="none" strike="noStrike" cap="none" normalizeH="0" baseline="0" dirty="0" smtClean="0">
                <a:ln>
                  <a:noFill/>
                </a:ln>
                <a:solidFill>
                  <a:schemeClr val="tx1"/>
                </a:solidFill>
                <a:effectLst/>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Evaluation</a:t>
              </a:r>
              <a:endParaRPr kumimoji="0" lang="en-US" sz="1600" b="0" i="0" u="none" strike="noStrike" cap="none" normalizeH="0" baseline="0" dirty="0" smtClean="0">
                <a:ln>
                  <a:noFill/>
                </a:ln>
                <a:solidFill>
                  <a:schemeClr val="tx1"/>
                </a:solidFill>
                <a:effectLst/>
                <a:cs typeface="Arial" charset="0"/>
              </a:endParaRPr>
            </a:p>
          </p:txBody>
        </p:sp>
        <p:sp>
          <p:nvSpPr>
            <p:cNvPr id="9" name="_s1044"/>
            <p:cNvSpPr>
              <a:spLocks noChangeArrowheads="1"/>
            </p:cNvSpPr>
            <p:nvPr/>
          </p:nvSpPr>
          <p:spPr bwMode="auto">
            <a:xfrm>
              <a:off x="3588" y="181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Risk </a:t>
              </a:r>
              <a:endParaRPr kumimoji="0" lang="en-US" sz="1600" b="0" i="0" u="none" strike="noStrike" cap="none" normalizeH="0" baseline="0" dirty="0" smtClean="0">
                <a:ln>
                  <a:noFill/>
                </a:ln>
                <a:solidFill>
                  <a:schemeClr val="tx1"/>
                </a:solidFill>
                <a:effectLst/>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Planning</a:t>
              </a:r>
              <a:endParaRPr kumimoji="0" lang="en-US" sz="1600" b="0" i="0" u="none" strike="noStrike" cap="none" normalizeH="0" baseline="0" dirty="0" smtClean="0">
                <a:ln>
                  <a:noFill/>
                </a:ln>
                <a:solidFill>
                  <a:schemeClr val="tx1"/>
                </a:solidFill>
                <a:effectLst/>
                <a:cs typeface="Arial" charset="0"/>
              </a:endParaRPr>
            </a:p>
          </p:txBody>
        </p:sp>
        <p:sp>
          <p:nvSpPr>
            <p:cNvPr id="10" name="_s1045"/>
            <p:cNvSpPr>
              <a:spLocks noChangeArrowheads="1"/>
            </p:cNvSpPr>
            <p:nvPr/>
          </p:nvSpPr>
          <p:spPr bwMode="auto">
            <a:xfrm>
              <a:off x="4589" y="1818"/>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Risk </a:t>
              </a:r>
              <a:endParaRPr kumimoji="0" lang="en-US" sz="1600" b="0" i="0" u="none" strike="noStrike" cap="none" normalizeH="0" baseline="0" dirty="0" smtClean="0">
                <a:ln>
                  <a:noFill/>
                </a:ln>
                <a:solidFill>
                  <a:schemeClr val="tx1"/>
                </a:solidFill>
                <a:effectLst/>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Control</a:t>
              </a:r>
              <a:endParaRPr kumimoji="0" lang="en-US" sz="1600" b="0" i="0" u="none" strike="noStrike" cap="none" normalizeH="0" baseline="0" dirty="0" smtClean="0">
                <a:ln>
                  <a:noFill/>
                </a:ln>
                <a:solidFill>
                  <a:schemeClr val="tx1"/>
                </a:solidFill>
                <a:effectLst/>
                <a:cs typeface="Arial" charset="0"/>
              </a:endParaRPr>
            </a:p>
          </p:txBody>
        </p:sp>
        <p:sp>
          <p:nvSpPr>
            <p:cNvPr id="11" name="_s1046"/>
            <p:cNvSpPr>
              <a:spLocks noChangeArrowheads="1"/>
            </p:cNvSpPr>
            <p:nvPr/>
          </p:nvSpPr>
          <p:spPr bwMode="auto">
            <a:xfrm>
              <a:off x="5589" y="181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Risk </a:t>
              </a:r>
              <a:endParaRPr kumimoji="0" lang="en-US" sz="1600" b="0" i="0" u="none" strike="noStrike" cap="none" normalizeH="0" baseline="0" dirty="0" smtClean="0">
                <a:ln>
                  <a:noFill/>
                </a:ln>
                <a:solidFill>
                  <a:schemeClr val="tx1"/>
                </a:solidFill>
                <a:effectLst/>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Monitoring</a:t>
              </a:r>
              <a:endParaRPr kumimoji="0" lang="en-US" sz="1600" b="0" i="0" u="none" strike="noStrike" cap="none" normalizeH="0" baseline="0" dirty="0" smtClean="0">
                <a:ln>
                  <a:noFill/>
                </a:ln>
                <a:solidFill>
                  <a:schemeClr val="tx1"/>
                </a:solidFill>
                <a:effectLst/>
                <a:cs typeface="Arial" charset="0"/>
              </a:endParaRPr>
            </a:p>
          </p:txBody>
        </p:sp>
        <p:sp>
          <p:nvSpPr>
            <p:cNvPr id="12" name="_s1047"/>
            <p:cNvSpPr>
              <a:spLocks noChangeArrowheads="1"/>
            </p:cNvSpPr>
            <p:nvPr/>
          </p:nvSpPr>
          <p:spPr bwMode="auto">
            <a:xfrm>
              <a:off x="6590" y="1818"/>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Risk </a:t>
              </a:r>
              <a:endParaRPr kumimoji="0" lang="en-US" sz="1600" b="0" i="0" u="none" strike="noStrike" cap="none" normalizeH="0" baseline="0" dirty="0" smtClean="0">
                <a:ln>
                  <a:noFill/>
                </a:ln>
                <a:solidFill>
                  <a:schemeClr val="tx1"/>
                </a:solidFill>
                <a:effectLst/>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Directing</a:t>
              </a:r>
              <a:endParaRPr kumimoji="0" lang="en-US" sz="1600" b="0" i="0" u="none" strike="noStrike" cap="none" normalizeH="0" baseline="0" dirty="0" smtClean="0">
                <a:ln>
                  <a:noFill/>
                </a:ln>
                <a:solidFill>
                  <a:schemeClr val="tx1"/>
                </a:solidFill>
                <a:effectLst/>
                <a:cs typeface="Arial" charset="0"/>
              </a:endParaRPr>
            </a:p>
          </p:txBody>
        </p:sp>
        <p:sp>
          <p:nvSpPr>
            <p:cNvPr id="13" name="_s1048"/>
            <p:cNvSpPr>
              <a:spLocks noChangeArrowheads="1"/>
            </p:cNvSpPr>
            <p:nvPr/>
          </p:nvSpPr>
          <p:spPr bwMode="auto">
            <a:xfrm>
              <a:off x="7590" y="181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Risk </a:t>
              </a:r>
              <a:endParaRPr kumimoji="0" lang="en-US" sz="1600" b="0" i="0" u="none" strike="noStrike" cap="none" normalizeH="0" baseline="0" dirty="0" smtClean="0">
                <a:ln>
                  <a:noFill/>
                </a:ln>
                <a:solidFill>
                  <a:schemeClr val="tx1"/>
                </a:solidFill>
                <a:effectLst/>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charset="0"/>
                </a:rPr>
                <a:t>Staffing</a:t>
              </a:r>
              <a:endParaRPr kumimoji="0" lang="en-US" sz="1600" b="0" i="0" u="none" strike="noStrike" cap="none" normalizeH="0" baseline="0" dirty="0" smtClean="0">
                <a:ln>
                  <a:noFill/>
                </a:ln>
                <a:solidFill>
                  <a:schemeClr val="tx1"/>
                </a:solidFill>
                <a:effectLst/>
                <a:cs typeface="Arial" charset="0"/>
              </a:endParaRPr>
            </a:p>
          </p:txBody>
        </p:sp>
      </p:grpSp>
    </p:spTree>
    <p:extLst>
      <p:ext uri="{BB962C8B-B14F-4D97-AF65-F5344CB8AC3E}">
        <p14:creationId xmlns:p14="http://schemas.microsoft.com/office/powerpoint/2010/main" xmlns="" val="1597675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85800" y="142852"/>
            <a:ext cx="7772400" cy="1143000"/>
          </a:xfrm>
        </p:spPr>
        <p:txBody>
          <a:bodyPr/>
          <a:lstStyle/>
          <a:p>
            <a:pPr eaLnBrk="1" hangingPunct="1"/>
            <a:r>
              <a:rPr lang="en-US" sz="4000" dirty="0" smtClean="0"/>
              <a:t>Software Requirement Elicitation</a:t>
            </a:r>
          </a:p>
        </p:txBody>
      </p:sp>
      <p:sp>
        <p:nvSpPr>
          <p:cNvPr id="100355" name="Rectangle 3"/>
          <p:cNvSpPr>
            <a:spLocks noGrp="1" noChangeArrowheads="1"/>
          </p:cNvSpPr>
          <p:nvPr>
            <p:ph type="body" idx="1"/>
          </p:nvPr>
        </p:nvSpPr>
        <p:spPr>
          <a:xfrm>
            <a:off x="457200" y="1447800"/>
            <a:ext cx="8382000" cy="5181600"/>
          </a:xfrm>
        </p:spPr>
        <p:txBody>
          <a:bodyPr/>
          <a:lstStyle/>
          <a:p>
            <a:pPr algn="just" eaLnBrk="1" hangingPunct="1">
              <a:spcBef>
                <a:spcPts val="0"/>
              </a:spcBef>
              <a:spcAft>
                <a:spcPts val="1000"/>
              </a:spcAft>
            </a:pPr>
            <a:r>
              <a:rPr lang="en-US" sz="2400" dirty="0" smtClean="0"/>
              <a:t>Most difficult, critical, error-prone, and communication intensive aspect of s/w development.</a:t>
            </a:r>
          </a:p>
          <a:p>
            <a:pPr algn="just" eaLnBrk="1" hangingPunct="1">
              <a:spcBef>
                <a:spcPts val="0"/>
              </a:spcBef>
              <a:spcAft>
                <a:spcPts val="1000"/>
              </a:spcAft>
            </a:pPr>
            <a:r>
              <a:rPr lang="en-US" sz="2400" dirty="0" smtClean="0"/>
              <a:t>Requirements actually reside in the minds of the users.</a:t>
            </a:r>
          </a:p>
          <a:p>
            <a:pPr algn="just" eaLnBrk="1" hangingPunct="1">
              <a:spcBef>
                <a:spcPts val="0"/>
              </a:spcBef>
              <a:spcAft>
                <a:spcPts val="1000"/>
              </a:spcAft>
            </a:pPr>
            <a:r>
              <a:rPr lang="en-US" sz="2400" dirty="0" smtClean="0"/>
              <a:t>Developers and users have different mind set, expertise, and vocabularies.</a:t>
            </a:r>
          </a:p>
          <a:p>
            <a:pPr algn="just" eaLnBrk="1" hangingPunct="1">
              <a:spcBef>
                <a:spcPts val="0"/>
              </a:spcBef>
              <a:spcAft>
                <a:spcPts val="1000"/>
              </a:spcAft>
            </a:pPr>
            <a:r>
              <a:rPr lang="en-US" sz="2400" dirty="0" smtClean="0"/>
              <a:t>Communication gap between customers and developers may lead to inconsistencies, misunderstanding and omissions of requirements.</a:t>
            </a:r>
          </a:p>
          <a:p>
            <a:pPr algn="just" eaLnBrk="1" hangingPunct="1">
              <a:spcBef>
                <a:spcPts val="0"/>
              </a:spcBef>
              <a:spcAft>
                <a:spcPts val="1000"/>
              </a:spcAft>
            </a:pPr>
            <a:r>
              <a:rPr lang="en-US" sz="2400" dirty="0" smtClean="0"/>
              <a:t>Customers have solid background in their domain but have a little knowledge of s/w development process.</a:t>
            </a:r>
          </a:p>
          <a:p>
            <a:pPr algn="just" eaLnBrk="1" hangingPunct="1">
              <a:spcBef>
                <a:spcPts val="0"/>
              </a:spcBef>
              <a:spcAft>
                <a:spcPts val="1000"/>
              </a:spcAft>
            </a:pPr>
            <a:r>
              <a:rPr lang="en-US" sz="2400" dirty="0" smtClean="0"/>
              <a:t>Developers have experience of developing s/w but have little knowledge of everyday environment of the customer.</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5800" y="357166"/>
            <a:ext cx="7772400" cy="1143000"/>
          </a:xfrm>
        </p:spPr>
        <p:txBody>
          <a:bodyPr/>
          <a:lstStyle/>
          <a:p>
            <a:r>
              <a:rPr lang="en-GB" dirty="0" smtClean="0"/>
              <a:t>Risk Management</a:t>
            </a:r>
          </a:p>
        </p:txBody>
      </p:sp>
      <p:sp>
        <p:nvSpPr>
          <p:cNvPr id="89091" name="Rectangle 3"/>
          <p:cNvSpPr>
            <a:spLocks noGrp="1" noChangeArrowheads="1"/>
          </p:cNvSpPr>
          <p:nvPr>
            <p:ph type="body" idx="1"/>
          </p:nvPr>
        </p:nvSpPr>
        <p:spPr>
          <a:xfrm>
            <a:off x="685800" y="1981200"/>
            <a:ext cx="7958166" cy="4114800"/>
          </a:xfrm>
        </p:spPr>
        <p:txBody>
          <a:bodyPr/>
          <a:lstStyle/>
          <a:p>
            <a:pPr algn="just"/>
            <a:r>
              <a:rPr lang="en-GB" dirty="0" smtClean="0"/>
              <a:t>Risk management is concerned with identifying risks and drawing up plans to minimise their effect on a project.</a:t>
            </a:r>
          </a:p>
          <a:p>
            <a:pPr algn="just"/>
            <a:r>
              <a:rPr lang="en-US" sz="2800" dirty="0">
                <a:cs typeface="Times New Roman" pitchFamily="18" charset="0"/>
              </a:rPr>
              <a:t>Risk analysis and management are intended to help a software team understand and manage uncertainty during the development process.</a:t>
            </a:r>
            <a:endParaRPr lang="en-GB" sz="2800" dirty="0">
              <a:cs typeface="Times New Roman" pitchFamily="18" charset="0"/>
            </a:endParaRPr>
          </a:p>
        </p:txBody>
      </p:sp>
    </p:spTree>
    <p:extLst>
      <p:ext uri="{BB962C8B-B14F-4D97-AF65-F5344CB8AC3E}">
        <p14:creationId xmlns:p14="http://schemas.microsoft.com/office/powerpoint/2010/main" xmlns="" val="366574617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5800" y="357166"/>
            <a:ext cx="7772400" cy="1143000"/>
          </a:xfrm>
        </p:spPr>
        <p:txBody>
          <a:bodyPr/>
          <a:lstStyle/>
          <a:p>
            <a:r>
              <a:rPr lang="en-US" dirty="0" smtClean="0"/>
              <a:t>The Risk Management Process</a:t>
            </a:r>
          </a:p>
        </p:txBody>
      </p:sp>
      <p:sp>
        <p:nvSpPr>
          <p:cNvPr id="90115" name="Rectangle 3"/>
          <p:cNvSpPr>
            <a:spLocks noGrp="1" noChangeArrowheads="1"/>
          </p:cNvSpPr>
          <p:nvPr>
            <p:ph type="body" idx="1"/>
          </p:nvPr>
        </p:nvSpPr>
        <p:spPr>
          <a:xfrm>
            <a:off x="357158" y="1676258"/>
            <a:ext cx="8437725" cy="5181742"/>
          </a:xfrm>
        </p:spPr>
        <p:txBody>
          <a:bodyPr/>
          <a:lstStyle/>
          <a:p>
            <a:pPr>
              <a:lnSpc>
                <a:spcPct val="125000"/>
              </a:lnSpc>
            </a:pPr>
            <a:r>
              <a:rPr lang="en-US" sz="2800" dirty="0"/>
              <a:t>Composed of four steps:</a:t>
            </a:r>
          </a:p>
          <a:p>
            <a:pPr lvl="1">
              <a:lnSpc>
                <a:spcPct val="125000"/>
              </a:lnSpc>
            </a:pPr>
            <a:r>
              <a:rPr lang="en-US" dirty="0"/>
              <a:t>Risk Management Planning </a:t>
            </a:r>
          </a:p>
          <a:p>
            <a:pPr lvl="1">
              <a:lnSpc>
                <a:spcPct val="125000"/>
              </a:lnSpc>
            </a:pPr>
            <a:r>
              <a:rPr lang="en-US" dirty="0"/>
              <a:t>Risk Identification</a:t>
            </a:r>
          </a:p>
          <a:p>
            <a:pPr lvl="1">
              <a:lnSpc>
                <a:spcPct val="125000"/>
              </a:lnSpc>
            </a:pPr>
            <a:r>
              <a:rPr lang="en-US" dirty="0"/>
              <a:t>Risk Assessment</a:t>
            </a:r>
          </a:p>
          <a:p>
            <a:pPr lvl="2">
              <a:lnSpc>
                <a:spcPct val="125000"/>
              </a:lnSpc>
            </a:pPr>
            <a:r>
              <a:rPr lang="en-US" sz="2800" dirty="0"/>
              <a:t>Qualitative Risk Assessment</a:t>
            </a:r>
          </a:p>
          <a:p>
            <a:pPr lvl="2">
              <a:lnSpc>
                <a:spcPct val="125000"/>
              </a:lnSpc>
            </a:pPr>
            <a:r>
              <a:rPr lang="en-US" sz="2800" dirty="0"/>
              <a:t>Quantitative Risk Assessment</a:t>
            </a:r>
          </a:p>
          <a:p>
            <a:pPr lvl="1">
              <a:lnSpc>
                <a:spcPct val="125000"/>
              </a:lnSpc>
            </a:pPr>
            <a:r>
              <a:rPr lang="en-US" dirty="0"/>
              <a:t>Risk Response Planning</a:t>
            </a:r>
          </a:p>
          <a:p>
            <a:pPr lvl="1">
              <a:lnSpc>
                <a:spcPct val="125000"/>
              </a:lnSpc>
            </a:pPr>
            <a:r>
              <a:rPr lang="en-US" dirty="0"/>
              <a:t>Risk Monitoring and Control</a:t>
            </a:r>
          </a:p>
        </p:txBody>
      </p:sp>
    </p:spTree>
    <p:extLst>
      <p:ext uri="{BB962C8B-B14F-4D97-AF65-F5344CB8AC3E}">
        <p14:creationId xmlns:p14="http://schemas.microsoft.com/office/powerpoint/2010/main" xmlns="" val="214266075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85800" y="357166"/>
            <a:ext cx="7772400" cy="1143000"/>
          </a:xfrm>
        </p:spPr>
        <p:txBody>
          <a:bodyPr/>
          <a:lstStyle/>
          <a:p>
            <a:r>
              <a:rPr lang="en-US" dirty="0" smtClean="0"/>
              <a:t>Risk Management Process</a:t>
            </a:r>
          </a:p>
        </p:txBody>
      </p:sp>
      <p:pic>
        <p:nvPicPr>
          <p:cNvPr id="91139" name="Picture 3" descr="Untitled3"/>
          <p:cNvPicPr>
            <a:picLocks noChangeAspect="1" noChangeArrowheads="1"/>
          </p:cNvPicPr>
          <p:nvPr/>
        </p:nvPicPr>
        <p:blipFill>
          <a:blip r:embed="rId3" cstate="print"/>
          <a:srcRect/>
          <a:stretch>
            <a:fillRect/>
          </a:stretch>
        </p:blipFill>
        <p:spPr bwMode="auto">
          <a:xfrm>
            <a:off x="2362519" y="1599775"/>
            <a:ext cx="4520987" cy="4420096"/>
          </a:xfrm>
          <a:prstGeom prst="rect">
            <a:avLst/>
          </a:prstGeom>
          <a:noFill/>
          <a:ln w="9525">
            <a:noFill/>
            <a:miter lim="800000"/>
            <a:headEnd/>
            <a:tailEnd/>
          </a:ln>
        </p:spPr>
      </p:pic>
    </p:spTree>
    <p:extLst>
      <p:ext uri="{BB962C8B-B14F-4D97-AF65-F5344CB8AC3E}">
        <p14:creationId xmlns:p14="http://schemas.microsoft.com/office/powerpoint/2010/main" xmlns="" val="344972147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85800" y="428604"/>
            <a:ext cx="7772400" cy="1143000"/>
          </a:xfrm>
        </p:spPr>
        <p:txBody>
          <a:bodyPr/>
          <a:lstStyle/>
          <a:p>
            <a:r>
              <a:rPr lang="en-GB" dirty="0" smtClean="0"/>
              <a:t>The Risk Management Process</a:t>
            </a:r>
          </a:p>
        </p:txBody>
      </p:sp>
      <p:sp>
        <p:nvSpPr>
          <p:cNvPr id="92163" name="Rectangle 3"/>
          <p:cNvSpPr>
            <a:spLocks noGrp="1" noChangeArrowheads="1"/>
          </p:cNvSpPr>
          <p:nvPr>
            <p:ph type="body" idx="1"/>
          </p:nvPr>
        </p:nvSpPr>
        <p:spPr>
          <a:xfrm>
            <a:off x="285720" y="1981200"/>
            <a:ext cx="8643998" cy="4662510"/>
          </a:xfrm>
        </p:spPr>
        <p:txBody>
          <a:bodyPr/>
          <a:lstStyle/>
          <a:p>
            <a:pPr>
              <a:lnSpc>
                <a:spcPct val="90000"/>
              </a:lnSpc>
            </a:pPr>
            <a:r>
              <a:rPr lang="en-GB" dirty="0" smtClean="0"/>
              <a:t>Risk identification</a:t>
            </a:r>
          </a:p>
          <a:p>
            <a:pPr lvl="1">
              <a:lnSpc>
                <a:spcPct val="90000"/>
              </a:lnSpc>
            </a:pPr>
            <a:r>
              <a:rPr lang="en-GB" dirty="0" smtClean="0"/>
              <a:t>Identify project, product and business risks;</a:t>
            </a:r>
          </a:p>
          <a:p>
            <a:pPr>
              <a:lnSpc>
                <a:spcPct val="90000"/>
              </a:lnSpc>
            </a:pPr>
            <a:r>
              <a:rPr lang="en-GB" dirty="0" smtClean="0"/>
              <a:t>Risk analysis</a:t>
            </a:r>
          </a:p>
          <a:p>
            <a:pPr lvl="1">
              <a:lnSpc>
                <a:spcPct val="90000"/>
              </a:lnSpc>
            </a:pPr>
            <a:r>
              <a:rPr lang="en-GB" dirty="0" smtClean="0"/>
              <a:t>Assess the likelihood and consequences of these risks;</a:t>
            </a:r>
          </a:p>
          <a:p>
            <a:pPr>
              <a:lnSpc>
                <a:spcPct val="90000"/>
              </a:lnSpc>
            </a:pPr>
            <a:r>
              <a:rPr lang="en-GB" dirty="0" smtClean="0"/>
              <a:t>Risk planning</a:t>
            </a:r>
          </a:p>
          <a:p>
            <a:pPr lvl="1">
              <a:lnSpc>
                <a:spcPct val="90000"/>
              </a:lnSpc>
            </a:pPr>
            <a:r>
              <a:rPr lang="en-GB" dirty="0" smtClean="0"/>
              <a:t>Draw up plans to avoid or minimise the effects of the risk;</a:t>
            </a:r>
          </a:p>
          <a:p>
            <a:pPr>
              <a:lnSpc>
                <a:spcPct val="90000"/>
              </a:lnSpc>
            </a:pPr>
            <a:r>
              <a:rPr lang="en-GB" dirty="0" smtClean="0"/>
              <a:t>Risk monitoring</a:t>
            </a:r>
          </a:p>
          <a:p>
            <a:pPr lvl="1">
              <a:lnSpc>
                <a:spcPct val="90000"/>
              </a:lnSpc>
            </a:pPr>
            <a:r>
              <a:rPr lang="en-GB" dirty="0" smtClean="0"/>
              <a:t>Monitor the risks throughout the project;</a:t>
            </a:r>
          </a:p>
        </p:txBody>
      </p:sp>
    </p:spTree>
    <p:extLst>
      <p:ext uri="{BB962C8B-B14F-4D97-AF65-F5344CB8AC3E}">
        <p14:creationId xmlns:p14="http://schemas.microsoft.com/office/powerpoint/2010/main" xmlns="" val="40057349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229556" y="1524000"/>
            <a:ext cx="8570109" cy="5181599"/>
          </a:xfrm>
          <a:prstGeom prst="rect">
            <a:avLst/>
          </a:prstGeom>
          <a:solidFill>
            <a:srgbClr val="CCFFFF"/>
          </a:solidFill>
          <a:ln w="12700">
            <a:noFill/>
            <a:miter lim="800000"/>
            <a:headEnd/>
            <a:tailEnd/>
          </a:ln>
        </p:spPr>
        <p:txBody>
          <a:bodyPr wrap="none" lIns="91797" tIns="45898" rIns="91797" bIns="45898" anchor="ctr"/>
          <a:lstStyle/>
          <a:p>
            <a:endParaRPr lang="en-IN"/>
          </a:p>
        </p:txBody>
      </p:sp>
      <p:sp>
        <p:nvSpPr>
          <p:cNvPr id="93187" name="Rectangle 3"/>
          <p:cNvSpPr>
            <a:spLocks noGrp="1" noChangeArrowheads="1"/>
          </p:cNvSpPr>
          <p:nvPr>
            <p:ph type="title"/>
          </p:nvPr>
        </p:nvSpPr>
        <p:spPr>
          <a:xfrm>
            <a:off x="685800" y="285736"/>
            <a:ext cx="7772400" cy="1143000"/>
          </a:xfrm>
        </p:spPr>
        <p:txBody>
          <a:bodyPr/>
          <a:lstStyle/>
          <a:p>
            <a:r>
              <a:rPr lang="en-GB" dirty="0" smtClean="0"/>
              <a:t>The Risk Management Process</a:t>
            </a:r>
          </a:p>
        </p:txBody>
      </p:sp>
      <p:pic>
        <p:nvPicPr>
          <p:cNvPr id="93188" name="Picture 4"/>
          <p:cNvPicPr>
            <a:picLocks noChangeAspect="1" noChangeArrowheads="1"/>
          </p:cNvPicPr>
          <p:nvPr/>
        </p:nvPicPr>
        <p:blipFill>
          <a:blip r:embed="rId2" cstate="print"/>
          <a:srcRect/>
          <a:stretch>
            <a:fillRect/>
          </a:stretch>
        </p:blipFill>
        <p:spPr bwMode="auto">
          <a:xfrm>
            <a:off x="229557" y="2362200"/>
            <a:ext cx="8457244" cy="3352800"/>
          </a:xfrm>
          <a:prstGeom prst="rect">
            <a:avLst/>
          </a:prstGeom>
          <a:noFill/>
          <a:ln w="9525">
            <a:noFill/>
            <a:miter lim="800000"/>
            <a:headEnd/>
            <a:tailEnd/>
          </a:ln>
        </p:spPr>
      </p:pic>
    </p:spTree>
    <p:extLst>
      <p:ext uri="{BB962C8B-B14F-4D97-AF65-F5344CB8AC3E}">
        <p14:creationId xmlns:p14="http://schemas.microsoft.com/office/powerpoint/2010/main" xmlns="" val="287086388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357174"/>
            <a:ext cx="7772400" cy="1143000"/>
          </a:xfrm>
        </p:spPr>
        <p:txBody>
          <a:bodyPr/>
          <a:lstStyle/>
          <a:p>
            <a:r>
              <a:rPr lang="en-US" dirty="0" smtClean="0"/>
              <a:t>Risk Identification</a:t>
            </a:r>
          </a:p>
        </p:txBody>
      </p:sp>
      <p:sp>
        <p:nvSpPr>
          <p:cNvPr id="96259" name="Rectangle 3"/>
          <p:cNvSpPr>
            <a:spLocks noGrp="1" noChangeArrowheads="1"/>
          </p:cNvSpPr>
          <p:nvPr>
            <p:ph type="body" idx="1"/>
          </p:nvPr>
        </p:nvSpPr>
        <p:spPr>
          <a:xfrm>
            <a:off x="285720" y="1584919"/>
            <a:ext cx="8571335" cy="4130097"/>
          </a:xfrm>
        </p:spPr>
        <p:txBody>
          <a:bodyPr/>
          <a:lstStyle/>
          <a:p>
            <a:pPr marL="535480" indent="-535480">
              <a:lnSpc>
                <a:spcPct val="90000"/>
              </a:lnSpc>
              <a:buNone/>
            </a:pPr>
            <a:r>
              <a:rPr lang="en-US" sz="2800" dirty="0" smtClean="0"/>
              <a:t>Identify risks and for each risk :</a:t>
            </a:r>
            <a:endParaRPr lang="en-US" sz="2800" dirty="0"/>
          </a:p>
          <a:p>
            <a:pPr marL="917966" lvl="1" indent="-458983">
              <a:lnSpc>
                <a:spcPct val="90000"/>
              </a:lnSpc>
              <a:buFontTx/>
              <a:buChar char="-"/>
            </a:pPr>
            <a:r>
              <a:rPr lang="en-US" dirty="0"/>
              <a:t>Describe the risk</a:t>
            </a:r>
          </a:p>
          <a:p>
            <a:pPr marL="917966" lvl="1" indent="-458983">
              <a:lnSpc>
                <a:spcPct val="90000"/>
              </a:lnSpc>
              <a:buFontTx/>
              <a:buChar char="-"/>
            </a:pPr>
            <a:r>
              <a:rPr lang="en-US" dirty="0"/>
              <a:t>Describe the potential responses (counter measures)</a:t>
            </a:r>
          </a:p>
          <a:p>
            <a:pPr marL="917966" lvl="1" indent="-458983">
              <a:lnSpc>
                <a:spcPct val="90000"/>
              </a:lnSpc>
              <a:buFontTx/>
              <a:buChar char="-"/>
            </a:pPr>
            <a:r>
              <a:rPr lang="en-US" dirty="0"/>
              <a:t>Risk category</a:t>
            </a:r>
          </a:p>
          <a:p>
            <a:pPr marL="917966" lvl="1" indent="-458983">
              <a:lnSpc>
                <a:spcPct val="90000"/>
              </a:lnSpc>
              <a:buFontTx/>
              <a:buChar char="-"/>
            </a:pPr>
            <a:r>
              <a:rPr lang="en-US" dirty="0"/>
              <a:t>Other characteristics</a:t>
            </a:r>
          </a:p>
          <a:p>
            <a:pPr marL="1300452" lvl="2" indent="-382486">
              <a:lnSpc>
                <a:spcPct val="90000"/>
              </a:lnSpc>
              <a:buFontTx/>
              <a:buChar char="-"/>
            </a:pPr>
            <a:r>
              <a:rPr lang="en-US" sz="2800" dirty="0"/>
              <a:t>Probability</a:t>
            </a:r>
          </a:p>
          <a:p>
            <a:pPr marL="1300452" lvl="2" indent="-382486">
              <a:lnSpc>
                <a:spcPct val="90000"/>
              </a:lnSpc>
              <a:buFontTx/>
              <a:buChar char="-"/>
            </a:pPr>
            <a:r>
              <a:rPr lang="en-US" sz="2800" dirty="0"/>
              <a:t>When it can occur</a:t>
            </a:r>
          </a:p>
          <a:p>
            <a:pPr marL="1300452" lvl="2" indent="-382486">
              <a:lnSpc>
                <a:spcPct val="90000"/>
              </a:lnSpc>
              <a:buFontTx/>
              <a:buChar char="-"/>
            </a:pPr>
            <a:r>
              <a:rPr lang="en-US" sz="2800" dirty="0"/>
              <a:t>Frequency</a:t>
            </a:r>
          </a:p>
          <a:p>
            <a:pPr marL="1300452" lvl="2" indent="-382486">
              <a:lnSpc>
                <a:spcPct val="90000"/>
              </a:lnSpc>
              <a:buFontTx/>
              <a:buChar char="-"/>
            </a:pPr>
            <a:r>
              <a:rPr lang="en-US" sz="2800" dirty="0"/>
              <a:t>Consequences</a:t>
            </a:r>
          </a:p>
        </p:txBody>
      </p:sp>
    </p:spTree>
    <p:extLst>
      <p:ext uri="{BB962C8B-B14F-4D97-AF65-F5344CB8AC3E}">
        <p14:creationId xmlns:p14="http://schemas.microsoft.com/office/powerpoint/2010/main" xmlns="" val="1603223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85800" y="357166"/>
            <a:ext cx="7772400" cy="1143000"/>
          </a:xfrm>
        </p:spPr>
        <p:txBody>
          <a:bodyPr/>
          <a:lstStyle/>
          <a:p>
            <a:r>
              <a:rPr lang="en-GB" dirty="0" smtClean="0"/>
              <a:t>Risk analysis</a:t>
            </a:r>
          </a:p>
        </p:txBody>
      </p:sp>
      <p:sp>
        <p:nvSpPr>
          <p:cNvPr id="97283" name="Rectangle 3"/>
          <p:cNvSpPr>
            <a:spLocks noGrp="1" noChangeArrowheads="1"/>
          </p:cNvSpPr>
          <p:nvPr>
            <p:ph type="body" idx="1"/>
          </p:nvPr>
        </p:nvSpPr>
        <p:spPr>
          <a:xfrm>
            <a:off x="285720" y="1643050"/>
            <a:ext cx="8501122" cy="4929222"/>
          </a:xfrm>
        </p:spPr>
        <p:txBody>
          <a:bodyPr/>
          <a:lstStyle/>
          <a:p>
            <a:pPr algn="just"/>
            <a:r>
              <a:rPr lang="en-GB" sz="2800" dirty="0" smtClean="0"/>
              <a:t>Assess probability and seriousness of each risk.</a:t>
            </a:r>
          </a:p>
          <a:p>
            <a:pPr algn="just"/>
            <a:r>
              <a:rPr lang="en-GB" sz="2800" dirty="0" smtClean="0"/>
              <a:t>Probability may be very low, low, moderate, high or very high.</a:t>
            </a:r>
          </a:p>
          <a:p>
            <a:pPr algn="just"/>
            <a:r>
              <a:rPr lang="en-GB" sz="2800" dirty="0" smtClean="0"/>
              <a:t>Risk effects might be catastrophic (disastrous), serious, tolerable or insignificant</a:t>
            </a:r>
            <a:r>
              <a:rPr lang="en-GB" dirty="0" smtClean="0"/>
              <a:t>.</a:t>
            </a:r>
          </a:p>
        </p:txBody>
      </p:sp>
    </p:spTree>
    <p:extLst>
      <p:ext uri="{BB962C8B-B14F-4D97-AF65-F5344CB8AC3E}">
        <p14:creationId xmlns:p14="http://schemas.microsoft.com/office/powerpoint/2010/main" xmlns="" val="18389231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152400" y="1600200"/>
            <a:ext cx="8762999" cy="5105399"/>
          </a:xfrm>
          <a:prstGeom prst="rect">
            <a:avLst/>
          </a:prstGeom>
          <a:solidFill>
            <a:srgbClr val="CCFFFF"/>
          </a:solidFill>
          <a:ln w="12700">
            <a:noFill/>
            <a:miter lim="800000"/>
            <a:headEnd/>
            <a:tailEnd/>
          </a:ln>
        </p:spPr>
        <p:txBody>
          <a:bodyPr wrap="none" lIns="91797" tIns="45898" rIns="91797" bIns="45898" anchor="ctr"/>
          <a:lstStyle/>
          <a:p>
            <a:endParaRPr lang="en-IN"/>
          </a:p>
        </p:txBody>
      </p:sp>
      <p:sp>
        <p:nvSpPr>
          <p:cNvPr id="4100" name="Rectangle 3"/>
          <p:cNvSpPr>
            <a:spLocks noGrp="1" noChangeArrowheads="1"/>
          </p:cNvSpPr>
          <p:nvPr>
            <p:ph type="title"/>
          </p:nvPr>
        </p:nvSpPr>
        <p:spPr>
          <a:xfrm>
            <a:off x="685800" y="285728"/>
            <a:ext cx="7772400" cy="1143000"/>
          </a:xfrm>
        </p:spPr>
        <p:txBody>
          <a:bodyPr/>
          <a:lstStyle/>
          <a:p>
            <a:r>
              <a:rPr lang="en-GB" dirty="0" smtClean="0"/>
              <a:t>Risk Analysis (i)</a:t>
            </a:r>
          </a:p>
        </p:txBody>
      </p:sp>
      <p:graphicFrame>
        <p:nvGraphicFramePr>
          <p:cNvPr id="4098" name="Object 4"/>
          <p:cNvGraphicFramePr>
            <a:graphicFrameLocks noChangeAspect="1"/>
          </p:cNvGraphicFramePr>
          <p:nvPr/>
        </p:nvGraphicFramePr>
        <p:xfrm>
          <a:off x="306075" y="1988565"/>
          <a:ext cx="8187515" cy="4087075"/>
        </p:xfrm>
        <a:graphic>
          <a:graphicData uri="http://schemas.openxmlformats.org/presentationml/2006/ole">
            <p:oleObj spid="_x0000_s104450" name="Document" r:id="rId3" imgW="6068568" imgH="3029712" progId="Word.Document.8">
              <p:embed/>
            </p:oleObj>
          </a:graphicData>
        </a:graphic>
      </p:graphicFrame>
    </p:spTree>
    <p:extLst>
      <p:ext uri="{BB962C8B-B14F-4D97-AF65-F5344CB8AC3E}">
        <p14:creationId xmlns:p14="http://schemas.microsoft.com/office/powerpoint/2010/main" xmlns="" val="138647096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85800" y="357166"/>
            <a:ext cx="7772400" cy="1143000"/>
          </a:xfrm>
        </p:spPr>
        <p:txBody>
          <a:bodyPr/>
          <a:lstStyle/>
          <a:p>
            <a:r>
              <a:rPr lang="en-US" dirty="0" smtClean="0"/>
              <a:t>Risk Analysis (ii)</a:t>
            </a:r>
          </a:p>
        </p:txBody>
      </p:sp>
      <p:sp>
        <p:nvSpPr>
          <p:cNvPr id="5124" name="Rectangle 3"/>
          <p:cNvSpPr>
            <a:spLocks noChangeArrowheads="1"/>
          </p:cNvSpPr>
          <p:nvPr/>
        </p:nvSpPr>
        <p:spPr bwMode="auto">
          <a:xfrm>
            <a:off x="228600" y="1524000"/>
            <a:ext cx="8763000" cy="5181599"/>
          </a:xfrm>
          <a:prstGeom prst="rect">
            <a:avLst/>
          </a:prstGeom>
          <a:solidFill>
            <a:srgbClr val="CCFFFF"/>
          </a:solidFill>
          <a:ln w="12700">
            <a:noFill/>
            <a:miter lim="800000"/>
            <a:headEnd/>
            <a:tailEnd/>
          </a:ln>
        </p:spPr>
        <p:txBody>
          <a:bodyPr wrap="none" lIns="91797" tIns="45898" rIns="91797" bIns="45898" anchor="ctr"/>
          <a:lstStyle/>
          <a:p>
            <a:endParaRPr lang="en-IN"/>
          </a:p>
        </p:txBody>
      </p:sp>
      <p:graphicFrame>
        <p:nvGraphicFramePr>
          <p:cNvPr id="5122" name="Object 4"/>
          <p:cNvGraphicFramePr>
            <a:graphicFrameLocks noChangeAspect="1"/>
          </p:cNvGraphicFramePr>
          <p:nvPr/>
        </p:nvGraphicFramePr>
        <p:xfrm>
          <a:off x="918226" y="1988565"/>
          <a:ext cx="7498845" cy="3967570"/>
        </p:xfrm>
        <a:graphic>
          <a:graphicData uri="http://schemas.openxmlformats.org/presentationml/2006/ole">
            <p:oleObj spid="_x0000_s105474" name="Document" r:id="rId3" imgW="6068568" imgH="3212592" progId="Word.Document.8">
              <p:embed/>
            </p:oleObj>
          </a:graphicData>
        </a:graphic>
      </p:graphicFrame>
    </p:spTree>
    <p:extLst>
      <p:ext uri="{BB962C8B-B14F-4D97-AF65-F5344CB8AC3E}">
        <p14:creationId xmlns:p14="http://schemas.microsoft.com/office/powerpoint/2010/main" xmlns="" val="260876528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mtClean="0"/>
              <a:t>Quantitative Risk Analysis</a:t>
            </a:r>
          </a:p>
        </p:txBody>
      </p:sp>
      <p:sp>
        <p:nvSpPr>
          <p:cNvPr id="98307" name="Rectangle 3"/>
          <p:cNvSpPr>
            <a:spLocks noGrp="1" noChangeArrowheads="1"/>
          </p:cNvSpPr>
          <p:nvPr>
            <p:ph type="body" idx="1"/>
          </p:nvPr>
        </p:nvSpPr>
        <p:spPr>
          <a:xfrm>
            <a:off x="500034" y="1981200"/>
            <a:ext cx="8215370" cy="4114800"/>
          </a:xfrm>
        </p:spPr>
        <p:txBody>
          <a:bodyPr/>
          <a:lstStyle/>
          <a:p>
            <a:pPr algn="just">
              <a:buFont typeface="Zapf Dingbats" charset="2"/>
              <a:buNone/>
            </a:pPr>
            <a:r>
              <a:rPr lang="en-US" sz="2800" dirty="0"/>
              <a:t>Similar as qualitative:</a:t>
            </a:r>
          </a:p>
          <a:p>
            <a:pPr algn="just">
              <a:buClr>
                <a:schemeClr val="tx1"/>
              </a:buClr>
              <a:buFont typeface="Times" pitchFamily="18" charset="0"/>
              <a:buChar char="•"/>
            </a:pPr>
            <a:r>
              <a:rPr lang="en-US" sz="2800" dirty="0"/>
              <a:t>Define probability and impact (</a:t>
            </a:r>
            <a:r>
              <a:rPr lang="en-US" sz="2800" dirty="0">
                <a:solidFill>
                  <a:schemeClr val="tx1"/>
                </a:solidFill>
              </a:rPr>
              <a:t>in a </a:t>
            </a:r>
            <a:r>
              <a:rPr lang="en-US" sz="2800" dirty="0" smtClean="0">
                <a:solidFill>
                  <a:schemeClr val="tx1"/>
                </a:solidFill>
              </a:rPr>
              <a:t>sense </a:t>
            </a:r>
            <a:r>
              <a:rPr lang="en-US" sz="2800" dirty="0">
                <a:solidFill>
                  <a:schemeClr val="tx1"/>
                </a:solidFill>
              </a:rPr>
              <a:t>which depends on the techniques; how depends on the domain)</a:t>
            </a:r>
          </a:p>
          <a:p>
            <a:pPr algn="just"/>
            <a:r>
              <a:rPr lang="en-US" sz="2800" dirty="0">
                <a:solidFill>
                  <a:schemeClr val="tx1"/>
                </a:solidFill>
              </a:rPr>
              <a:t>Use techniques to numerically assess risks and to visualize data</a:t>
            </a:r>
          </a:p>
          <a:p>
            <a:pPr algn="just"/>
            <a:r>
              <a:rPr lang="en-US" sz="2800" dirty="0"/>
              <a:t>Highlight significant risks</a:t>
            </a:r>
          </a:p>
          <a:p>
            <a:endParaRPr lang="en-US" sz="2800" dirty="0"/>
          </a:p>
        </p:txBody>
      </p:sp>
    </p:spTree>
    <p:extLst>
      <p:ext uri="{BB962C8B-B14F-4D97-AF65-F5344CB8AC3E}">
        <p14:creationId xmlns:p14="http://schemas.microsoft.com/office/powerpoint/2010/main" xmlns="" val="4007797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85800" y="214298"/>
            <a:ext cx="7772400" cy="1143000"/>
          </a:xfrm>
        </p:spPr>
        <p:txBody>
          <a:bodyPr/>
          <a:lstStyle/>
          <a:p>
            <a:pPr eaLnBrk="1" hangingPunct="1"/>
            <a:r>
              <a:rPr lang="en-US" sz="3600" dirty="0" smtClean="0"/>
              <a:t>Software Requirements Elicitation Techniques</a:t>
            </a:r>
          </a:p>
        </p:txBody>
      </p:sp>
      <p:sp>
        <p:nvSpPr>
          <p:cNvPr id="101379" name="Rectangle 3"/>
          <p:cNvSpPr>
            <a:spLocks noGrp="1" noChangeArrowheads="1"/>
          </p:cNvSpPr>
          <p:nvPr>
            <p:ph type="body" idx="1"/>
          </p:nvPr>
        </p:nvSpPr>
        <p:spPr>
          <a:xfrm>
            <a:off x="428596" y="1524000"/>
            <a:ext cx="8358246" cy="5257800"/>
          </a:xfrm>
        </p:spPr>
        <p:txBody>
          <a:bodyPr/>
          <a:lstStyle/>
          <a:p>
            <a:pPr algn="just" eaLnBrk="1" hangingPunct="1">
              <a:spcBef>
                <a:spcPts val="0"/>
              </a:spcBef>
              <a:spcAft>
                <a:spcPts val="600"/>
              </a:spcAft>
            </a:pPr>
            <a:r>
              <a:rPr lang="en-US" sz="3000" b="1" dirty="0" smtClean="0">
                <a:latin typeface="Times New Roman" pitchFamily="18" charset="0"/>
                <a:cs typeface="Times New Roman" pitchFamily="18" charset="0"/>
              </a:rPr>
              <a:t>Customer Meetings/Interview: </a:t>
            </a:r>
            <a:r>
              <a:rPr lang="en-US" sz="3000" dirty="0" smtClean="0">
                <a:latin typeface="Times New Roman" pitchFamily="18" charset="0"/>
                <a:cs typeface="Times New Roman" pitchFamily="18" charset="0"/>
              </a:rPr>
              <a:t>Most commonly used technique.</a:t>
            </a:r>
          </a:p>
          <a:p>
            <a:pPr algn="just" eaLnBrk="1" hangingPunct="1">
              <a:spcBef>
                <a:spcPts val="0"/>
              </a:spcBef>
              <a:spcAft>
                <a:spcPts val="600"/>
              </a:spcAft>
            </a:pPr>
            <a:r>
              <a:rPr lang="en-IN" sz="3000" dirty="0" smtClean="0">
                <a:latin typeface="Times New Roman" pitchFamily="18" charset="0"/>
                <a:cs typeface="Times New Roman" pitchFamily="18" charset="0"/>
              </a:rPr>
              <a:t>Brainstorming.</a:t>
            </a:r>
          </a:p>
          <a:p>
            <a:pPr algn="just" eaLnBrk="1" hangingPunct="1">
              <a:spcBef>
                <a:spcPts val="0"/>
              </a:spcBef>
              <a:spcAft>
                <a:spcPts val="600"/>
              </a:spcAft>
            </a:pPr>
            <a:r>
              <a:rPr lang="en-IN" sz="3000" dirty="0" smtClean="0">
                <a:latin typeface="Times New Roman" pitchFamily="18" charset="0"/>
                <a:cs typeface="Times New Roman" pitchFamily="18" charset="0"/>
              </a:rPr>
              <a:t>Facilitated Application Specification Technique </a:t>
            </a:r>
            <a:r>
              <a:rPr lang="en-IN" sz="3000" b="1" dirty="0" smtClean="0">
                <a:latin typeface="Times New Roman" pitchFamily="18" charset="0"/>
                <a:cs typeface="Times New Roman" pitchFamily="18" charset="0"/>
              </a:rPr>
              <a:t>(FAST).</a:t>
            </a:r>
          </a:p>
          <a:p>
            <a:pPr algn="just" eaLnBrk="1" hangingPunct="1">
              <a:spcBef>
                <a:spcPts val="0"/>
              </a:spcBef>
              <a:spcAft>
                <a:spcPts val="600"/>
              </a:spcAft>
            </a:pPr>
            <a:r>
              <a:rPr lang="en-IN" sz="3000" dirty="0" smtClean="0">
                <a:latin typeface="Times New Roman" pitchFamily="18" charset="0"/>
                <a:cs typeface="Times New Roman" pitchFamily="18" charset="0"/>
              </a:rPr>
              <a:t>Quality Function Deployment </a:t>
            </a:r>
            <a:r>
              <a:rPr lang="en-IN" sz="3000" b="1" dirty="0" smtClean="0">
                <a:latin typeface="Times New Roman" pitchFamily="18" charset="0"/>
                <a:cs typeface="Times New Roman" pitchFamily="18" charset="0"/>
              </a:rPr>
              <a:t>(QFD).</a:t>
            </a:r>
          </a:p>
          <a:p>
            <a:pPr algn="just" eaLnBrk="1" hangingPunct="1">
              <a:spcBef>
                <a:spcPts val="0"/>
              </a:spcBef>
              <a:spcAft>
                <a:spcPts val="600"/>
              </a:spcAft>
            </a:pPr>
            <a:r>
              <a:rPr lang="en-IN" sz="3000" b="1" dirty="0" smtClean="0">
                <a:latin typeface="Times New Roman" pitchFamily="18" charset="0"/>
                <a:cs typeface="Times New Roman" pitchFamily="18" charset="0"/>
              </a:rPr>
              <a:t>Use Case Diagrams</a:t>
            </a:r>
            <a:r>
              <a:rPr lang="en-IN" sz="3000" dirty="0" smtClean="0">
                <a:latin typeface="Times New Roman" pitchFamily="18" charset="0"/>
                <a:cs typeface="Times New Roman" pitchFamily="18" charset="0"/>
              </a:rPr>
              <a:t>.</a:t>
            </a:r>
            <a:endParaRPr lang="en-US" sz="3000" dirty="0" smtClean="0">
              <a:latin typeface="Times New Roman" pitchFamily="18" charset="0"/>
              <a:cs typeface="Times New Roman" pitchFamily="18"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5800" y="357166"/>
            <a:ext cx="7772400" cy="1143000"/>
          </a:xfrm>
        </p:spPr>
        <p:txBody>
          <a:bodyPr/>
          <a:lstStyle/>
          <a:p>
            <a:r>
              <a:rPr lang="en-US" dirty="0" smtClean="0"/>
              <a:t>Risk Assessment</a:t>
            </a:r>
          </a:p>
        </p:txBody>
      </p:sp>
      <p:sp>
        <p:nvSpPr>
          <p:cNvPr id="99331" name="Rectangle 3"/>
          <p:cNvSpPr>
            <a:spLocks noGrp="1" noChangeArrowheads="1"/>
          </p:cNvSpPr>
          <p:nvPr>
            <p:ph type="body" idx="1"/>
          </p:nvPr>
        </p:nvSpPr>
        <p:spPr/>
        <p:txBody>
          <a:bodyPr/>
          <a:lstStyle/>
          <a:p>
            <a:pPr algn="just">
              <a:buFont typeface="Zapf Dingbats" charset="2"/>
              <a:buNone/>
            </a:pPr>
            <a:r>
              <a:rPr lang="en-US" sz="2800" dirty="0" smtClean="0"/>
              <a:t>Goal:</a:t>
            </a:r>
          </a:p>
          <a:p>
            <a:pPr algn="just"/>
            <a:r>
              <a:rPr lang="en-US" sz="2800" dirty="0" smtClean="0"/>
              <a:t>being able to prioritize risks according to their impact and likeness on the project</a:t>
            </a:r>
          </a:p>
          <a:p>
            <a:pPr algn="just"/>
            <a:r>
              <a:rPr lang="en-US" sz="2800" dirty="0" smtClean="0"/>
              <a:t>Making explicit the information necessary to define the risk management strategies (risk management planning)</a:t>
            </a:r>
          </a:p>
        </p:txBody>
      </p:sp>
    </p:spTree>
    <p:extLst>
      <p:ext uri="{BB962C8B-B14F-4D97-AF65-F5344CB8AC3E}">
        <p14:creationId xmlns:p14="http://schemas.microsoft.com/office/powerpoint/2010/main" xmlns="" val="217415301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85800" y="357166"/>
            <a:ext cx="7772400" cy="1143000"/>
          </a:xfrm>
        </p:spPr>
        <p:txBody>
          <a:bodyPr/>
          <a:lstStyle/>
          <a:p>
            <a:r>
              <a:rPr lang="en-US" dirty="0" smtClean="0"/>
              <a:t>Techniques</a:t>
            </a:r>
          </a:p>
        </p:txBody>
      </p:sp>
      <p:sp>
        <p:nvSpPr>
          <p:cNvPr id="100355" name="Rectangle 3"/>
          <p:cNvSpPr>
            <a:spLocks noGrp="1" noChangeArrowheads="1"/>
          </p:cNvSpPr>
          <p:nvPr>
            <p:ph type="body" idx="1"/>
          </p:nvPr>
        </p:nvSpPr>
        <p:spPr>
          <a:xfrm>
            <a:off x="533401" y="1468433"/>
            <a:ext cx="8261484" cy="5029342"/>
          </a:xfrm>
        </p:spPr>
        <p:txBody>
          <a:bodyPr/>
          <a:lstStyle/>
          <a:p>
            <a:pPr algn="just"/>
            <a:r>
              <a:rPr lang="en-US" sz="2800" dirty="0"/>
              <a:t>Two techniques:</a:t>
            </a:r>
          </a:p>
          <a:p>
            <a:pPr lvl="1" algn="just"/>
            <a:r>
              <a:rPr lang="en-US" sz="2800" dirty="0"/>
              <a:t>Qualitative risk analysis</a:t>
            </a:r>
          </a:p>
          <a:p>
            <a:pPr lvl="2" algn="just"/>
            <a:r>
              <a:rPr lang="en-US" sz="2800" dirty="0"/>
              <a:t>Simpler</a:t>
            </a:r>
          </a:p>
          <a:p>
            <a:pPr lvl="2" algn="just"/>
            <a:r>
              <a:rPr lang="en-US" sz="2800" dirty="0"/>
              <a:t>Can be used when no precise information about probabilities of risk is available</a:t>
            </a:r>
          </a:p>
          <a:p>
            <a:pPr lvl="1" algn="just"/>
            <a:r>
              <a:rPr lang="en-US" sz="2800" dirty="0"/>
              <a:t>Quantitative risk analysis</a:t>
            </a:r>
          </a:p>
          <a:p>
            <a:pPr lvl="2" algn="just"/>
            <a:r>
              <a:rPr lang="en-US" sz="2800" dirty="0"/>
              <a:t>More systematic</a:t>
            </a:r>
          </a:p>
          <a:p>
            <a:pPr lvl="2" algn="just"/>
            <a:r>
              <a:rPr lang="en-US" sz="2800" dirty="0"/>
              <a:t>Suitable for mathematical analysis </a:t>
            </a:r>
          </a:p>
          <a:p>
            <a:pPr lvl="2" algn="just"/>
            <a:r>
              <a:rPr lang="en-US" sz="2800" dirty="0"/>
              <a:t>Provide figures on the (economical) impact of risks</a:t>
            </a:r>
          </a:p>
          <a:p>
            <a:pPr lvl="2"/>
            <a:endParaRPr lang="en-US" sz="2400" dirty="0"/>
          </a:p>
        </p:txBody>
      </p:sp>
    </p:spTree>
    <p:extLst>
      <p:ext uri="{BB962C8B-B14F-4D97-AF65-F5344CB8AC3E}">
        <p14:creationId xmlns:p14="http://schemas.microsoft.com/office/powerpoint/2010/main" xmlns="" val="302681575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85800" y="357166"/>
            <a:ext cx="7772400" cy="1143000"/>
          </a:xfrm>
        </p:spPr>
        <p:txBody>
          <a:bodyPr/>
          <a:lstStyle/>
          <a:p>
            <a:r>
              <a:rPr lang="en-US" dirty="0" smtClean="0"/>
              <a:t>Quantitative Risk Assessment</a:t>
            </a:r>
          </a:p>
        </p:txBody>
      </p:sp>
      <p:sp>
        <p:nvSpPr>
          <p:cNvPr id="101379" name="Rectangle 3"/>
          <p:cNvSpPr>
            <a:spLocks noGrp="1" noChangeArrowheads="1"/>
          </p:cNvSpPr>
          <p:nvPr>
            <p:ph type="body" idx="1"/>
          </p:nvPr>
        </p:nvSpPr>
        <p:spPr>
          <a:xfrm>
            <a:off x="533400" y="1440870"/>
            <a:ext cx="8261485" cy="5181600"/>
          </a:xfrm>
        </p:spPr>
        <p:txBody>
          <a:bodyPr/>
          <a:lstStyle/>
          <a:p>
            <a:pPr algn="just">
              <a:lnSpc>
                <a:spcPct val="125000"/>
              </a:lnSpc>
            </a:pPr>
            <a:r>
              <a:rPr lang="en-US" sz="2400" b="1" dirty="0"/>
              <a:t>Approach: Expected monetary value (EMV) analysis.</a:t>
            </a:r>
            <a:r>
              <a:rPr lang="en-US" sz="2400" dirty="0"/>
              <a:t> It computes the expected monetary outcome (according to different statistical criteria) of a decision/risk</a:t>
            </a:r>
          </a:p>
          <a:p>
            <a:pPr lvl="1" algn="just">
              <a:lnSpc>
                <a:spcPct val="125000"/>
              </a:lnSpc>
            </a:pPr>
            <a:r>
              <a:rPr lang="en-US" sz="2400" b="1" dirty="0"/>
              <a:t>Technique: Decision tree analysis. </a:t>
            </a:r>
            <a:r>
              <a:rPr lang="en-US" sz="2400" dirty="0"/>
              <a:t>Technique that helps solving the EMV analysis.</a:t>
            </a:r>
          </a:p>
          <a:p>
            <a:pPr algn="just">
              <a:lnSpc>
                <a:spcPct val="125000"/>
              </a:lnSpc>
            </a:pPr>
            <a:r>
              <a:rPr lang="en-US" sz="2400" b="1" dirty="0" smtClean="0"/>
              <a:t>Approach</a:t>
            </a:r>
            <a:r>
              <a:rPr lang="en-US" sz="2400" b="1" dirty="0"/>
              <a:t>: Modeling.</a:t>
            </a:r>
            <a:r>
              <a:rPr lang="en-US" sz="2400" dirty="0"/>
              <a:t> Provide a model of the project. </a:t>
            </a:r>
          </a:p>
          <a:p>
            <a:pPr lvl="1" algn="just">
              <a:lnSpc>
                <a:spcPct val="125000"/>
              </a:lnSpc>
            </a:pPr>
            <a:r>
              <a:rPr lang="en-US" sz="2400" b="1" dirty="0"/>
              <a:t>Technique: Sensitivity analysis. </a:t>
            </a:r>
            <a:r>
              <a:rPr lang="en-US" sz="2400" dirty="0"/>
              <a:t>Helps determining which risks have the most impact by examining one variable at a time. (</a:t>
            </a:r>
            <a:r>
              <a:rPr lang="en-US" sz="2400" b="1" dirty="0"/>
              <a:t>Tornado diagrams</a:t>
            </a:r>
            <a:r>
              <a:rPr lang="en-US" sz="2400" dirty="0"/>
              <a:t>)</a:t>
            </a:r>
          </a:p>
          <a:p>
            <a:pPr lvl="1" algn="just">
              <a:lnSpc>
                <a:spcPct val="125000"/>
              </a:lnSpc>
            </a:pPr>
            <a:r>
              <a:rPr lang="en-US" sz="2400" b="1" dirty="0"/>
              <a:t>Technique:</a:t>
            </a:r>
            <a:r>
              <a:rPr lang="en-US" sz="2400" dirty="0"/>
              <a:t> simulation, </a:t>
            </a:r>
            <a:r>
              <a:rPr lang="en-US" sz="2400" b="1" dirty="0" err="1"/>
              <a:t>monte-carlo</a:t>
            </a:r>
            <a:r>
              <a:rPr lang="en-US" sz="2400" dirty="0"/>
              <a:t> technique.</a:t>
            </a:r>
            <a:r>
              <a:rPr lang="en-US" sz="2400" b="1" dirty="0"/>
              <a:t> </a:t>
            </a:r>
          </a:p>
          <a:p>
            <a:pPr>
              <a:lnSpc>
                <a:spcPct val="125000"/>
              </a:lnSpc>
            </a:pPr>
            <a:endParaRPr lang="en-US" sz="2100" dirty="0"/>
          </a:p>
        </p:txBody>
      </p:sp>
    </p:spTree>
    <p:extLst>
      <p:ext uri="{BB962C8B-B14F-4D97-AF65-F5344CB8AC3E}">
        <p14:creationId xmlns:p14="http://schemas.microsoft.com/office/powerpoint/2010/main" xmlns="" val="146580240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85800" y="357166"/>
            <a:ext cx="7772400" cy="1143000"/>
          </a:xfrm>
        </p:spPr>
        <p:txBody>
          <a:bodyPr/>
          <a:lstStyle/>
          <a:p>
            <a:r>
              <a:rPr lang="en-US" dirty="0" smtClean="0"/>
              <a:t>EMV</a:t>
            </a:r>
          </a:p>
        </p:txBody>
      </p:sp>
      <p:sp>
        <p:nvSpPr>
          <p:cNvPr id="102403" name="Rectangle 3"/>
          <p:cNvSpPr>
            <a:spLocks noGrp="1" noChangeArrowheads="1"/>
          </p:cNvSpPr>
          <p:nvPr>
            <p:ph type="body" idx="1"/>
          </p:nvPr>
        </p:nvSpPr>
        <p:spPr/>
        <p:txBody>
          <a:bodyPr/>
          <a:lstStyle/>
          <a:p>
            <a:pPr>
              <a:lnSpc>
                <a:spcPct val="125000"/>
              </a:lnSpc>
            </a:pPr>
            <a:r>
              <a:rPr lang="en-US" sz="2800" dirty="0" smtClean="0"/>
              <a:t>Decision D has probability </a:t>
            </a:r>
            <a:r>
              <a:rPr lang="en-US" sz="2800" dirty="0" err="1" smtClean="0"/>
              <a:t>pj</a:t>
            </a:r>
            <a:r>
              <a:rPr lang="en-US" sz="2800" dirty="0" smtClean="0"/>
              <a:t> of generating gain </a:t>
            </a:r>
            <a:r>
              <a:rPr lang="en-US" sz="2800" dirty="0" err="1" smtClean="0"/>
              <a:t>gj</a:t>
            </a:r>
            <a:r>
              <a:rPr lang="en-US" sz="2800" dirty="0" smtClean="0"/>
              <a:t> (j = 1..N, SUM(</a:t>
            </a:r>
            <a:r>
              <a:rPr lang="en-US" sz="2800" dirty="0" err="1" smtClean="0"/>
              <a:t>pj</a:t>
            </a:r>
            <a:r>
              <a:rPr lang="en-US" sz="2800" dirty="0" smtClean="0"/>
              <a:t>) = 1)</a:t>
            </a:r>
          </a:p>
          <a:p>
            <a:pPr>
              <a:lnSpc>
                <a:spcPct val="125000"/>
              </a:lnSpc>
            </a:pPr>
            <a:r>
              <a:rPr lang="en-US" sz="2800" dirty="0" smtClean="0"/>
              <a:t>Expected Monetary Value associated to D is</a:t>
            </a:r>
          </a:p>
          <a:p>
            <a:pPr lvl="1">
              <a:lnSpc>
                <a:spcPct val="125000"/>
              </a:lnSpc>
            </a:pPr>
            <a:r>
              <a:rPr lang="en-US" dirty="0" smtClean="0"/>
              <a:t>EMV(D) = </a:t>
            </a:r>
            <a:r>
              <a:rPr lang="en-US" dirty="0" err="1" smtClean="0"/>
              <a:t>SUMj</a:t>
            </a:r>
            <a:r>
              <a:rPr lang="en-US" dirty="0" smtClean="0"/>
              <a:t>(</a:t>
            </a:r>
            <a:r>
              <a:rPr lang="en-US" dirty="0" err="1" smtClean="0"/>
              <a:t>pj</a:t>
            </a:r>
            <a:r>
              <a:rPr lang="en-US" dirty="0" smtClean="0"/>
              <a:t>*</a:t>
            </a:r>
            <a:r>
              <a:rPr lang="en-US" dirty="0" err="1" smtClean="0"/>
              <a:t>gj</a:t>
            </a:r>
            <a:r>
              <a:rPr lang="en-US" dirty="0" smtClean="0"/>
              <a:t>)</a:t>
            </a:r>
          </a:p>
          <a:p>
            <a:pPr>
              <a:lnSpc>
                <a:spcPct val="125000"/>
              </a:lnSpc>
            </a:pPr>
            <a:r>
              <a:rPr lang="en-US" sz="2800" dirty="0" smtClean="0"/>
              <a:t>Take decision with maximum EMV</a:t>
            </a:r>
          </a:p>
        </p:txBody>
      </p:sp>
    </p:spTree>
    <p:extLst>
      <p:ext uri="{BB962C8B-B14F-4D97-AF65-F5344CB8AC3E}">
        <p14:creationId xmlns:p14="http://schemas.microsoft.com/office/powerpoint/2010/main" xmlns="" val="4867133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5800" y="428604"/>
            <a:ext cx="7772400" cy="1143000"/>
          </a:xfrm>
        </p:spPr>
        <p:txBody>
          <a:bodyPr/>
          <a:lstStyle/>
          <a:p>
            <a:r>
              <a:rPr lang="en-US" dirty="0" smtClean="0"/>
              <a:t>Decision Trees</a:t>
            </a:r>
          </a:p>
        </p:txBody>
      </p:sp>
      <p:sp>
        <p:nvSpPr>
          <p:cNvPr id="103427" name="Rectangle 3"/>
          <p:cNvSpPr>
            <a:spLocks noGrp="1" noChangeArrowheads="1"/>
          </p:cNvSpPr>
          <p:nvPr>
            <p:ph type="body" idx="1"/>
          </p:nvPr>
        </p:nvSpPr>
        <p:spPr/>
        <p:txBody>
          <a:bodyPr/>
          <a:lstStyle/>
          <a:p>
            <a:pPr algn="just"/>
            <a:r>
              <a:rPr lang="en-US" dirty="0" smtClean="0"/>
              <a:t>A way of computing EMV</a:t>
            </a:r>
          </a:p>
          <a:p>
            <a:pPr algn="just"/>
            <a:r>
              <a:rPr lang="en-US" dirty="0" smtClean="0"/>
              <a:t>It graphically represents all the possible outcomes in a tree</a:t>
            </a:r>
          </a:p>
          <a:p>
            <a:pPr algn="just"/>
            <a:r>
              <a:rPr lang="en-US" dirty="0" smtClean="0"/>
              <a:t>Costs are associated to leaves (and propagate to nodes)</a:t>
            </a:r>
          </a:p>
          <a:p>
            <a:pPr algn="just"/>
            <a:r>
              <a:rPr lang="en-US" dirty="0" smtClean="0"/>
              <a:t>Probability are associated to labels</a:t>
            </a:r>
          </a:p>
        </p:txBody>
      </p:sp>
    </p:spTree>
    <p:extLst>
      <p:ext uri="{BB962C8B-B14F-4D97-AF65-F5344CB8AC3E}">
        <p14:creationId xmlns:p14="http://schemas.microsoft.com/office/powerpoint/2010/main" xmlns="" val="405190494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85800" y="428604"/>
            <a:ext cx="7772400" cy="1143000"/>
          </a:xfrm>
        </p:spPr>
        <p:txBody>
          <a:bodyPr/>
          <a:lstStyle/>
          <a:p>
            <a:r>
              <a:rPr lang="en-US" dirty="0" smtClean="0"/>
              <a:t>Modeling</a:t>
            </a:r>
          </a:p>
        </p:txBody>
      </p:sp>
      <p:sp>
        <p:nvSpPr>
          <p:cNvPr id="104451" name="Rectangle 3"/>
          <p:cNvSpPr>
            <a:spLocks noGrp="1" noChangeArrowheads="1"/>
          </p:cNvSpPr>
          <p:nvPr>
            <p:ph type="body" idx="1"/>
          </p:nvPr>
        </p:nvSpPr>
        <p:spPr/>
        <p:txBody>
          <a:bodyPr/>
          <a:lstStyle/>
          <a:p>
            <a:pPr algn="just"/>
            <a:r>
              <a:rPr lang="en-US" dirty="0" smtClean="0"/>
              <a:t>Define a model for the decision/project (some formula describing how inputs are transformed into outputs</a:t>
            </a:r>
            <a:r>
              <a:rPr lang="en-US" dirty="0" smtClean="0"/>
              <a:t>).</a:t>
            </a:r>
            <a:endParaRPr lang="en-US" dirty="0" smtClean="0"/>
          </a:p>
          <a:p>
            <a:pPr algn="just"/>
            <a:r>
              <a:rPr lang="en-US" dirty="0" smtClean="0"/>
              <a:t>“Play” with the formula to understand the main factors (sensitivity analysis) or to get a global </a:t>
            </a:r>
            <a:r>
              <a:rPr lang="en-US" dirty="0" smtClean="0"/>
              <a:t>value.</a:t>
            </a:r>
            <a:endParaRPr lang="en-US" dirty="0" smtClean="0"/>
          </a:p>
        </p:txBody>
      </p:sp>
    </p:spTree>
    <p:extLst>
      <p:ext uri="{BB962C8B-B14F-4D97-AF65-F5344CB8AC3E}">
        <p14:creationId xmlns:p14="http://schemas.microsoft.com/office/powerpoint/2010/main" xmlns="" val="36661063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85800" y="428604"/>
            <a:ext cx="7772400" cy="1143000"/>
          </a:xfrm>
        </p:spPr>
        <p:txBody>
          <a:bodyPr/>
          <a:lstStyle/>
          <a:p>
            <a:r>
              <a:rPr lang="en-US" dirty="0" smtClean="0"/>
              <a:t>Qualitative Risk Analysis</a:t>
            </a:r>
          </a:p>
        </p:txBody>
      </p:sp>
      <p:sp>
        <p:nvSpPr>
          <p:cNvPr id="105475" name="Rectangle 3"/>
          <p:cNvSpPr>
            <a:spLocks noGrp="1" noChangeArrowheads="1"/>
          </p:cNvSpPr>
          <p:nvPr>
            <p:ph type="body" idx="1"/>
          </p:nvPr>
        </p:nvSpPr>
        <p:spPr/>
        <p:txBody>
          <a:bodyPr/>
          <a:lstStyle/>
          <a:p>
            <a:pPr algn="just">
              <a:buFont typeface="Zapf Dingbats" charset="2"/>
              <a:buNone/>
            </a:pPr>
            <a:r>
              <a:rPr lang="en-US" sz="2800" dirty="0" smtClean="0"/>
              <a:t>A three-step process</a:t>
            </a:r>
          </a:p>
          <a:p>
            <a:pPr algn="just"/>
            <a:r>
              <a:rPr lang="en-US" sz="2800" dirty="0" smtClean="0"/>
              <a:t>Define probability, impact, and score</a:t>
            </a:r>
          </a:p>
          <a:p>
            <a:pPr algn="just"/>
            <a:r>
              <a:rPr lang="en-US" sz="2800" dirty="0" smtClean="0"/>
              <a:t>Organize risk</a:t>
            </a:r>
          </a:p>
          <a:p>
            <a:pPr algn="just"/>
            <a:r>
              <a:rPr lang="en-US" sz="2800" dirty="0" smtClean="0"/>
              <a:t>Highlight significant risks</a:t>
            </a:r>
          </a:p>
        </p:txBody>
      </p:sp>
    </p:spTree>
    <p:extLst>
      <p:ext uri="{BB962C8B-B14F-4D97-AF65-F5344CB8AC3E}">
        <p14:creationId xmlns:p14="http://schemas.microsoft.com/office/powerpoint/2010/main" xmlns="" val="166887885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85800" y="357166"/>
            <a:ext cx="7772400" cy="1143000"/>
          </a:xfrm>
        </p:spPr>
        <p:txBody>
          <a:bodyPr/>
          <a:lstStyle/>
          <a:p>
            <a:r>
              <a:rPr lang="en-US" dirty="0" smtClean="0"/>
              <a:t>Qualitative Risk Assessment</a:t>
            </a:r>
          </a:p>
        </p:txBody>
      </p:sp>
      <p:sp>
        <p:nvSpPr>
          <p:cNvPr id="106499" name="Rectangle 3"/>
          <p:cNvSpPr>
            <a:spLocks noGrp="1" noChangeArrowheads="1"/>
          </p:cNvSpPr>
          <p:nvPr>
            <p:ph type="body" idx="1"/>
          </p:nvPr>
        </p:nvSpPr>
        <p:spPr/>
        <p:txBody>
          <a:bodyPr/>
          <a:lstStyle/>
          <a:p>
            <a:r>
              <a:rPr lang="en-US" sz="2800" dirty="0"/>
              <a:t>Define classes of probabilities and classes of impact</a:t>
            </a:r>
          </a:p>
          <a:p>
            <a:r>
              <a:rPr lang="en-US" sz="2800" dirty="0"/>
              <a:t>Example</a:t>
            </a:r>
          </a:p>
          <a:p>
            <a:pPr lvl="1"/>
            <a:r>
              <a:rPr lang="en-US" sz="2800" dirty="0"/>
              <a:t>Probability: Very low, low, moderate, high, very high</a:t>
            </a:r>
          </a:p>
          <a:p>
            <a:pPr lvl="1"/>
            <a:r>
              <a:rPr lang="en-US" sz="2800" dirty="0"/>
              <a:t>Impact: negligible, low, moderate, severe, catastrophic</a:t>
            </a:r>
          </a:p>
          <a:p>
            <a:pPr lvl="1"/>
            <a:r>
              <a:rPr lang="en-US" sz="2800" dirty="0"/>
              <a:t>Risk Score: low, medium, high</a:t>
            </a:r>
          </a:p>
          <a:p>
            <a:pPr lvl="1"/>
            <a:endParaRPr lang="en-US" sz="2800" dirty="0"/>
          </a:p>
        </p:txBody>
      </p:sp>
    </p:spTree>
    <p:extLst>
      <p:ext uri="{BB962C8B-B14F-4D97-AF65-F5344CB8AC3E}">
        <p14:creationId xmlns:p14="http://schemas.microsoft.com/office/powerpoint/2010/main" xmlns="" val="29547284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685800" y="357166"/>
            <a:ext cx="7772400" cy="1143000"/>
          </a:xfrm>
        </p:spPr>
        <p:txBody>
          <a:bodyPr/>
          <a:lstStyle/>
          <a:p>
            <a:r>
              <a:rPr lang="en-US" dirty="0" smtClean="0"/>
              <a:t>Qualitative Risk Assessment</a:t>
            </a:r>
          </a:p>
        </p:txBody>
      </p:sp>
      <p:sp>
        <p:nvSpPr>
          <p:cNvPr id="107523" name="Rectangle 3"/>
          <p:cNvSpPr>
            <a:spLocks noGrp="1" noChangeArrowheads="1"/>
          </p:cNvSpPr>
          <p:nvPr>
            <p:ph type="body" idx="1"/>
          </p:nvPr>
        </p:nvSpPr>
        <p:spPr>
          <a:xfrm>
            <a:off x="975615" y="1676259"/>
            <a:ext cx="7819268" cy="4812072"/>
          </a:xfrm>
        </p:spPr>
        <p:txBody>
          <a:bodyPr/>
          <a:lstStyle/>
          <a:p>
            <a:pPr>
              <a:buFont typeface="Zapf Dingbats" charset="2"/>
              <a:buNone/>
            </a:pPr>
            <a:r>
              <a:rPr lang="en-US" sz="2300" dirty="0"/>
              <a:t>… or numeric:</a:t>
            </a:r>
          </a:p>
          <a:p>
            <a:pPr>
              <a:buFont typeface="Zapf Dingbats" charset="2"/>
              <a:buNone/>
            </a:pPr>
            <a:endParaRPr lang="en-US" sz="2300" dirty="0"/>
          </a:p>
          <a:p>
            <a:pPr>
              <a:buFont typeface="Zapf Dingbats" charset="2"/>
              <a:buNone/>
            </a:pPr>
            <a:endParaRPr lang="en-US" sz="2300" dirty="0"/>
          </a:p>
          <a:p>
            <a:pPr>
              <a:buFont typeface="Zapf Dingbats" charset="2"/>
              <a:buNone/>
            </a:pPr>
            <a:endParaRPr lang="en-US" sz="2300" dirty="0"/>
          </a:p>
          <a:p>
            <a:pPr>
              <a:buFont typeface="Zapf Dingbats" charset="2"/>
              <a:buNone/>
            </a:pPr>
            <a:endParaRPr lang="en-US" sz="2300" dirty="0"/>
          </a:p>
          <a:p>
            <a:pPr>
              <a:buFont typeface="Zapf Dingbats" charset="2"/>
              <a:buNone/>
            </a:pPr>
            <a:endParaRPr lang="en-US" sz="2300" dirty="0"/>
          </a:p>
          <a:p>
            <a:pPr>
              <a:buFont typeface="Zapf Dingbats" charset="2"/>
              <a:buNone/>
            </a:pPr>
            <a:r>
              <a:rPr lang="en-US" sz="2300" dirty="0"/>
              <a:t>	</a:t>
            </a:r>
          </a:p>
          <a:p>
            <a:pPr>
              <a:buFont typeface="Zapf Dingbats" charset="2"/>
              <a:buNone/>
            </a:pPr>
            <a:endParaRPr lang="en-US" sz="2300" dirty="0"/>
          </a:p>
          <a:p>
            <a:pPr>
              <a:buFont typeface="Zapf Dingbats" charset="2"/>
              <a:buNone/>
            </a:pPr>
            <a:endParaRPr lang="en-US" sz="2300" dirty="0"/>
          </a:p>
          <a:p>
            <a:pPr>
              <a:buFont typeface="Zapf Dingbats" charset="2"/>
              <a:buNone/>
            </a:pPr>
            <a:r>
              <a:rPr lang="en-US" sz="2300" dirty="0"/>
              <a:t>				</a:t>
            </a:r>
            <a:endParaRPr lang="en-US" sz="2300" dirty="0" smtClean="0"/>
          </a:p>
          <a:p>
            <a:pPr>
              <a:buFont typeface="Zapf Dingbats" charset="2"/>
              <a:buNone/>
            </a:pPr>
            <a:endParaRPr lang="en-US" sz="2300" dirty="0"/>
          </a:p>
          <a:p>
            <a:pPr algn="ctr">
              <a:buFont typeface="Zapf Dingbats" charset="2"/>
              <a:buNone/>
            </a:pPr>
            <a:r>
              <a:rPr lang="en-US" sz="2300" dirty="0" smtClean="0"/>
              <a:t>Risk </a:t>
            </a:r>
            <a:r>
              <a:rPr lang="en-US" sz="2300" dirty="0"/>
              <a:t>Score = P x I</a:t>
            </a:r>
          </a:p>
          <a:p>
            <a:pPr>
              <a:buFont typeface="Zapf Dingbats" charset="2"/>
              <a:buNone/>
            </a:pPr>
            <a:r>
              <a:rPr lang="en-US" sz="2300" dirty="0"/>
              <a:t> </a:t>
            </a:r>
          </a:p>
        </p:txBody>
      </p:sp>
      <p:graphicFrame>
        <p:nvGraphicFramePr>
          <p:cNvPr id="327684" name="Group 4"/>
          <p:cNvGraphicFramePr>
            <a:graphicFrameLocks noGrp="1"/>
          </p:cNvGraphicFramePr>
          <p:nvPr>
            <p:extLst>
              <p:ext uri="{D42A27DB-BD31-4B8C-83A1-F6EECF244321}">
                <p14:modId xmlns:p14="http://schemas.microsoft.com/office/powerpoint/2010/main" xmlns="" val="1398170083"/>
              </p:ext>
            </p:extLst>
          </p:nvPr>
        </p:nvGraphicFramePr>
        <p:xfrm>
          <a:off x="685801" y="2434717"/>
          <a:ext cx="3962400" cy="3737484"/>
        </p:xfrm>
        <a:graphic>
          <a:graphicData uri="http://schemas.openxmlformats.org/drawingml/2006/table">
            <a:tbl>
              <a:tblPr/>
              <a:tblGrid>
                <a:gridCol w="2099652"/>
                <a:gridCol w="913225"/>
                <a:gridCol w="949523"/>
              </a:tblGrid>
              <a:tr h="592240">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dirty="0" smtClean="0">
                          <a:ln>
                            <a:noFill/>
                          </a:ln>
                          <a:solidFill>
                            <a:schemeClr val="tx2"/>
                          </a:solidFill>
                          <a:effectLst/>
                          <a:latin typeface="Arial" charset="0"/>
                        </a:rPr>
                        <a:t>Very Low</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0.1</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1</a:t>
                      </a: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8531">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Low</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0.3</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2</a:t>
                      </a: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3250">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Moderata</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0.5</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3</a:t>
                      </a: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8531">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High</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0.7</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4</a:t>
                      </a: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4932">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Very High</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dirty="0" smtClean="0">
                          <a:ln>
                            <a:noFill/>
                          </a:ln>
                          <a:solidFill>
                            <a:schemeClr val="tx2"/>
                          </a:solidFill>
                          <a:effectLst/>
                          <a:latin typeface="Arial" charset="0"/>
                        </a:rPr>
                        <a:t>0.9</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dirty="0" smtClean="0">
                          <a:ln>
                            <a:noFill/>
                          </a:ln>
                          <a:solidFill>
                            <a:schemeClr val="tx2"/>
                          </a:solidFill>
                          <a:effectLst/>
                          <a:latin typeface="Arial" charset="0"/>
                        </a:rPr>
                        <a:t>5</a:t>
                      </a: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27710" name="Group 30"/>
          <p:cNvGraphicFramePr>
            <a:graphicFrameLocks noGrp="1"/>
          </p:cNvGraphicFramePr>
          <p:nvPr>
            <p:extLst>
              <p:ext uri="{D42A27DB-BD31-4B8C-83A1-F6EECF244321}">
                <p14:modId xmlns:p14="http://schemas.microsoft.com/office/powerpoint/2010/main" xmlns="" val="2490125737"/>
              </p:ext>
            </p:extLst>
          </p:nvPr>
        </p:nvGraphicFramePr>
        <p:xfrm>
          <a:off x="4876800" y="2438400"/>
          <a:ext cx="3429000" cy="3733801"/>
        </p:xfrm>
        <a:graphic>
          <a:graphicData uri="http://schemas.openxmlformats.org/drawingml/2006/table">
            <a:tbl>
              <a:tblPr/>
              <a:tblGrid>
                <a:gridCol w="1481150"/>
                <a:gridCol w="804307"/>
                <a:gridCol w="1143543"/>
              </a:tblGrid>
              <a:tr h="67887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dirty="0" smtClean="0">
                          <a:ln>
                            <a:noFill/>
                          </a:ln>
                          <a:solidFill>
                            <a:schemeClr val="tx2"/>
                          </a:solidFill>
                          <a:effectLst/>
                          <a:latin typeface="Arial" charset="0"/>
                        </a:rPr>
                        <a:t>Negligible</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dirty="0" smtClean="0">
                          <a:ln>
                            <a:noFill/>
                          </a:ln>
                          <a:solidFill>
                            <a:schemeClr val="tx2"/>
                          </a:solidFill>
                          <a:effectLst/>
                          <a:latin typeface="Arial" charset="0"/>
                        </a:rPr>
                        <a:t>0.1</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1</a:t>
                      </a: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8591">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Low</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0.3</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2</a:t>
                      </a: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887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Moderate</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0.5</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3</a:t>
                      </a: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8873">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Severe</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0.7</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4</a:t>
                      </a: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8591">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dirty="0" smtClean="0">
                          <a:ln>
                            <a:noFill/>
                          </a:ln>
                          <a:solidFill>
                            <a:schemeClr val="tx2"/>
                          </a:solidFill>
                          <a:effectLst/>
                          <a:latin typeface="Arial" charset="0"/>
                        </a:rPr>
                        <a:t>Catastrophic</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0.9</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dirty="0" smtClean="0">
                          <a:ln>
                            <a:noFill/>
                          </a:ln>
                          <a:solidFill>
                            <a:schemeClr val="tx2"/>
                          </a:solidFill>
                          <a:effectLst/>
                          <a:latin typeface="Arial" charset="0"/>
                        </a:rPr>
                        <a:t>5</a:t>
                      </a: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175250028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357166"/>
            <a:ext cx="7772400" cy="1143000"/>
          </a:xfrm>
        </p:spPr>
        <p:txBody>
          <a:bodyPr/>
          <a:lstStyle/>
          <a:p>
            <a:r>
              <a:rPr lang="en-US" dirty="0" smtClean="0"/>
              <a:t>Risk Matrix</a:t>
            </a:r>
          </a:p>
        </p:txBody>
      </p:sp>
      <p:graphicFrame>
        <p:nvGraphicFramePr>
          <p:cNvPr id="328707" name="Group 3"/>
          <p:cNvGraphicFramePr>
            <a:graphicFrameLocks noGrp="1"/>
          </p:cNvGraphicFramePr>
          <p:nvPr/>
        </p:nvGraphicFramePr>
        <p:xfrm>
          <a:off x="899096" y="1669885"/>
          <a:ext cx="7957957" cy="4818446"/>
        </p:xfrm>
        <a:graphic>
          <a:graphicData uri="http://schemas.openxmlformats.org/drawingml/2006/table">
            <a:tbl>
              <a:tblPr/>
              <a:tblGrid>
                <a:gridCol w="1326326"/>
                <a:gridCol w="1326326"/>
                <a:gridCol w="1234566"/>
                <a:gridCol w="1285884"/>
                <a:gridCol w="1071570"/>
                <a:gridCol w="1713285"/>
              </a:tblGrid>
              <a:tr h="709064">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dirty="0" smtClean="0">
                        <a:ln>
                          <a:noFill/>
                        </a:ln>
                        <a:solidFill>
                          <a:schemeClr val="tx2"/>
                        </a:solidFill>
                        <a:effectLst/>
                        <a:latin typeface="Arial" charset="0"/>
                      </a:endParaRP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Negligible</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Low</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Moderate</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Severe</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Catastrophic</a:t>
                      </a: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7470">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Very High</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R1</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1"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R5</a:t>
                      </a: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2691">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High</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R2</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R6, R7, R8</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7470">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Moderate</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R3</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612">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Low</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R4</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7139">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Very Low</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R9, R10</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dirty="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680128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85800" y="145152"/>
            <a:ext cx="7772400" cy="1143000"/>
          </a:xfrm>
        </p:spPr>
        <p:txBody>
          <a:bodyPr/>
          <a:lstStyle/>
          <a:p>
            <a:pPr eaLnBrk="1" hangingPunct="1"/>
            <a:r>
              <a:rPr lang="en-US" sz="3600" dirty="0" smtClean="0"/>
              <a:t>Software Requirements Elicitation Techniques</a:t>
            </a:r>
          </a:p>
        </p:txBody>
      </p:sp>
      <p:sp>
        <p:nvSpPr>
          <p:cNvPr id="101379" name="Rectangle 3"/>
          <p:cNvSpPr>
            <a:spLocks noGrp="1" noChangeArrowheads="1"/>
          </p:cNvSpPr>
          <p:nvPr>
            <p:ph type="body" idx="1"/>
          </p:nvPr>
        </p:nvSpPr>
        <p:spPr>
          <a:xfrm>
            <a:off x="428596" y="1524000"/>
            <a:ext cx="8358246" cy="5257800"/>
          </a:xfrm>
        </p:spPr>
        <p:txBody>
          <a:bodyPr/>
          <a:lstStyle/>
          <a:p>
            <a:pPr algn="just" eaLnBrk="1" hangingPunct="1">
              <a:spcBef>
                <a:spcPts val="0"/>
              </a:spcBef>
              <a:spcAft>
                <a:spcPts val="600"/>
              </a:spcAft>
            </a:pPr>
            <a:r>
              <a:rPr lang="en-US" sz="2500" b="1" dirty="0" smtClean="0">
                <a:cs typeface="Times New Roman" pitchFamily="1" charset="0"/>
              </a:rPr>
              <a:t>Customer meetings </a:t>
            </a:r>
            <a:r>
              <a:rPr lang="en-US" sz="2500" dirty="0" smtClean="0">
                <a:cs typeface="Times New Roman" pitchFamily="1" charset="0"/>
              </a:rPr>
              <a:t>are the most commonly used technique.</a:t>
            </a:r>
          </a:p>
          <a:p>
            <a:pPr algn="just" eaLnBrk="1" hangingPunct="1">
              <a:spcBef>
                <a:spcPts val="0"/>
              </a:spcBef>
              <a:spcAft>
                <a:spcPts val="600"/>
              </a:spcAft>
            </a:pPr>
            <a:r>
              <a:rPr lang="en-US" sz="2500" dirty="0" smtClean="0">
                <a:cs typeface="Times New Roman" pitchFamily="1" charset="0"/>
              </a:rPr>
              <a:t>Meetings/Interviews may be open ended or structured.</a:t>
            </a:r>
          </a:p>
          <a:p>
            <a:pPr algn="just" eaLnBrk="1" hangingPunct="1">
              <a:spcBef>
                <a:spcPts val="0"/>
              </a:spcBef>
              <a:spcAft>
                <a:spcPts val="600"/>
              </a:spcAft>
            </a:pPr>
            <a:r>
              <a:rPr lang="en-US" sz="2500" dirty="0" smtClean="0">
                <a:cs typeface="Times New Roman" pitchFamily="1" charset="0"/>
              </a:rPr>
              <a:t>Use context free questions to find out</a:t>
            </a:r>
          </a:p>
          <a:p>
            <a:pPr lvl="1" algn="just" eaLnBrk="1" hangingPunct="1">
              <a:spcBef>
                <a:spcPts val="0"/>
              </a:spcBef>
              <a:spcAft>
                <a:spcPts val="600"/>
              </a:spcAft>
            </a:pPr>
            <a:r>
              <a:rPr lang="en-US" sz="2500" dirty="0" smtClean="0">
                <a:cs typeface="Times New Roman" pitchFamily="1" charset="0"/>
              </a:rPr>
              <a:t>Customer's goals and benefits.</a:t>
            </a:r>
          </a:p>
          <a:p>
            <a:pPr lvl="1" algn="just" eaLnBrk="1" hangingPunct="1">
              <a:spcBef>
                <a:spcPts val="0"/>
              </a:spcBef>
              <a:spcAft>
                <a:spcPts val="600"/>
              </a:spcAft>
            </a:pPr>
            <a:r>
              <a:rPr lang="en-US" sz="2500" dirty="0" smtClean="0">
                <a:cs typeface="Times New Roman" pitchFamily="1" charset="0"/>
              </a:rPr>
              <a:t>Identify stakeholders.</a:t>
            </a:r>
          </a:p>
          <a:p>
            <a:pPr lvl="1" algn="just" eaLnBrk="1" hangingPunct="1">
              <a:spcBef>
                <a:spcPts val="0"/>
              </a:spcBef>
              <a:spcAft>
                <a:spcPts val="600"/>
              </a:spcAft>
            </a:pPr>
            <a:r>
              <a:rPr lang="en-US" sz="2500" dirty="0" smtClean="0">
                <a:cs typeface="Times New Roman" pitchFamily="1" charset="0"/>
              </a:rPr>
              <a:t>Gain understanding of problem.</a:t>
            </a:r>
          </a:p>
          <a:p>
            <a:pPr lvl="1" algn="just" eaLnBrk="1" hangingPunct="1">
              <a:spcBef>
                <a:spcPts val="0"/>
              </a:spcBef>
              <a:spcAft>
                <a:spcPts val="600"/>
              </a:spcAft>
            </a:pPr>
            <a:r>
              <a:rPr lang="en-US" sz="2500" dirty="0" smtClean="0">
                <a:cs typeface="Times New Roman" pitchFamily="1" charset="0"/>
              </a:rPr>
              <a:t>Determine customer reactions to proposed solutions.</a:t>
            </a:r>
          </a:p>
          <a:p>
            <a:pPr lvl="1" algn="just" eaLnBrk="1" hangingPunct="1">
              <a:spcBef>
                <a:spcPts val="0"/>
              </a:spcBef>
              <a:spcAft>
                <a:spcPts val="600"/>
              </a:spcAft>
            </a:pPr>
            <a:r>
              <a:rPr lang="en-US" sz="2500" dirty="0" smtClean="0">
                <a:cs typeface="Times New Roman" pitchFamily="1" charset="0"/>
              </a:rPr>
              <a:t>Assess meeting effectiveness.</a:t>
            </a:r>
          </a:p>
          <a:p>
            <a:pPr algn="just" eaLnBrk="1" hangingPunct="1">
              <a:spcBef>
                <a:spcPts val="0"/>
              </a:spcBef>
              <a:spcAft>
                <a:spcPts val="600"/>
              </a:spcAft>
            </a:pPr>
            <a:r>
              <a:rPr lang="en-US" sz="2500" dirty="0" smtClean="0">
                <a:cs typeface="Times New Roman" pitchFamily="1" charset="0"/>
              </a:rPr>
              <a:t>Interview cross section of users when many users are anticipated.</a:t>
            </a:r>
            <a:endParaRPr lang="en-US" sz="2500" dirty="0" smtClean="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85800" y="357166"/>
            <a:ext cx="7772400" cy="1143000"/>
          </a:xfrm>
        </p:spPr>
        <p:txBody>
          <a:bodyPr/>
          <a:lstStyle/>
          <a:p>
            <a:r>
              <a:rPr lang="en-US" dirty="0" smtClean="0"/>
              <a:t>Risk Matrix</a:t>
            </a:r>
          </a:p>
        </p:txBody>
      </p:sp>
      <p:graphicFrame>
        <p:nvGraphicFramePr>
          <p:cNvPr id="329731" name="Group 3"/>
          <p:cNvGraphicFramePr>
            <a:graphicFrameLocks noGrp="1"/>
          </p:cNvGraphicFramePr>
          <p:nvPr>
            <p:extLst>
              <p:ext uri="{D42A27DB-BD31-4B8C-83A1-F6EECF244321}">
                <p14:modId xmlns:p14="http://schemas.microsoft.com/office/powerpoint/2010/main" xmlns="" val="404927845"/>
              </p:ext>
            </p:extLst>
          </p:nvPr>
        </p:nvGraphicFramePr>
        <p:xfrm>
          <a:off x="1066482" y="1752601"/>
          <a:ext cx="7087557" cy="4571610"/>
        </p:xfrm>
        <a:graphic>
          <a:graphicData uri="http://schemas.openxmlformats.org/drawingml/2006/table">
            <a:tbl>
              <a:tblPr/>
              <a:tblGrid>
                <a:gridCol w="1181259"/>
                <a:gridCol w="1252689"/>
                <a:gridCol w="928694"/>
                <a:gridCol w="1214446"/>
                <a:gridCol w="928694"/>
                <a:gridCol w="1581775"/>
              </a:tblGrid>
              <a:tr h="672837">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1800" b="0" i="0" u="none" strike="noStrike" cap="none" normalizeH="0" baseline="0" dirty="0" smtClean="0">
                        <a:ln>
                          <a:noFill/>
                        </a:ln>
                        <a:solidFill>
                          <a:schemeClr val="tx2"/>
                        </a:solidFill>
                        <a:effectLst/>
                        <a:latin typeface="Arial" charset="0"/>
                      </a:endParaRP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Negligible</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Low</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Moderate</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Severe</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Catastrophic</a:t>
                      </a: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2837">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Very High</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R1</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18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1800" b="1"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18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R5</a:t>
                      </a: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622">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High</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18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18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R2</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R6, R7, R8</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18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2837">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Moderate</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18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R3</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18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18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18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8699">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Low</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18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18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18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dirty="0" smtClean="0">
                          <a:ln>
                            <a:noFill/>
                          </a:ln>
                          <a:solidFill>
                            <a:schemeClr val="tx2"/>
                          </a:solidFill>
                          <a:effectLst/>
                          <a:latin typeface="Arial" charset="0"/>
                        </a:rPr>
                        <a:t>R4</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18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0778">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Very Low</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18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1800" b="0" i="0" u="none" strike="noStrike" cap="none" normalizeH="0" baseline="0" smtClean="0">
                          <a:ln>
                            <a:noFill/>
                          </a:ln>
                          <a:solidFill>
                            <a:schemeClr val="tx2"/>
                          </a:solidFill>
                          <a:effectLst/>
                          <a:latin typeface="Arial" charset="0"/>
                        </a:rPr>
                        <a:t>R9, R10</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18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18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1800" b="0" i="0" u="none" strike="noStrike" cap="none" normalizeH="0" baseline="0" dirty="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9622" name="Line 54"/>
          <p:cNvSpPr>
            <a:spLocks noChangeShapeType="1"/>
          </p:cNvSpPr>
          <p:nvPr/>
        </p:nvSpPr>
        <p:spPr bwMode="auto">
          <a:xfrm>
            <a:off x="2590482" y="2133566"/>
            <a:ext cx="5106037" cy="4190646"/>
          </a:xfrm>
          <a:prstGeom prst="line">
            <a:avLst/>
          </a:prstGeom>
          <a:noFill/>
          <a:ln w="38100">
            <a:solidFill>
              <a:schemeClr val="tx1"/>
            </a:solidFill>
            <a:round/>
            <a:headEnd/>
            <a:tailEnd/>
          </a:ln>
        </p:spPr>
        <p:txBody>
          <a:bodyPr wrap="none" lIns="91797" tIns="45898" rIns="91797" bIns="45898" anchor="ctr"/>
          <a:lstStyle/>
          <a:p>
            <a:endParaRPr lang="en-US"/>
          </a:p>
        </p:txBody>
      </p:sp>
      <p:sp>
        <p:nvSpPr>
          <p:cNvPr id="109623" name="AutoShape 55"/>
          <p:cNvSpPr>
            <a:spLocks noChangeArrowheads="1"/>
          </p:cNvSpPr>
          <p:nvPr/>
        </p:nvSpPr>
        <p:spPr bwMode="auto">
          <a:xfrm rot="2674638">
            <a:off x="3886519" y="2361421"/>
            <a:ext cx="1219519" cy="1524886"/>
          </a:xfrm>
          <a:prstGeom prst="upArrow">
            <a:avLst>
              <a:gd name="adj1" fmla="val 57028"/>
              <a:gd name="adj2" fmla="val 43002"/>
            </a:avLst>
          </a:prstGeom>
          <a:solidFill>
            <a:schemeClr val="accent1"/>
          </a:solidFill>
          <a:ln w="9525">
            <a:solidFill>
              <a:schemeClr val="tx1"/>
            </a:solidFill>
            <a:miter lim="800000"/>
            <a:headEnd/>
            <a:tailEnd/>
          </a:ln>
        </p:spPr>
        <p:txBody>
          <a:bodyPr wrap="none" lIns="91797" tIns="45898" rIns="91797" bIns="45898" anchor="ctr"/>
          <a:lstStyle/>
          <a:p>
            <a:endParaRPr lang="en-IN"/>
          </a:p>
        </p:txBody>
      </p:sp>
      <p:sp>
        <p:nvSpPr>
          <p:cNvPr id="109624" name="AutoShape 56"/>
          <p:cNvSpPr>
            <a:spLocks noChangeArrowheads="1"/>
          </p:cNvSpPr>
          <p:nvPr/>
        </p:nvSpPr>
        <p:spPr bwMode="auto">
          <a:xfrm rot="2725362" flipV="1">
            <a:off x="4190487" y="3657300"/>
            <a:ext cx="1218952" cy="1524000"/>
          </a:xfrm>
          <a:prstGeom prst="upArrow">
            <a:avLst>
              <a:gd name="adj1" fmla="val 57028"/>
              <a:gd name="adj2" fmla="val 42958"/>
            </a:avLst>
          </a:prstGeom>
          <a:solidFill>
            <a:schemeClr val="accent1"/>
          </a:solidFill>
          <a:ln w="9525">
            <a:solidFill>
              <a:schemeClr val="tx1"/>
            </a:solidFill>
            <a:miter lim="800000"/>
            <a:headEnd/>
            <a:tailEnd/>
          </a:ln>
        </p:spPr>
        <p:txBody>
          <a:bodyPr wrap="none" lIns="91797" tIns="45898" rIns="91797" bIns="45898" anchor="ctr"/>
          <a:lstStyle/>
          <a:p>
            <a:endParaRPr lang="en-IN"/>
          </a:p>
        </p:txBody>
      </p:sp>
    </p:spTree>
    <p:extLst>
      <p:ext uri="{BB962C8B-B14F-4D97-AF65-F5344CB8AC3E}">
        <p14:creationId xmlns:p14="http://schemas.microsoft.com/office/powerpoint/2010/main" xmlns="" val="11705096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685800" y="285728"/>
            <a:ext cx="7772400" cy="1143000"/>
          </a:xfrm>
        </p:spPr>
        <p:txBody>
          <a:bodyPr/>
          <a:lstStyle/>
          <a:p>
            <a:r>
              <a:rPr lang="en-US" dirty="0" smtClean="0"/>
              <a:t>Risk Matrix</a:t>
            </a:r>
          </a:p>
        </p:txBody>
      </p:sp>
      <p:graphicFrame>
        <p:nvGraphicFramePr>
          <p:cNvPr id="330755" name="Group 3"/>
          <p:cNvGraphicFramePr>
            <a:graphicFrameLocks noGrp="1"/>
          </p:cNvGraphicFramePr>
          <p:nvPr>
            <p:extLst>
              <p:ext uri="{D42A27DB-BD31-4B8C-83A1-F6EECF244321}">
                <p14:modId xmlns:p14="http://schemas.microsoft.com/office/powerpoint/2010/main" xmlns="" val="4170679957"/>
              </p:ext>
            </p:extLst>
          </p:nvPr>
        </p:nvGraphicFramePr>
        <p:xfrm>
          <a:off x="533400" y="1600201"/>
          <a:ext cx="8305800" cy="5029198"/>
        </p:xfrm>
        <a:graphic>
          <a:graphicData uri="http://schemas.openxmlformats.org/drawingml/2006/table">
            <a:tbl>
              <a:tblPr/>
              <a:tblGrid>
                <a:gridCol w="1384299"/>
                <a:gridCol w="1384301"/>
                <a:gridCol w="1270000"/>
                <a:gridCol w="1285884"/>
                <a:gridCol w="1143008"/>
                <a:gridCol w="1838308"/>
              </a:tblGrid>
              <a:tr h="740184">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dirty="0" smtClean="0">
                        <a:ln>
                          <a:noFill/>
                        </a:ln>
                        <a:solidFill>
                          <a:schemeClr val="tx2"/>
                        </a:solidFill>
                        <a:effectLst/>
                        <a:latin typeface="Arial" charset="0"/>
                      </a:endParaRP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Negligible</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Low</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Moderate</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Severe</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Catastrophic</a:t>
                      </a: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0184">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Very High</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R1</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1"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R5</a:t>
                      </a: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730045">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High</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8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R2</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R6, R7, R8</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740184">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Moderate</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R3</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8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8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955650">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Low</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8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R4</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8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1122951">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Very Low</a:t>
                      </a:r>
                    </a:p>
                  </a:txBody>
                  <a:tcPr marL="91455" marR="91455"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r>
                        <a:rPr kumimoji="0" lang="en-US" sz="2000" b="0" i="0" u="none" strike="noStrike" cap="none" normalizeH="0" baseline="0" smtClean="0">
                          <a:ln>
                            <a:noFill/>
                          </a:ln>
                          <a:solidFill>
                            <a:schemeClr val="tx2"/>
                          </a:solidFill>
                          <a:effectLst/>
                          <a:latin typeface="Arial" charset="0"/>
                        </a:rPr>
                        <a:t>R9, R10</a:t>
                      </a: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8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50000"/>
                        <a:buFont typeface="Zapf Dingbats" charset="2"/>
                        <a:buNone/>
                        <a:tabLst/>
                      </a:pPr>
                      <a:endParaRPr kumimoji="0" lang="en-US" sz="2000" b="0" i="0" u="none" strike="noStrike" cap="none" normalizeH="0" baseline="0" dirty="0" smtClean="0">
                        <a:ln>
                          <a:noFill/>
                        </a:ln>
                        <a:solidFill>
                          <a:schemeClr val="tx2"/>
                        </a:solidFill>
                        <a:effectLst/>
                        <a:latin typeface="Arial" charset="0"/>
                      </a:endParaRPr>
                    </a:p>
                  </a:txBody>
                  <a:tcPr marL="91455" marR="91455"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r>
            </a:tbl>
          </a:graphicData>
        </a:graphic>
      </p:graphicFrame>
    </p:spTree>
    <p:extLst>
      <p:ext uri="{BB962C8B-B14F-4D97-AF65-F5344CB8AC3E}">
        <p14:creationId xmlns:p14="http://schemas.microsoft.com/office/powerpoint/2010/main" xmlns="" val="4275139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85800" y="285728"/>
            <a:ext cx="7772400" cy="1143000"/>
          </a:xfrm>
        </p:spPr>
        <p:txBody>
          <a:bodyPr/>
          <a:lstStyle/>
          <a:p>
            <a:r>
              <a:rPr lang="en-GB" dirty="0" smtClean="0"/>
              <a:t>Risk Planning</a:t>
            </a:r>
          </a:p>
        </p:txBody>
      </p:sp>
      <p:sp>
        <p:nvSpPr>
          <p:cNvPr id="111619" name="Rectangle 3"/>
          <p:cNvSpPr>
            <a:spLocks noGrp="1" noChangeArrowheads="1"/>
          </p:cNvSpPr>
          <p:nvPr>
            <p:ph type="body" idx="1"/>
          </p:nvPr>
        </p:nvSpPr>
        <p:spPr>
          <a:xfrm>
            <a:off x="428597" y="1454578"/>
            <a:ext cx="8429684" cy="5189132"/>
          </a:xfrm>
        </p:spPr>
        <p:txBody>
          <a:bodyPr/>
          <a:lstStyle/>
          <a:p>
            <a:pPr algn="just"/>
            <a:r>
              <a:rPr lang="en-GB" sz="2800" dirty="0" smtClean="0"/>
              <a:t>Consider each risk and develop a strategy to manage that risk.</a:t>
            </a:r>
          </a:p>
          <a:p>
            <a:pPr algn="just"/>
            <a:r>
              <a:rPr lang="en-GB" sz="2800" dirty="0" smtClean="0"/>
              <a:t>Avoidance strategies</a:t>
            </a:r>
          </a:p>
          <a:p>
            <a:pPr lvl="1" algn="just"/>
            <a:r>
              <a:rPr lang="en-GB" sz="2800" dirty="0" smtClean="0"/>
              <a:t>The probability that the risk will arise is reduced;</a:t>
            </a:r>
          </a:p>
          <a:p>
            <a:pPr algn="just"/>
            <a:r>
              <a:rPr lang="en-GB" sz="2800" dirty="0" smtClean="0"/>
              <a:t>Minimisation strategies</a:t>
            </a:r>
          </a:p>
          <a:p>
            <a:pPr lvl="1" algn="just"/>
            <a:r>
              <a:rPr lang="en-GB" sz="2800" dirty="0" smtClean="0"/>
              <a:t>The impact of the risk on the project or product will be reduced;</a:t>
            </a:r>
          </a:p>
          <a:p>
            <a:pPr algn="just"/>
            <a:r>
              <a:rPr lang="en-GB" sz="2800" dirty="0" smtClean="0"/>
              <a:t>Contingency plans</a:t>
            </a:r>
          </a:p>
          <a:p>
            <a:pPr lvl="1" algn="just"/>
            <a:r>
              <a:rPr lang="en-GB" sz="2800" dirty="0" smtClean="0"/>
              <a:t>If the risk arises, contingency plans are plans to deal with that risk;</a:t>
            </a:r>
          </a:p>
        </p:txBody>
      </p:sp>
    </p:spTree>
    <p:extLst>
      <p:ext uri="{BB962C8B-B14F-4D97-AF65-F5344CB8AC3E}">
        <p14:creationId xmlns:p14="http://schemas.microsoft.com/office/powerpoint/2010/main" xmlns="" val="340831351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85800" y="285736"/>
            <a:ext cx="7772400" cy="1143000"/>
          </a:xfrm>
        </p:spPr>
        <p:txBody>
          <a:bodyPr/>
          <a:lstStyle/>
          <a:p>
            <a:r>
              <a:rPr lang="en-GB" dirty="0" smtClean="0"/>
              <a:t>Risk Management Strategies (i)</a:t>
            </a:r>
          </a:p>
        </p:txBody>
      </p:sp>
      <p:sp>
        <p:nvSpPr>
          <p:cNvPr id="6148" name="Rectangle 3"/>
          <p:cNvSpPr>
            <a:spLocks noChangeArrowheads="1"/>
          </p:cNvSpPr>
          <p:nvPr/>
        </p:nvSpPr>
        <p:spPr bwMode="auto">
          <a:xfrm>
            <a:off x="229556" y="1835598"/>
            <a:ext cx="8493590" cy="4793802"/>
          </a:xfrm>
          <a:prstGeom prst="rect">
            <a:avLst/>
          </a:prstGeom>
          <a:solidFill>
            <a:srgbClr val="CCFFFF"/>
          </a:solidFill>
          <a:ln w="12700">
            <a:noFill/>
            <a:miter lim="800000"/>
            <a:headEnd/>
            <a:tailEnd/>
          </a:ln>
        </p:spPr>
        <p:txBody>
          <a:bodyPr wrap="none" lIns="91797" tIns="45898" rIns="91797" bIns="45898" anchor="ctr"/>
          <a:lstStyle/>
          <a:p>
            <a:endParaRPr lang="en-IN"/>
          </a:p>
        </p:txBody>
      </p:sp>
      <p:graphicFrame>
        <p:nvGraphicFramePr>
          <p:cNvPr id="6146" name="Object 4"/>
          <p:cNvGraphicFramePr>
            <a:graphicFrameLocks noChangeAspect="1"/>
          </p:cNvGraphicFramePr>
          <p:nvPr>
            <p:extLst>
              <p:ext uri="{D42A27DB-BD31-4B8C-83A1-F6EECF244321}">
                <p14:modId xmlns:p14="http://schemas.microsoft.com/office/powerpoint/2010/main" xmlns="" val="4096085690"/>
              </p:ext>
            </p:extLst>
          </p:nvPr>
        </p:nvGraphicFramePr>
        <p:xfrm>
          <a:off x="229557" y="1600200"/>
          <a:ext cx="8685844" cy="4876800"/>
        </p:xfrm>
        <a:graphic>
          <a:graphicData uri="http://schemas.openxmlformats.org/presentationml/2006/ole">
            <p:oleObj spid="_x0000_s106498" name="Document" r:id="rId3" imgW="5042810" imgH="2660530" progId="Word.Document.8">
              <p:embed/>
            </p:oleObj>
          </a:graphicData>
        </a:graphic>
      </p:graphicFrame>
    </p:spTree>
    <p:extLst>
      <p:ext uri="{BB962C8B-B14F-4D97-AF65-F5344CB8AC3E}">
        <p14:creationId xmlns:p14="http://schemas.microsoft.com/office/powerpoint/2010/main" xmlns="" val="68884759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306074" y="1606149"/>
            <a:ext cx="8609325" cy="5099452"/>
          </a:xfrm>
          <a:prstGeom prst="rect">
            <a:avLst/>
          </a:prstGeom>
          <a:solidFill>
            <a:srgbClr val="CCFFFF"/>
          </a:solidFill>
          <a:ln w="12700">
            <a:noFill/>
            <a:miter lim="800000"/>
            <a:headEnd/>
            <a:tailEnd/>
          </a:ln>
        </p:spPr>
        <p:txBody>
          <a:bodyPr wrap="none" lIns="91797" tIns="45898" rIns="91797" bIns="45898" anchor="ctr"/>
          <a:lstStyle/>
          <a:p>
            <a:endParaRPr lang="en-IN"/>
          </a:p>
        </p:txBody>
      </p:sp>
      <p:sp>
        <p:nvSpPr>
          <p:cNvPr id="7172" name="Rectangle 3"/>
          <p:cNvSpPr>
            <a:spLocks noGrp="1" noChangeArrowheads="1"/>
          </p:cNvSpPr>
          <p:nvPr>
            <p:ph type="title"/>
          </p:nvPr>
        </p:nvSpPr>
        <p:spPr>
          <a:xfrm>
            <a:off x="685800" y="285728"/>
            <a:ext cx="7772400" cy="1143000"/>
          </a:xfrm>
        </p:spPr>
        <p:txBody>
          <a:bodyPr/>
          <a:lstStyle/>
          <a:p>
            <a:r>
              <a:rPr lang="en-GB" dirty="0" smtClean="0"/>
              <a:t>Risk Management Strategies (ii)</a:t>
            </a:r>
            <a:endParaRPr lang="en-US" dirty="0" smtClean="0"/>
          </a:p>
        </p:txBody>
      </p:sp>
      <p:graphicFrame>
        <p:nvGraphicFramePr>
          <p:cNvPr id="7170" name="Object 4"/>
          <p:cNvGraphicFramePr>
            <a:graphicFrameLocks noChangeAspect="1"/>
          </p:cNvGraphicFramePr>
          <p:nvPr>
            <p:extLst>
              <p:ext uri="{D42A27DB-BD31-4B8C-83A1-F6EECF244321}">
                <p14:modId xmlns:p14="http://schemas.microsoft.com/office/powerpoint/2010/main" xmlns="" val="2450925095"/>
              </p:ext>
            </p:extLst>
          </p:nvPr>
        </p:nvGraphicFramePr>
        <p:xfrm>
          <a:off x="579438" y="1752600"/>
          <a:ext cx="8107362" cy="4800600"/>
        </p:xfrm>
        <a:graphic>
          <a:graphicData uri="http://schemas.openxmlformats.org/presentationml/2006/ole">
            <p:oleObj spid="_x0000_s107522" name="Document" r:id="rId3" imgW="4993109" imgH="2730979" progId="Word.Document.8">
              <p:embed/>
            </p:oleObj>
          </a:graphicData>
        </a:graphic>
      </p:graphicFrame>
    </p:spTree>
    <p:extLst>
      <p:ext uri="{BB962C8B-B14F-4D97-AF65-F5344CB8AC3E}">
        <p14:creationId xmlns:p14="http://schemas.microsoft.com/office/powerpoint/2010/main" xmlns="" val="297159871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85800" y="285728"/>
            <a:ext cx="7772400" cy="1143000"/>
          </a:xfrm>
        </p:spPr>
        <p:txBody>
          <a:bodyPr/>
          <a:lstStyle/>
          <a:p>
            <a:r>
              <a:rPr lang="en-US" dirty="0" smtClean="0"/>
              <a:t>Strategies: Menaces</a:t>
            </a:r>
          </a:p>
        </p:txBody>
      </p:sp>
      <p:sp>
        <p:nvSpPr>
          <p:cNvPr id="113667" name="Rectangle 3"/>
          <p:cNvSpPr>
            <a:spLocks noGrp="1" noChangeArrowheads="1"/>
          </p:cNvSpPr>
          <p:nvPr>
            <p:ph type="body" idx="1"/>
          </p:nvPr>
        </p:nvSpPr>
        <p:spPr>
          <a:xfrm>
            <a:off x="381001" y="1524000"/>
            <a:ext cx="8413884" cy="5181600"/>
          </a:xfrm>
        </p:spPr>
        <p:txBody>
          <a:bodyPr/>
          <a:lstStyle/>
          <a:p>
            <a:pPr algn="just"/>
            <a:r>
              <a:rPr lang="en-US" sz="2400" dirty="0"/>
              <a:t>Avoid.</a:t>
            </a:r>
          </a:p>
          <a:p>
            <a:pPr lvl="1" algn="just"/>
            <a:r>
              <a:rPr lang="en-US" sz="2400" dirty="0"/>
              <a:t>Change the plan to eliminate the threat (increase time, relax objectives, take corrective actions - increase time to do requirements)</a:t>
            </a:r>
          </a:p>
          <a:p>
            <a:pPr algn="just"/>
            <a:r>
              <a:rPr lang="en-US" sz="2400" dirty="0"/>
              <a:t>Transfer.</a:t>
            </a:r>
          </a:p>
          <a:p>
            <a:pPr lvl="1" algn="just"/>
            <a:r>
              <a:rPr lang="en-US" sz="2400" dirty="0"/>
              <a:t>Shift the negative outcome to a third party. It transfers responsibility, it does not eliminate the risk (insurance, contracts to transfer liability… they require to pay you a price)</a:t>
            </a:r>
          </a:p>
          <a:p>
            <a:pPr algn="just"/>
            <a:r>
              <a:rPr lang="en-US" sz="2400" dirty="0"/>
              <a:t>Mitigate</a:t>
            </a:r>
          </a:p>
          <a:p>
            <a:pPr lvl="1" algn="just"/>
            <a:r>
              <a:rPr lang="en-US" sz="2400" dirty="0"/>
              <a:t>Reduce probability or impact (often better than trying and repair the damage; prototyping)</a:t>
            </a:r>
          </a:p>
        </p:txBody>
      </p:sp>
    </p:spTree>
    <p:extLst>
      <p:ext uri="{BB962C8B-B14F-4D97-AF65-F5344CB8AC3E}">
        <p14:creationId xmlns:p14="http://schemas.microsoft.com/office/powerpoint/2010/main" xmlns="" val="274484792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85800" y="285728"/>
            <a:ext cx="7772400" cy="1143000"/>
          </a:xfrm>
        </p:spPr>
        <p:txBody>
          <a:bodyPr/>
          <a:lstStyle/>
          <a:p>
            <a:r>
              <a:rPr lang="en-US" dirty="0" smtClean="0"/>
              <a:t>Strategies: Opportunities</a:t>
            </a:r>
          </a:p>
        </p:txBody>
      </p:sp>
      <p:sp>
        <p:nvSpPr>
          <p:cNvPr id="114691" name="Rectangle 3"/>
          <p:cNvSpPr>
            <a:spLocks noGrp="1" noChangeArrowheads="1"/>
          </p:cNvSpPr>
          <p:nvPr>
            <p:ph type="body" idx="1"/>
          </p:nvPr>
        </p:nvSpPr>
        <p:spPr>
          <a:xfrm>
            <a:off x="533400" y="1676258"/>
            <a:ext cx="8261485" cy="5029342"/>
          </a:xfrm>
        </p:spPr>
        <p:txBody>
          <a:bodyPr/>
          <a:lstStyle/>
          <a:p>
            <a:pPr algn="just"/>
            <a:r>
              <a:rPr lang="en-US" sz="2800" dirty="0"/>
              <a:t>Exploit</a:t>
            </a:r>
          </a:p>
          <a:p>
            <a:pPr lvl="1" algn="just"/>
            <a:r>
              <a:rPr lang="en-US" sz="2800" dirty="0"/>
              <a:t>Eliminate uncertainty related to the occurrence of the opportunity (e.g. assign more talented people, provide better quality)</a:t>
            </a:r>
          </a:p>
          <a:p>
            <a:pPr algn="just"/>
            <a:r>
              <a:rPr lang="en-US" sz="2800" dirty="0"/>
              <a:t>Share</a:t>
            </a:r>
          </a:p>
          <a:p>
            <a:pPr lvl="1" algn="just"/>
            <a:r>
              <a:rPr lang="en-US" sz="2800" dirty="0"/>
              <a:t>Allocate responsibility of exploitation to a third party (joint-ventures, partnerships, …)</a:t>
            </a:r>
          </a:p>
          <a:p>
            <a:pPr algn="just"/>
            <a:r>
              <a:rPr lang="en-US" sz="2800" dirty="0"/>
              <a:t>Enhance</a:t>
            </a:r>
          </a:p>
          <a:p>
            <a:pPr lvl="1" algn="just"/>
            <a:r>
              <a:rPr lang="en-US" sz="2800" dirty="0"/>
              <a:t>Modify the size of an opportunity by increasing probability and/or positive impact</a:t>
            </a:r>
          </a:p>
        </p:txBody>
      </p:sp>
    </p:spTree>
    <p:extLst>
      <p:ext uri="{BB962C8B-B14F-4D97-AF65-F5344CB8AC3E}">
        <p14:creationId xmlns:p14="http://schemas.microsoft.com/office/powerpoint/2010/main" xmlns="" val="364412694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85800" y="357166"/>
            <a:ext cx="7772400" cy="1143000"/>
          </a:xfrm>
        </p:spPr>
        <p:txBody>
          <a:bodyPr/>
          <a:lstStyle/>
          <a:p>
            <a:r>
              <a:rPr lang="en-GB" dirty="0" smtClean="0"/>
              <a:t>Risk Monitoring</a:t>
            </a:r>
          </a:p>
        </p:txBody>
      </p:sp>
      <p:sp>
        <p:nvSpPr>
          <p:cNvPr id="116739" name="Rectangle 3"/>
          <p:cNvSpPr>
            <a:spLocks noGrp="1" noChangeArrowheads="1"/>
          </p:cNvSpPr>
          <p:nvPr>
            <p:ph type="body" idx="1"/>
          </p:nvPr>
        </p:nvSpPr>
        <p:spPr>
          <a:xfrm>
            <a:off x="457201" y="1676258"/>
            <a:ext cx="8337684" cy="5029342"/>
          </a:xfrm>
        </p:spPr>
        <p:txBody>
          <a:bodyPr/>
          <a:lstStyle/>
          <a:p>
            <a:pPr algn="just"/>
            <a:r>
              <a:rPr lang="en-GB" sz="2800" dirty="0" smtClean="0"/>
              <a:t>Assess each identified risks regularly to decide whether or not it is becoming less or more probable.</a:t>
            </a:r>
          </a:p>
          <a:p>
            <a:pPr algn="just"/>
            <a:r>
              <a:rPr lang="en-GB" sz="2800" dirty="0" smtClean="0"/>
              <a:t>Also assess whether the effects of the risk have changed.</a:t>
            </a:r>
          </a:p>
          <a:p>
            <a:pPr algn="just"/>
            <a:r>
              <a:rPr lang="en-GB" sz="2800" dirty="0" smtClean="0"/>
              <a:t>Each key risk should be discussed at management progress meetings.</a:t>
            </a:r>
          </a:p>
        </p:txBody>
      </p:sp>
    </p:spTree>
    <p:extLst>
      <p:ext uri="{BB962C8B-B14F-4D97-AF65-F5344CB8AC3E}">
        <p14:creationId xmlns:p14="http://schemas.microsoft.com/office/powerpoint/2010/main" xmlns="" val="136094411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85800" y="285728"/>
            <a:ext cx="7772400" cy="1143000"/>
          </a:xfrm>
        </p:spPr>
        <p:txBody>
          <a:bodyPr/>
          <a:lstStyle/>
          <a:p>
            <a:r>
              <a:rPr lang="en-US" dirty="0" smtClean="0"/>
              <a:t>Risk Monitoring and Control</a:t>
            </a:r>
          </a:p>
        </p:txBody>
      </p:sp>
      <p:sp>
        <p:nvSpPr>
          <p:cNvPr id="117763" name="Rectangle 3"/>
          <p:cNvSpPr>
            <a:spLocks noGrp="1" noChangeArrowheads="1"/>
          </p:cNvSpPr>
          <p:nvPr>
            <p:ph type="body" idx="1"/>
          </p:nvPr>
        </p:nvSpPr>
        <p:spPr>
          <a:xfrm>
            <a:off x="609601" y="1676258"/>
            <a:ext cx="8185284" cy="5029342"/>
          </a:xfrm>
        </p:spPr>
        <p:txBody>
          <a:bodyPr/>
          <a:lstStyle/>
          <a:p>
            <a:pPr>
              <a:lnSpc>
                <a:spcPct val="90000"/>
              </a:lnSpc>
            </a:pPr>
            <a:r>
              <a:rPr lang="en-US" sz="2800" dirty="0"/>
              <a:t>Process</a:t>
            </a:r>
          </a:p>
          <a:p>
            <a:pPr lvl="1">
              <a:lnSpc>
                <a:spcPct val="90000"/>
              </a:lnSpc>
            </a:pPr>
            <a:r>
              <a:rPr lang="en-US" sz="2800" dirty="0" err="1"/>
              <a:t>Analyse</a:t>
            </a:r>
            <a:r>
              <a:rPr lang="en-US" sz="2800" dirty="0"/>
              <a:t> deviations</a:t>
            </a:r>
          </a:p>
          <a:p>
            <a:pPr lvl="1">
              <a:lnSpc>
                <a:spcPct val="90000"/>
              </a:lnSpc>
            </a:pPr>
            <a:r>
              <a:rPr lang="en-US" sz="2800" dirty="0"/>
              <a:t>Identify causes</a:t>
            </a:r>
          </a:p>
          <a:p>
            <a:pPr lvl="1">
              <a:lnSpc>
                <a:spcPct val="90000"/>
              </a:lnSpc>
            </a:pPr>
            <a:r>
              <a:rPr lang="en-US" sz="2800" dirty="0"/>
              <a:t>Evaluate corrective actions</a:t>
            </a:r>
          </a:p>
          <a:p>
            <a:pPr lvl="1">
              <a:lnSpc>
                <a:spcPct val="90000"/>
              </a:lnSpc>
            </a:pPr>
            <a:r>
              <a:rPr lang="en-US" sz="2800" dirty="0"/>
              <a:t>Modify current plan</a:t>
            </a:r>
          </a:p>
          <a:p>
            <a:pPr>
              <a:lnSpc>
                <a:spcPct val="90000"/>
              </a:lnSpc>
            </a:pPr>
            <a:r>
              <a:rPr lang="en-US" sz="2800" dirty="0"/>
              <a:t>Mind:</a:t>
            </a:r>
          </a:p>
          <a:p>
            <a:pPr lvl="1">
              <a:lnSpc>
                <a:spcPct val="90000"/>
              </a:lnSpc>
            </a:pPr>
            <a:r>
              <a:rPr lang="en-US" sz="2800" dirty="0"/>
              <a:t>Planned risks dealt with as above</a:t>
            </a:r>
          </a:p>
          <a:p>
            <a:pPr lvl="1">
              <a:lnSpc>
                <a:spcPct val="90000"/>
              </a:lnSpc>
            </a:pPr>
            <a:r>
              <a:rPr lang="en-US" sz="2800" dirty="0"/>
              <a:t>Unplanned risks require the full process!</a:t>
            </a:r>
          </a:p>
          <a:p>
            <a:pPr>
              <a:lnSpc>
                <a:spcPct val="90000"/>
              </a:lnSpc>
            </a:pPr>
            <a:endParaRPr lang="en-US" sz="2800" dirty="0"/>
          </a:p>
        </p:txBody>
      </p:sp>
    </p:spTree>
    <p:extLst>
      <p:ext uri="{BB962C8B-B14F-4D97-AF65-F5344CB8AC3E}">
        <p14:creationId xmlns:p14="http://schemas.microsoft.com/office/powerpoint/2010/main" xmlns="" val="42818086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5800" y="357166"/>
            <a:ext cx="7772400" cy="1143000"/>
          </a:xfrm>
        </p:spPr>
        <p:txBody>
          <a:bodyPr/>
          <a:lstStyle/>
          <a:p>
            <a:r>
              <a:rPr lang="en-US" dirty="0" smtClean="0"/>
              <a:t>Make Buy Decision</a:t>
            </a:r>
          </a:p>
        </p:txBody>
      </p:sp>
      <p:sp>
        <p:nvSpPr>
          <p:cNvPr id="73731" name="Rectangle 3"/>
          <p:cNvSpPr>
            <a:spLocks noGrp="1" noChangeArrowheads="1"/>
          </p:cNvSpPr>
          <p:nvPr>
            <p:ph type="body" idx="1"/>
          </p:nvPr>
        </p:nvSpPr>
        <p:spPr>
          <a:xfrm>
            <a:off x="428596" y="1981200"/>
            <a:ext cx="8286808" cy="4114800"/>
          </a:xfrm>
        </p:spPr>
        <p:txBody>
          <a:bodyPr/>
          <a:lstStyle/>
          <a:p>
            <a:pPr algn="just"/>
            <a:r>
              <a:rPr lang="en-US" sz="2800" dirty="0">
                <a:cs typeface="Times New Roman" pitchFamily="18" charset="0"/>
              </a:rPr>
              <a:t>It may be more cost effective to acquire a piece of software rather than develop it.</a:t>
            </a:r>
          </a:p>
          <a:p>
            <a:pPr algn="just"/>
            <a:r>
              <a:rPr lang="en-US" sz="2800" dirty="0">
                <a:cs typeface="Times New Roman" pitchFamily="18" charset="0"/>
              </a:rPr>
              <a:t>Decision tree analysis provides a systematic way to sort through the make-buy decision.</a:t>
            </a:r>
          </a:p>
          <a:p>
            <a:pPr algn="just"/>
            <a:r>
              <a:rPr lang="en-US" sz="2800" dirty="0">
                <a:cs typeface="Times New Roman" pitchFamily="18" charset="0"/>
              </a:rPr>
              <a:t>As a rule outsourcing software development requires more skillful management than does in-house development of the same product.</a:t>
            </a:r>
            <a:endParaRPr lang="en-US" sz="2800" dirty="0"/>
          </a:p>
        </p:txBody>
      </p:sp>
    </p:spTree>
    <p:extLst>
      <p:ext uri="{BB962C8B-B14F-4D97-AF65-F5344CB8AC3E}">
        <p14:creationId xmlns:p14="http://schemas.microsoft.com/office/powerpoint/2010/main" xmlns="" val="231044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2582"/>
            <a:ext cx="7772400" cy="1143000"/>
          </a:xfrm>
        </p:spPr>
        <p:txBody>
          <a:bodyPr/>
          <a:lstStyle/>
          <a:p>
            <a:r>
              <a:rPr lang="en-US" dirty="0" smtClean="0"/>
              <a:t>Interviews</a:t>
            </a:r>
            <a:endParaRPr lang="en-US" dirty="0"/>
          </a:p>
        </p:txBody>
      </p:sp>
      <p:pic>
        <p:nvPicPr>
          <p:cNvPr id="94210" name="Picture 2"/>
          <p:cNvPicPr>
            <a:picLocks noGrp="1" noChangeAspect="1" noChangeArrowheads="1"/>
          </p:cNvPicPr>
          <p:nvPr>
            <p:ph idx="1"/>
          </p:nvPr>
        </p:nvPicPr>
        <p:blipFill>
          <a:blip r:embed="rId2" cstate="print"/>
          <a:srcRect/>
          <a:stretch>
            <a:fillRect/>
          </a:stretch>
        </p:blipFill>
        <p:spPr bwMode="auto">
          <a:xfrm>
            <a:off x="76200" y="1219200"/>
            <a:ext cx="8991599"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357166"/>
            <a:ext cx="7772400" cy="1143000"/>
          </a:xfrm>
        </p:spPr>
        <p:txBody>
          <a:bodyPr/>
          <a:lstStyle/>
          <a:p>
            <a:r>
              <a:rPr lang="en-US" dirty="0" smtClean="0"/>
              <a:t>Decision Process</a:t>
            </a:r>
          </a:p>
        </p:txBody>
      </p:sp>
      <p:sp>
        <p:nvSpPr>
          <p:cNvPr id="74755" name="Rectangle 3"/>
          <p:cNvSpPr>
            <a:spLocks noGrp="1" noChangeArrowheads="1"/>
          </p:cNvSpPr>
          <p:nvPr>
            <p:ph type="body" idx="1"/>
          </p:nvPr>
        </p:nvSpPr>
        <p:spPr>
          <a:xfrm>
            <a:off x="428596" y="1524000"/>
            <a:ext cx="8286808" cy="5029661"/>
          </a:xfrm>
        </p:spPr>
        <p:txBody>
          <a:bodyPr/>
          <a:lstStyle/>
          <a:p>
            <a:pPr marL="611977" indent="-611977" algn="just">
              <a:lnSpc>
                <a:spcPct val="90000"/>
              </a:lnSpc>
              <a:buFontTx/>
              <a:buAutoNum type="arabicPeriod"/>
            </a:pPr>
            <a:r>
              <a:rPr lang="en-US" sz="2800" dirty="0">
                <a:cs typeface="Arial" charset="0"/>
              </a:rPr>
              <a:t>Develop specifications.</a:t>
            </a:r>
            <a:endParaRPr lang="en-US" sz="2800" dirty="0">
              <a:cs typeface="Times New Roman" pitchFamily="18" charset="0"/>
            </a:endParaRPr>
          </a:p>
          <a:p>
            <a:pPr marL="611977" indent="-611977" algn="just">
              <a:lnSpc>
                <a:spcPct val="90000"/>
              </a:lnSpc>
              <a:buFontTx/>
              <a:buAutoNum type="arabicPeriod"/>
            </a:pPr>
            <a:r>
              <a:rPr lang="en-US" sz="2800" dirty="0">
                <a:cs typeface="Arial" charset="0"/>
              </a:rPr>
              <a:t>Estimate internal cost &amp; delivery.</a:t>
            </a:r>
            <a:endParaRPr lang="en-US" sz="2800" dirty="0">
              <a:cs typeface="Times New Roman" pitchFamily="18" charset="0"/>
            </a:endParaRPr>
          </a:p>
          <a:p>
            <a:pPr marL="611977" indent="-611977" algn="just">
              <a:lnSpc>
                <a:spcPct val="90000"/>
              </a:lnSpc>
              <a:buFontTx/>
              <a:buAutoNum type="arabicPeriod"/>
            </a:pPr>
            <a:r>
              <a:rPr lang="en-US" sz="2800" dirty="0">
                <a:cs typeface="Arial" charset="0"/>
              </a:rPr>
              <a:t>Select 3 or 4 candidate packages.</a:t>
            </a:r>
            <a:endParaRPr lang="en-US" sz="2800" dirty="0">
              <a:cs typeface="Times New Roman" pitchFamily="18" charset="0"/>
            </a:endParaRPr>
          </a:p>
          <a:p>
            <a:pPr marL="611977" indent="-611977" algn="just">
              <a:lnSpc>
                <a:spcPct val="90000"/>
              </a:lnSpc>
              <a:buFontTx/>
              <a:buAutoNum type="arabicPeriod"/>
            </a:pPr>
            <a:r>
              <a:rPr lang="en-US" sz="2800" dirty="0">
                <a:cs typeface="Arial" charset="0"/>
              </a:rPr>
              <a:t>Select reasonable components.</a:t>
            </a:r>
            <a:endParaRPr lang="en-US" sz="2800" dirty="0">
              <a:cs typeface="Times New Roman" pitchFamily="18" charset="0"/>
            </a:endParaRPr>
          </a:p>
          <a:p>
            <a:pPr marL="611977" indent="-611977" algn="just">
              <a:lnSpc>
                <a:spcPct val="90000"/>
              </a:lnSpc>
              <a:buFontTx/>
              <a:buAutoNum type="arabicPeriod"/>
            </a:pPr>
            <a:r>
              <a:rPr lang="en-US" sz="2800" dirty="0">
                <a:cs typeface="Arial" charset="0"/>
              </a:rPr>
              <a:t>Build a cost-benefit comparison matrix (key function performance) or use conduct benchmark tests of candidate software</a:t>
            </a:r>
            <a:endParaRPr lang="en-US" sz="2800" dirty="0">
              <a:cs typeface="Times New Roman" pitchFamily="18" charset="0"/>
            </a:endParaRPr>
          </a:p>
          <a:p>
            <a:pPr marL="611977" indent="-611977" algn="just">
              <a:lnSpc>
                <a:spcPct val="90000"/>
              </a:lnSpc>
              <a:buFontTx/>
              <a:buAutoNum type="arabicPeriod"/>
            </a:pPr>
            <a:r>
              <a:rPr lang="en-US" sz="2800" dirty="0">
                <a:cs typeface="Arial" charset="0"/>
              </a:rPr>
              <a:t>Evaluate each software package or component based on history with the product or vendor.</a:t>
            </a:r>
            <a:endParaRPr lang="en-US" sz="2800" dirty="0">
              <a:cs typeface="Times New Roman" pitchFamily="18" charset="0"/>
            </a:endParaRPr>
          </a:p>
          <a:p>
            <a:pPr marL="611977" indent="-611977" algn="just">
              <a:lnSpc>
                <a:spcPct val="90000"/>
              </a:lnSpc>
              <a:buFontTx/>
              <a:buAutoNum type="arabicPeriod"/>
            </a:pPr>
            <a:r>
              <a:rPr lang="en-US" sz="2800" dirty="0">
                <a:cs typeface="Arial" charset="0"/>
              </a:rPr>
              <a:t>Contact other users.</a:t>
            </a:r>
            <a:endParaRPr lang="en-US" sz="2800" dirty="0"/>
          </a:p>
        </p:txBody>
      </p:sp>
    </p:spTree>
    <p:extLst>
      <p:ext uri="{BB962C8B-B14F-4D97-AF65-F5344CB8AC3E}">
        <p14:creationId xmlns:p14="http://schemas.microsoft.com/office/powerpoint/2010/main" xmlns="" val="88986078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69540" y="-24"/>
            <a:ext cx="7773038" cy="1448402"/>
          </a:xfrm>
        </p:spPr>
        <p:txBody>
          <a:bodyPr/>
          <a:lstStyle/>
          <a:p>
            <a:r>
              <a:rPr lang="en-US" dirty="0" smtClean="0"/>
              <a:t>Decision Tree</a:t>
            </a:r>
          </a:p>
        </p:txBody>
      </p:sp>
      <p:sp>
        <p:nvSpPr>
          <p:cNvPr id="75779" name="Rectangle 3"/>
          <p:cNvSpPr>
            <a:spLocks noChangeArrowheads="1"/>
          </p:cNvSpPr>
          <p:nvPr/>
        </p:nvSpPr>
        <p:spPr bwMode="auto">
          <a:xfrm>
            <a:off x="2738736" y="1819664"/>
            <a:ext cx="9144000" cy="369691"/>
          </a:xfrm>
          <a:prstGeom prst="rect">
            <a:avLst/>
          </a:prstGeom>
          <a:noFill/>
          <a:ln w="9525">
            <a:noFill/>
            <a:miter lim="800000"/>
            <a:headEnd/>
            <a:tailEnd/>
          </a:ln>
        </p:spPr>
        <p:txBody>
          <a:bodyPr lIns="91797" tIns="45898" rIns="91797" bIns="45898">
            <a:spAutoFit/>
          </a:bodyPr>
          <a:lstStyle/>
          <a:p>
            <a:endParaRPr lang="en-US"/>
          </a:p>
        </p:txBody>
      </p:sp>
      <p:pic>
        <p:nvPicPr>
          <p:cNvPr id="75780" name="Picture 4" descr="C:\Cis375\Old Lectures\Image19.gif"/>
          <p:cNvPicPr>
            <a:picLocks noChangeAspect="1" noChangeArrowheads="1"/>
          </p:cNvPicPr>
          <p:nvPr/>
        </p:nvPicPr>
        <p:blipFill>
          <a:blip r:embed="rId2" r:link="rId3" cstate="print"/>
          <a:srcRect/>
          <a:stretch>
            <a:fillRect/>
          </a:stretch>
        </p:blipFill>
        <p:spPr bwMode="auto">
          <a:xfrm>
            <a:off x="1066800" y="1488261"/>
            <a:ext cx="6858000" cy="5218389"/>
          </a:xfrm>
          <a:prstGeom prst="rect">
            <a:avLst/>
          </a:prstGeom>
          <a:noFill/>
          <a:ln w="9525">
            <a:noFill/>
            <a:miter lim="800000"/>
            <a:headEnd/>
            <a:tailEnd/>
          </a:ln>
        </p:spPr>
      </p:pic>
    </p:spTree>
    <p:extLst>
      <p:ext uri="{BB962C8B-B14F-4D97-AF65-F5344CB8AC3E}">
        <p14:creationId xmlns:p14="http://schemas.microsoft.com/office/powerpoint/2010/main" xmlns="" val="3562789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73" name="Group 93"/>
          <p:cNvGraphicFramePr>
            <a:graphicFrameLocks noGrp="1"/>
          </p:cNvGraphicFramePr>
          <p:nvPr>
            <p:ph type="tbl" idx="1"/>
          </p:nvPr>
        </p:nvGraphicFramePr>
        <p:xfrm>
          <a:off x="838200" y="1404938"/>
          <a:ext cx="7315200" cy="5105400"/>
        </p:xfrm>
        <a:graphic>
          <a:graphicData uri="http://schemas.openxmlformats.org/drawingml/2006/table">
            <a:tbl>
              <a:tblPr/>
              <a:tblGrid>
                <a:gridCol w="3810000"/>
                <a:gridCol w="838200"/>
                <a:gridCol w="838200"/>
                <a:gridCol w="914400"/>
                <a:gridCol w="914400"/>
              </a:tblGrid>
              <a:tr h="425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Condition Stubs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N" sz="2000" b="0" i="0" u="none" strike="noStrike" cap="none" normalizeH="0" baseline="0" smtClean="0">
                          <a:ln>
                            <a:noFill/>
                          </a:ln>
                          <a:solidFill>
                            <a:srgbClr val="010070"/>
                          </a:solidFill>
                          <a:effectLst/>
                          <a:latin typeface="Arial" charset="0"/>
                        </a:rPr>
                        <a:t> Condition Rules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N not numeric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N &lt;=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N legal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N prime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Action Stubs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N" sz="2000" b="0" i="0" u="none" strike="noStrike" cap="none" normalizeH="0" baseline="0" smtClean="0">
                          <a:ln>
                            <a:noFill/>
                          </a:ln>
                          <a:solidFill>
                            <a:srgbClr val="010070"/>
                          </a:solidFill>
                          <a:effectLst/>
                          <a:latin typeface="Arial" charset="0"/>
                        </a:rPr>
                        <a:t>Action Rules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Print “N prime”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N" sz="2000" b="0" i="0" u="none" strike="noStrike" cap="none" normalizeH="0" baseline="0" smtClean="0">
                        <a:ln>
                          <a:noFill/>
                        </a:ln>
                        <a:solidFill>
                          <a:srgbClr val="01007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N" sz="2000" b="0" i="0" u="none" strike="noStrike" cap="none" normalizeH="0" baseline="0" smtClean="0">
                        <a:ln>
                          <a:noFill/>
                        </a:ln>
                        <a:solidFill>
                          <a:srgbClr val="01007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N" sz="2000" b="0" i="0" u="none" strike="noStrike" cap="none" normalizeH="0" baseline="0" smtClean="0">
                        <a:ln>
                          <a:noFill/>
                        </a:ln>
                        <a:solidFill>
                          <a:srgbClr val="01007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Print “N not prime”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N" sz="2000" b="0" i="0" u="none" strike="noStrike" cap="none" normalizeH="0" baseline="0" smtClean="0">
                        <a:ln>
                          <a:noFill/>
                        </a:ln>
                        <a:solidFill>
                          <a:srgbClr val="01007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N" sz="2000" b="0" i="0" u="none" strike="noStrike" cap="none" normalizeH="0" baseline="0" smtClean="0">
                        <a:ln>
                          <a:noFill/>
                        </a:ln>
                        <a:solidFill>
                          <a:srgbClr val="01007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N" sz="2000" b="0" i="0" u="none" strike="noStrike" cap="none" normalizeH="0" baseline="0" smtClean="0">
                        <a:ln>
                          <a:noFill/>
                        </a:ln>
                        <a:solidFill>
                          <a:srgbClr val="01007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Print error message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N" sz="2000" b="0" i="0" u="none" strike="noStrike" cap="none" normalizeH="0" baseline="0" smtClean="0">
                        <a:ln>
                          <a:noFill/>
                        </a:ln>
                        <a:solidFill>
                          <a:srgbClr val="01007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N" sz="2000" b="0" i="0" u="none" strike="noStrike" cap="none" normalizeH="0" baseline="0" smtClean="0">
                        <a:ln>
                          <a:noFill/>
                        </a:ln>
                        <a:solidFill>
                          <a:srgbClr val="01007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Print “Good bye”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N" sz="2000" b="0" i="0" u="none" strike="noStrike" cap="none" normalizeH="0" baseline="0" smtClean="0">
                        <a:ln>
                          <a:noFill/>
                        </a:ln>
                        <a:solidFill>
                          <a:srgbClr val="01007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N" sz="2000" b="0" i="0" u="none" strike="noStrike" cap="none" normalizeH="0" baseline="0" smtClean="0">
                        <a:ln>
                          <a:noFill/>
                        </a:ln>
                        <a:solidFill>
                          <a:srgbClr val="01007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Input new value for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N" sz="2000" b="0" i="0" u="none" strike="noStrike" cap="none" normalizeH="0" baseline="0" smtClean="0">
                        <a:ln>
                          <a:noFill/>
                        </a:ln>
                        <a:solidFill>
                          <a:srgbClr val="01007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N" sz="2000" b="0" i="0" u="none" strike="noStrike" cap="none" normalizeH="0" baseline="0" smtClean="0">
                        <a:ln>
                          <a:noFill/>
                        </a:ln>
                        <a:solidFill>
                          <a:srgbClr val="01007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Stop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N" sz="2000" b="0" i="0" u="none" strike="noStrike" cap="none" normalizeH="0" baseline="0" smtClean="0">
                        <a:ln>
                          <a:noFill/>
                        </a:ln>
                        <a:solidFill>
                          <a:srgbClr val="01007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IN" sz="2000" b="0" i="0" u="none" strike="noStrike" cap="none" normalizeH="0" baseline="0" smtClean="0">
                        <a:ln>
                          <a:noFill/>
                        </a:ln>
                        <a:solidFill>
                          <a:srgbClr val="01007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rgbClr val="010070"/>
                          </a:solidFill>
                          <a:effectLst/>
                          <a:latin typeface="Arial"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8799" name="Text Box 82"/>
          <p:cNvSpPr txBox="1">
            <a:spLocks noChangeArrowheads="1"/>
          </p:cNvSpPr>
          <p:nvPr/>
        </p:nvSpPr>
        <p:spPr bwMode="auto">
          <a:xfrm>
            <a:off x="1645920" y="487363"/>
            <a:ext cx="5699760" cy="646331"/>
          </a:xfrm>
          <a:prstGeom prst="rect">
            <a:avLst/>
          </a:prstGeom>
          <a:noFill/>
          <a:ln w="9525">
            <a:noFill/>
            <a:miter lim="800000"/>
            <a:headEnd/>
            <a:tailEnd/>
          </a:ln>
        </p:spPr>
        <p:txBody>
          <a:bodyPr>
            <a:spAutoFit/>
          </a:bodyPr>
          <a:lstStyle/>
          <a:p>
            <a:pPr algn="ctr">
              <a:spcBef>
                <a:spcPct val="50000"/>
              </a:spcBef>
            </a:pPr>
            <a:r>
              <a:rPr lang="en-US" sz="3600" dirty="0">
                <a:solidFill>
                  <a:srgbClr val="FF0000"/>
                </a:solidFill>
              </a:rPr>
              <a:t>Example</a:t>
            </a:r>
            <a:endParaRPr lang="en-IN" sz="3600"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5234" name="Picture 2"/>
          <p:cNvPicPr>
            <a:picLocks noGrp="1" noChangeAspect="1" noChangeArrowheads="1"/>
          </p:cNvPicPr>
          <p:nvPr>
            <p:ph idx="1"/>
          </p:nvPr>
        </p:nvPicPr>
        <p:blipFill>
          <a:blip r:embed="rId2" cstate="print"/>
          <a:srcRect/>
          <a:stretch>
            <a:fillRect/>
          </a:stretch>
        </p:blipFill>
        <p:spPr bwMode="auto">
          <a:xfrm>
            <a:off x="457200" y="228600"/>
            <a:ext cx="8305800" cy="2895601"/>
          </a:xfrm>
          <a:prstGeom prst="rect">
            <a:avLst/>
          </a:prstGeom>
          <a:noFill/>
          <a:ln w="9525">
            <a:noFill/>
            <a:miter lim="800000"/>
            <a:headEnd/>
            <a:tailEnd/>
          </a:ln>
        </p:spPr>
      </p:pic>
      <p:pic>
        <p:nvPicPr>
          <p:cNvPr id="95235" name="Picture 3"/>
          <p:cNvPicPr>
            <a:picLocks noChangeAspect="1" noChangeArrowheads="1"/>
          </p:cNvPicPr>
          <p:nvPr/>
        </p:nvPicPr>
        <p:blipFill>
          <a:blip r:embed="rId3" cstate="print"/>
          <a:srcRect/>
          <a:stretch>
            <a:fillRect/>
          </a:stretch>
        </p:blipFill>
        <p:spPr bwMode="auto">
          <a:xfrm>
            <a:off x="457200" y="2971800"/>
            <a:ext cx="83058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4262"/>
            <a:ext cx="7772400" cy="990600"/>
          </a:xfrm>
        </p:spPr>
        <p:txBody>
          <a:bodyPr/>
          <a:lstStyle/>
          <a:p>
            <a:r>
              <a:rPr lang="en-US" sz="4000" dirty="0" smtClean="0"/>
              <a:t>Brainstorming</a:t>
            </a:r>
            <a:endParaRPr lang="en-US" sz="4000" dirty="0"/>
          </a:p>
        </p:txBody>
      </p:sp>
      <p:pic>
        <p:nvPicPr>
          <p:cNvPr id="96258" name="Picture 2"/>
          <p:cNvPicPr>
            <a:picLocks noGrp="1" noChangeAspect="1" noChangeArrowheads="1"/>
          </p:cNvPicPr>
          <p:nvPr>
            <p:ph idx="1"/>
          </p:nvPr>
        </p:nvPicPr>
        <p:blipFill>
          <a:blip r:embed="rId2" cstate="print"/>
          <a:srcRect/>
          <a:stretch>
            <a:fillRect/>
          </a:stretch>
        </p:blipFill>
        <p:spPr bwMode="auto">
          <a:xfrm>
            <a:off x="304800" y="1143000"/>
            <a:ext cx="8686799"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7282" name="Picture 2"/>
          <p:cNvPicPr>
            <a:picLocks noGrp="1" noChangeAspect="1" noChangeArrowheads="1"/>
          </p:cNvPicPr>
          <p:nvPr>
            <p:ph idx="1"/>
          </p:nvPr>
        </p:nvPicPr>
        <p:blipFill>
          <a:blip r:embed="rId2" cstate="print"/>
          <a:srcRect/>
          <a:stretch>
            <a:fillRect/>
          </a:stretch>
        </p:blipFill>
        <p:spPr bwMode="auto">
          <a:xfrm>
            <a:off x="304800" y="228600"/>
            <a:ext cx="8610599" cy="647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142860"/>
            <a:ext cx="7772400" cy="1143000"/>
          </a:xfrm>
        </p:spPr>
        <p:txBody>
          <a:bodyPr/>
          <a:lstStyle/>
          <a:p>
            <a:pPr eaLnBrk="1" hangingPunct="1"/>
            <a:r>
              <a:rPr lang="en-US" sz="3600" dirty="0" smtClean="0"/>
              <a:t>Types of Requirements </a:t>
            </a:r>
          </a:p>
        </p:txBody>
      </p:sp>
      <p:sp>
        <p:nvSpPr>
          <p:cNvPr id="96259" name="Rectangle 3"/>
          <p:cNvSpPr>
            <a:spLocks noGrp="1" noChangeArrowheads="1"/>
          </p:cNvSpPr>
          <p:nvPr>
            <p:ph type="body" idx="1"/>
          </p:nvPr>
        </p:nvSpPr>
        <p:spPr>
          <a:xfrm>
            <a:off x="152400" y="1219200"/>
            <a:ext cx="8839200" cy="5410200"/>
          </a:xfrm>
        </p:spPr>
        <p:txBody>
          <a:bodyPr/>
          <a:lstStyle/>
          <a:p>
            <a:pPr eaLnBrk="1" hangingPunct="1">
              <a:lnSpc>
                <a:spcPct val="90000"/>
              </a:lnSpc>
            </a:pPr>
            <a:r>
              <a:rPr lang="en-US" sz="2800" dirty="0" smtClean="0">
                <a:cs typeface="Arial" charset="0"/>
              </a:rPr>
              <a:t>Functional requirements:</a:t>
            </a:r>
            <a:endParaRPr lang="en-US" sz="2800" dirty="0" smtClean="0">
              <a:cs typeface="Times New Roman" pitchFamily="1" charset="0"/>
            </a:endParaRPr>
          </a:p>
          <a:p>
            <a:pPr lvl="1" eaLnBrk="1" hangingPunct="1">
              <a:lnSpc>
                <a:spcPct val="90000"/>
              </a:lnSpc>
            </a:pPr>
            <a:r>
              <a:rPr lang="en-US" sz="2200" dirty="0" smtClean="0">
                <a:cs typeface="Arial" charset="0"/>
              </a:rPr>
              <a:t>input/output</a:t>
            </a:r>
          </a:p>
          <a:p>
            <a:pPr lvl="1" eaLnBrk="1" hangingPunct="1">
              <a:lnSpc>
                <a:spcPct val="90000"/>
              </a:lnSpc>
            </a:pPr>
            <a:r>
              <a:rPr lang="en-US" sz="2200" dirty="0" smtClean="0">
                <a:cs typeface="Arial" charset="0"/>
              </a:rPr>
              <a:t>processing.</a:t>
            </a:r>
            <a:endParaRPr lang="en-US" sz="2200" dirty="0" smtClean="0">
              <a:cs typeface="Times New Roman" pitchFamily="1" charset="0"/>
            </a:endParaRPr>
          </a:p>
          <a:p>
            <a:pPr lvl="1" eaLnBrk="1" hangingPunct="1">
              <a:lnSpc>
                <a:spcPct val="90000"/>
              </a:lnSpc>
            </a:pPr>
            <a:r>
              <a:rPr lang="en-US" sz="2200" dirty="0" smtClean="0">
                <a:cs typeface="Arial" charset="0"/>
              </a:rPr>
              <a:t>error handling.</a:t>
            </a:r>
            <a:endParaRPr lang="en-US" sz="2200" dirty="0" smtClean="0">
              <a:cs typeface="Times New Roman" pitchFamily="1" charset="0"/>
            </a:endParaRPr>
          </a:p>
          <a:p>
            <a:pPr eaLnBrk="1" hangingPunct="1">
              <a:lnSpc>
                <a:spcPct val="90000"/>
              </a:lnSpc>
            </a:pPr>
            <a:r>
              <a:rPr lang="en-US" sz="2800" dirty="0" smtClean="0">
                <a:cs typeface="Arial" charset="0"/>
              </a:rPr>
              <a:t>Non-functional requirements:</a:t>
            </a:r>
            <a:endParaRPr lang="en-US" sz="2800" dirty="0" smtClean="0">
              <a:cs typeface="Times New Roman" pitchFamily="1" charset="0"/>
            </a:endParaRPr>
          </a:p>
          <a:p>
            <a:pPr marL="682625" lvl="1" indent="-334963" eaLnBrk="1" hangingPunct="1">
              <a:lnSpc>
                <a:spcPct val="90000"/>
              </a:lnSpc>
            </a:pPr>
            <a:r>
              <a:rPr lang="en-US" sz="2200" dirty="0" smtClean="0">
                <a:cs typeface="Arial" charset="0"/>
              </a:rPr>
              <a:t>Physical environment (equipment locations, multiple sites, etc.).</a:t>
            </a:r>
            <a:endParaRPr lang="en-US" sz="2200" dirty="0" smtClean="0">
              <a:cs typeface="Times New Roman" pitchFamily="1" charset="0"/>
            </a:endParaRPr>
          </a:p>
          <a:p>
            <a:pPr marL="682625" lvl="1" indent="-334963" eaLnBrk="1" hangingPunct="1">
              <a:lnSpc>
                <a:spcPct val="90000"/>
              </a:lnSpc>
            </a:pPr>
            <a:r>
              <a:rPr lang="en-US" sz="2200" dirty="0" smtClean="0">
                <a:cs typeface="Arial" charset="0"/>
              </a:rPr>
              <a:t>Interfaces (data medium etc.).</a:t>
            </a:r>
            <a:endParaRPr lang="en-US" sz="2200" dirty="0" smtClean="0">
              <a:cs typeface="Times New Roman" pitchFamily="1" charset="0"/>
            </a:endParaRPr>
          </a:p>
          <a:p>
            <a:pPr marL="682625" lvl="1" indent="-334963" eaLnBrk="1" hangingPunct="1">
              <a:lnSpc>
                <a:spcPct val="90000"/>
              </a:lnSpc>
            </a:pPr>
            <a:r>
              <a:rPr lang="en-US" sz="2200" dirty="0" smtClean="0">
                <a:cs typeface="Arial" charset="0"/>
              </a:rPr>
              <a:t>User &amp; human factors (who are the users, their skill level etc.).</a:t>
            </a:r>
          </a:p>
          <a:p>
            <a:pPr marL="682625" lvl="1" indent="-334963" eaLnBrk="1" hangingPunct="1"/>
            <a:r>
              <a:rPr lang="en-US" sz="2200" dirty="0">
                <a:cs typeface="Arial" charset="0"/>
              </a:rPr>
              <a:t>Performance (how well is </a:t>
            </a:r>
            <a:r>
              <a:rPr lang="en-US" sz="2200" dirty="0" smtClean="0">
                <a:cs typeface="Arial" charset="0"/>
              </a:rPr>
              <a:t>the system </a:t>
            </a:r>
            <a:r>
              <a:rPr lang="en-US" sz="2200" dirty="0">
                <a:cs typeface="Arial" charset="0"/>
              </a:rPr>
              <a:t>functioning).</a:t>
            </a:r>
            <a:endParaRPr lang="en-US" sz="2200" dirty="0">
              <a:cs typeface="Times New Roman" pitchFamily="1" charset="0"/>
            </a:endParaRPr>
          </a:p>
          <a:p>
            <a:pPr marL="682625" lvl="1" indent="-334963" eaLnBrk="1" hangingPunct="1"/>
            <a:r>
              <a:rPr lang="en-US" sz="2200" dirty="0">
                <a:cs typeface="Arial" charset="0"/>
              </a:rPr>
              <a:t>Documentation.</a:t>
            </a:r>
            <a:endParaRPr lang="en-US" sz="2200" dirty="0">
              <a:cs typeface="Times New Roman" pitchFamily="1" charset="0"/>
            </a:endParaRPr>
          </a:p>
          <a:p>
            <a:pPr marL="682625" lvl="1" indent="-334963" eaLnBrk="1" hangingPunct="1"/>
            <a:r>
              <a:rPr lang="en-US" sz="2200" dirty="0">
                <a:cs typeface="Arial" charset="0"/>
              </a:rPr>
              <a:t>Data (qualitative stuff).</a:t>
            </a:r>
            <a:endParaRPr lang="en-US" sz="2200" dirty="0">
              <a:cs typeface="Times New Roman" pitchFamily="1" charset="0"/>
            </a:endParaRPr>
          </a:p>
          <a:p>
            <a:pPr marL="682625" lvl="1" indent="-334963" eaLnBrk="1" hangingPunct="1"/>
            <a:r>
              <a:rPr lang="en-US" sz="2200" dirty="0">
                <a:cs typeface="Arial" charset="0"/>
              </a:rPr>
              <a:t>Resources (finding, physical space).</a:t>
            </a:r>
            <a:endParaRPr lang="en-US" sz="2200" dirty="0">
              <a:cs typeface="Times New Roman" pitchFamily="1" charset="0"/>
            </a:endParaRPr>
          </a:p>
          <a:p>
            <a:pPr marL="682625" lvl="1" indent="-334963" eaLnBrk="1" hangingPunct="1"/>
            <a:r>
              <a:rPr lang="en-US" sz="2200" dirty="0">
                <a:cs typeface="Arial" charset="0"/>
              </a:rPr>
              <a:t>Security (backup, firewall).</a:t>
            </a:r>
            <a:endParaRPr lang="en-US" sz="2200" dirty="0">
              <a:cs typeface="Times New Roman" pitchFamily="1" charset="0"/>
            </a:endParaRPr>
          </a:p>
          <a:p>
            <a:pPr marL="682625" lvl="1" indent="-334963" eaLnBrk="1" hangingPunct="1"/>
            <a:r>
              <a:rPr lang="en-US" sz="2200" dirty="0">
                <a:cs typeface="Times New Roman" pitchFamily="1" charset="0"/>
              </a:rPr>
              <a:t>Quality assurance (max. down time, MTBF, etc.).</a:t>
            </a:r>
            <a:r>
              <a:rPr lang="en-US" sz="2200" dirty="0"/>
              <a:t> </a:t>
            </a:r>
          </a:p>
          <a:p>
            <a:pPr lvl="1" eaLnBrk="1" hangingPunct="1">
              <a:lnSpc>
                <a:spcPct val="90000"/>
              </a:lnSpc>
            </a:pPr>
            <a:endParaRPr lang="en-US" sz="2200" dirty="0" smtClean="0">
              <a:cs typeface="Times New Roman" pitchFamily="1"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85800" y="304800"/>
            <a:ext cx="7772400" cy="1143000"/>
          </a:xfrm>
        </p:spPr>
        <p:txBody>
          <a:bodyPr/>
          <a:lstStyle/>
          <a:p>
            <a:pPr eaLnBrk="1" hangingPunct="1"/>
            <a:r>
              <a:rPr lang="en-US" sz="4000" dirty="0" smtClean="0"/>
              <a:t>F.A.S.T. - 1</a:t>
            </a:r>
          </a:p>
        </p:txBody>
      </p:sp>
      <p:sp>
        <p:nvSpPr>
          <p:cNvPr id="102403" name="Rectangle 3"/>
          <p:cNvSpPr>
            <a:spLocks noGrp="1" noChangeArrowheads="1"/>
          </p:cNvSpPr>
          <p:nvPr>
            <p:ph type="body" idx="1"/>
          </p:nvPr>
        </p:nvSpPr>
        <p:spPr>
          <a:xfrm>
            <a:off x="285720" y="1600200"/>
            <a:ext cx="8429684" cy="4953000"/>
          </a:xfrm>
        </p:spPr>
        <p:txBody>
          <a:bodyPr/>
          <a:lstStyle/>
          <a:p>
            <a:pPr algn="just" eaLnBrk="1" hangingPunct="1">
              <a:spcBef>
                <a:spcPts val="0"/>
              </a:spcBef>
              <a:spcAft>
                <a:spcPts val="600"/>
              </a:spcAft>
            </a:pPr>
            <a:r>
              <a:rPr lang="en-US" dirty="0" smtClean="0">
                <a:cs typeface="Arial" charset="0"/>
              </a:rPr>
              <a:t>Facilitated Application Specification Technique</a:t>
            </a:r>
          </a:p>
          <a:p>
            <a:pPr algn="just" eaLnBrk="1" hangingPunct="1">
              <a:spcBef>
                <a:spcPts val="0"/>
              </a:spcBef>
              <a:spcAft>
                <a:spcPts val="600"/>
              </a:spcAft>
            </a:pPr>
            <a:r>
              <a:rPr lang="en-US" dirty="0" smtClean="0">
                <a:cs typeface="Arial" charset="0"/>
              </a:rPr>
              <a:t>Meeting between customers and developers at a </a:t>
            </a:r>
            <a:r>
              <a:rPr lang="en-US" b="1" u="sng" dirty="0" smtClean="0">
                <a:cs typeface="Arial" charset="0"/>
              </a:rPr>
              <a:t>neutral site</a:t>
            </a:r>
            <a:r>
              <a:rPr lang="en-US" b="1" dirty="0" smtClean="0">
                <a:cs typeface="Arial" charset="0"/>
              </a:rPr>
              <a:t> </a:t>
            </a:r>
            <a:r>
              <a:rPr lang="en-US" dirty="0" smtClean="0">
                <a:cs typeface="Arial" charset="0"/>
              </a:rPr>
              <a:t>(no home advantage).</a:t>
            </a:r>
            <a:endParaRPr lang="en-US" dirty="0" smtClean="0">
              <a:cs typeface="Times New Roman" pitchFamily="1" charset="0"/>
            </a:endParaRPr>
          </a:p>
          <a:p>
            <a:pPr algn="just" eaLnBrk="1" hangingPunct="1">
              <a:spcBef>
                <a:spcPts val="0"/>
              </a:spcBef>
              <a:spcAft>
                <a:spcPts val="600"/>
              </a:spcAft>
            </a:pPr>
            <a:r>
              <a:rPr lang="en-US" dirty="0" smtClean="0">
                <a:cs typeface="Times New Roman" pitchFamily="1" charset="0"/>
              </a:rPr>
              <a:t>Goals</a:t>
            </a:r>
          </a:p>
          <a:p>
            <a:pPr lvl="1" algn="just" eaLnBrk="1" hangingPunct="1">
              <a:spcBef>
                <a:spcPts val="0"/>
              </a:spcBef>
              <a:spcAft>
                <a:spcPts val="600"/>
              </a:spcAft>
            </a:pPr>
            <a:r>
              <a:rPr lang="en-US" dirty="0" smtClean="0">
                <a:cs typeface="Times New Roman" pitchFamily="1" charset="0"/>
              </a:rPr>
              <a:t>Identify the problem.</a:t>
            </a:r>
          </a:p>
          <a:p>
            <a:pPr lvl="1" algn="just" eaLnBrk="1" hangingPunct="1">
              <a:spcBef>
                <a:spcPts val="0"/>
              </a:spcBef>
              <a:spcAft>
                <a:spcPts val="600"/>
              </a:spcAft>
            </a:pPr>
            <a:r>
              <a:rPr lang="en-US" dirty="0" smtClean="0">
                <a:cs typeface="Times New Roman" pitchFamily="1" charset="0"/>
              </a:rPr>
              <a:t>Propose elements of solution.</a:t>
            </a:r>
          </a:p>
          <a:p>
            <a:pPr lvl="1" algn="just" eaLnBrk="1" hangingPunct="1">
              <a:spcBef>
                <a:spcPts val="0"/>
              </a:spcBef>
              <a:spcAft>
                <a:spcPts val="600"/>
              </a:spcAft>
            </a:pPr>
            <a:r>
              <a:rPr lang="en-US" dirty="0" smtClean="0">
                <a:cs typeface="Times New Roman" pitchFamily="1" charset="0"/>
              </a:rPr>
              <a:t>Negotiate different approaches.</a:t>
            </a:r>
          </a:p>
          <a:p>
            <a:pPr lvl="1" algn="just" eaLnBrk="1" hangingPunct="1">
              <a:spcBef>
                <a:spcPts val="0"/>
              </a:spcBef>
              <a:spcAft>
                <a:spcPts val="600"/>
              </a:spcAft>
            </a:pPr>
            <a:r>
              <a:rPr lang="en-US" dirty="0" smtClean="0">
                <a:cs typeface="Times New Roman" pitchFamily="1" charset="0"/>
              </a:rPr>
              <a:t>Specify preliminary set of requirements.</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5800" y="214290"/>
            <a:ext cx="7772400" cy="1143000"/>
          </a:xfrm>
        </p:spPr>
        <p:txBody>
          <a:bodyPr/>
          <a:lstStyle/>
          <a:p>
            <a:pPr eaLnBrk="1" hangingPunct="1"/>
            <a:r>
              <a:rPr lang="en-US" sz="4000" dirty="0" smtClean="0"/>
              <a:t>F.A.S.T. - 2</a:t>
            </a:r>
          </a:p>
        </p:txBody>
      </p:sp>
      <p:sp>
        <p:nvSpPr>
          <p:cNvPr id="103427" name="Rectangle 3"/>
          <p:cNvSpPr>
            <a:spLocks noGrp="1" noChangeArrowheads="1"/>
          </p:cNvSpPr>
          <p:nvPr>
            <p:ph type="body" idx="1"/>
          </p:nvPr>
        </p:nvSpPr>
        <p:spPr>
          <a:xfrm>
            <a:off x="571472" y="1357298"/>
            <a:ext cx="8143932" cy="4114800"/>
          </a:xfrm>
        </p:spPr>
        <p:txBody>
          <a:bodyPr/>
          <a:lstStyle/>
          <a:p>
            <a:pPr algn="just" eaLnBrk="1" hangingPunct="1">
              <a:spcBef>
                <a:spcPts val="0"/>
              </a:spcBef>
              <a:spcAft>
                <a:spcPts val="600"/>
              </a:spcAft>
            </a:pPr>
            <a:r>
              <a:rPr lang="en-US" sz="3000" dirty="0" smtClean="0">
                <a:cs typeface="Arial" charset="0"/>
              </a:rPr>
              <a:t>Rules for participation and preparation are established ahead of time.</a:t>
            </a:r>
            <a:endParaRPr lang="en-US" sz="3000" dirty="0" smtClean="0">
              <a:cs typeface="Times New Roman" pitchFamily="1" charset="0"/>
            </a:endParaRPr>
          </a:p>
          <a:p>
            <a:pPr algn="just" eaLnBrk="1" hangingPunct="1">
              <a:spcBef>
                <a:spcPts val="0"/>
              </a:spcBef>
              <a:spcAft>
                <a:spcPts val="600"/>
              </a:spcAft>
            </a:pPr>
            <a:r>
              <a:rPr lang="en-US" sz="3000" dirty="0" smtClean="0">
                <a:cs typeface="Arial" charset="0"/>
              </a:rPr>
              <a:t>Agenda suggested</a:t>
            </a:r>
          </a:p>
          <a:p>
            <a:pPr lvl="1" algn="just" eaLnBrk="1" hangingPunct="1">
              <a:spcBef>
                <a:spcPts val="0"/>
              </a:spcBef>
              <a:spcAft>
                <a:spcPts val="600"/>
              </a:spcAft>
            </a:pPr>
            <a:r>
              <a:rPr lang="en-US" sz="3000" dirty="0" smtClean="0">
                <a:cs typeface="Arial" charset="0"/>
              </a:rPr>
              <a:t>brainstorming encouraged</a:t>
            </a:r>
            <a:endParaRPr lang="en-US" sz="3000" dirty="0" smtClean="0">
              <a:cs typeface="Times New Roman" pitchFamily="1" charset="0"/>
            </a:endParaRPr>
          </a:p>
          <a:p>
            <a:pPr algn="just" eaLnBrk="1" hangingPunct="1">
              <a:spcBef>
                <a:spcPts val="0"/>
              </a:spcBef>
              <a:spcAft>
                <a:spcPts val="600"/>
              </a:spcAft>
            </a:pPr>
            <a:r>
              <a:rPr lang="en-US" sz="3000" dirty="0" smtClean="0">
                <a:cs typeface="Arial" charset="0"/>
              </a:rPr>
              <a:t>Facilitator appointed.</a:t>
            </a:r>
            <a:endParaRPr lang="en-US" sz="3000" dirty="0" smtClean="0">
              <a:cs typeface="Times New Roman" pitchFamily="1" charset="0"/>
            </a:endParaRPr>
          </a:p>
          <a:p>
            <a:pPr algn="just" eaLnBrk="1" hangingPunct="1">
              <a:spcBef>
                <a:spcPts val="0"/>
              </a:spcBef>
              <a:spcAft>
                <a:spcPts val="600"/>
              </a:spcAft>
            </a:pPr>
            <a:r>
              <a:rPr lang="en-US" sz="3000" dirty="0" smtClean="0">
                <a:cs typeface="Arial" charset="0"/>
              </a:rPr>
              <a:t>Definition mechanism</a:t>
            </a:r>
          </a:p>
          <a:p>
            <a:pPr lvl="1" algn="just" eaLnBrk="1" hangingPunct="1">
              <a:spcBef>
                <a:spcPts val="0"/>
              </a:spcBef>
              <a:spcAft>
                <a:spcPts val="600"/>
              </a:spcAft>
            </a:pPr>
            <a:r>
              <a:rPr lang="en-US" sz="3000" dirty="0" smtClean="0">
                <a:cs typeface="Arial" charset="0"/>
              </a:rPr>
              <a:t>sheets, flipcharts, wallboards, stickers, etc.</a:t>
            </a:r>
            <a:endParaRPr lang="en-US" sz="3000" dirty="0" smtClean="0">
              <a:cs typeface="Times New Roman" pitchFamily="1"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85800" y="214290"/>
            <a:ext cx="7772400" cy="1143000"/>
          </a:xfrm>
        </p:spPr>
        <p:txBody>
          <a:bodyPr/>
          <a:lstStyle/>
          <a:p>
            <a:pPr eaLnBrk="1" hangingPunct="1"/>
            <a:r>
              <a:rPr lang="en-US" sz="4000" dirty="0" smtClean="0"/>
              <a:t>F.A.S.T.-3</a:t>
            </a:r>
          </a:p>
        </p:txBody>
      </p:sp>
      <p:sp>
        <p:nvSpPr>
          <p:cNvPr id="104451" name="Rectangle 3"/>
          <p:cNvSpPr>
            <a:spLocks noGrp="1" noChangeArrowheads="1"/>
          </p:cNvSpPr>
          <p:nvPr>
            <p:ph type="body" idx="1"/>
          </p:nvPr>
        </p:nvSpPr>
        <p:spPr>
          <a:xfrm>
            <a:off x="428596" y="1428736"/>
            <a:ext cx="8410604" cy="4648200"/>
          </a:xfrm>
        </p:spPr>
        <p:txBody>
          <a:bodyPr/>
          <a:lstStyle/>
          <a:p>
            <a:pPr algn="just" eaLnBrk="1" hangingPunct="1">
              <a:spcBef>
                <a:spcPts val="0"/>
              </a:spcBef>
              <a:spcAft>
                <a:spcPts val="600"/>
              </a:spcAft>
            </a:pPr>
            <a:r>
              <a:rPr lang="en-US" sz="3000" dirty="0" smtClean="0"/>
              <a:t>Each FAST attendee is asked to prepare a list of </a:t>
            </a:r>
            <a:r>
              <a:rPr lang="en-US" sz="3000" b="1" dirty="0" smtClean="0"/>
              <a:t>objects</a:t>
            </a:r>
            <a:r>
              <a:rPr lang="en-US" sz="3000" dirty="0" smtClean="0"/>
              <a:t> that are part of environment that surround the system, produced by the system, used by the system.</a:t>
            </a:r>
          </a:p>
          <a:p>
            <a:pPr algn="just" eaLnBrk="1" hangingPunct="1">
              <a:spcBef>
                <a:spcPts val="0"/>
              </a:spcBef>
              <a:spcAft>
                <a:spcPts val="600"/>
              </a:spcAft>
            </a:pPr>
            <a:r>
              <a:rPr lang="en-US" sz="3000" dirty="0" smtClean="0"/>
              <a:t>Every attendee is asked to make a list of </a:t>
            </a:r>
            <a:r>
              <a:rPr lang="en-US" sz="3000" b="1" dirty="0" smtClean="0"/>
              <a:t>services</a:t>
            </a:r>
            <a:r>
              <a:rPr lang="en-US" sz="3000" dirty="0" smtClean="0"/>
              <a:t> (processes or </a:t>
            </a:r>
            <a:r>
              <a:rPr lang="en-US" sz="3000" b="1" dirty="0" smtClean="0"/>
              <a:t>functions</a:t>
            </a:r>
            <a:r>
              <a:rPr lang="en-US" sz="3000" dirty="0" smtClean="0"/>
              <a:t> that manipulate or interact with the objects).</a:t>
            </a:r>
          </a:p>
          <a:p>
            <a:pPr algn="just" eaLnBrk="1" hangingPunct="1">
              <a:spcBef>
                <a:spcPts val="0"/>
              </a:spcBef>
              <a:spcAft>
                <a:spcPts val="600"/>
              </a:spcAft>
            </a:pPr>
            <a:r>
              <a:rPr lang="en-US" sz="3000" dirty="0" smtClean="0"/>
              <a:t>List of </a:t>
            </a:r>
            <a:r>
              <a:rPr lang="en-US" sz="3000" b="1" dirty="0" smtClean="0"/>
              <a:t>constraints </a:t>
            </a:r>
            <a:r>
              <a:rPr lang="en-US" sz="3000" dirty="0" smtClean="0"/>
              <a:t>(cost, size) &amp; </a:t>
            </a:r>
            <a:r>
              <a:rPr lang="en-US" sz="3000" b="1" dirty="0" smtClean="0"/>
              <a:t>performance criteria </a:t>
            </a:r>
            <a:r>
              <a:rPr lang="en-US" sz="3000" dirty="0" smtClean="0"/>
              <a:t>(speed, accuracy, response etc.)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85800" y="87090"/>
            <a:ext cx="7772400" cy="1143000"/>
          </a:xfrm>
        </p:spPr>
        <p:txBody>
          <a:bodyPr/>
          <a:lstStyle/>
          <a:p>
            <a:pPr eaLnBrk="1" hangingPunct="1"/>
            <a:r>
              <a:rPr lang="en-US" sz="4000" dirty="0" smtClean="0"/>
              <a:t>F.A.S.T.- 4</a:t>
            </a:r>
          </a:p>
        </p:txBody>
      </p:sp>
      <p:sp>
        <p:nvSpPr>
          <p:cNvPr id="105475" name="Rectangle 3"/>
          <p:cNvSpPr>
            <a:spLocks noGrp="1" noChangeArrowheads="1"/>
          </p:cNvSpPr>
          <p:nvPr>
            <p:ph type="body" idx="1"/>
          </p:nvPr>
        </p:nvSpPr>
        <p:spPr>
          <a:xfrm>
            <a:off x="357158" y="1132122"/>
            <a:ext cx="8482042" cy="5573478"/>
          </a:xfrm>
        </p:spPr>
        <p:txBody>
          <a:bodyPr/>
          <a:lstStyle/>
          <a:p>
            <a:pPr algn="just" eaLnBrk="1" hangingPunct="1">
              <a:spcBef>
                <a:spcPts val="0"/>
              </a:spcBef>
              <a:spcAft>
                <a:spcPts val="600"/>
              </a:spcAft>
            </a:pPr>
            <a:r>
              <a:rPr lang="en-US" sz="2800" dirty="0" smtClean="0"/>
              <a:t>Each attendee presents the list of objects, services, constraints &amp; performance.</a:t>
            </a:r>
          </a:p>
          <a:p>
            <a:pPr algn="just" eaLnBrk="1" hangingPunct="1">
              <a:spcBef>
                <a:spcPts val="0"/>
              </a:spcBef>
              <a:spcAft>
                <a:spcPts val="600"/>
              </a:spcAft>
            </a:pPr>
            <a:r>
              <a:rPr lang="en-US" sz="2800" dirty="0" smtClean="0"/>
              <a:t>Prepare a common list of objects, services, constraints and performance.</a:t>
            </a:r>
          </a:p>
          <a:p>
            <a:pPr algn="just" eaLnBrk="1" hangingPunct="1">
              <a:spcBef>
                <a:spcPts val="0"/>
              </a:spcBef>
              <a:spcAft>
                <a:spcPts val="600"/>
              </a:spcAft>
            </a:pPr>
            <a:r>
              <a:rPr lang="en-US" sz="2800" dirty="0" smtClean="0"/>
              <a:t>Discuss the list &amp; prepare a consensus list.</a:t>
            </a:r>
          </a:p>
          <a:p>
            <a:pPr algn="just" eaLnBrk="1" hangingPunct="1">
              <a:spcBef>
                <a:spcPts val="0"/>
              </a:spcBef>
              <a:spcAft>
                <a:spcPts val="600"/>
              </a:spcAft>
            </a:pPr>
            <a:r>
              <a:rPr lang="en-US" sz="2800" dirty="0" smtClean="0"/>
              <a:t>Divide the whole team into sub-teams to prepare </a:t>
            </a:r>
            <a:r>
              <a:rPr lang="en-US" sz="2800" b="1" dirty="0" smtClean="0"/>
              <a:t>mini specs </a:t>
            </a:r>
            <a:r>
              <a:rPr lang="en-US" sz="2800" dirty="0" smtClean="0"/>
              <a:t>for one or more entries of the list.</a:t>
            </a:r>
          </a:p>
          <a:p>
            <a:pPr algn="just" eaLnBrk="1" hangingPunct="1">
              <a:spcBef>
                <a:spcPts val="0"/>
              </a:spcBef>
              <a:spcAft>
                <a:spcPts val="600"/>
              </a:spcAft>
            </a:pPr>
            <a:r>
              <a:rPr lang="en-US" sz="2800" dirty="0" smtClean="0"/>
              <a:t>Present the mini specs. Addition/deletion is permitted.</a:t>
            </a:r>
          </a:p>
          <a:p>
            <a:pPr algn="just" eaLnBrk="1" hangingPunct="1">
              <a:spcBef>
                <a:spcPts val="0"/>
              </a:spcBef>
              <a:spcAft>
                <a:spcPts val="600"/>
              </a:spcAft>
            </a:pPr>
            <a:r>
              <a:rPr lang="en-US" sz="2800" dirty="0" smtClean="0"/>
              <a:t>Create a list of validation criteria.</a:t>
            </a:r>
          </a:p>
          <a:p>
            <a:pPr eaLnBrk="1" hangingPunct="1"/>
            <a:r>
              <a:rPr lang="en-US" sz="2800" dirty="0" smtClean="0"/>
              <a:t>Designate a team to write complete draft specs.</a:t>
            </a:r>
          </a:p>
          <a:p>
            <a:pPr eaLnBrk="1" hangingPunct="1">
              <a:lnSpc>
                <a:spcPct val="80000"/>
              </a:lnSpc>
            </a:pPr>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85800" y="333834"/>
            <a:ext cx="7772400" cy="1143000"/>
          </a:xfrm>
        </p:spPr>
        <p:txBody>
          <a:bodyPr/>
          <a:lstStyle/>
          <a:p>
            <a:pPr eaLnBrk="1" hangingPunct="1"/>
            <a:r>
              <a:rPr lang="en-US" sz="4000" dirty="0">
                <a:cs typeface="Arial" charset="0"/>
              </a:rPr>
              <a:t>Quality Function </a:t>
            </a:r>
            <a:r>
              <a:rPr lang="en-US" sz="4000" dirty="0" smtClean="0">
                <a:cs typeface="Arial" charset="0"/>
              </a:rPr>
              <a:t>Deployment (</a:t>
            </a:r>
            <a:r>
              <a:rPr lang="en-US" sz="4000" dirty="0" smtClean="0"/>
              <a:t>QFD) </a:t>
            </a:r>
          </a:p>
        </p:txBody>
      </p:sp>
      <p:sp>
        <p:nvSpPr>
          <p:cNvPr id="106499" name="Rectangle 3"/>
          <p:cNvSpPr>
            <a:spLocks noGrp="1" noChangeArrowheads="1"/>
          </p:cNvSpPr>
          <p:nvPr>
            <p:ph type="body" idx="1"/>
          </p:nvPr>
        </p:nvSpPr>
        <p:spPr>
          <a:xfrm>
            <a:off x="304800" y="1752600"/>
            <a:ext cx="8610600" cy="4800600"/>
          </a:xfrm>
        </p:spPr>
        <p:txBody>
          <a:bodyPr/>
          <a:lstStyle/>
          <a:p>
            <a:pPr algn="just" eaLnBrk="1" hangingPunct="1"/>
            <a:r>
              <a:rPr lang="en-US" sz="2800" dirty="0" smtClean="0">
                <a:cs typeface="Arial" charset="0"/>
              </a:rPr>
              <a:t>Is a quality management technique that translates the needs of the customer into technical requirements.</a:t>
            </a:r>
          </a:p>
          <a:p>
            <a:pPr algn="just" eaLnBrk="1" hangingPunct="1"/>
            <a:r>
              <a:rPr lang="en-US" sz="2800" dirty="0" smtClean="0">
                <a:cs typeface="Arial" charset="0"/>
              </a:rPr>
              <a:t>Concentrates on maximizing customer satisfaction. </a:t>
            </a:r>
          </a:p>
          <a:p>
            <a:pPr algn="just" eaLnBrk="1" hangingPunct="1"/>
            <a:r>
              <a:rPr lang="en-US" sz="2800" dirty="0">
                <a:cs typeface="Arial" charset="0"/>
              </a:rPr>
              <a:t>E</a:t>
            </a:r>
            <a:r>
              <a:rPr lang="en-US" sz="2800" dirty="0" smtClean="0">
                <a:cs typeface="Arial" charset="0"/>
              </a:rPr>
              <a:t>mphasizes on what is valuable to the customers and then deploys these values during SE process.</a:t>
            </a:r>
          </a:p>
          <a:p>
            <a:pPr algn="just" eaLnBrk="1" hangingPunct="1"/>
            <a:r>
              <a:rPr lang="en-US" sz="2800" dirty="0" smtClean="0">
                <a:cs typeface="Arial" charset="0"/>
              </a:rPr>
              <a:t>QFD generally identifies three types of requirements.  </a:t>
            </a:r>
            <a:endParaRPr lang="en-US" sz="2800" dirty="0" smtClean="0">
              <a:cs typeface="Times New Roman" pitchFamily="1"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7096"/>
            <a:ext cx="7772400" cy="1143000"/>
          </a:xfrm>
        </p:spPr>
        <p:txBody>
          <a:bodyPr/>
          <a:lstStyle/>
          <a:p>
            <a:r>
              <a:rPr lang="en-US" sz="4000" dirty="0" smtClean="0"/>
              <a:t>QFD</a:t>
            </a:r>
            <a:endParaRPr lang="en-US" sz="4000" dirty="0"/>
          </a:p>
        </p:txBody>
      </p:sp>
      <p:sp>
        <p:nvSpPr>
          <p:cNvPr id="3" name="Content Placeholder 2"/>
          <p:cNvSpPr>
            <a:spLocks noGrp="1"/>
          </p:cNvSpPr>
          <p:nvPr>
            <p:ph idx="1"/>
          </p:nvPr>
        </p:nvSpPr>
        <p:spPr>
          <a:xfrm>
            <a:off x="381000" y="1219200"/>
            <a:ext cx="8458200" cy="4876800"/>
          </a:xfrm>
        </p:spPr>
        <p:txBody>
          <a:bodyPr/>
          <a:lstStyle/>
          <a:p>
            <a:pPr algn="just" eaLnBrk="1" hangingPunct="1"/>
            <a:r>
              <a:rPr lang="en-US" sz="2800" dirty="0">
                <a:cs typeface="Arial" charset="0"/>
              </a:rPr>
              <a:t>Customer’s needs imply technical requirements:</a:t>
            </a:r>
            <a:endParaRPr lang="en-US" sz="2800" dirty="0">
              <a:cs typeface="Times New Roman" pitchFamily="1" charset="0"/>
            </a:endParaRPr>
          </a:p>
          <a:p>
            <a:pPr lvl="1" algn="just" eaLnBrk="1" hangingPunct="1"/>
            <a:r>
              <a:rPr lang="en-US" b="1" dirty="0">
                <a:cs typeface="Arial" charset="0"/>
              </a:rPr>
              <a:t>Normal </a:t>
            </a:r>
            <a:r>
              <a:rPr lang="en-US" b="1" dirty="0" smtClean="0">
                <a:cs typeface="Arial" charset="0"/>
              </a:rPr>
              <a:t>requirements: </a:t>
            </a:r>
            <a:r>
              <a:rPr lang="en-US" dirty="0" smtClean="0">
                <a:cs typeface="Arial" charset="0"/>
              </a:rPr>
              <a:t>If these requirements are present the customer is satisfied (minimal </a:t>
            </a:r>
            <a:r>
              <a:rPr lang="en-US" dirty="0">
                <a:cs typeface="Arial" charset="0"/>
              </a:rPr>
              <a:t>functional &amp; performance).</a:t>
            </a:r>
          </a:p>
          <a:p>
            <a:pPr lvl="1" algn="just" eaLnBrk="1" hangingPunct="1"/>
            <a:r>
              <a:rPr lang="en-US" b="1" dirty="0">
                <a:cs typeface="Arial" charset="0"/>
              </a:rPr>
              <a:t>Expected </a:t>
            </a:r>
            <a:r>
              <a:rPr lang="en-US" b="1" dirty="0" smtClean="0">
                <a:cs typeface="Arial" charset="0"/>
              </a:rPr>
              <a:t>requirements: </a:t>
            </a:r>
            <a:r>
              <a:rPr lang="en-US" dirty="0" smtClean="0">
                <a:cs typeface="Arial" charset="0"/>
              </a:rPr>
              <a:t>These are implicit and so fundamental in nature that customer does not explicitly states them (important </a:t>
            </a:r>
            <a:r>
              <a:rPr lang="en-US" dirty="0">
                <a:cs typeface="Arial" charset="0"/>
              </a:rPr>
              <a:t>implicit requirements, i.e. ease of </a:t>
            </a:r>
            <a:r>
              <a:rPr lang="en-US" dirty="0" smtClean="0">
                <a:cs typeface="Arial" charset="0"/>
              </a:rPr>
              <a:t>use, learn, and operate).</a:t>
            </a:r>
            <a:endParaRPr lang="en-US" dirty="0">
              <a:cs typeface="Arial" charset="0"/>
            </a:endParaRPr>
          </a:p>
          <a:p>
            <a:pPr lvl="1" algn="just" eaLnBrk="1" hangingPunct="1"/>
            <a:r>
              <a:rPr lang="en-US" b="1" dirty="0">
                <a:cs typeface="Times New Roman" pitchFamily="1" charset="0"/>
              </a:rPr>
              <a:t>Exciting </a:t>
            </a:r>
            <a:r>
              <a:rPr lang="en-US" b="1" dirty="0" smtClean="0">
                <a:cs typeface="Times New Roman" pitchFamily="1" charset="0"/>
              </a:rPr>
              <a:t>requirements: </a:t>
            </a:r>
            <a:r>
              <a:rPr lang="en-US" dirty="0" smtClean="0">
                <a:cs typeface="Times New Roman" pitchFamily="1" charset="0"/>
              </a:rPr>
              <a:t>Beyond the customers expectation (may </a:t>
            </a:r>
            <a:r>
              <a:rPr lang="en-US" dirty="0">
                <a:cs typeface="Times New Roman" pitchFamily="1" charset="0"/>
              </a:rPr>
              <a:t>become normal requirements in the future, highly prized &amp; valued).</a:t>
            </a:r>
            <a:r>
              <a:rPr lang="en-US" dirty="0"/>
              <a:t> </a:t>
            </a:r>
          </a:p>
          <a:p>
            <a:endParaRPr lang="en-US" dirty="0"/>
          </a:p>
        </p:txBody>
      </p:sp>
    </p:spTree>
    <p:extLst>
      <p:ext uri="{BB962C8B-B14F-4D97-AF65-F5344CB8AC3E}">
        <p14:creationId xmlns="" xmlns:p14="http://schemas.microsoft.com/office/powerpoint/2010/main" val="3194743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685800" y="214298"/>
            <a:ext cx="7772400" cy="1143000"/>
          </a:xfrm>
        </p:spPr>
        <p:txBody>
          <a:bodyPr/>
          <a:lstStyle/>
          <a:p>
            <a:pPr eaLnBrk="1" hangingPunct="1"/>
            <a:r>
              <a:rPr lang="en-US" sz="4000" dirty="0" smtClean="0"/>
              <a:t>Q.F.D. </a:t>
            </a:r>
          </a:p>
        </p:txBody>
      </p:sp>
      <p:sp>
        <p:nvSpPr>
          <p:cNvPr id="107523" name="Rectangle 3"/>
          <p:cNvSpPr>
            <a:spLocks noGrp="1" noChangeArrowheads="1"/>
          </p:cNvSpPr>
          <p:nvPr>
            <p:ph type="body" idx="1"/>
          </p:nvPr>
        </p:nvSpPr>
        <p:spPr>
          <a:xfrm>
            <a:off x="685800" y="1524000"/>
            <a:ext cx="7772400" cy="4572000"/>
          </a:xfrm>
        </p:spPr>
        <p:txBody>
          <a:bodyPr/>
          <a:lstStyle/>
          <a:p>
            <a:pPr algn="just" eaLnBrk="1" hangingPunct="1">
              <a:lnSpc>
                <a:spcPct val="90000"/>
              </a:lnSpc>
            </a:pPr>
            <a:r>
              <a:rPr lang="en-US" dirty="0" smtClean="0">
                <a:cs typeface="Arial" charset="0"/>
              </a:rPr>
              <a:t>Function Deployment:</a:t>
            </a:r>
            <a:endParaRPr lang="en-US" dirty="0" smtClean="0">
              <a:cs typeface="Times New Roman" pitchFamily="1" charset="0"/>
            </a:endParaRPr>
          </a:p>
          <a:p>
            <a:pPr lvl="1" algn="just" eaLnBrk="1" hangingPunct="1">
              <a:lnSpc>
                <a:spcPct val="90000"/>
              </a:lnSpc>
            </a:pPr>
            <a:r>
              <a:rPr lang="en-US" dirty="0" smtClean="0">
                <a:cs typeface="Arial" charset="0"/>
              </a:rPr>
              <a:t>Determines value of required function.</a:t>
            </a:r>
            <a:endParaRPr lang="en-US" dirty="0" smtClean="0">
              <a:cs typeface="Times New Roman" pitchFamily="1" charset="0"/>
            </a:endParaRPr>
          </a:p>
          <a:p>
            <a:pPr algn="just" eaLnBrk="1" hangingPunct="1">
              <a:lnSpc>
                <a:spcPct val="90000"/>
              </a:lnSpc>
            </a:pPr>
            <a:r>
              <a:rPr lang="en-US" dirty="0" smtClean="0">
                <a:cs typeface="Arial" charset="0"/>
              </a:rPr>
              <a:t>Information Deployment:</a:t>
            </a:r>
            <a:endParaRPr lang="en-US" dirty="0" smtClean="0">
              <a:cs typeface="Times New Roman" pitchFamily="1" charset="0"/>
            </a:endParaRPr>
          </a:p>
          <a:p>
            <a:pPr lvl="1" algn="just" eaLnBrk="1" hangingPunct="1">
              <a:lnSpc>
                <a:spcPct val="90000"/>
              </a:lnSpc>
            </a:pPr>
            <a:r>
              <a:rPr lang="en-US" dirty="0" smtClean="0">
                <a:cs typeface="Arial" charset="0"/>
              </a:rPr>
              <a:t>Focuses on data objects and events produced or consumed by the system.</a:t>
            </a:r>
            <a:endParaRPr lang="en-US" dirty="0" smtClean="0">
              <a:cs typeface="Times New Roman" pitchFamily="1" charset="0"/>
            </a:endParaRPr>
          </a:p>
          <a:p>
            <a:pPr algn="just" eaLnBrk="1" hangingPunct="1">
              <a:lnSpc>
                <a:spcPct val="90000"/>
              </a:lnSpc>
            </a:pPr>
            <a:r>
              <a:rPr lang="en-US" dirty="0" smtClean="0">
                <a:cs typeface="Arial" charset="0"/>
              </a:rPr>
              <a:t>Task Deployment:</a:t>
            </a:r>
            <a:endParaRPr lang="en-US" dirty="0" smtClean="0">
              <a:cs typeface="Times New Roman" pitchFamily="1" charset="0"/>
            </a:endParaRPr>
          </a:p>
          <a:p>
            <a:pPr lvl="1" algn="just" eaLnBrk="1" hangingPunct="1">
              <a:lnSpc>
                <a:spcPct val="90000"/>
              </a:lnSpc>
            </a:pPr>
            <a:r>
              <a:rPr lang="en-US" dirty="0" smtClean="0">
                <a:cs typeface="Times New Roman" pitchFamily="1" charset="0"/>
              </a:rPr>
              <a:t>Product behavior and implied operating environment.</a:t>
            </a:r>
            <a:r>
              <a:rPr lang="en-US" dirty="0" smtClean="0"/>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9666"/>
            <a:ext cx="7772400" cy="1143000"/>
          </a:xfrm>
        </p:spPr>
        <p:txBody>
          <a:bodyPr/>
          <a:lstStyle/>
          <a:p>
            <a:r>
              <a:rPr lang="en-US" sz="4000" dirty="0" smtClean="0"/>
              <a:t>QFD</a:t>
            </a:r>
            <a:endParaRPr lang="en-US" sz="4000" dirty="0"/>
          </a:p>
        </p:txBody>
      </p:sp>
      <p:pic>
        <p:nvPicPr>
          <p:cNvPr id="98306" name="Picture 2"/>
          <p:cNvPicPr>
            <a:picLocks noGrp="1" noChangeAspect="1" noChangeArrowheads="1"/>
          </p:cNvPicPr>
          <p:nvPr>
            <p:ph idx="1"/>
          </p:nvPr>
        </p:nvPicPr>
        <p:blipFill>
          <a:blip r:embed="rId2" cstate="print"/>
          <a:srcRect/>
          <a:stretch>
            <a:fillRect/>
          </a:stretch>
        </p:blipFill>
        <p:spPr bwMode="auto">
          <a:xfrm>
            <a:off x="228601" y="1295400"/>
            <a:ext cx="86106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159666"/>
            <a:ext cx="7772400" cy="1143000"/>
          </a:xfrm>
        </p:spPr>
        <p:txBody>
          <a:bodyPr/>
          <a:lstStyle/>
          <a:p>
            <a:pPr eaLnBrk="1" hangingPunct="1"/>
            <a:r>
              <a:rPr lang="en-US" sz="4000" dirty="0" smtClean="0"/>
              <a:t>Q.F.D. </a:t>
            </a:r>
          </a:p>
        </p:txBody>
      </p:sp>
      <p:sp>
        <p:nvSpPr>
          <p:cNvPr id="108547" name="Rectangle 3"/>
          <p:cNvSpPr>
            <a:spLocks noGrp="1" noChangeArrowheads="1"/>
          </p:cNvSpPr>
          <p:nvPr>
            <p:ph type="body" idx="1"/>
          </p:nvPr>
        </p:nvSpPr>
        <p:spPr>
          <a:xfrm>
            <a:off x="685800" y="1524000"/>
            <a:ext cx="8101042" cy="5191148"/>
          </a:xfrm>
        </p:spPr>
        <p:txBody>
          <a:bodyPr/>
          <a:lstStyle/>
          <a:p>
            <a:pPr eaLnBrk="1" hangingPunct="1"/>
            <a:r>
              <a:rPr lang="en-US" sz="2800" i="1" dirty="0" smtClean="0">
                <a:cs typeface="Arial" charset="0"/>
              </a:rPr>
              <a:t>Value Analysis</a:t>
            </a:r>
            <a:r>
              <a:rPr lang="en-US" sz="2800" dirty="0" smtClean="0">
                <a:cs typeface="Arial" charset="0"/>
              </a:rPr>
              <a:t> makes use of</a:t>
            </a:r>
            <a:endParaRPr lang="en-US" sz="2800" dirty="0" smtClean="0">
              <a:cs typeface="Times New Roman" pitchFamily="1" charset="0"/>
            </a:endParaRPr>
          </a:p>
          <a:p>
            <a:pPr lvl="1" eaLnBrk="1" hangingPunct="1"/>
            <a:r>
              <a:rPr lang="en-US" dirty="0" smtClean="0">
                <a:cs typeface="Arial" charset="0"/>
              </a:rPr>
              <a:t>Customer interviews.</a:t>
            </a:r>
            <a:endParaRPr lang="en-US" dirty="0" smtClean="0">
              <a:cs typeface="Times New Roman" pitchFamily="1" charset="0"/>
            </a:endParaRPr>
          </a:p>
          <a:p>
            <a:pPr lvl="1" eaLnBrk="1" hangingPunct="1"/>
            <a:r>
              <a:rPr lang="en-US" dirty="0" smtClean="0">
                <a:cs typeface="Arial" charset="0"/>
              </a:rPr>
              <a:t>Observations.</a:t>
            </a:r>
            <a:endParaRPr lang="en-US" dirty="0" smtClean="0">
              <a:cs typeface="Times New Roman" pitchFamily="1" charset="0"/>
            </a:endParaRPr>
          </a:p>
          <a:p>
            <a:pPr lvl="1" eaLnBrk="1" hangingPunct="1"/>
            <a:r>
              <a:rPr lang="en-US" dirty="0" smtClean="0">
                <a:cs typeface="Arial" charset="0"/>
              </a:rPr>
              <a:t>Surveys.</a:t>
            </a:r>
            <a:endParaRPr lang="en-US" dirty="0" smtClean="0">
              <a:cs typeface="Times New Roman" pitchFamily="1" charset="0"/>
            </a:endParaRPr>
          </a:p>
          <a:p>
            <a:pPr lvl="1" eaLnBrk="1" hangingPunct="1"/>
            <a:r>
              <a:rPr lang="en-US" dirty="0" smtClean="0">
                <a:cs typeface="Arial" charset="0"/>
              </a:rPr>
              <a:t>Historical data.</a:t>
            </a:r>
            <a:endParaRPr lang="en-US" dirty="0" smtClean="0">
              <a:cs typeface="Times New Roman" pitchFamily="1" charset="0"/>
            </a:endParaRPr>
          </a:p>
          <a:p>
            <a:pPr eaLnBrk="1" hangingPunct="1"/>
            <a:r>
              <a:rPr lang="en-US" sz="2800" dirty="0" smtClean="0">
                <a:cs typeface="Arial" charset="0"/>
              </a:rPr>
              <a:t>to create</a:t>
            </a:r>
          </a:p>
          <a:p>
            <a:pPr lvl="1" eaLnBrk="1" hangingPunct="1"/>
            <a:r>
              <a:rPr lang="en-US" dirty="0" smtClean="0">
                <a:cs typeface="Arial" charset="0"/>
              </a:rPr>
              <a:t>Customer Voice Table (Table of requirements).</a:t>
            </a:r>
          </a:p>
          <a:p>
            <a:pPr lvl="1" eaLnBrk="1" hangingPunct="1"/>
            <a:r>
              <a:rPr lang="en-US" dirty="0" smtClean="0">
                <a:cs typeface="Arial" charset="0"/>
              </a:rPr>
              <a:t>extract expected requirements.</a:t>
            </a:r>
          </a:p>
          <a:p>
            <a:pPr lvl="1" eaLnBrk="1" hangingPunct="1"/>
            <a:r>
              <a:rPr lang="en-US" dirty="0" smtClean="0">
                <a:cs typeface="Arial" charset="0"/>
              </a:rPr>
              <a:t>derive exciting requirements.</a:t>
            </a:r>
            <a:endParaRPr lang="en-US"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85800" y="214298"/>
            <a:ext cx="7772400" cy="1143000"/>
          </a:xfrm>
        </p:spPr>
        <p:txBody>
          <a:bodyPr/>
          <a:lstStyle/>
          <a:p>
            <a:pPr eaLnBrk="1" hangingPunct="1"/>
            <a:r>
              <a:rPr lang="en-US" sz="4000" dirty="0" smtClean="0"/>
              <a:t>Use Case Diagrams</a:t>
            </a:r>
          </a:p>
        </p:txBody>
      </p:sp>
      <p:sp>
        <p:nvSpPr>
          <p:cNvPr id="109571" name="Rectangle 3"/>
          <p:cNvSpPr>
            <a:spLocks noGrp="1" noChangeArrowheads="1"/>
          </p:cNvSpPr>
          <p:nvPr>
            <p:ph type="body" idx="1"/>
          </p:nvPr>
        </p:nvSpPr>
        <p:spPr>
          <a:xfrm>
            <a:off x="357158" y="1382484"/>
            <a:ext cx="8358246" cy="5261226"/>
          </a:xfrm>
        </p:spPr>
        <p:txBody>
          <a:bodyPr/>
          <a:lstStyle/>
          <a:p>
            <a:pPr algn="just" eaLnBrk="1" hangingPunct="1"/>
            <a:r>
              <a:rPr lang="en-US" sz="2800" dirty="0" smtClean="0">
                <a:cs typeface="Times New Roman" pitchFamily="1" charset="0"/>
              </a:rPr>
              <a:t>Scenarios that describe how the product will be used in specific situations.</a:t>
            </a:r>
          </a:p>
          <a:p>
            <a:pPr algn="just" eaLnBrk="1" hangingPunct="1"/>
            <a:r>
              <a:rPr lang="en-US" sz="2800" dirty="0" smtClean="0">
                <a:cs typeface="Times New Roman" pitchFamily="1" charset="0"/>
              </a:rPr>
              <a:t>Written narratives that describe the role of an </a:t>
            </a:r>
            <a:r>
              <a:rPr lang="en-US" sz="2800" b="1" dirty="0" smtClean="0">
                <a:cs typeface="Times New Roman" pitchFamily="1" charset="0"/>
              </a:rPr>
              <a:t>actor</a:t>
            </a:r>
            <a:r>
              <a:rPr lang="en-US" sz="2800" dirty="0" smtClean="0">
                <a:cs typeface="Times New Roman" pitchFamily="1" charset="0"/>
              </a:rPr>
              <a:t> (user or device) as it interacts with the system.</a:t>
            </a:r>
          </a:p>
          <a:p>
            <a:pPr algn="just" eaLnBrk="1" hangingPunct="1"/>
            <a:r>
              <a:rPr lang="en-US" sz="2800" b="1" dirty="0" smtClean="0">
                <a:cs typeface="Times New Roman" pitchFamily="1" charset="0"/>
              </a:rPr>
              <a:t>Use-cases</a:t>
            </a:r>
            <a:r>
              <a:rPr lang="en-US" sz="2800" dirty="0" smtClean="0">
                <a:cs typeface="Times New Roman" pitchFamily="1" charset="0"/>
              </a:rPr>
              <a:t> designed from the actor's  (End user) point of view.</a:t>
            </a:r>
          </a:p>
          <a:p>
            <a:pPr algn="just" eaLnBrk="1" hangingPunct="1"/>
            <a:r>
              <a:rPr lang="en-US" sz="2800" dirty="0" smtClean="0">
                <a:cs typeface="Times New Roman" pitchFamily="1" charset="0"/>
              </a:rPr>
              <a:t>Not all actors can be identified during the first iteration of requirements elicitation.</a:t>
            </a:r>
          </a:p>
          <a:p>
            <a:pPr algn="just" eaLnBrk="1" hangingPunct="1"/>
            <a:r>
              <a:rPr lang="en-US" sz="2800" dirty="0" smtClean="0">
                <a:cs typeface="Times New Roman" pitchFamily="1" charset="0"/>
              </a:rPr>
              <a:t>But it is important to identify the primary actors before developing the use-cases.</a:t>
            </a:r>
            <a:endParaRPr lang="en-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85800" y="223838"/>
            <a:ext cx="7772400" cy="1143000"/>
          </a:xfrm>
        </p:spPr>
        <p:txBody>
          <a:bodyPr/>
          <a:lstStyle/>
          <a:p>
            <a:pPr eaLnBrk="1" hangingPunct="1"/>
            <a:r>
              <a:rPr lang="en-US" sz="4000" dirty="0" smtClean="0"/>
              <a:t>SRS must delineate</a:t>
            </a:r>
          </a:p>
        </p:txBody>
      </p:sp>
      <p:sp>
        <p:nvSpPr>
          <p:cNvPr id="88067" name="Rectangle 3"/>
          <p:cNvSpPr>
            <a:spLocks noGrp="1" noChangeArrowheads="1"/>
          </p:cNvSpPr>
          <p:nvPr>
            <p:ph type="body" idx="1"/>
          </p:nvPr>
        </p:nvSpPr>
        <p:spPr>
          <a:xfrm>
            <a:off x="762000" y="1447800"/>
            <a:ext cx="8024842" cy="5181600"/>
          </a:xfrm>
        </p:spPr>
        <p:txBody>
          <a:bodyPr/>
          <a:lstStyle/>
          <a:p>
            <a:pPr algn="just" eaLnBrk="1" hangingPunct="1"/>
            <a:r>
              <a:rPr lang="en-US" sz="2800" dirty="0" smtClean="0"/>
              <a:t>Inputs.</a:t>
            </a:r>
          </a:p>
          <a:p>
            <a:pPr algn="just" eaLnBrk="1" hangingPunct="1"/>
            <a:r>
              <a:rPr lang="en-US" sz="2800" dirty="0" smtClean="0"/>
              <a:t>Outputs.</a:t>
            </a:r>
          </a:p>
          <a:p>
            <a:pPr algn="just" eaLnBrk="1" hangingPunct="1"/>
            <a:r>
              <a:rPr lang="en-US" sz="2800" dirty="0" smtClean="0"/>
              <a:t>Functional Requirements.</a:t>
            </a:r>
          </a:p>
          <a:p>
            <a:pPr algn="just" eaLnBrk="1" hangingPunct="1"/>
            <a:r>
              <a:rPr lang="en-US" sz="2800" dirty="0" smtClean="0"/>
              <a:t>Non-functional Requirements.</a:t>
            </a:r>
          </a:p>
          <a:p>
            <a:pPr algn="just" eaLnBrk="1" hangingPunct="1"/>
            <a:r>
              <a:rPr lang="en-US" sz="2800" dirty="0" smtClean="0"/>
              <a:t>SRS should be/have</a:t>
            </a:r>
          </a:p>
          <a:p>
            <a:pPr lvl="1" algn="just" eaLnBrk="1" hangingPunct="1"/>
            <a:r>
              <a:rPr lang="en-US" sz="2400" b="1" dirty="0" smtClean="0"/>
              <a:t>Consistent</a:t>
            </a:r>
            <a:r>
              <a:rPr lang="en-US" sz="2400" dirty="0" smtClean="0"/>
              <a:t> Internally and with existing documents.</a:t>
            </a:r>
          </a:p>
          <a:p>
            <a:pPr lvl="1" algn="just" eaLnBrk="1" hangingPunct="1"/>
            <a:r>
              <a:rPr lang="en-US" sz="2400" b="1" dirty="0" smtClean="0"/>
              <a:t>Correct &amp; complete </a:t>
            </a:r>
            <a:r>
              <a:rPr lang="en-US" sz="2400" dirty="0" err="1" smtClean="0"/>
              <a:t>w.r.t</a:t>
            </a:r>
            <a:r>
              <a:rPr lang="en-US" sz="2400" dirty="0" smtClean="0"/>
              <a:t>. satisfying customer needs.</a:t>
            </a:r>
          </a:p>
          <a:p>
            <a:pPr lvl="1" algn="just" eaLnBrk="1" hangingPunct="1"/>
            <a:r>
              <a:rPr lang="en-US" sz="2400" b="1" dirty="0" smtClean="0"/>
              <a:t>Understandable</a:t>
            </a:r>
            <a:r>
              <a:rPr lang="en-US" sz="2400" dirty="0" smtClean="0"/>
              <a:t> to the users, customers, designers, &amp; testers.</a:t>
            </a:r>
          </a:p>
          <a:p>
            <a:pPr lvl="1" algn="just" eaLnBrk="1" hangingPunct="1"/>
            <a:r>
              <a:rPr lang="en-US" sz="2400" dirty="0" smtClean="0"/>
              <a:t>Capable of serving as a </a:t>
            </a:r>
            <a:r>
              <a:rPr lang="en-US" sz="2400" b="1" dirty="0" smtClean="0"/>
              <a:t>base for design &amp; test</a:t>
            </a:r>
            <a:r>
              <a:rPr lang="en-US" sz="2400" dirty="0" smtClean="0"/>
              <a:t>.</a:t>
            </a:r>
          </a:p>
          <a:p>
            <a:pPr eaLnBrk="1" hangingPunct="1"/>
            <a:endParaRPr lang="en-US" sz="2800" dirty="0" smtClean="0"/>
          </a:p>
          <a:p>
            <a:pPr eaLnBrk="1" hangingPunct="1"/>
            <a:endParaRPr lang="en-US" sz="28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US" sz="4000" dirty="0" smtClean="0"/>
              <a:t>Use Case Diagrams</a:t>
            </a:r>
            <a:endParaRPr lang="en-US" sz="4000" dirty="0"/>
          </a:p>
        </p:txBody>
      </p:sp>
      <p:pic>
        <p:nvPicPr>
          <p:cNvPr id="99330" name="Picture 2"/>
          <p:cNvPicPr>
            <a:picLocks noGrp="1" noChangeAspect="1" noChangeArrowheads="1"/>
          </p:cNvPicPr>
          <p:nvPr>
            <p:ph idx="1"/>
          </p:nvPr>
        </p:nvPicPr>
        <p:blipFill>
          <a:blip r:embed="rId2" cstate="print"/>
          <a:srcRect/>
          <a:stretch>
            <a:fillRect/>
          </a:stretch>
        </p:blipFill>
        <p:spPr bwMode="auto">
          <a:xfrm>
            <a:off x="304799" y="1295400"/>
            <a:ext cx="8534401" cy="5334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9660"/>
            <a:ext cx="7772400" cy="914400"/>
          </a:xfrm>
        </p:spPr>
        <p:txBody>
          <a:bodyPr/>
          <a:lstStyle/>
          <a:p>
            <a:r>
              <a:rPr lang="en-US" sz="4000" dirty="0" smtClean="0"/>
              <a:t>Use Case Diagrams</a:t>
            </a:r>
            <a:endParaRPr lang="en-US" sz="4000" dirty="0"/>
          </a:p>
        </p:txBody>
      </p:sp>
      <p:pic>
        <p:nvPicPr>
          <p:cNvPr id="100354" name="Picture 2"/>
          <p:cNvPicPr>
            <a:picLocks noGrp="1" noChangeAspect="1" noChangeArrowheads="1"/>
          </p:cNvPicPr>
          <p:nvPr>
            <p:ph idx="1"/>
          </p:nvPr>
        </p:nvPicPr>
        <p:blipFill>
          <a:blip r:embed="rId2" cstate="print"/>
          <a:srcRect/>
          <a:stretch>
            <a:fillRect/>
          </a:stretch>
        </p:blipFill>
        <p:spPr bwMode="auto">
          <a:xfrm>
            <a:off x="228601" y="1219200"/>
            <a:ext cx="8686800" cy="54102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7002"/>
            <a:ext cx="7772400" cy="990600"/>
          </a:xfrm>
        </p:spPr>
        <p:txBody>
          <a:bodyPr/>
          <a:lstStyle/>
          <a:p>
            <a:r>
              <a:rPr lang="en-US" sz="4000" dirty="0" smtClean="0"/>
              <a:t>Use Case Diagrams</a:t>
            </a:r>
            <a:endParaRPr lang="en-US" sz="4000" dirty="0"/>
          </a:p>
        </p:txBody>
      </p:sp>
      <p:pic>
        <p:nvPicPr>
          <p:cNvPr id="101378" name="Picture 2"/>
          <p:cNvPicPr>
            <a:picLocks noGrp="1" noChangeAspect="1" noChangeArrowheads="1"/>
          </p:cNvPicPr>
          <p:nvPr>
            <p:ph idx="1"/>
          </p:nvPr>
        </p:nvPicPr>
        <p:blipFill>
          <a:blip r:embed="rId2" cstate="print"/>
          <a:srcRect/>
          <a:stretch>
            <a:fillRect/>
          </a:stretch>
        </p:blipFill>
        <p:spPr bwMode="auto">
          <a:xfrm>
            <a:off x="228600" y="1219200"/>
            <a:ext cx="8686800" cy="54102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7002"/>
            <a:ext cx="7772400" cy="762000"/>
          </a:xfrm>
        </p:spPr>
        <p:txBody>
          <a:bodyPr/>
          <a:lstStyle/>
          <a:p>
            <a:r>
              <a:rPr lang="en-US" sz="4000" dirty="0" smtClean="0"/>
              <a:t>Use Case Diagrams</a:t>
            </a:r>
            <a:endParaRPr lang="en-US" sz="4000" dirty="0"/>
          </a:p>
        </p:txBody>
      </p:sp>
      <p:pic>
        <p:nvPicPr>
          <p:cNvPr id="102402" name="Picture 2"/>
          <p:cNvPicPr>
            <a:picLocks noGrp="1" noChangeAspect="1" noChangeArrowheads="1"/>
          </p:cNvPicPr>
          <p:nvPr>
            <p:ph idx="1"/>
          </p:nvPr>
        </p:nvPicPr>
        <p:blipFill>
          <a:blip r:embed="rId2" cstate="print"/>
          <a:srcRect/>
          <a:stretch>
            <a:fillRect/>
          </a:stretch>
        </p:blipFill>
        <p:spPr bwMode="auto">
          <a:xfrm>
            <a:off x="228600" y="1066800"/>
            <a:ext cx="8686800" cy="56388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685800" y="145152"/>
            <a:ext cx="7772400" cy="1143000"/>
          </a:xfrm>
        </p:spPr>
        <p:txBody>
          <a:bodyPr/>
          <a:lstStyle/>
          <a:p>
            <a:pPr eaLnBrk="1" hangingPunct="1"/>
            <a:r>
              <a:rPr lang="en-US" sz="4000" dirty="0" smtClean="0"/>
              <a:t>Use Case Template</a:t>
            </a:r>
          </a:p>
        </p:txBody>
      </p:sp>
      <p:sp>
        <p:nvSpPr>
          <p:cNvPr id="110595" name="Rectangle 3"/>
          <p:cNvSpPr>
            <a:spLocks noGrp="1" noChangeArrowheads="1"/>
          </p:cNvSpPr>
          <p:nvPr>
            <p:ph type="body" idx="1"/>
          </p:nvPr>
        </p:nvSpPr>
        <p:spPr>
          <a:xfrm>
            <a:off x="685800" y="1371600"/>
            <a:ext cx="7772400" cy="5105400"/>
          </a:xfrm>
        </p:spPr>
        <p:txBody>
          <a:bodyPr/>
          <a:lstStyle/>
          <a:p>
            <a:pPr algn="just" eaLnBrk="1" hangingPunct="1"/>
            <a:r>
              <a:rPr lang="en-US" sz="2800" dirty="0" smtClean="0"/>
              <a:t>Brief Description: Background</a:t>
            </a:r>
          </a:p>
          <a:p>
            <a:pPr algn="just" eaLnBrk="1" hangingPunct="1"/>
            <a:r>
              <a:rPr lang="en-US" sz="2800" dirty="0" smtClean="0"/>
              <a:t>Actors that interact with the use case</a:t>
            </a:r>
          </a:p>
          <a:p>
            <a:pPr algn="just" eaLnBrk="1" hangingPunct="1"/>
            <a:r>
              <a:rPr lang="en-US" sz="2800" dirty="0" smtClean="0"/>
              <a:t>Flow of events </a:t>
            </a:r>
          </a:p>
          <a:p>
            <a:pPr lvl="1" algn="just" eaLnBrk="1" hangingPunct="1"/>
            <a:r>
              <a:rPr lang="en-US" sz="2400" dirty="0" smtClean="0"/>
              <a:t>Basic: Primary events that occur when use case is executed.</a:t>
            </a:r>
          </a:p>
          <a:p>
            <a:pPr lvl="1" algn="just" eaLnBrk="1" hangingPunct="1"/>
            <a:r>
              <a:rPr lang="en-US" sz="2400" dirty="0" smtClean="0"/>
              <a:t>Alternative: Any subsidiary events that occur in use case.</a:t>
            </a:r>
          </a:p>
          <a:p>
            <a:pPr algn="just" eaLnBrk="1" hangingPunct="1"/>
            <a:r>
              <a:rPr lang="en-US" sz="2800" dirty="0" smtClean="0"/>
              <a:t>Preconditions</a:t>
            </a:r>
          </a:p>
          <a:p>
            <a:pPr algn="just" eaLnBrk="1" hangingPunct="1"/>
            <a:r>
              <a:rPr lang="en-US" sz="2800" dirty="0" smtClean="0"/>
              <a:t>Post conditions</a:t>
            </a:r>
          </a:p>
          <a:p>
            <a:pPr algn="just" eaLnBrk="1" hangingPunct="1"/>
            <a:r>
              <a:rPr lang="en-US" sz="2800" dirty="0" smtClean="0"/>
              <a:t>Special Requirements </a:t>
            </a:r>
          </a:p>
          <a:p>
            <a:pPr algn="just" eaLnBrk="1" hangingPunct="1"/>
            <a:r>
              <a:rPr lang="en-US" sz="2800" dirty="0" smtClean="0"/>
              <a:t>Extension Points</a:t>
            </a:r>
          </a:p>
          <a:p>
            <a:pPr eaLnBrk="1" hangingPunct="1">
              <a:lnSpc>
                <a:spcPct val="80000"/>
              </a:lnSpc>
            </a:pPr>
            <a:endParaRPr lang="en-US" sz="2800" dirty="0" smtClean="0"/>
          </a:p>
          <a:p>
            <a:pPr eaLnBrk="1" hangingPunct="1">
              <a:lnSpc>
                <a:spcPct val="80000"/>
              </a:lnSpc>
            </a:pPr>
            <a:endParaRPr lang="en-US" sz="2800"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sz="4000" dirty="0" smtClean="0"/>
              <a:t>Use Case Template</a:t>
            </a:r>
            <a:endParaRPr lang="en-US" sz="4000" dirty="0"/>
          </a:p>
        </p:txBody>
      </p:sp>
      <p:pic>
        <p:nvPicPr>
          <p:cNvPr id="103426" name="Picture 2"/>
          <p:cNvPicPr>
            <a:picLocks noGrp="1" noChangeAspect="1" noChangeArrowheads="1"/>
          </p:cNvPicPr>
          <p:nvPr>
            <p:ph idx="1"/>
          </p:nvPr>
        </p:nvPicPr>
        <p:blipFill>
          <a:blip r:embed="rId2" cstate="print"/>
          <a:srcRect/>
          <a:stretch>
            <a:fillRect/>
          </a:stretch>
        </p:blipFill>
        <p:spPr bwMode="auto">
          <a:xfrm>
            <a:off x="228600" y="1066800"/>
            <a:ext cx="8686800" cy="56388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2488"/>
            <a:ext cx="7772400" cy="762000"/>
          </a:xfrm>
        </p:spPr>
        <p:txBody>
          <a:bodyPr/>
          <a:lstStyle/>
          <a:p>
            <a:r>
              <a:rPr lang="en-US" sz="4000" dirty="0" smtClean="0"/>
              <a:t>Use Case Template</a:t>
            </a:r>
            <a:endParaRPr lang="en-US" sz="4000" dirty="0"/>
          </a:p>
        </p:txBody>
      </p:sp>
      <p:pic>
        <p:nvPicPr>
          <p:cNvPr id="104450" name="Picture 2"/>
          <p:cNvPicPr>
            <a:picLocks noGrp="1" noChangeAspect="1" noChangeArrowheads="1"/>
          </p:cNvPicPr>
          <p:nvPr>
            <p:ph idx="1"/>
          </p:nvPr>
        </p:nvPicPr>
        <p:blipFill>
          <a:blip r:embed="rId2" cstate="print"/>
          <a:srcRect/>
          <a:stretch>
            <a:fillRect/>
          </a:stretch>
        </p:blipFill>
        <p:spPr bwMode="auto">
          <a:xfrm>
            <a:off x="228600" y="1066800"/>
            <a:ext cx="8686800" cy="57912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7002"/>
            <a:ext cx="7772400" cy="838200"/>
          </a:xfrm>
        </p:spPr>
        <p:txBody>
          <a:bodyPr/>
          <a:lstStyle/>
          <a:p>
            <a:r>
              <a:rPr lang="en-US" sz="4000" dirty="0" smtClean="0"/>
              <a:t>Use Case Guidelines</a:t>
            </a:r>
            <a:endParaRPr lang="en-US" sz="4000" dirty="0"/>
          </a:p>
        </p:txBody>
      </p:sp>
      <p:pic>
        <p:nvPicPr>
          <p:cNvPr id="105474" name="Picture 2"/>
          <p:cNvPicPr>
            <a:picLocks noGrp="1" noChangeAspect="1" noChangeArrowheads="1"/>
          </p:cNvPicPr>
          <p:nvPr>
            <p:ph idx="1"/>
          </p:nvPr>
        </p:nvPicPr>
        <p:blipFill>
          <a:blip r:embed="rId2" cstate="print"/>
          <a:srcRect/>
          <a:stretch>
            <a:fillRect/>
          </a:stretch>
        </p:blipFill>
        <p:spPr bwMode="auto">
          <a:xfrm>
            <a:off x="228600" y="1066800"/>
            <a:ext cx="8686799" cy="55626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sz="4000" dirty="0" smtClean="0"/>
              <a:t>Use Case Conventions</a:t>
            </a:r>
            <a:endParaRPr lang="en-US" sz="4000" dirty="0"/>
          </a:p>
        </p:txBody>
      </p:sp>
      <p:pic>
        <p:nvPicPr>
          <p:cNvPr id="106498" name="Picture 2"/>
          <p:cNvPicPr>
            <a:picLocks noGrp="1" noChangeAspect="1" noChangeArrowheads="1"/>
          </p:cNvPicPr>
          <p:nvPr>
            <p:ph idx="1"/>
          </p:nvPr>
        </p:nvPicPr>
        <p:blipFill>
          <a:blip r:embed="rId2" cstate="print"/>
          <a:srcRect/>
          <a:stretch>
            <a:fillRect/>
          </a:stretch>
        </p:blipFill>
        <p:spPr bwMode="auto">
          <a:xfrm>
            <a:off x="228600" y="1143000"/>
            <a:ext cx="8686800" cy="55626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sz="4000" dirty="0" smtClean="0"/>
              <a:t>Use Case Conventions</a:t>
            </a:r>
            <a:endParaRPr lang="en-US" sz="4000" dirty="0"/>
          </a:p>
        </p:txBody>
      </p:sp>
      <p:pic>
        <p:nvPicPr>
          <p:cNvPr id="107522" name="Picture 2"/>
          <p:cNvPicPr>
            <a:picLocks noGrp="1" noChangeAspect="1" noChangeArrowheads="1"/>
          </p:cNvPicPr>
          <p:nvPr>
            <p:ph idx="1"/>
          </p:nvPr>
        </p:nvPicPr>
        <p:blipFill>
          <a:blip r:embed="rId2" cstate="print"/>
          <a:srcRect/>
          <a:stretch>
            <a:fillRect/>
          </a:stretch>
        </p:blipFill>
        <p:spPr bwMode="auto">
          <a:xfrm>
            <a:off x="228600" y="1219200"/>
            <a:ext cx="8686800" cy="5410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85800" y="203208"/>
            <a:ext cx="7772400" cy="1143000"/>
          </a:xfrm>
        </p:spPr>
        <p:txBody>
          <a:bodyPr/>
          <a:lstStyle/>
          <a:p>
            <a:pPr eaLnBrk="1" hangingPunct="1"/>
            <a:r>
              <a:rPr lang="en-GB" sz="4000" dirty="0" smtClean="0"/>
              <a:t>Requirements Engineering</a:t>
            </a:r>
            <a:endParaRPr lang="en-US" sz="4000" dirty="0" smtClean="0"/>
          </a:p>
        </p:txBody>
      </p:sp>
      <p:sp>
        <p:nvSpPr>
          <p:cNvPr id="84995" name="Rectangle 3"/>
          <p:cNvSpPr>
            <a:spLocks noGrp="1" noChangeArrowheads="1"/>
          </p:cNvSpPr>
          <p:nvPr>
            <p:ph type="body" idx="1"/>
          </p:nvPr>
        </p:nvSpPr>
        <p:spPr>
          <a:xfrm>
            <a:off x="685800" y="1600200"/>
            <a:ext cx="7772400" cy="4495800"/>
          </a:xfrm>
        </p:spPr>
        <p:txBody>
          <a:bodyPr/>
          <a:lstStyle/>
          <a:p>
            <a:pPr algn="just" eaLnBrk="1" hangingPunct="1">
              <a:spcAft>
                <a:spcPts val="600"/>
              </a:spcAft>
            </a:pPr>
            <a:r>
              <a:rPr lang="en-GB" sz="2800" dirty="0" smtClean="0"/>
              <a:t>The process of </a:t>
            </a:r>
            <a:r>
              <a:rPr lang="en-GB" sz="2800" dirty="0" smtClean="0">
                <a:solidFill>
                  <a:srgbClr val="FF0000"/>
                </a:solidFill>
              </a:rPr>
              <a:t>eliciting, analyzing, documenting,</a:t>
            </a:r>
            <a:r>
              <a:rPr lang="en-GB" sz="2800" dirty="0" smtClean="0"/>
              <a:t> and </a:t>
            </a:r>
            <a:r>
              <a:rPr lang="en-GB" sz="2800" dirty="0" smtClean="0">
                <a:solidFill>
                  <a:srgbClr val="FF0000"/>
                </a:solidFill>
              </a:rPr>
              <a:t>validating </a:t>
            </a:r>
            <a:r>
              <a:rPr lang="en-GB" sz="2800" dirty="0" smtClean="0"/>
              <a:t>the </a:t>
            </a:r>
            <a:r>
              <a:rPr lang="en-GB" sz="2800" b="1" i="1" dirty="0" smtClean="0"/>
              <a:t>services</a:t>
            </a:r>
            <a:r>
              <a:rPr lang="en-GB" sz="2800" dirty="0" smtClean="0"/>
              <a:t> required of a system and the </a:t>
            </a:r>
            <a:r>
              <a:rPr lang="en-GB" sz="2800" b="1" i="1" dirty="0" smtClean="0"/>
              <a:t>constraints</a:t>
            </a:r>
            <a:r>
              <a:rPr lang="en-GB" sz="2800" dirty="0" smtClean="0"/>
              <a:t> under which it will be developed and operated.</a:t>
            </a:r>
          </a:p>
          <a:p>
            <a:pPr algn="just" eaLnBrk="1" hangingPunct="1">
              <a:spcBef>
                <a:spcPts val="600"/>
              </a:spcBef>
            </a:pPr>
            <a:r>
              <a:rPr lang="en-GB" sz="2800" b="1" i="1" dirty="0" smtClean="0"/>
              <a:t>Descriptions</a:t>
            </a:r>
            <a:r>
              <a:rPr lang="en-GB" sz="2800" dirty="0" smtClean="0"/>
              <a:t> of these services and constraints are the </a:t>
            </a:r>
            <a:r>
              <a:rPr lang="en-GB" sz="2800" b="1" i="1" dirty="0" smtClean="0"/>
              <a:t>requirements</a:t>
            </a:r>
            <a:r>
              <a:rPr lang="en-GB" sz="2800" dirty="0" smtClean="0"/>
              <a:t> for the system.</a:t>
            </a:r>
          </a:p>
          <a:p>
            <a:pPr algn="just" eaLnBrk="1" hangingPunct="1"/>
            <a:r>
              <a:rPr lang="en-GB" sz="2800" dirty="0" smtClean="0"/>
              <a:t>Requirements may be </a:t>
            </a:r>
            <a:r>
              <a:rPr lang="en-GB" sz="2800" dirty="0" smtClean="0">
                <a:solidFill>
                  <a:srgbClr val="FF0000"/>
                </a:solidFill>
              </a:rPr>
              <a:t>high-level and abstract, </a:t>
            </a:r>
            <a:r>
              <a:rPr lang="en-GB" sz="2800" dirty="0" smtClean="0">
                <a:solidFill>
                  <a:srgbClr val="002060"/>
                </a:solidFill>
              </a:rPr>
              <a:t>or</a:t>
            </a:r>
            <a:r>
              <a:rPr lang="en-GB" sz="2800" dirty="0" smtClean="0">
                <a:solidFill>
                  <a:srgbClr val="0070C0"/>
                </a:solidFill>
              </a:rPr>
              <a:t> </a:t>
            </a:r>
            <a:r>
              <a:rPr lang="en-GB" sz="2800" dirty="0" smtClean="0">
                <a:solidFill>
                  <a:srgbClr val="FF0000"/>
                </a:solidFill>
              </a:rPr>
              <a:t>detailed and mathematical.</a:t>
            </a:r>
            <a:r>
              <a:rPr lang="en-GB" sz="2800" dirty="0" smtClean="0"/>
              <a:t>  </a:t>
            </a:r>
            <a:r>
              <a:rPr lang="en-GB" sz="2800" dirty="0" smtClean="0">
                <a:solidFill>
                  <a:schemeClr val="accent1"/>
                </a:solidFill>
              </a:rPr>
              <a:t>(or somewhere in between)</a:t>
            </a:r>
          </a:p>
          <a:p>
            <a:pPr eaLnBrk="1" hangingPunct="1"/>
            <a:endParaRPr lang="en-US" sz="28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8546" name="Picture 2"/>
          <p:cNvPicPr>
            <a:picLocks noGrp="1" noChangeAspect="1" noChangeArrowheads="1"/>
          </p:cNvPicPr>
          <p:nvPr>
            <p:ph idx="1"/>
          </p:nvPr>
        </p:nvPicPr>
        <p:blipFill>
          <a:blip r:embed="rId2" cstate="print"/>
          <a:srcRect/>
          <a:stretch>
            <a:fillRect/>
          </a:stretch>
        </p:blipFill>
        <p:spPr bwMode="auto">
          <a:xfrm>
            <a:off x="152400" y="228600"/>
            <a:ext cx="8763000" cy="64008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dirty="0" smtClean="0"/>
              <a:t>Use Case Description</a:t>
            </a:r>
            <a:endParaRPr lang="en-US" dirty="0"/>
          </a:p>
        </p:txBody>
      </p:sp>
      <p:pic>
        <p:nvPicPr>
          <p:cNvPr id="109570" name="Picture 2"/>
          <p:cNvPicPr>
            <a:picLocks noGrp="1" noChangeAspect="1" noChangeArrowheads="1"/>
          </p:cNvPicPr>
          <p:nvPr>
            <p:ph idx="1"/>
          </p:nvPr>
        </p:nvPicPr>
        <p:blipFill>
          <a:blip r:embed="rId2" cstate="print"/>
          <a:srcRect/>
          <a:stretch>
            <a:fillRect/>
          </a:stretch>
        </p:blipFill>
        <p:spPr bwMode="auto">
          <a:xfrm>
            <a:off x="228600" y="1066800"/>
            <a:ext cx="8686800" cy="5562600"/>
          </a:xfrm>
          <a:prstGeom prst="rect">
            <a:avLst/>
          </a:prstGeom>
          <a:noFill/>
          <a:ln w="9525">
            <a:noFill/>
            <a:miter lim="800000"/>
            <a:headEnd/>
            <a:tailEnd/>
          </a:ln>
        </p:spPr>
      </p:pic>
      <p:sp>
        <p:nvSpPr>
          <p:cNvPr id="3" name="TextBox 2"/>
          <p:cNvSpPr txBox="1"/>
          <p:nvPr/>
        </p:nvSpPr>
        <p:spPr>
          <a:xfrm>
            <a:off x="3084288" y="4553862"/>
            <a:ext cx="5450112" cy="523220"/>
          </a:xfrm>
          <a:prstGeom prst="rect">
            <a:avLst/>
          </a:prstGeom>
          <a:noFill/>
        </p:spPr>
        <p:txBody>
          <a:bodyPr wrap="square" rtlCol="0">
            <a:spAutoFit/>
          </a:bodyPr>
          <a:lstStyle/>
          <a:p>
            <a:r>
              <a:rPr lang="en-US" sz="2800" dirty="0" smtClean="0">
                <a:solidFill>
                  <a:srgbClr val="C00000"/>
                </a:solidFill>
              </a:rPr>
              <a:t>-------</a:t>
            </a:r>
            <a:r>
              <a:rPr lang="en-US" sz="2800" dirty="0" smtClean="0">
                <a:solidFill>
                  <a:srgbClr val="0070C0"/>
                </a:solidFill>
              </a:rPr>
              <a:t> User Name, Role, Password</a:t>
            </a:r>
            <a:endParaRPr lang="en-US" sz="2800" dirty="0">
              <a:solidFill>
                <a:srgbClr val="0070C0"/>
              </a:solidFill>
            </a:endParaRPr>
          </a:p>
        </p:txBody>
      </p:sp>
    </p:spTree>
    <p:extLst>
      <p:ext uri="{BB962C8B-B14F-4D97-AF65-F5344CB8AC3E}">
        <p14:creationId xmlns="" xmlns:p14="http://schemas.microsoft.com/office/powerpoint/2010/main" val="2465412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sz="4000" dirty="0" smtClean="0"/>
              <a:t>Use Case Description</a:t>
            </a:r>
            <a:endParaRPr lang="en-US" sz="4000" dirty="0"/>
          </a:p>
        </p:txBody>
      </p:sp>
      <p:pic>
        <p:nvPicPr>
          <p:cNvPr id="110594" name="Picture 2"/>
          <p:cNvPicPr>
            <a:picLocks noGrp="1" noChangeAspect="1" noChangeArrowheads="1"/>
          </p:cNvPicPr>
          <p:nvPr>
            <p:ph idx="1"/>
          </p:nvPr>
        </p:nvPicPr>
        <p:blipFill>
          <a:blip r:embed="rId2" cstate="print"/>
          <a:srcRect/>
          <a:stretch>
            <a:fillRect/>
          </a:stretch>
        </p:blipFill>
        <p:spPr bwMode="auto">
          <a:xfrm>
            <a:off x="152400" y="990600"/>
            <a:ext cx="8763000" cy="56388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85800"/>
          </a:xfrm>
        </p:spPr>
        <p:txBody>
          <a:bodyPr/>
          <a:lstStyle/>
          <a:p>
            <a:r>
              <a:rPr lang="en-US" sz="4000" dirty="0" smtClean="0"/>
              <a:t>Use Case Description</a:t>
            </a:r>
            <a:endParaRPr lang="en-US" sz="4000" dirty="0"/>
          </a:p>
        </p:txBody>
      </p:sp>
      <p:pic>
        <p:nvPicPr>
          <p:cNvPr id="111618" name="Picture 2"/>
          <p:cNvPicPr>
            <a:picLocks noGrp="1" noChangeAspect="1" noChangeArrowheads="1"/>
          </p:cNvPicPr>
          <p:nvPr>
            <p:ph idx="1"/>
          </p:nvPr>
        </p:nvPicPr>
        <p:blipFill>
          <a:blip r:embed="rId2" cstate="print"/>
          <a:srcRect/>
          <a:stretch>
            <a:fillRect/>
          </a:stretch>
        </p:blipFill>
        <p:spPr bwMode="auto">
          <a:xfrm>
            <a:off x="228600" y="990600"/>
            <a:ext cx="8686800" cy="56388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descr="Image3"/>
          <p:cNvPicPr>
            <a:picLocks noChangeAspect="1" noChangeArrowheads="1"/>
          </p:cNvPicPr>
          <p:nvPr/>
        </p:nvPicPr>
        <p:blipFill>
          <a:blip r:embed="rId2" cstate="print"/>
          <a:srcRect/>
          <a:stretch>
            <a:fillRect/>
          </a:stretch>
        </p:blipFill>
        <p:spPr bwMode="auto">
          <a:xfrm>
            <a:off x="500066" y="0"/>
            <a:ext cx="8143900" cy="68580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descr="Image6"/>
          <p:cNvPicPr>
            <a:picLocks noChangeAspect="1" noChangeArrowheads="1"/>
          </p:cNvPicPr>
          <p:nvPr/>
        </p:nvPicPr>
        <p:blipFill>
          <a:blip r:embed="rId2" cstate="print"/>
          <a:srcRect/>
          <a:stretch>
            <a:fillRect/>
          </a:stretch>
        </p:blipFill>
        <p:spPr bwMode="auto">
          <a:xfrm>
            <a:off x="357158" y="142852"/>
            <a:ext cx="8501122" cy="6715148"/>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descr="Image7"/>
          <p:cNvPicPr>
            <a:picLocks noChangeAspect="1" noChangeArrowheads="1"/>
          </p:cNvPicPr>
          <p:nvPr/>
        </p:nvPicPr>
        <p:blipFill>
          <a:blip r:embed="rId2" cstate="print"/>
          <a:srcRect/>
          <a:stretch>
            <a:fillRect/>
          </a:stretch>
        </p:blipFill>
        <p:spPr bwMode="auto">
          <a:xfrm>
            <a:off x="214282" y="0"/>
            <a:ext cx="8643998" cy="68580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p:cNvPicPr>
            <a:picLocks noChangeAspect="1" noChangeArrowheads="1"/>
          </p:cNvPicPr>
          <p:nvPr/>
        </p:nvPicPr>
        <p:blipFill>
          <a:blip r:embed="rId2" cstate="print"/>
          <a:srcRect/>
          <a:stretch>
            <a:fillRect/>
          </a:stretch>
        </p:blipFill>
        <p:spPr bwMode="auto">
          <a:xfrm>
            <a:off x="228600" y="228600"/>
            <a:ext cx="8686800" cy="6400799"/>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85800" y="116124"/>
            <a:ext cx="7772400" cy="1143000"/>
          </a:xfrm>
        </p:spPr>
        <p:txBody>
          <a:bodyPr/>
          <a:lstStyle/>
          <a:p>
            <a:pPr eaLnBrk="1" hangingPunct="1"/>
            <a:r>
              <a:rPr lang="en-US" sz="4000" dirty="0" smtClean="0"/>
              <a:t>Analysis Principles</a:t>
            </a:r>
          </a:p>
        </p:txBody>
      </p:sp>
      <p:sp>
        <p:nvSpPr>
          <p:cNvPr id="116739" name="Rectangle 3"/>
          <p:cNvSpPr>
            <a:spLocks noGrp="1" noChangeArrowheads="1"/>
          </p:cNvSpPr>
          <p:nvPr>
            <p:ph type="body" idx="1"/>
          </p:nvPr>
        </p:nvSpPr>
        <p:spPr>
          <a:xfrm>
            <a:off x="381000" y="1371600"/>
            <a:ext cx="8077200" cy="4724400"/>
          </a:xfrm>
        </p:spPr>
        <p:txBody>
          <a:bodyPr/>
          <a:lstStyle/>
          <a:p>
            <a:pPr algn="just" eaLnBrk="1" hangingPunct="1">
              <a:spcAft>
                <a:spcPts val="600"/>
              </a:spcAft>
            </a:pPr>
            <a:r>
              <a:rPr lang="en-US" sz="2800" dirty="0" smtClean="0">
                <a:cs typeface="Arial" charset="0"/>
              </a:rPr>
              <a:t>Information domain of problem must be presented &amp; understood.</a:t>
            </a:r>
            <a:endParaRPr lang="en-US" sz="2800" dirty="0" smtClean="0">
              <a:cs typeface="Times New Roman" pitchFamily="1" charset="0"/>
            </a:endParaRPr>
          </a:p>
          <a:p>
            <a:pPr algn="just" eaLnBrk="1" hangingPunct="1">
              <a:spcAft>
                <a:spcPts val="600"/>
              </a:spcAft>
            </a:pPr>
            <a:r>
              <a:rPr lang="en-US" sz="2800" dirty="0" smtClean="0">
                <a:cs typeface="Arial" charset="0"/>
              </a:rPr>
              <a:t>Models depicting system information, functions, and behavior should be developed.</a:t>
            </a:r>
            <a:endParaRPr lang="en-US" sz="2800" dirty="0" smtClean="0">
              <a:cs typeface="Times New Roman" pitchFamily="1" charset="0"/>
            </a:endParaRPr>
          </a:p>
          <a:p>
            <a:pPr algn="just" eaLnBrk="1" hangingPunct="1">
              <a:spcAft>
                <a:spcPts val="600"/>
              </a:spcAft>
            </a:pPr>
            <a:r>
              <a:rPr lang="en-US" sz="2800" dirty="0" smtClean="0">
                <a:cs typeface="Arial" charset="0"/>
              </a:rPr>
              <a:t>Models and problems must be partitioned in a manner that uncovers detail in layers.</a:t>
            </a:r>
            <a:endParaRPr lang="en-US" sz="2800" dirty="0" smtClean="0">
              <a:cs typeface="Times New Roman" pitchFamily="1" charset="0"/>
            </a:endParaRPr>
          </a:p>
          <a:p>
            <a:pPr algn="just" eaLnBrk="1" hangingPunct="1">
              <a:spcAft>
                <a:spcPts val="600"/>
              </a:spcAft>
            </a:pPr>
            <a:r>
              <a:rPr lang="en-US" sz="2800" dirty="0" smtClean="0">
                <a:cs typeface="Arial" charset="0"/>
              </a:rPr>
              <a:t>Analysis proceeds from essential information toward implementation details.</a:t>
            </a:r>
          </a:p>
          <a:p>
            <a:pPr algn="just" eaLnBrk="1" hangingPunct="1">
              <a:spcAft>
                <a:spcPts val="600"/>
              </a:spcAft>
            </a:pPr>
            <a:r>
              <a:rPr lang="en-US" sz="2800" dirty="0" smtClean="0">
                <a:cs typeface="Arial" charset="0"/>
              </a:rPr>
              <a:t>Must be traceable.</a:t>
            </a:r>
            <a:endParaRPr lang="en-US" sz="2800"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85800" y="217722"/>
            <a:ext cx="7772400" cy="1143000"/>
          </a:xfrm>
        </p:spPr>
        <p:txBody>
          <a:bodyPr/>
          <a:lstStyle/>
          <a:p>
            <a:pPr eaLnBrk="1" hangingPunct="1"/>
            <a:r>
              <a:rPr lang="en-US" sz="4000" dirty="0" smtClean="0"/>
              <a:t>Information Domain</a:t>
            </a:r>
          </a:p>
        </p:txBody>
      </p:sp>
      <p:sp>
        <p:nvSpPr>
          <p:cNvPr id="117763" name="Rectangle 3"/>
          <p:cNvSpPr>
            <a:spLocks noGrp="1" noChangeArrowheads="1"/>
          </p:cNvSpPr>
          <p:nvPr>
            <p:ph type="body" idx="1"/>
          </p:nvPr>
        </p:nvSpPr>
        <p:spPr>
          <a:xfrm>
            <a:off x="685800" y="1371600"/>
            <a:ext cx="7772400" cy="5334000"/>
          </a:xfrm>
        </p:spPr>
        <p:txBody>
          <a:bodyPr/>
          <a:lstStyle/>
          <a:p>
            <a:pPr algn="just" eaLnBrk="1" hangingPunct="1"/>
            <a:r>
              <a:rPr lang="en-US" sz="2800" dirty="0" smtClean="0">
                <a:cs typeface="Times New Roman" pitchFamily="1" charset="0"/>
              </a:rPr>
              <a:t>Encompasses all data objects that contain numbers, text, images, audio, or video.</a:t>
            </a:r>
          </a:p>
          <a:p>
            <a:pPr algn="just" eaLnBrk="1" hangingPunct="1"/>
            <a:r>
              <a:rPr lang="en-US" sz="2800" dirty="0" smtClean="0">
                <a:cs typeface="Times New Roman" pitchFamily="1" charset="0"/>
              </a:rPr>
              <a:t>Information Content or Data Model (ERD)</a:t>
            </a:r>
          </a:p>
          <a:p>
            <a:pPr lvl="1" algn="just" eaLnBrk="1" hangingPunct="1"/>
            <a:r>
              <a:rPr lang="en-US" sz="2400" dirty="0" smtClean="0">
                <a:cs typeface="Times New Roman" pitchFamily="1" charset="0"/>
              </a:rPr>
              <a:t>Shows the relationships among the data and control objects that make up the system.</a:t>
            </a:r>
          </a:p>
          <a:p>
            <a:pPr algn="just" eaLnBrk="1" hangingPunct="1"/>
            <a:r>
              <a:rPr lang="en-US" sz="2800" dirty="0" smtClean="0">
                <a:cs typeface="Times New Roman" pitchFamily="1" charset="0"/>
              </a:rPr>
              <a:t>Information Flow (DFD)</a:t>
            </a:r>
          </a:p>
          <a:p>
            <a:pPr lvl="1" algn="just" eaLnBrk="1" hangingPunct="1"/>
            <a:r>
              <a:rPr lang="en-US" sz="2400" dirty="0" smtClean="0">
                <a:cs typeface="Times New Roman" pitchFamily="1" charset="0"/>
              </a:rPr>
              <a:t>Represents manner in which data and control objects change as each moves through system.</a:t>
            </a:r>
          </a:p>
          <a:p>
            <a:pPr algn="just" eaLnBrk="1" hangingPunct="1"/>
            <a:r>
              <a:rPr lang="en-US" sz="2800" dirty="0" smtClean="0">
                <a:cs typeface="Times New Roman" pitchFamily="1" charset="0"/>
              </a:rPr>
              <a:t>Information Structure</a:t>
            </a:r>
          </a:p>
          <a:p>
            <a:pPr lvl="1" algn="just" eaLnBrk="1" hangingPunct="1"/>
            <a:r>
              <a:rPr lang="en-US" sz="2400" dirty="0" smtClean="0">
                <a:cs typeface="Times New Roman" pitchFamily="1" charset="0"/>
              </a:rPr>
              <a:t>Representations of the internal organizations of various data and control items (DD).</a:t>
            </a:r>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85800" y="214298"/>
            <a:ext cx="7772400" cy="1143000"/>
          </a:xfrm>
        </p:spPr>
        <p:txBody>
          <a:bodyPr/>
          <a:lstStyle/>
          <a:p>
            <a:pPr eaLnBrk="1" hangingPunct="1"/>
            <a:r>
              <a:rPr lang="en-GB" sz="4000" dirty="0" smtClean="0"/>
              <a:t>Requirements Engineering</a:t>
            </a:r>
            <a:endParaRPr lang="en-US" sz="4000" dirty="0" smtClean="0"/>
          </a:p>
        </p:txBody>
      </p:sp>
      <p:sp>
        <p:nvSpPr>
          <p:cNvPr id="86019" name="Rectangle 3"/>
          <p:cNvSpPr>
            <a:spLocks noGrp="1" noChangeArrowheads="1"/>
          </p:cNvSpPr>
          <p:nvPr>
            <p:ph type="body" idx="1"/>
          </p:nvPr>
        </p:nvSpPr>
        <p:spPr>
          <a:xfrm>
            <a:off x="685800" y="1500174"/>
            <a:ext cx="7772400" cy="4114800"/>
          </a:xfrm>
        </p:spPr>
        <p:txBody>
          <a:bodyPr/>
          <a:lstStyle/>
          <a:p>
            <a:pPr eaLnBrk="1" hangingPunct="1">
              <a:buFontTx/>
              <a:buNone/>
            </a:pPr>
            <a:r>
              <a:rPr lang="en-US" i="1" dirty="0" smtClean="0"/>
              <a:t>  The hardest single part of building a software system is deciding precisely what to build.  No other part of the conceptual work is as difficult…  No other part of the work so cripples the resulting system if done wrong.  No other part is more difficult to rectify later.</a:t>
            </a:r>
          </a:p>
          <a:p>
            <a:pPr eaLnBrk="1" hangingPunct="1">
              <a:buFontTx/>
              <a:buNone/>
            </a:pPr>
            <a:r>
              <a:rPr lang="en-US" sz="2800" i="1" dirty="0" smtClean="0"/>
              <a:t>                                </a:t>
            </a:r>
            <a:r>
              <a:rPr lang="en-US" sz="2000" dirty="0" smtClean="0"/>
              <a:t>– Fred Brooks, “No Silver Bullet…”</a:t>
            </a:r>
          </a:p>
          <a:p>
            <a:pPr eaLnBrk="1" hangingPunct="1"/>
            <a:endParaRPr lang="en-US" sz="28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685800" y="285736"/>
            <a:ext cx="7772400" cy="1143000"/>
          </a:xfrm>
        </p:spPr>
        <p:txBody>
          <a:bodyPr/>
          <a:lstStyle/>
          <a:p>
            <a:pPr eaLnBrk="1" hangingPunct="1"/>
            <a:r>
              <a:rPr lang="en-US" sz="4000" dirty="0" smtClean="0"/>
              <a:t>Requirements Analysis Modeling</a:t>
            </a:r>
          </a:p>
        </p:txBody>
      </p:sp>
      <p:sp>
        <p:nvSpPr>
          <p:cNvPr id="118787" name="Rectangle 3"/>
          <p:cNvSpPr>
            <a:spLocks noGrp="1" noChangeArrowheads="1"/>
          </p:cNvSpPr>
          <p:nvPr>
            <p:ph type="body" idx="1"/>
          </p:nvPr>
        </p:nvSpPr>
        <p:spPr>
          <a:xfrm>
            <a:off x="685800" y="1447800"/>
            <a:ext cx="7772400" cy="4648200"/>
          </a:xfrm>
        </p:spPr>
        <p:txBody>
          <a:bodyPr/>
          <a:lstStyle/>
          <a:p>
            <a:pPr algn="just" eaLnBrk="1" hangingPunct="1"/>
            <a:r>
              <a:rPr lang="en-US" dirty="0" smtClean="0">
                <a:cs typeface="Times New Roman" pitchFamily="1" charset="0"/>
              </a:rPr>
              <a:t>Data Model (ERD)</a:t>
            </a:r>
          </a:p>
          <a:p>
            <a:pPr lvl="1" algn="just" eaLnBrk="1" hangingPunct="1"/>
            <a:r>
              <a:rPr lang="en-US" dirty="0" smtClean="0">
                <a:cs typeface="Times New Roman" pitchFamily="1" charset="0"/>
              </a:rPr>
              <a:t>Shows relationships among system objects.</a:t>
            </a:r>
          </a:p>
          <a:p>
            <a:pPr algn="just" eaLnBrk="1" hangingPunct="1"/>
            <a:r>
              <a:rPr lang="en-US" dirty="0" smtClean="0">
                <a:cs typeface="Times New Roman" pitchFamily="1" charset="0"/>
              </a:rPr>
              <a:t>Functional Model (DFD)</a:t>
            </a:r>
          </a:p>
          <a:p>
            <a:pPr lvl="1" algn="just" eaLnBrk="1" hangingPunct="1"/>
            <a:r>
              <a:rPr lang="en-US" dirty="0" smtClean="0">
                <a:cs typeface="Times New Roman" pitchFamily="1" charset="0"/>
              </a:rPr>
              <a:t>Description of the functions that enable the transformations of system objects.</a:t>
            </a:r>
          </a:p>
          <a:p>
            <a:pPr algn="just" eaLnBrk="1" hangingPunct="1"/>
            <a:r>
              <a:rPr lang="en-US" dirty="0" smtClean="0">
                <a:cs typeface="Times New Roman" pitchFamily="1" charset="0"/>
              </a:rPr>
              <a:t>Behavioral Model (STD)</a:t>
            </a:r>
          </a:p>
          <a:p>
            <a:pPr lvl="1" algn="just" eaLnBrk="1" hangingPunct="1"/>
            <a:r>
              <a:rPr lang="en-US" dirty="0" smtClean="0">
                <a:cs typeface="Times New Roman" pitchFamily="1" charset="0"/>
              </a:rPr>
              <a:t>Manner in which software responds to events from the outside world.</a:t>
            </a:r>
            <a:endParaRPr lang="en-US"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sz="4000" dirty="0" smtClean="0"/>
              <a:t>Analysis Model Objectives</a:t>
            </a:r>
          </a:p>
        </p:txBody>
      </p:sp>
      <p:sp>
        <p:nvSpPr>
          <p:cNvPr id="130051" name="Rectangle 3"/>
          <p:cNvSpPr>
            <a:spLocks noGrp="1" noChangeArrowheads="1"/>
          </p:cNvSpPr>
          <p:nvPr>
            <p:ph type="body" idx="1"/>
          </p:nvPr>
        </p:nvSpPr>
        <p:spPr/>
        <p:txBody>
          <a:bodyPr/>
          <a:lstStyle/>
          <a:p>
            <a:pPr eaLnBrk="1" hangingPunct="1"/>
            <a:r>
              <a:rPr lang="en-US" smtClean="0">
                <a:cs typeface="Times New Roman" pitchFamily="1" charset="0"/>
              </a:rPr>
              <a:t>Describe what the customer requires.</a:t>
            </a:r>
          </a:p>
          <a:p>
            <a:pPr eaLnBrk="1" hangingPunct="1"/>
            <a:r>
              <a:rPr lang="en-US" smtClean="0">
                <a:cs typeface="Times New Roman" pitchFamily="1" charset="0"/>
              </a:rPr>
              <a:t>Establish a basis for the creation of a software design.</a:t>
            </a:r>
          </a:p>
          <a:p>
            <a:pPr eaLnBrk="1" hangingPunct="1"/>
            <a:r>
              <a:rPr lang="en-US" smtClean="0">
                <a:cs typeface="Times New Roman" pitchFamily="1" charset="0"/>
              </a:rPr>
              <a:t>Devise a set of requirements that can be validated once the software is built.</a:t>
            </a:r>
            <a:r>
              <a:rPr lang="en-US" smtClean="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85800" y="304800"/>
            <a:ext cx="7772400" cy="838200"/>
          </a:xfrm>
        </p:spPr>
        <p:txBody>
          <a:bodyPr/>
          <a:lstStyle/>
          <a:p>
            <a:pPr eaLnBrk="1" hangingPunct="1"/>
            <a:r>
              <a:rPr lang="en-US" sz="4000" dirty="0" smtClean="0"/>
              <a:t>Analysis Model Elements</a:t>
            </a:r>
          </a:p>
        </p:txBody>
      </p:sp>
      <p:sp>
        <p:nvSpPr>
          <p:cNvPr id="133123" name="Rectangle 3"/>
          <p:cNvSpPr>
            <a:spLocks noGrp="1" noChangeArrowheads="1"/>
          </p:cNvSpPr>
          <p:nvPr>
            <p:ph type="body" idx="1"/>
          </p:nvPr>
        </p:nvSpPr>
        <p:spPr>
          <a:xfrm>
            <a:off x="533400" y="1142984"/>
            <a:ext cx="8039128" cy="5257800"/>
          </a:xfrm>
        </p:spPr>
        <p:txBody>
          <a:bodyPr/>
          <a:lstStyle/>
          <a:p>
            <a:pPr algn="just" eaLnBrk="1" hangingPunct="1"/>
            <a:r>
              <a:rPr lang="en-US" sz="2800" b="1" dirty="0" smtClean="0">
                <a:cs typeface="Times New Roman" pitchFamily="1" charset="0"/>
              </a:rPr>
              <a:t>Data Dictionary: </a:t>
            </a:r>
            <a:r>
              <a:rPr lang="en-US" sz="2800" dirty="0" smtClean="0">
                <a:cs typeface="Times New Roman" pitchFamily="1" charset="0"/>
              </a:rPr>
              <a:t>C</a:t>
            </a:r>
            <a:r>
              <a:rPr lang="en-US" dirty="0" smtClean="0">
                <a:cs typeface="Times New Roman" pitchFamily="1" charset="0"/>
              </a:rPr>
              <a:t>ontains the descriptions of all data objects consumed or produced by the software.</a:t>
            </a:r>
          </a:p>
          <a:p>
            <a:pPr algn="just" eaLnBrk="1" hangingPunct="1"/>
            <a:r>
              <a:rPr lang="en-US" sz="2800" b="1" dirty="0" smtClean="0">
                <a:cs typeface="Times New Roman" pitchFamily="1" charset="0"/>
              </a:rPr>
              <a:t>Entity Relationship Diagram (ERD): </a:t>
            </a:r>
            <a:r>
              <a:rPr lang="en-US" sz="2800" dirty="0" smtClean="0">
                <a:cs typeface="Times New Roman" pitchFamily="1" charset="0"/>
              </a:rPr>
              <a:t>D</a:t>
            </a:r>
            <a:r>
              <a:rPr lang="en-US" dirty="0" smtClean="0">
                <a:cs typeface="Times New Roman" pitchFamily="1" charset="0"/>
              </a:rPr>
              <a:t>epicts relationships between data objects.</a:t>
            </a:r>
          </a:p>
          <a:p>
            <a:pPr algn="just" eaLnBrk="1" hangingPunct="1"/>
            <a:r>
              <a:rPr lang="en-US" sz="2800" b="1" dirty="0" smtClean="0">
                <a:cs typeface="Times New Roman" pitchFamily="1" charset="0"/>
              </a:rPr>
              <a:t>Data Flow Diagram (DFD): </a:t>
            </a:r>
            <a:r>
              <a:rPr lang="en-US" sz="2800" dirty="0" smtClean="0">
                <a:cs typeface="Times New Roman" pitchFamily="1" charset="0"/>
              </a:rPr>
              <a:t>P</a:t>
            </a:r>
            <a:r>
              <a:rPr lang="en-US" dirty="0" smtClean="0">
                <a:cs typeface="Times New Roman" pitchFamily="1" charset="0"/>
              </a:rPr>
              <a:t>rovides an indication of how data are transformed as they move through the system; also depicts functions that transform the data flow. A function is represented in a DFD using a process specification or PSPEC.</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685800" y="214298"/>
            <a:ext cx="7772400" cy="1143000"/>
          </a:xfrm>
        </p:spPr>
        <p:txBody>
          <a:bodyPr/>
          <a:lstStyle/>
          <a:p>
            <a:pPr eaLnBrk="1" hangingPunct="1"/>
            <a:r>
              <a:rPr lang="en-US" sz="4000" dirty="0" smtClean="0"/>
              <a:t>Analysis Model Elements </a:t>
            </a:r>
          </a:p>
        </p:txBody>
      </p:sp>
      <p:sp>
        <p:nvSpPr>
          <p:cNvPr id="134147" name="Rectangle 3"/>
          <p:cNvSpPr>
            <a:spLocks noGrp="1" noChangeArrowheads="1"/>
          </p:cNvSpPr>
          <p:nvPr>
            <p:ph type="body" idx="1"/>
          </p:nvPr>
        </p:nvSpPr>
        <p:spPr>
          <a:xfrm>
            <a:off x="500034" y="1285860"/>
            <a:ext cx="8358246" cy="5357850"/>
          </a:xfrm>
        </p:spPr>
        <p:txBody>
          <a:bodyPr/>
          <a:lstStyle/>
          <a:p>
            <a:pPr algn="just" eaLnBrk="1" hangingPunct="1"/>
            <a:r>
              <a:rPr lang="en-US" dirty="0" smtClean="0">
                <a:cs typeface="Times New Roman" pitchFamily="1" charset="0"/>
              </a:rPr>
              <a:t>State Transition Diagram (STD)</a:t>
            </a:r>
          </a:p>
          <a:p>
            <a:pPr lvl="1" algn="just" eaLnBrk="1" hangingPunct="1"/>
            <a:r>
              <a:rPr lang="en-US" dirty="0" smtClean="0">
                <a:cs typeface="Times New Roman" pitchFamily="1" charset="0"/>
              </a:rPr>
              <a:t>indicates how the system behaves as a consequence of external events.</a:t>
            </a:r>
          </a:p>
          <a:p>
            <a:pPr lvl="1" algn="just" eaLnBrk="1" hangingPunct="1"/>
            <a:r>
              <a:rPr lang="en-US" dirty="0" smtClean="0">
                <a:cs typeface="Times New Roman" pitchFamily="1" charset="0"/>
              </a:rPr>
              <a:t>states are used to represent behavior modes.</a:t>
            </a:r>
          </a:p>
          <a:p>
            <a:pPr lvl="1" algn="just" eaLnBrk="1" hangingPunct="1"/>
            <a:r>
              <a:rPr lang="en-US" dirty="0" smtClean="0">
                <a:cs typeface="Times New Roman" pitchFamily="1" charset="0"/>
              </a:rPr>
              <a:t>arcs are labeled with the events triggering the transitions from one state to another.</a:t>
            </a:r>
          </a:p>
          <a:p>
            <a:pPr lvl="1" algn="just" eaLnBrk="1" hangingPunct="1"/>
            <a:r>
              <a:rPr lang="en-US" dirty="0" smtClean="0">
                <a:cs typeface="Times New Roman" pitchFamily="1" charset="0"/>
              </a:rPr>
              <a:t>control information is contained in control specification or CSPEC.</a:t>
            </a:r>
            <a:endParaRPr lang="en-US"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85800" y="141516"/>
            <a:ext cx="7772400" cy="914400"/>
          </a:xfrm>
        </p:spPr>
        <p:txBody>
          <a:bodyPr/>
          <a:lstStyle/>
          <a:p>
            <a:pPr eaLnBrk="1" hangingPunct="1"/>
            <a:r>
              <a:rPr lang="en-US" sz="4000" dirty="0" smtClean="0"/>
              <a:t>Data Dictionary </a:t>
            </a:r>
          </a:p>
        </p:txBody>
      </p:sp>
      <p:sp>
        <p:nvSpPr>
          <p:cNvPr id="135171" name="Rectangle 3"/>
          <p:cNvSpPr>
            <a:spLocks noGrp="1" noChangeArrowheads="1"/>
          </p:cNvSpPr>
          <p:nvPr>
            <p:ph type="body" idx="1"/>
          </p:nvPr>
        </p:nvSpPr>
        <p:spPr>
          <a:xfrm>
            <a:off x="428596" y="1150260"/>
            <a:ext cx="8358246" cy="5562600"/>
          </a:xfrm>
        </p:spPr>
        <p:txBody>
          <a:bodyPr/>
          <a:lstStyle/>
          <a:p>
            <a:pPr marL="0" indent="0" algn="just" eaLnBrk="1" hangingPunct="1">
              <a:lnSpc>
                <a:spcPct val="90000"/>
              </a:lnSpc>
              <a:buFontTx/>
              <a:buNone/>
            </a:pPr>
            <a:r>
              <a:rPr lang="en-US" sz="2800" dirty="0" smtClean="0">
                <a:cs typeface="Times New Roman" pitchFamily="1" charset="0"/>
              </a:rPr>
              <a:t>DD are repositories to store information about all data items defined in DFD. Entities are</a:t>
            </a:r>
          </a:p>
          <a:p>
            <a:pPr algn="just" eaLnBrk="1" hangingPunct="1">
              <a:lnSpc>
                <a:spcPct val="90000"/>
              </a:lnSpc>
            </a:pPr>
            <a:r>
              <a:rPr lang="en-US" sz="2800" b="1" dirty="0" smtClean="0">
                <a:cs typeface="Times New Roman" pitchFamily="1" charset="0"/>
              </a:rPr>
              <a:t>Name: </a:t>
            </a:r>
            <a:r>
              <a:rPr lang="en-US" sz="2800" dirty="0" smtClean="0">
                <a:cs typeface="Times New Roman" pitchFamily="1" charset="0"/>
              </a:rPr>
              <a:t>P</a:t>
            </a:r>
            <a:r>
              <a:rPr lang="en-US" sz="2400" dirty="0" smtClean="0">
                <a:cs typeface="Times New Roman" pitchFamily="1" charset="0"/>
              </a:rPr>
              <a:t>rimary name for each data or control item, data store, or external entity</a:t>
            </a:r>
          </a:p>
          <a:p>
            <a:pPr algn="just" eaLnBrk="1" hangingPunct="1">
              <a:lnSpc>
                <a:spcPct val="90000"/>
              </a:lnSpc>
            </a:pPr>
            <a:r>
              <a:rPr lang="en-US" sz="2800" b="1" dirty="0" smtClean="0">
                <a:cs typeface="Times New Roman" pitchFamily="1" charset="0"/>
              </a:rPr>
              <a:t>Alias: </a:t>
            </a:r>
            <a:r>
              <a:rPr lang="en-US" sz="2800" dirty="0" smtClean="0">
                <a:cs typeface="Times New Roman" pitchFamily="1" charset="0"/>
              </a:rPr>
              <a:t>A</a:t>
            </a:r>
            <a:r>
              <a:rPr lang="en-US" sz="2400" dirty="0" smtClean="0">
                <a:cs typeface="Times New Roman" pitchFamily="1" charset="0"/>
              </a:rPr>
              <a:t>lternate names for each data object</a:t>
            </a:r>
          </a:p>
          <a:p>
            <a:pPr algn="just" eaLnBrk="1" hangingPunct="1">
              <a:lnSpc>
                <a:spcPct val="90000"/>
              </a:lnSpc>
            </a:pPr>
            <a:r>
              <a:rPr lang="en-US" sz="2800" b="1" dirty="0" smtClean="0">
                <a:cs typeface="Times New Roman" pitchFamily="1" charset="0"/>
              </a:rPr>
              <a:t>Where/How used: </a:t>
            </a:r>
            <a:r>
              <a:rPr lang="en-US" sz="2800" dirty="0" smtClean="0">
                <a:cs typeface="Times New Roman" pitchFamily="1" charset="0"/>
              </a:rPr>
              <a:t>L</a:t>
            </a:r>
            <a:r>
              <a:rPr lang="en-US" sz="2400" dirty="0" smtClean="0">
                <a:cs typeface="Times New Roman" pitchFamily="1" charset="0"/>
              </a:rPr>
              <a:t>isting of processes that use the data or control item and how it is used. </a:t>
            </a:r>
          </a:p>
          <a:p>
            <a:pPr lvl="2" algn="just" eaLnBrk="1" hangingPunct="1">
              <a:lnSpc>
                <a:spcPct val="90000"/>
              </a:lnSpc>
            </a:pPr>
            <a:r>
              <a:rPr lang="en-US" sz="2000" dirty="0" smtClean="0">
                <a:cs typeface="Times New Roman" pitchFamily="1" charset="0"/>
              </a:rPr>
              <a:t>input to process</a:t>
            </a:r>
          </a:p>
          <a:p>
            <a:pPr lvl="2" algn="just" eaLnBrk="1" hangingPunct="1">
              <a:lnSpc>
                <a:spcPct val="90000"/>
              </a:lnSpc>
            </a:pPr>
            <a:r>
              <a:rPr lang="en-US" sz="2000" dirty="0" smtClean="0">
                <a:cs typeface="Times New Roman" pitchFamily="1" charset="0"/>
              </a:rPr>
              <a:t>output from process</a:t>
            </a:r>
          </a:p>
          <a:p>
            <a:pPr lvl="2" algn="just" eaLnBrk="1" hangingPunct="1">
              <a:lnSpc>
                <a:spcPct val="90000"/>
              </a:lnSpc>
            </a:pPr>
            <a:r>
              <a:rPr lang="en-US" sz="2000" dirty="0" smtClean="0">
                <a:cs typeface="Times New Roman" pitchFamily="1" charset="0"/>
              </a:rPr>
              <a:t>as a store</a:t>
            </a:r>
          </a:p>
          <a:p>
            <a:pPr lvl="2" algn="just" eaLnBrk="1" hangingPunct="1">
              <a:lnSpc>
                <a:spcPct val="90000"/>
              </a:lnSpc>
            </a:pPr>
            <a:r>
              <a:rPr lang="en-US" sz="2000" dirty="0" smtClean="0">
                <a:cs typeface="Times New Roman" pitchFamily="1" charset="0"/>
              </a:rPr>
              <a:t>as an external entity</a:t>
            </a:r>
          </a:p>
          <a:p>
            <a:pPr algn="just" eaLnBrk="1" hangingPunct="1"/>
            <a:r>
              <a:rPr lang="en-US" sz="2800" b="1" dirty="0">
                <a:cs typeface="Times New Roman" pitchFamily="1" charset="0"/>
              </a:rPr>
              <a:t>Content </a:t>
            </a:r>
            <a:r>
              <a:rPr lang="en-US" sz="2800" b="1" dirty="0" smtClean="0">
                <a:cs typeface="Times New Roman" pitchFamily="1" charset="0"/>
              </a:rPr>
              <a:t>Description: </a:t>
            </a:r>
            <a:r>
              <a:rPr lang="en-US" sz="2400" dirty="0" smtClean="0">
                <a:cs typeface="Times New Roman" pitchFamily="1" charset="0"/>
              </a:rPr>
              <a:t>Notations to represent content.</a:t>
            </a:r>
            <a:endParaRPr lang="en-US" sz="2400" dirty="0">
              <a:cs typeface="Times New Roman" pitchFamily="1" charset="0"/>
            </a:endParaRPr>
          </a:p>
          <a:p>
            <a:pPr algn="just" eaLnBrk="1" hangingPunct="1"/>
            <a:r>
              <a:rPr lang="en-US" sz="2800" b="1" dirty="0">
                <a:cs typeface="Times New Roman" pitchFamily="1" charset="0"/>
              </a:rPr>
              <a:t>Supplementary </a:t>
            </a:r>
            <a:r>
              <a:rPr lang="en-US" sz="2800" b="1" dirty="0" smtClean="0">
                <a:cs typeface="Times New Roman" pitchFamily="1" charset="0"/>
              </a:rPr>
              <a:t>Information: </a:t>
            </a:r>
            <a:r>
              <a:rPr lang="en-US" sz="2400" dirty="0" smtClean="0">
                <a:cs typeface="Times New Roman" pitchFamily="1" charset="0"/>
              </a:rPr>
              <a:t>Other </a:t>
            </a:r>
            <a:r>
              <a:rPr lang="en-US" sz="2400" dirty="0">
                <a:cs typeface="Times New Roman" pitchFamily="1" charset="0"/>
              </a:rPr>
              <a:t>data type information, preset values, restrictions, limitations, etc.</a:t>
            </a:r>
            <a:endParaRPr lang="en-US" sz="2400" dirty="0"/>
          </a:p>
          <a:p>
            <a:pPr lvl="2" eaLnBrk="1" hangingPunct="1">
              <a:lnSpc>
                <a:spcPct val="90000"/>
              </a:lnSpc>
            </a:pPr>
            <a:endParaRPr lang="en-US" sz="2000" dirty="0" smtClean="0">
              <a:cs typeface="Times New Roman" pitchFamily="1"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3666" name="Picture 2"/>
          <p:cNvPicPr>
            <a:picLocks noGrp="1" noChangeAspect="1" noChangeArrowheads="1"/>
          </p:cNvPicPr>
          <p:nvPr>
            <p:ph idx="1"/>
          </p:nvPr>
        </p:nvPicPr>
        <p:blipFill>
          <a:blip r:embed="rId2" cstate="print"/>
          <a:srcRect/>
          <a:stretch>
            <a:fillRect/>
          </a:stretch>
        </p:blipFill>
        <p:spPr bwMode="auto">
          <a:xfrm>
            <a:off x="228600" y="228600"/>
            <a:ext cx="8763000" cy="64770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85800" y="58068"/>
            <a:ext cx="7772400" cy="1143000"/>
          </a:xfrm>
        </p:spPr>
        <p:txBody>
          <a:bodyPr/>
          <a:lstStyle/>
          <a:p>
            <a:pPr eaLnBrk="1" hangingPunct="1"/>
            <a:r>
              <a:rPr lang="en-US" sz="4000" dirty="0" smtClean="0"/>
              <a:t>Example</a:t>
            </a:r>
          </a:p>
        </p:txBody>
      </p:sp>
      <p:sp>
        <p:nvSpPr>
          <p:cNvPr id="138243" name="Rectangle 3"/>
          <p:cNvSpPr>
            <a:spLocks noGrp="1" noChangeArrowheads="1"/>
          </p:cNvSpPr>
          <p:nvPr>
            <p:ph type="body" idx="1"/>
          </p:nvPr>
        </p:nvSpPr>
        <p:spPr>
          <a:xfrm>
            <a:off x="457200" y="1295400"/>
            <a:ext cx="8001000" cy="5334000"/>
          </a:xfrm>
        </p:spPr>
        <p:txBody>
          <a:bodyPr/>
          <a:lstStyle/>
          <a:p>
            <a:pPr eaLnBrk="1" hangingPunct="1">
              <a:lnSpc>
                <a:spcPct val="90000"/>
              </a:lnSpc>
            </a:pPr>
            <a:r>
              <a:rPr lang="en-US" sz="2400" dirty="0" smtClean="0"/>
              <a:t>name: telephone number</a:t>
            </a:r>
          </a:p>
          <a:p>
            <a:pPr eaLnBrk="1" hangingPunct="1">
              <a:lnSpc>
                <a:spcPct val="90000"/>
              </a:lnSpc>
            </a:pPr>
            <a:r>
              <a:rPr lang="en-US" sz="2400" dirty="0" smtClean="0"/>
              <a:t>aliases: none</a:t>
            </a:r>
          </a:p>
          <a:p>
            <a:pPr eaLnBrk="1" hangingPunct="1">
              <a:lnSpc>
                <a:spcPct val="90000"/>
              </a:lnSpc>
            </a:pPr>
            <a:r>
              <a:rPr lang="en-US" sz="2400" dirty="0" smtClean="0"/>
              <a:t>where used/how used: dial phone (input)</a:t>
            </a:r>
          </a:p>
          <a:p>
            <a:pPr eaLnBrk="1" hangingPunct="1">
              <a:lnSpc>
                <a:spcPct val="90000"/>
              </a:lnSpc>
              <a:buFontTx/>
              <a:buNone/>
            </a:pPr>
            <a:r>
              <a:rPr lang="en-US" sz="2400" dirty="0" smtClean="0"/>
              <a:t>                                         assess against set−up (output)</a:t>
            </a:r>
          </a:p>
          <a:p>
            <a:pPr eaLnBrk="1" hangingPunct="1">
              <a:lnSpc>
                <a:spcPct val="90000"/>
              </a:lnSpc>
            </a:pPr>
            <a:r>
              <a:rPr lang="en-US" sz="2400" dirty="0" smtClean="0"/>
              <a:t>description:</a:t>
            </a:r>
          </a:p>
          <a:p>
            <a:pPr lvl="1" eaLnBrk="1" hangingPunct="1">
              <a:lnSpc>
                <a:spcPct val="90000"/>
              </a:lnSpc>
              <a:buFontTx/>
              <a:buNone/>
            </a:pPr>
            <a:r>
              <a:rPr lang="en-US" sz="2400" dirty="0" smtClean="0"/>
              <a:t>telephone number = [local number | long distance number]</a:t>
            </a:r>
          </a:p>
          <a:p>
            <a:pPr lvl="1" eaLnBrk="1" hangingPunct="1">
              <a:lnSpc>
                <a:spcPct val="90000"/>
              </a:lnSpc>
              <a:buFontTx/>
              <a:buNone/>
            </a:pPr>
            <a:r>
              <a:rPr lang="en-US" sz="2400" dirty="0" smtClean="0"/>
              <a:t>local number = prefix + access number</a:t>
            </a:r>
          </a:p>
          <a:p>
            <a:pPr lvl="1" eaLnBrk="1" hangingPunct="1">
              <a:lnSpc>
                <a:spcPct val="90000"/>
              </a:lnSpc>
              <a:buFontTx/>
              <a:buNone/>
            </a:pPr>
            <a:r>
              <a:rPr lang="en-US" sz="2400" dirty="0" smtClean="0"/>
              <a:t>long distance number = 1 + area code + local number</a:t>
            </a:r>
          </a:p>
          <a:p>
            <a:pPr lvl="1" eaLnBrk="1" hangingPunct="1">
              <a:lnSpc>
                <a:spcPct val="90000"/>
              </a:lnSpc>
              <a:buFontTx/>
              <a:buNone/>
            </a:pPr>
            <a:r>
              <a:rPr lang="en-US" sz="2400" dirty="0" smtClean="0"/>
              <a:t>area code = [800 | 888 | 561]</a:t>
            </a:r>
          </a:p>
          <a:p>
            <a:pPr lvl="1" eaLnBrk="1" hangingPunct="1">
              <a:lnSpc>
                <a:spcPct val="90000"/>
              </a:lnSpc>
              <a:buFontTx/>
              <a:buNone/>
            </a:pPr>
            <a:r>
              <a:rPr lang="en-US" sz="2400" dirty="0" smtClean="0"/>
              <a:t>prefix = *a three digit number that never starts with 0 or 1*</a:t>
            </a:r>
          </a:p>
          <a:p>
            <a:pPr lvl="1" eaLnBrk="1" hangingPunct="1">
              <a:lnSpc>
                <a:spcPct val="90000"/>
              </a:lnSpc>
              <a:buFontTx/>
              <a:buNone/>
            </a:pPr>
            <a:r>
              <a:rPr lang="en-US" sz="2400" dirty="0" smtClean="0"/>
              <a:t>access number = *any four digit string*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4690" name="Picture 2"/>
          <p:cNvPicPr>
            <a:picLocks noGrp="1" noChangeAspect="1" noChangeArrowheads="1"/>
          </p:cNvPicPr>
          <p:nvPr>
            <p:ph idx="1"/>
          </p:nvPr>
        </p:nvPicPr>
        <p:blipFill>
          <a:blip r:embed="rId2" cstate="print"/>
          <a:srcRect/>
          <a:stretch>
            <a:fillRect/>
          </a:stretch>
        </p:blipFill>
        <p:spPr bwMode="auto">
          <a:xfrm>
            <a:off x="152400" y="152400"/>
            <a:ext cx="8839200" cy="64770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85800" y="232236"/>
            <a:ext cx="7772400" cy="1143000"/>
          </a:xfrm>
        </p:spPr>
        <p:txBody>
          <a:bodyPr/>
          <a:lstStyle/>
          <a:p>
            <a:pPr eaLnBrk="1" hangingPunct="1"/>
            <a:r>
              <a:rPr lang="en-US" sz="4000" dirty="0" smtClean="0"/>
              <a:t>ERD Elements </a:t>
            </a:r>
          </a:p>
        </p:txBody>
      </p:sp>
      <p:sp>
        <p:nvSpPr>
          <p:cNvPr id="140291" name="Rectangle 3"/>
          <p:cNvSpPr>
            <a:spLocks noGrp="1" noChangeArrowheads="1"/>
          </p:cNvSpPr>
          <p:nvPr>
            <p:ph type="body" idx="1"/>
          </p:nvPr>
        </p:nvSpPr>
        <p:spPr>
          <a:xfrm>
            <a:off x="685800" y="1600200"/>
            <a:ext cx="7958166" cy="5029200"/>
          </a:xfrm>
        </p:spPr>
        <p:txBody>
          <a:bodyPr/>
          <a:lstStyle/>
          <a:p>
            <a:pPr algn="just" eaLnBrk="1" hangingPunct="1"/>
            <a:r>
              <a:rPr lang="en-US" sz="2800" b="1" dirty="0" smtClean="0">
                <a:cs typeface="Times New Roman" pitchFamily="1" charset="0"/>
              </a:rPr>
              <a:t>Data Object/Entity: </a:t>
            </a:r>
            <a:r>
              <a:rPr lang="en-US" sz="2800" dirty="0" smtClean="0">
                <a:cs typeface="Times New Roman" pitchFamily="1" charset="0"/>
              </a:rPr>
              <a:t>A</a:t>
            </a:r>
            <a:r>
              <a:rPr lang="en-US" dirty="0" smtClean="0">
                <a:cs typeface="Times New Roman" pitchFamily="1" charset="0"/>
              </a:rPr>
              <a:t>ny person, organization, device, or software product that produces or consumes information.</a:t>
            </a:r>
          </a:p>
          <a:p>
            <a:pPr algn="just" eaLnBrk="1" hangingPunct="1"/>
            <a:r>
              <a:rPr lang="en-US" sz="2800" b="1" dirty="0" smtClean="0">
                <a:cs typeface="Times New Roman" pitchFamily="1" charset="0"/>
              </a:rPr>
              <a:t>Attributes: </a:t>
            </a:r>
            <a:r>
              <a:rPr lang="en-US" sz="2800" dirty="0" smtClean="0">
                <a:cs typeface="Times New Roman" pitchFamily="1" charset="0"/>
              </a:rPr>
              <a:t>N</a:t>
            </a:r>
            <a:r>
              <a:rPr lang="en-US" dirty="0" smtClean="0">
                <a:cs typeface="Times New Roman" pitchFamily="1" charset="0"/>
              </a:rPr>
              <a:t>ame a data object instance,  describe its characteristics, or make reference to another data object.</a:t>
            </a:r>
          </a:p>
          <a:p>
            <a:pPr algn="just" eaLnBrk="1" hangingPunct="1"/>
            <a:r>
              <a:rPr lang="en-US" sz="2800" b="1" dirty="0" smtClean="0">
                <a:cs typeface="Times New Roman" pitchFamily="1" charset="0"/>
              </a:rPr>
              <a:t>Relationships: I</a:t>
            </a:r>
            <a:r>
              <a:rPr lang="en-US" dirty="0" smtClean="0">
                <a:cs typeface="Times New Roman" pitchFamily="1" charset="0"/>
              </a:rPr>
              <a:t>ndicate the manner in which data objects are connected to one another.</a:t>
            </a:r>
            <a:endParaRPr lang="en-US"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15714" name="Picture 2"/>
          <p:cNvPicPr>
            <a:picLocks noChangeAspect="1" noChangeArrowheads="1"/>
          </p:cNvPicPr>
          <p:nvPr/>
        </p:nvPicPr>
        <p:blipFill>
          <a:blip r:embed="rId2" cstate="print"/>
          <a:srcRect/>
          <a:stretch>
            <a:fillRect/>
          </a:stretch>
        </p:blipFill>
        <p:spPr bwMode="auto">
          <a:xfrm>
            <a:off x="228600" y="152400"/>
            <a:ext cx="8686799" cy="6553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85800" y="142860"/>
            <a:ext cx="7772400" cy="1143000"/>
          </a:xfrm>
        </p:spPr>
        <p:txBody>
          <a:bodyPr/>
          <a:lstStyle/>
          <a:p>
            <a:pPr eaLnBrk="1" hangingPunct="1"/>
            <a:r>
              <a:rPr lang="en-US" sz="4000" dirty="0" smtClean="0"/>
              <a:t>RE Includes</a:t>
            </a:r>
          </a:p>
        </p:txBody>
      </p:sp>
      <p:sp>
        <p:nvSpPr>
          <p:cNvPr id="87043" name="Rectangle 3"/>
          <p:cNvSpPr>
            <a:spLocks noGrp="1" noChangeArrowheads="1"/>
          </p:cNvSpPr>
          <p:nvPr>
            <p:ph type="body" idx="1"/>
          </p:nvPr>
        </p:nvSpPr>
        <p:spPr>
          <a:xfrm>
            <a:off x="285720" y="1142984"/>
            <a:ext cx="8477280" cy="5572140"/>
          </a:xfrm>
        </p:spPr>
        <p:txBody>
          <a:bodyPr/>
          <a:lstStyle/>
          <a:p>
            <a:pPr algn="just" eaLnBrk="1" hangingPunct="1">
              <a:spcBef>
                <a:spcPts val="0"/>
              </a:spcBef>
              <a:spcAft>
                <a:spcPts val="600"/>
              </a:spcAft>
            </a:pPr>
            <a:r>
              <a:rPr lang="en-US" sz="2800" b="1" dirty="0" smtClean="0"/>
              <a:t>Discovery/Identification/Elicitation. </a:t>
            </a:r>
          </a:p>
          <a:p>
            <a:pPr algn="just" eaLnBrk="1" hangingPunct="1">
              <a:spcBef>
                <a:spcPts val="0"/>
              </a:spcBef>
              <a:spcAft>
                <a:spcPts val="600"/>
              </a:spcAft>
            </a:pPr>
            <a:r>
              <a:rPr lang="en-US" sz="2800" b="1" dirty="0" smtClean="0"/>
              <a:t>Refinement/Analysis: </a:t>
            </a:r>
            <a:r>
              <a:rPr lang="en-US" sz="2800" dirty="0" smtClean="0"/>
              <a:t>Identify inconsistencies, omissions, defects etc.</a:t>
            </a:r>
          </a:p>
          <a:p>
            <a:pPr algn="just" eaLnBrk="1" hangingPunct="1">
              <a:spcBef>
                <a:spcPts val="0"/>
              </a:spcBef>
              <a:spcAft>
                <a:spcPts val="600"/>
              </a:spcAft>
            </a:pPr>
            <a:r>
              <a:rPr lang="en-US" sz="2800" b="1" dirty="0" smtClean="0"/>
              <a:t>Modeling: </a:t>
            </a:r>
            <a:r>
              <a:rPr lang="en-US" sz="2800" dirty="0" smtClean="0"/>
              <a:t>Functional (DFD), Behavioral (STD), Informational (DD), Other.</a:t>
            </a:r>
          </a:p>
          <a:p>
            <a:pPr algn="just" eaLnBrk="1" hangingPunct="1">
              <a:spcBef>
                <a:spcPts val="0"/>
              </a:spcBef>
              <a:spcAft>
                <a:spcPts val="600"/>
              </a:spcAft>
            </a:pPr>
            <a:r>
              <a:rPr lang="en-US" sz="2800" b="1" dirty="0" smtClean="0"/>
              <a:t>Specifications: </a:t>
            </a:r>
            <a:r>
              <a:rPr lang="en-US" sz="2800" dirty="0" smtClean="0"/>
              <a:t>Writing requirements formally (SRS Document).</a:t>
            </a:r>
          </a:p>
          <a:p>
            <a:pPr algn="just" eaLnBrk="1" hangingPunct="1">
              <a:spcBef>
                <a:spcPts val="0"/>
              </a:spcBef>
              <a:spcAft>
                <a:spcPts val="600"/>
              </a:spcAft>
            </a:pPr>
            <a:r>
              <a:rPr lang="en-US" sz="2800" dirty="0" smtClean="0"/>
              <a:t>Without well documented SRS </a:t>
            </a:r>
          </a:p>
          <a:p>
            <a:pPr lvl="1" algn="just" eaLnBrk="1" hangingPunct="1">
              <a:spcBef>
                <a:spcPts val="0"/>
              </a:spcBef>
              <a:spcAft>
                <a:spcPts val="600"/>
              </a:spcAft>
            </a:pPr>
            <a:r>
              <a:rPr lang="en-US" b="1" dirty="0" smtClean="0"/>
              <a:t>Developers</a:t>
            </a:r>
            <a:r>
              <a:rPr lang="en-US" dirty="0" smtClean="0"/>
              <a:t> do not know what to build.</a:t>
            </a:r>
          </a:p>
          <a:p>
            <a:pPr lvl="1" algn="just" eaLnBrk="1" hangingPunct="1">
              <a:spcBef>
                <a:spcPts val="0"/>
              </a:spcBef>
              <a:spcAft>
                <a:spcPts val="600"/>
              </a:spcAft>
            </a:pPr>
            <a:r>
              <a:rPr lang="en-US" b="1" dirty="0" smtClean="0"/>
              <a:t>Customers</a:t>
            </a:r>
            <a:r>
              <a:rPr lang="en-US" dirty="0" smtClean="0"/>
              <a:t> do not know what to expect.</a:t>
            </a:r>
          </a:p>
          <a:p>
            <a:pPr lvl="1" algn="just" eaLnBrk="1" hangingPunct="1">
              <a:spcBef>
                <a:spcPts val="0"/>
              </a:spcBef>
              <a:spcAft>
                <a:spcPts val="600"/>
              </a:spcAft>
            </a:pPr>
            <a:r>
              <a:rPr lang="en-US" dirty="0" smtClean="0"/>
              <a:t>No way to </a:t>
            </a:r>
            <a:r>
              <a:rPr lang="en-US" b="1" dirty="0" smtClean="0"/>
              <a:t>validate</a:t>
            </a:r>
            <a:r>
              <a:rPr lang="en-US" dirty="0" smtClean="0"/>
              <a:t> whether build system satisfies the requirements.</a:t>
            </a:r>
            <a:endParaRPr lang="en-US" sz="2400"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16738" name="Picture 2"/>
          <p:cNvPicPr>
            <a:picLocks noChangeAspect="1" noChangeArrowheads="1"/>
          </p:cNvPicPr>
          <p:nvPr/>
        </p:nvPicPr>
        <p:blipFill>
          <a:blip r:embed="rId2" cstate="print"/>
          <a:srcRect/>
          <a:stretch>
            <a:fillRect/>
          </a:stretch>
        </p:blipFill>
        <p:spPr bwMode="auto">
          <a:xfrm>
            <a:off x="152400" y="228600"/>
            <a:ext cx="8762999" cy="64770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20834" name="Picture 2"/>
          <p:cNvPicPr>
            <a:picLocks noChangeAspect="1" noChangeArrowheads="1"/>
          </p:cNvPicPr>
          <p:nvPr/>
        </p:nvPicPr>
        <p:blipFill>
          <a:blip r:embed="rId2" cstate="print"/>
          <a:srcRect/>
          <a:stretch>
            <a:fillRect/>
          </a:stretch>
        </p:blipFill>
        <p:spPr bwMode="auto">
          <a:xfrm>
            <a:off x="152400" y="152400"/>
            <a:ext cx="8839200" cy="64770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21858" name="Picture 2"/>
          <p:cNvPicPr>
            <a:picLocks noChangeAspect="1" noChangeArrowheads="1"/>
          </p:cNvPicPr>
          <p:nvPr/>
        </p:nvPicPr>
        <p:blipFill>
          <a:blip r:embed="rId2" cstate="print"/>
          <a:srcRect/>
          <a:stretch>
            <a:fillRect/>
          </a:stretch>
        </p:blipFill>
        <p:spPr bwMode="auto">
          <a:xfrm>
            <a:off x="152400" y="152400"/>
            <a:ext cx="8839200" cy="6553199"/>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685800" y="203208"/>
            <a:ext cx="7772400" cy="1143000"/>
          </a:xfrm>
        </p:spPr>
        <p:txBody>
          <a:bodyPr/>
          <a:lstStyle/>
          <a:p>
            <a:pPr eaLnBrk="1" hangingPunct="1"/>
            <a:r>
              <a:rPr lang="en-US" dirty="0" smtClean="0"/>
              <a:t>Cardinality and Modality </a:t>
            </a:r>
          </a:p>
        </p:txBody>
      </p:sp>
      <p:sp>
        <p:nvSpPr>
          <p:cNvPr id="141315" name="Rectangle 3"/>
          <p:cNvSpPr>
            <a:spLocks noGrp="1" noChangeArrowheads="1"/>
          </p:cNvSpPr>
          <p:nvPr>
            <p:ph type="body" idx="1"/>
          </p:nvPr>
        </p:nvSpPr>
        <p:spPr>
          <a:xfrm>
            <a:off x="428596" y="1524000"/>
            <a:ext cx="8029604" cy="5105400"/>
          </a:xfrm>
        </p:spPr>
        <p:txBody>
          <a:bodyPr/>
          <a:lstStyle/>
          <a:p>
            <a:pPr algn="just" eaLnBrk="1" hangingPunct="1"/>
            <a:r>
              <a:rPr lang="en-US" sz="2800" b="1" dirty="0" smtClean="0">
                <a:cs typeface="Times New Roman" pitchFamily="1" charset="0"/>
              </a:rPr>
              <a:t>Degree: </a:t>
            </a:r>
            <a:r>
              <a:rPr lang="en-US" sz="2800" dirty="0" smtClean="0">
                <a:cs typeface="Times New Roman" pitchFamily="1" charset="0"/>
              </a:rPr>
              <a:t>Refers to the number of entities participating in the relationship. </a:t>
            </a:r>
          </a:p>
          <a:p>
            <a:pPr algn="just" eaLnBrk="1" hangingPunct="1"/>
            <a:r>
              <a:rPr lang="en-US" sz="2800" b="1" dirty="0" smtClean="0">
                <a:cs typeface="Times New Roman" pitchFamily="1" charset="0"/>
              </a:rPr>
              <a:t>Cardinality: </a:t>
            </a:r>
            <a:r>
              <a:rPr lang="en-US" sz="2800" dirty="0" smtClean="0">
                <a:cs typeface="Times New Roman" pitchFamily="1" charset="0"/>
              </a:rPr>
              <a:t>S</a:t>
            </a:r>
            <a:r>
              <a:rPr lang="en-US" dirty="0" smtClean="0">
                <a:cs typeface="Times New Roman" pitchFamily="1" charset="0"/>
              </a:rPr>
              <a:t>pecifies how the number of occurrences of one object are related to the number of occurrences of another object (1:1, 1:N, M:N)</a:t>
            </a:r>
          </a:p>
          <a:p>
            <a:pPr algn="just" eaLnBrk="1" hangingPunct="1"/>
            <a:r>
              <a:rPr lang="en-US" sz="2800" b="1" dirty="0" smtClean="0">
                <a:cs typeface="Times New Roman" pitchFamily="1" charset="0"/>
              </a:rPr>
              <a:t>Modality: </a:t>
            </a:r>
            <a:r>
              <a:rPr lang="en-US" sz="2800" dirty="0" smtClean="0">
                <a:cs typeface="Times New Roman" pitchFamily="1" charset="0"/>
              </a:rPr>
              <a:t>Represents the nature of relationship.</a:t>
            </a:r>
          </a:p>
          <a:p>
            <a:pPr lvl="1" algn="just" eaLnBrk="1" hangingPunct="1"/>
            <a:r>
              <a:rPr lang="en-US" dirty="0" smtClean="0">
                <a:cs typeface="Times New Roman" pitchFamily="1" charset="0"/>
              </a:rPr>
              <a:t>zero (0) for an optional object relationship</a:t>
            </a:r>
          </a:p>
          <a:p>
            <a:pPr lvl="1" algn="just" eaLnBrk="1" hangingPunct="1"/>
            <a:r>
              <a:rPr lang="en-US" dirty="0" smtClean="0">
                <a:cs typeface="Times New Roman" pitchFamily="1" charset="0"/>
              </a:rPr>
              <a:t>one (1) for a mandatory relationship</a:t>
            </a:r>
            <a:endParaRPr lang="en-US"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7762" name="Picture 2"/>
          <p:cNvPicPr>
            <a:picLocks noGrp="1" noChangeAspect="1" noChangeArrowheads="1"/>
          </p:cNvPicPr>
          <p:nvPr>
            <p:ph idx="1"/>
          </p:nvPr>
        </p:nvPicPr>
        <p:blipFill>
          <a:blip r:embed="rId2" cstate="print"/>
          <a:srcRect/>
          <a:stretch>
            <a:fillRect/>
          </a:stretch>
        </p:blipFill>
        <p:spPr bwMode="auto">
          <a:xfrm>
            <a:off x="152400" y="228600"/>
            <a:ext cx="8839199" cy="64770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8786" name="Picture 2"/>
          <p:cNvPicPr>
            <a:picLocks noGrp="1" noChangeAspect="1" noChangeArrowheads="1"/>
          </p:cNvPicPr>
          <p:nvPr>
            <p:ph idx="1"/>
          </p:nvPr>
        </p:nvPicPr>
        <p:blipFill>
          <a:blip r:embed="rId2" cstate="print"/>
          <a:srcRect/>
          <a:stretch>
            <a:fillRect/>
          </a:stretch>
        </p:blipFill>
        <p:spPr bwMode="auto">
          <a:xfrm>
            <a:off x="152401" y="152400"/>
            <a:ext cx="8839200" cy="64770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9810" name="Picture 2"/>
          <p:cNvPicPr>
            <a:picLocks noGrp="1" noChangeAspect="1" noChangeArrowheads="1"/>
          </p:cNvPicPr>
          <p:nvPr>
            <p:ph idx="1"/>
          </p:nvPr>
        </p:nvPicPr>
        <p:blipFill>
          <a:blip r:embed="rId2" cstate="print"/>
          <a:srcRect/>
          <a:stretch>
            <a:fillRect/>
          </a:stretch>
        </p:blipFill>
        <p:spPr bwMode="auto">
          <a:xfrm>
            <a:off x="152400" y="228600"/>
            <a:ext cx="8839199" cy="647700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685800" y="159666"/>
            <a:ext cx="7772400" cy="754734"/>
          </a:xfrm>
        </p:spPr>
        <p:txBody>
          <a:bodyPr/>
          <a:lstStyle/>
          <a:p>
            <a:pPr eaLnBrk="1" hangingPunct="1"/>
            <a:r>
              <a:rPr lang="en-US" sz="4000" dirty="0" smtClean="0"/>
              <a:t>Creating ER Diagrams</a:t>
            </a:r>
          </a:p>
        </p:txBody>
      </p:sp>
      <p:sp>
        <p:nvSpPr>
          <p:cNvPr id="142339" name="Rectangle 3"/>
          <p:cNvSpPr>
            <a:spLocks noGrp="1" noChangeArrowheads="1"/>
          </p:cNvSpPr>
          <p:nvPr>
            <p:ph type="body" idx="1"/>
          </p:nvPr>
        </p:nvSpPr>
        <p:spPr>
          <a:xfrm>
            <a:off x="457200" y="1000108"/>
            <a:ext cx="8329642" cy="5526108"/>
          </a:xfrm>
        </p:spPr>
        <p:txBody>
          <a:bodyPr/>
          <a:lstStyle/>
          <a:p>
            <a:pPr algn="just" eaLnBrk="1" hangingPunct="1"/>
            <a:r>
              <a:rPr lang="en-US" sz="2800" dirty="0" smtClean="0">
                <a:cs typeface="Times New Roman" pitchFamily="1" charset="0"/>
              </a:rPr>
              <a:t>Customer is asked to list </a:t>
            </a:r>
            <a:r>
              <a:rPr lang="en-US" sz="2800" b="1" dirty="0" smtClean="0">
                <a:cs typeface="Times New Roman" pitchFamily="1" charset="0"/>
              </a:rPr>
              <a:t>"things" </a:t>
            </a:r>
            <a:r>
              <a:rPr lang="en-US" sz="2800" dirty="0" smtClean="0">
                <a:cs typeface="Times New Roman" pitchFamily="1" charset="0"/>
              </a:rPr>
              <a:t>that application addresses.</a:t>
            </a:r>
          </a:p>
          <a:p>
            <a:pPr algn="just" eaLnBrk="1" hangingPunct="1"/>
            <a:r>
              <a:rPr lang="en-US" sz="2800" dirty="0" smtClean="0">
                <a:cs typeface="Times New Roman" pitchFamily="1" charset="0"/>
              </a:rPr>
              <a:t>These </a:t>
            </a:r>
            <a:r>
              <a:rPr lang="en-US" sz="2800" b="1" dirty="0" smtClean="0">
                <a:cs typeface="Times New Roman" pitchFamily="1" charset="0"/>
              </a:rPr>
              <a:t>things evolve into input objects</a:t>
            </a:r>
            <a:r>
              <a:rPr lang="en-US" sz="2800" dirty="0" smtClean="0">
                <a:cs typeface="Times New Roman" pitchFamily="1" charset="0"/>
              </a:rPr>
              <a:t>, output objects, and external entities.</a:t>
            </a:r>
          </a:p>
          <a:p>
            <a:pPr algn="just" eaLnBrk="1" hangingPunct="1"/>
            <a:r>
              <a:rPr lang="en-US" sz="2800" dirty="0" smtClean="0">
                <a:cs typeface="Times New Roman" pitchFamily="1" charset="0"/>
              </a:rPr>
              <a:t>Analyst and customer define </a:t>
            </a:r>
            <a:r>
              <a:rPr lang="en-US" sz="2800" b="1" dirty="0" smtClean="0">
                <a:cs typeface="Times New Roman" pitchFamily="1" charset="0"/>
              </a:rPr>
              <a:t>connections among the objects.</a:t>
            </a:r>
          </a:p>
          <a:p>
            <a:pPr algn="just" eaLnBrk="1" hangingPunct="1"/>
            <a:r>
              <a:rPr lang="en-US" sz="2800" dirty="0" smtClean="0">
                <a:cs typeface="Times New Roman" pitchFamily="1" charset="0"/>
              </a:rPr>
              <a:t>One or more object-relationship pairs is created for each connection.</a:t>
            </a:r>
          </a:p>
          <a:p>
            <a:pPr algn="just" eaLnBrk="1" hangingPunct="1"/>
            <a:r>
              <a:rPr lang="en-US" sz="2800" dirty="0">
                <a:cs typeface="Times New Roman" pitchFamily="1" charset="0"/>
              </a:rPr>
              <a:t>Cardinality and modality are determined for an object-relationship </a:t>
            </a:r>
            <a:r>
              <a:rPr lang="en-US" sz="2800" dirty="0" smtClean="0">
                <a:cs typeface="Times New Roman" pitchFamily="1" charset="0"/>
              </a:rPr>
              <a:t>pair.</a:t>
            </a:r>
            <a:endParaRPr lang="en-US" sz="2800" dirty="0">
              <a:cs typeface="Times New Roman" pitchFamily="1" charset="0"/>
            </a:endParaRPr>
          </a:p>
          <a:p>
            <a:pPr algn="just" eaLnBrk="1" hangingPunct="1"/>
            <a:r>
              <a:rPr lang="en-US" sz="2800" dirty="0">
                <a:cs typeface="Times New Roman" pitchFamily="1" charset="0"/>
              </a:rPr>
              <a:t>Attributes of each entity are </a:t>
            </a:r>
            <a:r>
              <a:rPr lang="en-US" sz="2800" dirty="0" smtClean="0">
                <a:cs typeface="Times New Roman" pitchFamily="1" charset="0"/>
              </a:rPr>
              <a:t>defined.</a:t>
            </a:r>
            <a:endParaRPr lang="en-US" sz="2800" dirty="0">
              <a:cs typeface="Times New Roman" pitchFamily="1" charset="0"/>
            </a:endParaRPr>
          </a:p>
          <a:p>
            <a:pPr algn="just" eaLnBrk="1" hangingPunct="1"/>
            <a:r>
              <a:rPr lang="en-US" sz="2800" dirty="0">
                <a:cs typeface="Times New Roman" pitchFamily="1" charset="0"/>
              </a:rPr>
              <a:t>ERD is reviewed and </a:t>
            </a:r>
            <a:r>
              <a:rPr lang="en-US" sz="2800" dirty="0" smtClean="0">
                <a:cs typeface="Times New Roman" pitchFamily="1" charset="0"/>
              </a:rPr>
              <a:t>refined</a:t>
            </a:r>
            <a:r>
              <a:rPr lang="en-US" sz="2800" dirty="0"/>
              <a:t>.</a:t>
            </a:r>
          </a:p>
          <a:p>
            <a:pPr eaLnBrk="1" hangingPunct="1"/>
            <a:endParaRPr lang="en-US" sz="3000" dirty="0" smtClean="0">
              <a:cs typeface="Times New Roman" pitchFamily="1"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85800" y="159666"/>
            <a:ext cx="7772400" cy="907134"/>
          </a:xfrm>
        </p:spPr>
        <p:txBody>
          <a:bodyPr/>
          <a:lstStyle/>
          <a:p>
            <a:pPr eaLnBrk="1" hangingPunct="1"/>
            <a:r>
              <a:rPr lang="en-US" sz="3600" dirty="0" smtClean="0"/>
              <a:t>Functional Modeling DFD </a:t>
            </a:r>
          </a:p>
        </p:txBody>
      </p:sp>
      <p:sp>
        <p:nvSpPr>
          <p:cNvPr id="145411" name="Rectangle 3"/>
          <p:cNvSpPr>
            <a:spLocks noGrp="1" noChangeArrowheads="1"/>
          </p:cNvSpPr>
          <p:nvPr>
            <p:ph type="body" idx="1"/>
          </p:nvPr>
        </p:nvSpPr>
        <p:spPr>
          <a:xfrm>
            <a:off x="457200" y="1295400"/>
            <a:ext cx="8305800" cy="4800600"/>
          </a:xfrm>
        </p:spPr>
        <p:txBody>
          <a:bodyPr/>
          <a:lstStyle/>
          <a:p>
            <a:pPr algn="just" eaLnBrk="1" hangingPunct="1">
              <a:spcBef>
                <a:spcPts val="0"/>
              </a:spcBef>
              <a:spcAft>
                <a:spcPts val="600"/>
              </a:spcAft>
            </a:pPr>
            <a:r>
              <a:rPr lang="en-US" sz="2800" dirty="0" smtClean="0">
                <a:cs typeface="Times New Roman" pitchFamily="1" charset="0"/>
              </a:rPr>
              <a:t>Shows the relationships among </a:t>
            </a:r>
            <a:r>
              <a:rPr lang="en-US" sz="2800" b="1" dirty="0" smtClean="0">
                <a:cs typeface="Times New Roman" pitchFamily="1" charset="0"/>
              </a:rPr>
              <a:t>external entities</a:t>
            </a:r>
            <a:r>
              <a:rPr lang="en-US" sz="2800" dirty="0" smtClean="0">
                <a:cs typeface="Times New Roman" pitchFamily="1" charset="0"/>
              </a:rPr>
              <a:t>, </a:t>
            </a:r>
            <a:r>
              <a:rPr lang="en-US" sz="2800" b="1" dirty="0" smtClean="0">
                <a:cs typeface="Times New Roman" pitchFamily="1" charset="0"/>
              </a:rPr>
              <a:t>process or transforms</a:t>
            </a:r>
            <a:r>
              <a:rPr lang="en-US" sz="2800" dirty="0" smtClean="0">
                <a:cs typeface="Times New Roman" pitchFamily="1" charset="0"/>
              </a:rPr>
              <a:t>, </a:t>
            </a:r>
            <a:r>
              <a:rPr lang="en-US" sz="2800" b="1" dirty="0" smtClean="0">
                <a:cs typeface="Times New Roman" pitchFamily="1" charset="0"/>
              </a:rPr>
              <a:t>data items</a:t>
            </a:r>
            <a:r>
              <a:rPr lang="en-US" sz="2800" dirty="0" smtClean="0">
                <a:cs typeface="Times New Roman" pitchFamily="1" charset="0"/>
              </a:rPr>
              <a:t> and </a:t>
            </a:r>
            <a:r>
              <a:rPr lang="en-US" sz="2800" b="1" dirty="0" smtClean="0">
                <a:cs typeface="Times New Roman" pitchFamily="1" charset="0"/>
              </a:rPr>
              <a:t>data stores.</a:t>
            </a:r>
          </a:p>
          <a:p>
            <a:pPr algn="just" eaLnBrk="1" hangingPunct="1">
              <a:spcBef>
                <a:spcPts val="0"/>
              </a:spcBef>
              <a:spcAft>
                <a:spcPts val="600"/>
              </a:spcAft>
            </a:pPr>
            <a:r>
              <a:rPr lang="en-US" sz="2800" dirty="0" smtClean="0">
                <a:cs typeface="Times New Roman" pitchFamily="1" charset="0"/>
              </a:rPr>
              <a:t>DFD’s only show the flow of data through the software system and can’t </a:t>
            </a:r>
            <a:r>
              <a:rPr lang="en-US" sz="2800" dirty="0">
                <a:cs typeface="Times New Roman" pitchFamily="1" charset="0"/>
              </a:rPr>
              <a:t>show procedural details like conditionals or </a:t>
            </a:r>
            <a:r>
              <a:rPr lang="en-US" sz="2800" dirty="0" smtClean="0">
                <a:cs typeface="Times New Roman" pitchFamily="1" charset="0"/>
              </a:rPr>
              <a:t>loops.</a:t>
            </a:r>
          </a:p>
          <a:p>
            <a:pPr algn="just" eaLnBrk="1" hangingPunct="1">
              <a:spcBef>
                <a:spcPts val="0"/>
              </a:spcBef>
              <a:spcAft>
                <a:spcPts val="600"/>
              </a:spcAft>
            </a:pPr>
            <a:r>
              <a:rPr lang="en-US" sz="2800" dirty="0">
                <a:cs typeface="Times New Roman" pitchFamily="1" charset="0"/>
              </a:rPr>
              <a:t>Refinement from one DFD level to the next should follow approx. 1:5 </a:t>
            </a:r>
            <a:r>
              <a:rPr lang="en-US" sz="2800" dirty="0" smtClean="0">
                <a:cs typeface="Times New Roman" pitchFamily="1" charset="0"/>
              </a:rPr>
              <a:t>ratio.</a:t>
            </a:r>
            <a:endParaRPr lang="en-US" sz="2800" dirty="0">
              <a:cs typeface="Times New Roman" pitchFamily="1" charset="0"/>
            </a:endParaRPr>
          </a:p>
          <a:p>
            <a:pPr algn="just" eaLnBrk="1" hangingPunct="1">
              <a:spcBef>
                <a:spcPts val="0"/>
              </a:spcBef>
              <a:spcAft>
                <a:spcPts val="600"/>
              </a:spcAft>
            </a:pPr>
            <a:r>
              <a:rPr lang="en-US" sz="2800" dirty="0">
                <a:cs typeface="Times New Roman" pitchFamily="1" charset="0"/>
              </a:rPr>
              <a:t>This ratio will reduce as the refinement </a:t>
            </a:r>
            <a:r>
              <a:rPr lang="en-US" sz="2800" dirty="0" smtClean="0">
                <a:cs typeface="Times New Roman" pitchFamily="1" charset="0"/>
              </a:rPr>
              <a:t>proceeds.</a:t>
            </a:r>
            <a:endParaRPr lang="en-US" sz="2800" dirty="0">
              <a:cs typeface="Times New Roman" pitchFamily="1" charset="0"/>
            </a:endParaRPr>
          </a:p>
          <a:p>
            <a:pPr algn="just" eaLnBrk="1" hangingPunct="1">
              <a:spcBef>
                <a:spcPts val="0"/>
              </a:spcBef>
              <a:spcAft>
                <a:spcPts val="600"/>
              </a:spcAft>
            </a:pPr>
            <a:r>
              <a:rPr lang="en-US" sz="2800" dirty="0">
                <a:cs typeface="Times New Roman" pitchFamily="1" charset="0"/>
              </a:rPr>
              <a:t>To model real-time systems, structured analysis notation must be available for time continuous data and event </a:t>
            </a:r>
            <a:r>
              <a:rPr lang="en-US" sz="2800" dirty="0" smtClean="0">
                <a:cs typeface="Times New Roman" pitchFamily="1" charset="0"/>
              </a:rPr>
              <a:t>processing.</a:t>
            </a:r>
            <a:endParaRPr lang="en-US" sz="2800" dirty="0">
              <a:cs typeface="Times New Roman" pitchFamily="1" charset="0"/>
            </a:endParaRPr>
          </a:p>
          <a:p>
            <a:pPr eaLnBrk="1" hangingPunct="1">
              <a:lnSpc>
                <a:spcPct val="90000"/>
              </a:lnSpc>
            </a:pPr>
            <a:endParaRPr lang="en-US" sz="2800"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685800" y="87096"/>
            <a:ext cx="7772400" cy="1143000"/>
          </a:xfrm>
        </p:spPr>
        <p:txBody>
          <a:bodyPr/>
          <a:lstStyle/>
          <a:p>
            <a:pPr eaLnBrk="1" hangingPunct="1"/>
            <a:r>
              <a:rPr lang="en-US" sz="3600" dirty="0" smtClean="0"/>
              <a:t>Creating DFD </a:t>
            </a:r>
          </a:p>
        </p:txBody>
      </p:sp>
      <p:sp>
        <p:nvSpPr>
          <p:cNvPr id="147459" name="Rectangle 3"/>
          <p:cNvSpPr>
            <a:spLocks noGrp="1" noChangeArrowheads="1"/>
          </p:cNvSpPr>
          <p:nvPr>
            <p:ph type="body" idx="1"/>
          </p:nvPr>
        </p:nvSpPr>
        <p:spPr>
          <a:xfrm>
            <a:off x="500034" y="1295400"/>
            <a:ext cx="8286808" cy="5276872"/>
          </a:xfrm>
        </p:spPr>
        <p:txBody>
          <a:bodyPr/>
          <a:lstStyle/>
          <a:p>
            <a:pPr algn="just" eaLnBrk="1" hangingPunct="1">
              <a:spcBef>
                <a:spcPts val="0"/>
              </a:spcBef>
              <a:spcAft>
                <a:spcPts val="600"/>
              </a:spcAft>
            </a:pPr>
            <a:r>
              <a:rPr lang="en-US" sz="2800" dirty="0" smtClean="0">
                <a:cs typeface="Times New Roman" pitchFamily="1" charset="0"/>
              </a:rPr>
              <a:t>Level 0 DFD should depict the system as a single bubble with Primary input and output.</a:t>
            </a:r>
          </a:p>
          <a:p>
            <a:pPr algn="just" eaLnBrk="1" hangingPunct="1">
              <a:spcBef>
                <a:spcPts val="0"/>
              </a:spcBef>
              <a:spcAft>
                <a:spcPts val="600"/>
              </a:spcAft>
            </a:pPr>
            <a:r>
              <a:rPr lang="en-US" sz="2800" dirty="0" smtClean="0">
                <a:cs typeface="Times New Roman" pitchFamily="1" charset="0"/>
              </a:rPr>
              <a:t>Refinement should begin by consolidating candidate processes, data objects and data stores to be represented at the next level.</a:t>
            </a:r>
          </a:p>
          <a:p>
            <a:pPr algn="just" eaLnBrk="1" hangingPunct="1">
              <a:spcBef>
                <a:spcPts val="0"/>
              </a:spcBef>
              <a:spcAft>
                <a:spcPts val="600"/>
              </a:spcAft>
            </a:pPr>
            <a:r>
              <a:rPr lang="en-US" sz="2800" dirty="0" smtClean="0">
                <a:cs typeface="Times New Roman" pitchFamily="1" charset="0"/>
              </a:rPr>
              <a:t>Label all arrows with meaningful names.</a:t>
            </a:r>
          </a:p>
          <a:p>
            <a:pPr algn="just" eaLnBrk="1" hangingPunct="1">
              <a:spcBef>
                <a:spcPts val="0"/>
              </a:spcBef>
              <a:spcAft>
                <a:spcPts val="600"/>
              </a:spcAft>
            </a:pPr>
            <a:r>
              <a:rPr lang="en-US" sz="2800" dirty="0">
                <a:cs typeface="Times New Roman" pitchFamily="1" charset="0"/>
              </a:rPr>
              <a:t>Information flow must be maintained from one level to </a:t>
            </a:r>
            <a:r>
              <a:rPr lang="en-US" sz="2800" dirty="0" smtClean="0">
                <a:cs typeface="Times New Roman" pitchFamily="1" charset="0"/>
              </a:rPr>
              <a:t>the other.</a:t>
            </a:r>
            <a:endParaRPr lang="en-US" sz="2800" dirty="0">
              <a:cs typeface="Times New Roman" pitchFamily="1" charset="0"/>
            </a:endParaRPr>
          </a:p>
          <a:p>
            <a:pPr algn="just" eaLnBrk="1" hangingPunct="1">
              <a:spcBef>
                <a:spcPts val="0"/>
              </a:spcBef>
              <a:spcAft>
                <a:spcPts val="600"/>
              </a:spcAft>
            </a:pPr>
            <a:r>
              <a:rPr lang="en-US" sz="2800" dirty="0">
                <a:cs typeface="Times New Roman" pitchFamily="1" charset="0"/>
              </a:rPr>
              <a:t>Refine/explore one bubble at a </a:t>
            </a:r>
            <a:r>
              <a:rPr lang="en-US" sz="2800" dirty="0" smtClean="0">
                <a:cs typeface="Times New Roman" pitchFamily="1" charset="0"/>
              </a:rPr>
              <a:t>time.</a:t>
            </a:r>
            <a:endParaRPr lang="en-US" sz="2800" dirty="0">
              <a:cs typeface="Times New Roman" pitchFamily="1" charset="0"/>
            </a:endParaRPr>
          </a:p>
          <a:p>
            <a:pPr algn="just" eaLnBrk="1" hangingPunct="1">
              <a:spcBef>
                <a:spcPts val="0"/>
              </a:spcBef>
              <a:spcAft>
                <a:spcPts val="600"/>
              </a:spcAft>
            </a:pPr>
            <a:r>
              <a:rPr lang="en-US" sz="2800" dirty="0">
                <a:cs typeface="Times New Roman" pitchFamily="1" charset="0"/>
              </a:rPr>
              <a:t>Write PSPEC for each bubble in the final </a:t>
            </a:r>
            <a:r>
              <a:rPr lang="en-US" sz="2800" dirty="0" smtClean="0">
                <a:cs typeface="Times New Roman" pitchFamily="1" charset="0"/>
              </a:rPr>
              <a:t>DFD.</a:t>
            </a:r>
            <a:endParaRPr lang="en-US" sz="2800" dirty="0">
              <a:cs typeface="Times New Roman" pitchFamily="1" charset="0"/>
            </a:endParaRPr>
          </a:p>
          <a:p>
            <a:pPr eaLnBrk="1" hangingPunct="1"/>
            <a:endParaRPr lang="en-US" sz="2400" dirty="0" smtClean="0">
              <a:cs typeface="Times New Roman" pitchFamily="1"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85800" y="214298"/>
            <a:ext cx="7772400" cy="1143000"/>
          </a:xfrm>
        </p:spPr>
        <p:txBody>
          <a:bodyPr/>
          <a:lstStyle/>
          <a:p>
            <a:pPr eaLnBrk="1" hangingPunct="1"/>
            <a:r>
              <a:rPr lang="en-US" sz="4000" dirty="0" smtClean="0"/>
              <a:t>Software Requirements Analysis Phases</a:t>
            </a:r>
          </a:p>
        </p:txBody>
      </p:sp>
      <p:sp>
        <p:nvSpPr>
          <p:cNvPr id="92163" name="Rectangle 3"/>
          <p:cNvSpPr>
            <a:spLocks noGrp="1" noChangeArrowheads="1"/>
          </p:cNvSpPr>
          <p:nvPr>
            <p:ph type="body" idx="1"/>
          </p:nvPr>
        </p:nvSpPr>
        <p:spPr>
          <a:xfrm>
            <a:off x="685800" y="1643050"/>
            <a:ext cx="7772400" cy="4114800"/>
          </a:xfrm>
        </p:spPr>
        <p:txBody>
          <a:bodyPr/>
          <a:lstStyle/>
          <a:p>
            <a:pPr eaLnBrk="1" hangingPunct="1"/>
            <a:r>
              <a:rPr lang="en-US" dirty="0" smtClean="0">
                <a:cs typeface="Times New Roman" pitchFamily="1" charset="0"/>
              </a:rPr>
              <a:t>Problem recognition.</a:t>
            </a:r>
          </a:p>
          <a:p>
            <a:pPr eaLnBrk="1" hangingPunct="1"/>
            <a:r>
              <a:rPr lang="en-US" dirty="0" smtClean="0">
                <a:cs typeface="Times New Roman" pitchFamily="1" charset="0"/>
              </a:rPr>
              <a:t>Evaluation and synthesis: focus is on what not how.</a:t>
            </a:r>
          </a:p>
          <a:p>
            <a:pPr eaLnBrk="1" hangingPunct="1"/>
            <a:r>
              <a:rPr lang="en-US" dirty="0" smtClean="0">
                <a:cs typeface="Times New Roman" pitchFamily="1" charset="0"/>
              </a:rPr>
              <a:t>Modeling.</a:t>
            </a:r>
          </a:p>
          <a:p>
            <a:pPr eaLnBrk="1" hangingPunct="1"/>
            <a:r>
              <a:rPr lang="en-US" dirty="0" smtClean="0">
                <a:cs typeface="Times New Roman" pitchFamily="1" charset="0"/>
              </a:rPr>
              <a:t>Specification.</a:t>
            </a:r>
          </a:p>
          <a:p>
            <a:pPr eaLnBrk="1" hangingPunct="1"/>
            <a:r>
              <a:rPr lang="en-US" dirty="0" smtClean="0">
                <a:cs typeface="Times New Roman" pitchFamily="1" charset="0"/>
              </a:rPr>
              <a:t>Review.</a:t>
            </a:r>
            <a:endParaRPr lang="en-US" dirty="0"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685800" y="76200"/>
            <a:ext cx="7772400" cy="1143000"/>
          </a:xfrm>
        </p:spPr>
        <p:txBody>
          <a:bodyPr/>
          <a:lstStyle/>
          <a:p>
            <a:pPr eaLnBrk="1" hangingPunct="1"/>
            <a:r>
              <a:rPr lang="en-US" smtClean="0"/>
              <a:t>Dataflow Diagram</a:t>
            </a:r>
          </a:p>
        </p:txBody>
      </p:sp>
      <p:sp>
        <p:nvSpPr>
          <p:cNvPr id="144387" name="Rectangle 3"/>
          <p:cNvSpPr>
            <a:spLocks noChangeArrowheads="1"/>
          </p:cNvSpPr>
          <p:nvPr/>
        </p:nvSpPr>
        <p:spPr bwMode="auto">
          <a:xfrm>
            <a:off x="2852738" y="2333625"/>
            <a:ext cx="9144000" cy="0"/>
          </a:xfrm>
          <a:prstGeom prst="rect">
            <a:avLst/>
          </a:prstGeom>
          <a:noFill/>
          <a:ln w="9525">
            <a:noFill/>
            <a:miter lim="800000"/>
            <a:headEnd/>
            <a:tailEnd/>
          </a:ln>
        </p:spPr>
        <p:txBody>
          <a:bodyPr>
            <a:spAutoFit/>
          </a:bodyPr>
          <a:lstStyle/>
          <a:p>
            <a:endParaRPr lang="en-US"/>
          </a:p>
        </p:txBody>
      </p:sp>
      <p:pic>
        <p:nvPicPr>
          <p:cNvPr id="144388" name="Picture 4" descr="C:\Cis375\Old Lectures\Image33.gif"/>
          <p:cNvPicPr>
            <a:picLocks noChangeAspect="1" noChangeArrowheads="1"/>
          </p:cNvPicPr>
          <p:nvPr/>
        </p:nvPicPr>
        <p:blipFill>
          <a:blip r:embed="rId2" r:link="rId3" cstate="print"/>
          <a:srcRect/>
          <a:stretch>
            <a:fillRect/>
          </a:stretch>
        </p:blipFill>
        <p:spPr bwMode="auto">
          <a:xfrm>
            <a:off x="2133600" y="1295400"/>
            <a:ext cx="4953000" cy="3154363"/>
          </a:xfrm>
          <a:prstGeom prst="rect">
            <a:avLst/>
          </a:prstGeom>
          <a:noFill/>
          <a:ln w="9525">
            <a:noFill/>
            <a:miter lim="800000"/>
            <a:headEnd/>
            <a:tailEnd/>
          </a:ln>
        </p:spPr>
      </p:pic>
      <p:sp>
        <p:nvSpPr>
          <p:cNvPr id="144389" name="Text Box 5"/>
          <p:cNvSpPr txBox="1">
            <a:spLocks noChangeArrowheads="1"/>
          </p:cNvSpPr>
          <p:nvPr/>
        </p:nvSpPr>
        <p:spPr bwMode="auto">
          <a:xfrm>
            <a:off x="801924" y="4495800"/>
            <a:ext cx="7391400" cy="2123658"/>
          </a:xfrm>
          <a:prstGeom prst="rect">
            <a:avLst/>
          </a:prstGeom>
          <a:noFill/>
          <a:ln w="3175">
            <a:solidFill>
              <a:schemeClr val="bg1"/>
            </a:solidFill>
            <a:miter lim="800000"/>
            <a:headEnd/>
            <a:tailEnd/>
          </a:ln>
        </p:spPr>
        <p:txBody>
          <a:bodyPr wrap="square">
            <a:spAutoFit/>
          </a:bodyPr>
          <a:lstStyle/>
          <a:p>
            <a:pPr eaLnBrk="1" hangingPunct="1">
              <a:spcBef>
                <a:spcPct val="50000"/>
              </a:spcBef>
            </a:pPr>
            <a:r>
              <a:rPr lang="en-US" dirty="0">
                <a:latin typeface="Arial" charset="0"/>
              </a:rPr>
              <a:t>Rectangle = information producer or consumer</a:t>
            </a:r>
          </a:p>
          <a:p>
            <a:pPr eaLnBrk="1" hangingPunct="1">
              <a:spcBef>
                <a:spcPct val="50000"/>
              </a:spcBef>
            </a:pPr>
            <a:r>
              <a:rPr lang="en-US" dirty="0">
                <a:latin typeface="Arial" charset="0"/>
              </a:rPr>
              <a:t>Oval = software element that transforms </a:t>
            </a:r>
            <a:r>
              <a:rPr lang="en-US" dirty="0" smtClean="0">
                <a:latin typeface="Arial" charset="0"/>
              </a:rPr>
              <a:t>information</a:t>
            </a:r>
            <a:endParaRPr lang="en-US" dirty="0">
              <a:latin typeface="Arial" charset="0"/>
            </a:endParaRPr>
          </a:p>
          <a:p>
            <a:pPr eaLnBrk="1" hangingPunct="1">
              <a:spcBef>
                <a:spcPct val="50000"/>
              </a:spcBef>
            </a:pPr>
            <a:r>
              <a:rPr lang="en-US" dirty="0">
                <a:latin typeface="Arial" charset="0"/>
              </a:rPr>
              <a:t>Arrow = </a:t>
            </a:r>
            <a:r>
              <a:rPr lang="en-US" dirty="0" smtClean="0">
                <a:latin typeface="Arial" charset="0"/>
              </a:rPr>
              <a:t>direction of data item flow</a:t>
            </a:r>
            <a:endParaRPr lang="en-US" dirty="0">
              <a:latin typeface="Arial" charset="0"/>
            </a:endParaRPr>
          </a:p>
          <a:p>
            <a:pPr eaLnBrk="1" hangingPunct="1">
              <a:spcBef>
                <a:spcPct val="50000"/>
              </a:spcBef>
            </a:pPr>
            <a:r>
              <a:rPr lang="en-US" dirty="0">
                <a:latin typeface="Arial" charset="0"/>
              </a:rPr>
              <a:t>information repository (not shown)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85800" y="214298"/>
            <a:ext cx="7772400" cy="1143000"/>
          </a:xfrm>
        </p:spPr>
        <p:txBody>
          <a:bodyPr/>
          <a:lstStyle/>
          <a:p>
            <a:pPr eaLnBrk="1" hangingPunct="1"/>
            <a:r>
              <a:rPr lang="en-US" dirty="0" smtClean="0"/>
              <a:t>Graphical Notation</a:t>
            </a:r>
          </a:p>
        </p:txBody>
      </p:sp>
      <p:sp>
        <p:nvSpPr>
          <p:cNvPr id="149507" name="Rectangle 3"/>
          <p:cNvSpPr>
            <a:spLocks noGrp="1" noChangeArrowheads="1"/>
          </p:cNvSpPr>
          <p:nvPr>
            <p:ph type="body" idx="1"/>
          </p:nvPr>
        </p:nvSpPr>
        <p:spPr>
          <a:xfrm>
            <a:off x="428596" y="1457340"/>
            <a:ext cx="8286808" cy="4114800"/>
          </a:xfrm>
        </p:spPr>
        <p:txBody>
          <a:bodyPr/>
          <a:lstStyle/>
          <a:p>
            <a:pPr lvl="1" algn="just" eaLnBrk="1" hangingPunct="1"/>
            <a:r>
              <a:rPr lang="en-AU" sz="3200" i="1" dirty="0" smtClean="0"/>
              <a:t>Bubbles</a:t>
            </a:r>
            <a:r>
              <a:rPr lang="en-AU" sz="3200" dirty="0" smtClean="0"/>
              <a:t> represent functions.</a:t>
            </a:r>
          </a:p>
          <a:p>
            <a:pPr lvl="1" algn="just" eaLnBrk="1" hangingPunct="1"/>
            <a:r>
              <a:rPr lang="en-AU" sz="3200" i="1" dirty="0" smtClean="0"/>
              <a:t>Arcs</a:t>
            </a:r>
            <a:r>
              <a:rPr lang="en-AU" sz="3200" dirty="0" smtClean="0"/>
              <a:t> represent data flows.</a:t>
            </a:r>
          </a:p>
          <a:p>
            <a:pPr lvl="1" algn="just" eaLnBrk="1" hangingPunct="1"/>
            <a:r>
              <a:rPr lang="en-AU" sz="3200" i="1" dirty="0" smtClean="0"/>
              <a:t>Open boxes</a:t>
            </a:r>
            <a:r>
              <a:rPr lang="en-AU" sz="3200" dirty="0" smtClean="0"/>
              <a:t> represent persistent store.</a:t>
            </a:r>
          </a:p>
          <a:p>
            <a:pPr lvl="1" algn="just" eaLnBrk="1" hangingPunct="1"/>
            <a:r>
              <a:rPr lang="en-AU" sz="3200" i="1" dirty="0" smtClean="0"/>
              <a:t>Closed boxes</a:t>
            </a:r>
            <a:r>
              <a:rPr lang="en-AU" sz="3200" dirty="0" smtClean="0"/>
              <a:t> represent I/O interaction.</a:t>
            </a:r>
            <a:endParaRPr lang="en-US" dirty="0" smtClean="0"/>
          </a:p>
        </p:txBody>
      </p:sp>
      <p:sp>
        <p:nvSpPr>
          <p:cNvPr id="149508" name="Rectangle 4"/>
          <p:cNvSpPr>
            <a:spLocks noChangeArrowheads="1"/>
          </p:cNvSpPr>
          <p:nvPr/>
        </p:nvSpPr>
        <p:spPr bwMode="auto">
          <a:xfrm>
            <a:off x="2614613" y="2976563"/>
            <a:ext cx="9144000" cy="0"/>
          </a:xfrm>
          <a:prstGeom prst="rect">
            <a:avLst/>
          </a:prstGeom>
          <a:noFill/>
          <a:ln w="76200">
            <a:noFill/>
            <a:miter lim="800000"/>
            <a:headEnd/>
            <a:tailEnd/>
          </a:ln>
        </p:spPr>
        <p:txBody>
          <a:bodyPr>
            <a:spAutoFit/>
          </a:bodyPr>
          <a:lstStyle/>
          <a:p>
            <a:endParaRPr lang="en-US"/>
          </a:p>
        </p:txBody>
      </p:sp>
      <p:pic>
        <p:nvPicPr>
          <p:cNvPr id="149509" name="Picture 5"/>
          <p:cNvPicPr>
            <a:picLocks noChangeAspect="1" noChangeArrowheads="1"/>
          </p:cNvPicPr>
          <p:nvPr/>
        </p:nvPicPr>
        <p:blipFill>
          <a:blip r:embed="rId2" cstate="print"/>
          <a:srcRect/>
          <a:stretch>
            <a:fillRect/>
          </a:stretch>
        </p:blipFill>
        <p:spPr bwMode="auto">
          <a:xfrm>
            <a:off x="914400" y="4071942"/>
            <a:ext cx="7573963" cy="1754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72582"/>
            <a:ext cx="7772400" cy="1143000"/>
          </a:xfrm>
        </p:spPr>
        <p:txBody>
          <a:bodyPr/>
          <a:lstStyle/>
          <a:p>
            <a:pPr eaLnBrk="1" hangingPunct="1"/>
            <a:r>
              <a:rPr lang="en-US" dirty="0" smtClean="0"/>
              <a:t>Example</a:t>
            </a:r>
            <a:endParaRPr lang="it-IT" dirty="0" smtClean="0"/>
          </a:p>
        </p:txBody>
      </p:sp>
      <p:sp>
        <p:nvSpPr>
          <p:cNvPr id="3076" name="Rectangle 3"/>
          <p:cNvSpPr>
            <a:spLocks noChangeArrowheads="1"/>
          </p:cNvSpPr>
          <p:nvPr/>
        </p:nvSpPr>
        <p:spPr bwMode="auto">
          <a:xfrm>
            <a:off x="2628900" y="1714500"/>
            <a:ext cx="9144000" cy="0"/>
          </a:xfrm>
          <a:prstGeom prst="rect">
            <a:avLst/>
          </a:prstGeom>
          <a:noFill/>
          <a:ln w="76200">
            <a:noFill/>
            <a:miter lim="800000"/>
            <a:headEnd/>
            <a:tailEnd/>
          </a:ln>
        </p:spPr>
        <p:txBody>
          <a:bodyPr>
            <a:spAutoFit/>
          </a:bodyPr>
          <a:lstStyle/>
          <a:p>
            <a:endParaRPr lang="en-US"/>
          </a:p>
        </p:txBody>
      </p:sp>
      <p:graphicFrame>
        <p:nvGraphicFramePr>
          <p:cNvPr id="3074" name="Object 4"/>
          <p:cNvGraphicFramePr>
            <a:graphicFrameLocks noChangeAspect="1"/>
          </p:cNvGraphicFramePr>
          <p:nvPr/>
        </p:nvGraphicFramePr>
        <p:xfrm>
          <a:off x="-762000" y="1066800"/>
          <a:ext cx="6096000" cy="5378450"/>
        </p:xfrm>
        <a:graphic>
          <a:graphicData uri="http://schemas.openxmlformats.org/presentationml/2006/ole">
            <p:oleObj spid="_x0000_s3091" r:id="rId3" imgW="3877568" imgH="3429134" progId="Word.Picture.8">
              <p:embed/>
            </p:oleObj>
          </a:graphicData>
        </a:graphic>
      </p:graphicFrame>
      <p:sp>
        <p:nvSpPr>
          <p:cNvPr id="3077" name="Text Box 5"/>
          <p:cNvSpPr txBox="1">
            <a:spLocks noChangeArrowheads="1"/>
          </p:cNvSpPr>
          <p:nvPr/>
        </p:nvSpPr>
        <p:spPr bwMode="auto">
          <a:xfrm>
            <a:off x="5105400" y="2819400"/>
            <a:ext cx="3155950" cy="822325"/>
          </a:xfrm>
          <a:prstGeom prst="rect">
            <a:avLst/>
          </a:prstGeom>
          <a:noFill/>
          <a:ln w="76200">
            <a:noFill/>
            <a:miter lim="800000"/>
            <a:headEnd/>
            <a:tailEnd/>
          </a:ln>
        </p:spPr>
        <p:txBody>
          <a:bodyPr wrap="none">
            <a:spAutoFit/>
          </a:bodyPr>
          <a:lstStyle/>
          <a:p>
            <a:pPr eaLnBrk="1" hangingPunct="1"/>
            <a:r>
              <a:rPr lang="en-US">
                <a:latin typeface="Tahoma" charset="0"/>
              </a:rPr>
              <a:t>specifies evaluation of</a:t>
            </a:r>
          </a:p>
          <a:p>
            <a:pPr eaLnBrk="1" hangingPunct="1"/>
            <a:r>
              <a:rPr lang="en-US">
                <a:latin typeface="Tahoma" charset="0"/>
                <a:cs typeface="Times New Roman" pitchFamily="1" charset="0"/>
              </a:rPr>
              <a:t>(a + b) * (c + a * d)</a:t>
            </a:r>
            <a:r>
              <a:rPr lang="it-IT">
                <a:latin typeface="Tahoma" charset="0"/>
              </a:rPr>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246750"/>
            <a:ext cx="7772400" cy="1143000"/>
          </a:xfrm>
        </p:spPr>
        <p:txBody>
          <a:bodyPr/>
          <a:lstStyle/>
          <a:p>
            <a:pPr eaLnBrk="1" hangingPunct="1"/>
            <a:r>
              <a:rPr lang="en-US" dirty="0" smtClean="0"/>
              <a:t>A Construction “Method” </a:t>
            </a:r>
          </a:p>
        </p:txBody>
      </p:sp>
      <p:graphicFrame>
        <p:nvGraphicFramePr>
          <p:cNvPr id="4098" name="Object 3"/>
          <p:cNvGraphicFramePr>
            <a:graphicFrameLocks noChangeAspect="1"/>
          </p:cNvGraphicFramePr>
          <p:nvPr/>
        </p:nvGraphicFramePr>
        <p:xfrm>
          <a:off x="1447800" y="3048000"/>
          <a:ext cx="6345238" cy="2362200"/>
        </p:xfrm>
        <a:graphic>
          <a:graphicData uri="http://schemas.openxmlformats.org/presentationml/2006/ole">
            <p:oleObj spid="_x0000_s4116" name="Picture" r:id="rId3" imgW="3677412" imgH="1124712" progId="Word.Picture.8">
              <p:embed/>
            </p:oleObj>
          </a:graphicData>
        </a:graphic>
      </p:graphicFrame>
      <p:sp>
        <p:nvSpPr>
          <p:cNvPr id="4100" name="Text Box 4"/>
          <p:cNvSpPr txBox="1">
            <a:spLocks noChangeArrowheads="1"/>
          </p:cNvSpPr>
          <p:nvPr/>
        </p:nvSpPr>
        <p:spPr bwMode="auto">
          <a:xfrm>
            <a:off x="1600200" y="1817688"/>
            <a:ext cx="6548438" cy="579437"/>
          </a:xfrm>
          <a:prstGeom prst="rect">
            <a:avLst/>
          </a:prstGeom>
          <a:noFill/>
          <a:ln w="9525">
            <a:noFill/>
            <a:miter lim="800000"/>
            <a:headEnd/>
            <a:tailEnd/>
          </a:ln>
        </p:spPr>
        <p:txBody>
          <a:bodyPr wrap="none">
            <a:spAutoFit/>
          </a:bodyPr>
          <a:lstStyle/>
          <a:p>
            <a:r>
              <a:rPr lang="en-US" sz="3200">
                <a:latin typeface="Tahoma" charset="0"/>
              </a:rPr>
              <a:t>1. Start from the “context” diagram</a:t>
            </a:r>
            <a:endParaRPr lang="en-US">
              <a:latin typeface="Tahoma"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85800" y="0"/>
            <a:ext cx="7772400" cy="1143000"/>
          </a:xfrm>
        </p:spPr>
        <p:txBody>
          <a:bodyPr/>
          <a:lstStyle/>
          <a:p>
            <a:pPr eaLnBrk="1" hangingPunct="1"/>
            <a:r>
              <a:rPr lang="en-US" dirty="0" smtClean="0"/>
              <a:t>A Construction “Method” </a:t>
            </a:r>
          </a:p>
        </p:txBody>
      </p:sp>
      <p:graphicFrame>
        <p:nvGraphicFramePr>
          <p:cNvPr id="5122" name="Object 3"/>
          <p:cNvGraphicFramePr>
            <a:graphicFrameLocks noChangeAspect="1"/>
          </p:cNvGraphicFramePr>
          <p:nvPr/>
        </p:nvGraphicFramePr>
        <p:xfrm>
          <a:off x="1752600" y="2133600"/>
          <a:ext cx="5867400" cy="4495800"/>
        </p:xfrm>
        <a:graphic>
          <a:graphicData uri="http://schemas.openxmlformats.org/presentationml/2006/ole">
            <p:oleObj spid="_x0000_s5141" name="Document" r:id="rId3" imgW="5295900" imgH="4495800" progId="Word.Document.8">
              <p:embed/>
            </p:oleObj>
          </a:graphicData>
        </a:graphic>
      </p:graphicFrame>
      <p:sp>
        <p:nvSpPr>
          <p:cNvPr id="5124" name="Text Box 4"/>
          <p:cNvSpPr txBox="1">
            <a:spLocks noChangeArrowheads="1"/>
          </p:cNvSpPr>
          <p:nvPr/>
        </p:nvSpPr>
        <p:spPr bwMode="auto">
          <a:xfrm>
            <a:off x="685800" y="1059540"/>
            <a:ext cx="7772400" cy="1015663"/>
          </a:xfrm>
          <a:prstGeom prst="rect">
            <a:avLst/>
          </a:prstGeom>
          <a:noFill/>
          <a:ln w="9525">
            <a:noFill/>
            <a:miter lim="800000"/>
            <a:headEnd/>
            <a:tailEnd/>
          </a:ln>
        </p:spPr>
        <p:txBody>
          <a:bodyPr>
            <a:spAutoFit/>
          </a:bodyPr>
          <a:lstStyle/>
          <a:p>
            <a:pPr marL="481013" indent="-481013"/>
            <a:r>
              <a:rPr lang="en-US" sz="3200" dirty="0">
                <a:latin typeface="Tahoma" charset="0"/>
              </a:rPr>
              <a:t>2. </a:t>
            </a:r>
            <a:r>
              <a:rPr lang="en-US" sz="2800" dirty="0">
                <a:latin typeface="+mj-lt"/>
              </a:rPr>
              <a:t>Proceed by refinements until you reach        “elementary” functions (preserve balancing)</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85800" y="76200"/>
            <a:ext cx="7772400" cy="990600"/>
          </a:xfrm>
        </p:spPr>
        <p:txBody>
          <a:bodyPr/>
          <a:lstStyle/>
          <a:p>
            <a:pPr eaLnBrk="1" hangingPunct="1"/>
            <a:r>
              <a:rPr lang="en-US" dirty="0" smtClean="0"/>
              <a:t>A Library Example</a:t>
            </a:r>
          </a:p>
        </p:txBody>
      </p:sp>
      <p:graphicFrame>
        <p:nvGraphicFramePr>
          <p:cNvPr id="6146" name="Object 3"/>
          <p:cNvGraphicFramePr>
            <a:graphicFrameLocks noChangeAspect="1"/>
          </p:cNvGraphicFramePr>
          <p:nvPr/>
        </p:nvGraphicFramePr>
        <p:xfrm>
          <a:off x="1371600" y="1027113"/>
          <a:ext cx="6248400" cy="5513387"/>
        </p:xfrm>
        <a:graphic>
          <a:graphicData uri="http://schemas.openxmlformats.org/presentationml/2006/ole">
            <p:oleObj spid="_x0000_s6162" name="Document" r:id="rId3" imgW="4820412" imgH="4255008" progId="Word.Document.8">
              <p:embed/>
            </p:oleObj>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76200"/>
            <a:ext cx="7772400" cy="1143000"/>
          </a:xfrm>
        </p:spPr>
        <p:txBody>
          <a:bodyPr/>
          <a:lstStyle/>
          <a:p>
            <a:pPr eaLnBrk="1" hangingPunct="1"/>
            <a:r>
              <a:rPr lang="en-US" sz="4000" smtClean="0"/>
              <a:t>Refinement of</a:t>
            </a:r>
            <a:br>
              <a:rPr lang="en-US" sz="4000" smtClean="0"/>
            </a:br>
            <a:r>
              <a:rPr lang="en-US" sz="4000" smtClean="0"/>
              <a:t>“Get a book”</a:t>
            </a:r>
          </a:p>
        </p:txBody>
      </p:sp>
      <p:graphicFrame>
        <p:nvGraphicFramePr>
          <p:cNvPr id="7170" name="Object 3"/>
          <p:cNvGraphicFramePr>
            <a:graphicFrameLocks noChangeAspect="1"/>
          </p:cNvGraphicFramePr>
          <p:nvPr/>
        </p:nvGraphicFramePr>
        <p:xfrm>
          <a:off x="1066800" y="1371600"/>
          <a:ext cx="7239000" cy="4751388"/>
        </p:xfrm>
        <a:graphic>
          <a:graphicData uri="http://schemas.openxmlformats.org/presentationml/2006/ole">
            <p:oleObj spid="_x0000_s7186" name="Document" r:id="rId3" imgW="4972812" imgH="3264408" progId="Word.Document.8">
              <p:embed/>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85800" y="76200"/>
            <a:ext cx="7772400" cy="1143000"/>
          </a:xfrm>
        </p:spPr>
        <p:txBody>
          <a:bodyPr/>
          <a:lstStyle/>
          <a:p>
            <a:pPr eaLnBrk="1" hangingPunct="1"/>
            <a:r>
              <a:rPr lang="en-US" smtClean="0"/>
              <a:t>Patient monitoring systems</a:t>
            </a:r>
          </a:p>
        </p:txBody>
      </p:sp>
      <p:sp>
        <p:nvSpPr>
          <p:cNvPr id="8196" name="Text Box 3"/>
          <p:cNvSpPr txBox="1">
            <a:spLocks noChangeArrowheads="1"/>
          </p:cNvSpPr>
          <p:nvPr/>
        </p:nvSpPr>
        <p:spPr bwMode="auto">
          <a:xfrm>
            <a:off x="533400" y="1219200"/>
            <a:ext cx="8378640" cy="1938992"/>
          </a:xfrm>
          <a:prstGeom prst="rect">
            <a:avLst/>
          </a:prstGeom>
          <a:noFill/>
          <a:ln w="9525">
            <a:noFill/>
            <a:miter lim="800000"/>
            <a:headEnd/>
            <a:tailEnd/>
          </a:ln>
        </p:spPr>
        <p:txBody>
          <a:bodyPr wrap="none">
            <a:spAutoFit/>
          </a:bodyPr>
          <a:lstStyle/>
          <a:p>
            <a:pPr algn="just"/>
            <a:r>
              <a:rPr lang="en-US" i="1" dirty="0">
                <a:latin typeface="Times New Roman" pitchFamily="1" charset="0"/>
              </a:rPr>
              <a:t>The purpose is to monitor the patients’ vital factors--blood,</a:t>
            </a:r>
          </a:p>
          <a:p>
            <a:pPr algn="just"/>
            <a:r>
              <a:rPr lang="en-US" i="1" dirty="0">
                <a:latin typeface="Times New Roman" pitchFamily="1" charset="0"/>
              </a:rPr>
              <a:t>pressure, temperature, …--reading them at specified frequencies</a:t>
            </a:r>
          </a:p>
          <a:p>
            <a:pPr algn="just"/>
            <a:r>
              <a:rPr lang="en-US" i="1" dirty="0">
                <a:latin typeface="Times New Roman" pitchFamily="1" charset="0"/>
              </a:rPr>
              <a:t>from analog devices and storing readings in a DB. If readings fall </a:t>
            </a:r>
          </a:p>
          <a:p>
            <a:pPr algn="just"/>
            <a:r>
              <a:rPr lang="en-US" i="1" dirty="0">
                <a:latin typeface="Times New Roman" pitchFamily="1" charset="0"/>
              </a:rPr>
              <a:t>outside the range specified for patient or device fails an alarm </a:t>
            </a:r>
          </a:p>
          <a:p>
            <a:pPr algn="just"/>
            <a:r>
              <a:rPr lang="en-US" i="1" dirty="0">
                <a:latin typeface="Times New Roman" pitchFamily="1" charset="0"/>
              </a:rPr>
              <a:t>must be sent to a nurse. The system also provides reports.</a:t>
            </a:r>
            <a:endParaRPr lang="en-US" dirty="0">
              <a:latin typeface="Times New Roman" pitchFamily="1" charset="0"/>
            </a:endParaRPr>
          </a:p>
        </p:txBody>
      </p:sp>
      <p:graphicFrame>
        <p:nvGraphicFramePr>
          <p:cNvPr id="8194" name="Object 4"/>
          <p:cNvGraphicFramePr>
            <a:graphicFrameLocks noChangeAspect="1"/>
          </p:cNvGraphicFramePr>
          <p:nvPr/>
        </p:nvGraphicFramePr>
        <p:xfrm>
          <a:off x="1524000" y="3352800"/>
          <a:ext cx="6324600" cy="3051175"/>
        </p:xfrm>
        <a:graphic>
          <a:graphicData uri="http://schemas.openxmlformats.org/presentationml/2006/ole">
            <p:oleObj spid="_x0000_s8210" name="Picture" r:id="rId3" imgW="4953000" imgH="2391156" progId="Word.Picture.8">
              <p:embed/>
            </p:oleObj>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85800" y="142860"/>
            <a:ext cx="7772400" cy="1143000"/>
          </a:xfrm>
        </p:spPr>
        <p:txBody>
          <a:bodyPr/>
          <a:lstStyle/>
          <a:p>
            <a:pPr eaLnBrk="1" hangingPunct="1"/>
            <a:r>
              <a:rPr lang="en-US" dirty="0" smtClean="0"/>
              <a:t>A refinement</a:t>
            </a:r>
          </a:p>
        </p:txBody>
      </p:sp>
      <p:graphicFrame>
        <p:nvGraphicFramePr>
          <p:cNvPr id="9218" name="Object 3"/>
          <p:cNvGraphicFramePr>
            <a:graphicFrameLocks noChangeAspect="1"/>
          </p:cNvGraphicFramePr>
          <p:nvPr/>
        </p:nvGraphicFramePr>
        <p:xfrm>
          <a:off x="685800" y="1438297"/>
          <a:ext cx="8039100" cy="5133975"/>
        </p:xfrm>
        <a:graphic>
          <a:graphicData uri="http://schemas.openxmlformats.org/presentationml/2006/ole">
            <p:oleObj spid="_x0000_s9234" name="Picture" r:id="rId3" imgW="4953000" imgH="3162300" progId="Word.Picture.8">
              <p:embed/>
            </p:oleObj>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85800" y="228600"/>
            <a:ext cx="7772400" cy="1143000"/>
          </a:xfrm>
        </p:spPr>
        <p:txBody>
          <a:bodyPr/>
          <a:lstStyle/>
          <a:p>
            <a:pPr eaLnBrk="1" hangingPunct="1"/>
            <a:r>
              <a:rPr lang="en-US" dirty="0" smtClean="0"/>
              <a:t>More Refinement</a:t>
            </a:r>
          </a:p>
        </p:txBody>
      </p:sp>
      <p:graphicFrame>
        <p:nvGraphicFramePr>
          <p:cNvPr id="10242" name="Object 3"/>
          <p:cNvGraphicFramePr>
            <a:graphicFrameLocks noChangeAspect="1"/>
          </p:cNvGraphicFramePr>
          <p:nvPr/>
        </p:nvGraphicFramePr>
        <p:xfrm>
          <a:off x="685800" y="1371600"/>
          <a:ext cx="8001000" cy="4687888"/>
        </p:xfrm>
        <a:graphic>
          <a:graphicData uri="http://schemas.openxmlformats.org/presentationml/2006/ole">
            <p:oleObj spid="_x0000_s10258" name="Picture" r:id="rId3" imgW="4325112" imgH="2534412" progId="Word.Picture.8">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5800" y="142852"/>
            <a:ext cx="7772400" cy="1143000"/>
          </a:xfrm>
        </p:spPr>
        <p:txBody>
          <a:bodyPr/>
          <a:lstStyle/>
          <a:p>
            <a:pPr eaLnBrk="1" hangingPunct="1"/>
            <a:r>
              <a:rPr lang="en-GB" sz="4000" dirty="0" smtClean="0"/>
              <a:t>Requirements Engineering Process</a:t>
            </a:r>
            <a:endParaRPr lang="en-US" sz="4000" dirty="0" smtClean="0"/>
          </a:p>
        </p:txBody>
      </p:sp>
      <p:pic>
        <p:nvPicPr>
          <p:cNvPr id="90115" name="Picture 4"/>
          <p:cNvPicPr>
            <a:picLocks noGrp="1" noChangeAspect="1" noChangeArrowheads="1"/>
          </p:cNvPicPr>
          <p:nvPr>
            <p:ph type="body" idx="1"/>
          </p:nvPr>
        </p:nvPicPr>
        <p:blipFill>
          <a:blip r:embed="rId2" cstate="print"/>
          <a:srcRect/>
          <a:stretch>
            <a:fillRect/>
          </a:stretch>
        </p:blipFill>
        <p:spPr>
          <a:xfrm>
            <a:off x="142844" y="1724044"/>
            <a:ext cx="8858312" cy="4633914"/>
          </a:xfr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275778"/>
            <a:ext cx="7772400" cy="1143000"/>
          </a:xfrm>
        </p:spPr>
        <p:txBody>
          <a:bodyPr/>
          <a:lstStyle/>
          <a:p>
            <a:pPr eaLnBrk="1" hangingPunct="1"/>
            <a:r>
              <a:rPr lang="en-US" dirty="0" smtClean="0"/>
              <a:t>Behavioral Modeling (STD)</a:t>
            </a:r>
          </a:p>
        </p:txBody>
      </p:sp>
      <p:sp>
        <p:nvSpPr>
          <p:cNvPr id="150531" name="Rectangle 3"/>
          <p:cNvSpPr>
            <a:spLocks noGrp="1" noChangeArrowheads="1"/>
          </p:cNvSpPr>
          <p:nvPr>
            <p:ph type="body" idx="1"/>
          </p:nvPr>
        </p:nvSpPr>
        <p:spPr>
          <a:xfrm>
            <a:off x="457200" y="1500174"/>
            <a:ext cx="8305800" cy="4114800"/>
          </a:xfrm>
        </p:spPr>
        <p:txBody>
          <a:bodyPr/>
          <a:lstStyle/>
          <a:p>
            <a:pPr algn="just" eaLnBrk="1" hangingPunct="1"/>
            <a:r>
              <a:rPr lang="en-US" sz="3000" dirty="0" smtClean="0">
                <a:cs typeface="Times New Roman" pitchFamily="1" charset="0"/>
              </a:rPr>
              <a:t>State transition diagrams represent the system states and events that trigger state transitions.</a:t>
            </a:r>
          </a:p>
          <a:p>
            <a:pPr algn="just" eaLnBrk="1" hangingPunct="1"/>
            <a:r>
              <a:rPr lang="en-US" sz="3000" dirty="0" smtClean="0">
                <a:cs typeface="Times New Roman" pitchFamily="1" charset="0"/>
              </a:rPr>
              <a:t>STD's indicate actions taken as consequence of a particular event.</a:t>
            </a:r>
          </a:p>
          <a:p>
            <a:pPr algn="just" eaLnBrk="1" hangingPunct="1"/>
            <a:r>
              <a:rPr lang="en-US" sz="3000" dirty="0" smtClean="0">
                <a:cs typeface="Times New Roman" pitchFamily="1" charset="0"/>
              </a:rPr>
              <a:t>A state is any observable mode of behavior.</a:t>
            </a:r>
          </a:p>
          <a:p>
            <a:pPr algn="just" eaLnBrk="1" hangingPunct="1"/>
            <a:r>
              <a:rPr lang="en-US" sz="3000" dirty="0" smtClean="0">
                <a:cs typeface="Times New Roman" pitchFamily="1" charset="0"/>
              </a:rPr>
              <a:t>Control Flow Diagrams (CFD) can also be used for behavioral modeling.</a:t>
            </a:r>
            <a:r>
              <a:rPr lang="en-US" sz="3000" dirty="0" smtClean="0"/>
              <a:t>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159666"/>
            <a:ext cx="7772400" cy="1143000"/>
          </a:xfrm>
        </p:spPr>
        <p:txBody>
          <a:bodyPr/>
          <a:lstStyle/>
          <a:p>
            <a:pPr eaLnBrk="1" hangingPunct="1"/>
            <a:r>
              <a:rPr lang="en-US" dirty="0" smtClean="0"/>
              <a:t>State Transition Diagram</a:t>
            </a:r>
          </a:p>
        </p:txBody>
      </p:sp>
      <p:sp>
        <p:nvSpPr>
          <p:cNvPr id="151555" name="Rectangle 3"/>
          <p:cNvSpPr>
            <a:spLocks noChangeArrowheads="1"/>
          </p:cNvSpPr>
          <p:nvPr/>
        </p:nvSpPr>
        <p:spPr bwMode="auto">
          <a:xfrm>
            <a:off x="2657475" y="2038350"/>
            <a:ext cx="9144000" cy="0"/>
          </a:xfrm>
          <a:prstGeom prst="rect">
            <a:avLst/>
          </a:prstGeom>
          <a:noFill/>
          <a:ln w="9525">
            <a:noFill/>
            <a:miter lim="800000"/>
            <a:headEnd/>
            <a:tailEnd/>
          </a:ln>
        </p:spPr>
        <p:txBody>
          <a:bodyPr>
            <a:spAutoFit/>
          </a:bodyPr>
          <a:lstStyle/>
          <a:p>
            <a:endParaRPr lang="en-US"/>
          </a:p>
        </p:txBody>
      </p:sp>
      <p:pic>
        <p:nvPicPr>
          <p:cNvPr id="151556" name="Picture 4" descr="C:\Cis375\Old Lectures\Image36.gif"/>
          <p:cNvPicPr>
            <a:picLocks noChangeAspect="1" noChangeArrowheads="1"/>
          </p:cNvPicPr>
          <p:nvPr/>
        </p:nvPicPr>
        <p:blipFill>
          <a:blip r:embed="rId2" r:link="rId3" cstate="print"/>
          <a:srcRect/>
          <a:stretch>
            <a:fillRect/>
          </a:stretch>
        </p:blipFill>
        <p:spPr bwMode="auto">
          <a:xfrm>
            <a:off x="304800" y="1371600"/>
            <a:ext cx="85344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685800" y="362862"/>
            <a:ext cx="7772400" cy="1143000"/>
          </a:xfrm>
        </p:spPr>
        <p:txBody>
          <a:bodyPr/>
          <a:lstStyle/>
          <a:p>
            <a:pPr eaLnBrk="1" hangingPunct="1"/>
            <a:r>
              <a:rPr lang="en-US" dirty="0" smtClean="0"/>
              <a:t>STD Elements</a:t>
            </a:r>
          </a:p>
        </p:txBody>
      </p:sp>
      <p:sp>
        <p:nvSpPr>
          <p:cNvPr id="152579" name="Rectangle 3"/>
          <p:cNvSpPr>
            <a:spLocks noGrp="1" noChangeArrowheads="1"/>
          </p:cNvSpPr>
          <p:nvPr>
            <p:ph type="body" idx="1"/>
          </p:nvPr>
        </p:nvSpPr>
        <p:spPr>
          <a:xfrm>
            <a:off x="685800" y="1981200"/>
            <a:ext cx="7772400" cy="4663440"/>
          </a:xfrm>
        </p:spPr>
        <p:txBody>
          <a:bodyPr/>
          <a:lstStyle/>
          <a:p>
            <a:pPr marL="609600" indent="-609600" eaLnBrk="1" hangingPunct="1"/>
            <a:r>
              <a:rPr lang="en-US" dirty="0" smtClean="0">
                <a:cs typeface="Arial" charset="0"/>
              </a:rPr>
              <a:t>STD = { S, I, F, S</a:t>
            </a:r>
            <a:r>
              <a:rPr lang="en-US" sz="2400" dirty="0" smtClean="0">
                <a:cs typeface="Arial" charset="0"/>
              </a:rPr>
              <a:t>0</a:t>
            </a:r>
            <a:r>
              <a:rPr lang="en-US" dirty="0" smtClean="0">
                <a:cs typeface="Arial" charset="0"/>
              </a:rPr>
              <a:t>, </a:t>
            </a:r>
            <a:r>
              <a:rPr lang="en-US" dirty="0" smtClean="0">
                <a:cs typeface="Arial" charset="0"/>
                <a:sym typeface="Symbol" pitchFamily="18" charset="2"/>
              </a:rPr>
              <a:t> }</a:t>
            </a:r>
          </a:p>
          <a:p>
            <a:pPr marL="609600" indent="-609600" eaLnBrk="1" hangingPunct="1"/>
            <a:r>
              <a:rPr lang="en-US" dirty="0" smtClean="0">
                <a:cs typeface="Arial" charset="0"/>
                <a:sym typeface="Symbol" pitchFamily="18" charset="2"/>
              </a:rPr>
              <a:t>S is the s</a:t>
            </a:r>
            <a:r>
              <a:rPr lang="en-US" dirty="0" smtClean="0">
                <a:cs typeface="Arial" charset="0"/>
              </a:rPr>
              <a:t>et of machine states.</a:t>
            </a:r>
            <a:endParaRPr lang="en-US" dirty="0" smtClean="0">
              <a:cs typeface="Times New Roman" pitchFamily="1" charset="0"/>
            </a:endParaRPr>
          </a:p>
          <a:p>
            <a:pPr marL="609600" indent="-609600" eaLnBrk="1" hangingPunct="1"/>
            <a:r>
              <a:rPr lang="en-US" dirty="0" smtClean="0">
                <a:cs typeface="Arial" charset="0"/>
              </a:rPr>
              <a:t>S</a:t>
            </a:r>
            <a:r>
              <a:rPr lang="en-US" baseline="-20000" dirty="0" smtClean="0">
                <a:cs typeface="Arial" charset="0"/>
              </a:rPr>
              <a:t>0</a:t>
            </a:r>
            <a:r>
              <a:rPr lang="en-US" dirty="0" smtClean="0">
                <a:cs typeface="Arial" charset="0"/>
              </a:rPr>
              <a:t> </a:t>
            </a:r>
            <a:r>
              <a:rPr lang="en-US" dirty="0" smtClean="0">
                <a:cs typeface="Arial" charset="0"/>
                <a:sym typeface="Symbol" pitchFamily="18" charset="2"/>
              </a:rPr>
              <a:t> </a:t>
            </a:r>
            <a:r>
              <a:rPr lang="en-US" dirty="0" smtClean="0">
                <a:cs typeface="Arial" charset="0"/>
              </a:rPr>
              <a:t>S</a:t>
            </a:r>
            <a:r>
              <a:rPr lang="en-US" dirty="0" smtClean="0">
                <a:cs typeface="Arial" charset="0"/>
                <a:sym typeface="Symbol" pitchFamily="18" charset="2"/>
              </a:rPr>
              <a:t> </a:t>
            </a:r>
            <a:r>
              <a:rPr lang="en-US" dirty="0" smtClean="0">
                <a:cs typeface="Arial" charset="0"/>
              </a:rPr>
              <a:t>	 S</a:t>
            </a:r>
            <a:r>
              <a:rPr lang="en-US" baseline="-20000" dirty="0" smtClean="0">
                <a:cs typeface="Arial" charset="0"/>
              </a:rPr>
              <a:t>0 </a:t>
            </a:r>
            <a:r>
              <a:rPr lang="en-US" dirty="0" smtClean="0">
                <a:cs typeface="Arial" charset="0"/>
              </a:rPr>
              <a:t> is the Start state.</a:t>
            </a:r>
            <a:endParaRPr lang="en-US" dirty="0" smtClean="0">
              <a:cs typeface="Times New Roman" pitchFamily="1" charset="0"/>
            </a:endParaRPr>
          </a:p>
          <a:p>
            <a:pPr marL="609600" indent="-609600" eaLnBrk="1" hangingPunct="1"/>
            <a:r>
              <a:rPr lang="en-US" dirty="0" smtClean="0">
                <a:cs typeface="Arial" charset="0"/>
              </a:rPr>
              <a:t>F </a:t>
            </a:r>
            <a:r>
              <a:rPr lang="en-US" dirty="0" smtClean="0">
                <a:cs typeface="Arial" charset="0"/>
                <a:sym typeface="Symbol" pitchFamily="18" charset="2"/>
              </a:rPr>
              <a:t></a:t>
            </a:r>
            <a:r>
              <a:rPr lang="en-US" dirty="0" smtClean="0">
                <a:cs typeface="Arial" charset="0"/>
              </a:rPr>
              <a:t> S	set of final state(s). </a:t>
            </a:r>
            <a:endParaRPr lang="en-US" dirty="0" smtClean="0">
              <a:cs typeface="Times New Roman" pitchFamily="1" charset="0"/>
            </a:endParaRPr>
          </a:p>
          <a:p>
            <a:pPr marL="609600" indent="-609600" eaLnBrk="1" hangingPunct="1"/>
            <a:r>
              <a:rPr lang="en-US" dirty="0" smtClean="0">
                <a:cs typeface="Arial" charset="0"/>
              </a:rPr>
              <a:t>I: Set of input symbols.</a:t>
            </a:r>
          </a:p>
          <a:p>
            <a:pPr marL="609600" indent="-609600" eaLnBrk="1" hangingPunct="1"/>
            <a:r>
              <a:rPr lang="en-US" dirty="0" smtClean="0">
                <a:cs typeface="Arial" charset="0"/>
              </a:rPr>
              <a:t>Transition function</a:t>
            </a:r>
            <a:r>
              <a:rPr lang="en-US" dirty="0" smtClean="0">
                <a:cs typeface="Arial" charset="0"/>
                <a:sym typeface="Symbol" pitchFamily="18" charset="2"/>
              </a:rPr>
              <a:t>  is defined as:</a:t>
            </a:r>
            <a:endParaRPr lang="en-US" dirty="0" smtClean="0">
              <a:cs typeface="Arial" charset="0"/>
            </a:endParaRPr>
          </a:p>
          <a:p>
            <a:pPr marL="1371600" lvl="2" indent="-457200" eaLnBrk="1" hangingPunct="1">
              <a:buFontTx/>
              <a:buNone/>
            </a:pPr>
            <a:r>
              <a:rPr lang="en-US" sz="3200" dirty="0" smtClean="0">
                <a:cs typeface="Arial" charset="0"/>
                <a:sym typeface="Symbol" pitchFamily="18" charset="2"/>
              </a:rPr>
              <a:t></a:t>
            </a:r>
            <a:r>
              <a:rPr lang="en-US" sz="3200" dirty="0" smtClean="0">
                <a:cs typeface="Arial" charset="0"/>
              </a:rPr>
              <a:t> (S</a:t>
            </a:r>
            <a:r>
              <a:rPr lang="en-US" sz="3200" baseline="-25000" dirty="0" smtClean="0">
                <a:cs typeface="Arial" charset="0"/>
              </a:rPr>
              <a:t>i</a:t>
            </a:r>
            <a:r>
              <a:rPr lang="en-US" sz="3200" dirty="0" smtClean="0">
                <a:cs typeface="Arial" charset="0"/>
              </a:rPr>
              <a:t> , </a:t>
            </a:r>
            <a:r>
              <a:rPr lang="en-US" sz="3200" dirty="0" err="1" smtClean="0">
                <a:cs typeface="Arial" charset="0"/>
              </a:rPr>
              <a:t>I</a:t>
            </a:r>
            <a:r>
              <a:rPr lang="en-US" sz="3200" baseline="-25000" dirty="0" err="1" smtClean="0">
                <a:cs typeface="Arial" charset="0"/>
              </a:rPr>
              <a:t>j</a:t>
            </a:r>
            <a:r>
              <a:rPr lang="en-US" sz="3200" dirty="0" smtClean="0">
                <a:cs typeface="Arial" charset="0"/>
              </a:rPr>
              <a:t>) </a:t>
            </a:r>
            <a:r>
              <a:rPr lang="en-US" sz="3200" dirty="0" smtClean="0">
                <a:cs typeface="Arial" charset="0"/>
                <a:sym typeface="Symbol" pitchFamily="18" charset="2"/>
              </a:rPr>
              <a:t></a:t>
            </a:r>
            <a:r>
              <a:rPr lang="en-US" sz="3200" dirty="0" smtClean="0">
                <a:cs typeface="Arial" charset="0"/>
              </a:rPr>
              <a:t> </a:t>
            </a:r>
            <a:r>
              <a:rPr lang="en-US" sz="3200" dirty="0" err="1" smtClean="0">
                <a:cs typeface="Arial" charset="0"/>
              </a:rPr>
              <a:t>S</a:t>
            </a:r>
            <a:r>
              <a:rPr lang="en-US" sz="3200" baseline="-25000" dirty="0" err="1" smtClean="0">
                <a:cs typeface="Arial" charset="0"/>
              </a:rPr>
              <a:t>j</a:t>
            </a:r>
            <a:endParaRPr lang="en-US" sz="3200" baseline="-25000" dirty="0" smtClean="0">
              <a:cs typeface="Arial"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685800" y="428604"/>
            <a:ext cx="7772400" cy="1143000"/>
          </a:xfrm>
        </p:spPr>
        <p:txBody>
          <a:bodyPr/>
          <a:lstStyle/>
          <a:p>
            <a:pPr eaLnBrk="1" hangingPunct="1"/>
            <a:r>
              <a:rPr lang="en-US" dirty="0" smtClean="0"/>
              <a:t>Example: A Lamp</a:t>
            </a:r>
            <a:endParaRPr lang="it-IT" dirty="0" smtClean="0"/>
          </a:p>
        </p:txBody>
      </p:sp>
      <p:sp>
        <p:nvSpPr>
          <p:cNvPr id="153603" name="Rectangle 3"/>
          <p:cNvSpPr>
            <a:spLocks noChangeArrowheads="1"/>
          </p:cNvSpPr>
          <p:nvPr/>
        </p:nvSpPr>
        <p:spPr bwMode="auto">
          <a:xfrm>
            <a:off x="3486150" y="2762250"/>
            <a:ext cx="9144000" cy="0"/>
          </a:xfrm>
          <a:prstGeom prst="rect">
            <a:avLst/>
          </a:prstGeom>
          <a:noFill/>
          <a:ln w="76200">
            <a:noFill/>
            <a:miter lim="800000"/>
            <a:headEnd/>
            <a:tailEnd/>
          </a:ln>
        </p:spPr>
        <p:txBody>
          <a:bodyPr>
            <a:spAutoFit/>
          </a:bodyPr>
          <a:lstStyle/>
          <a:p>
            <a:endParaRPr lang="en-US"/>
          </a:p>
        </p:txBody>
      </p:sp>
      <p:pic>
        <p:nvPicPr>
          <p:cNvPr id="153604" name="Picture 4"/>
          <p:cNvPicPr>
            <a:picLocks noChangeAspect="1" noChangeArrowheads="1"/>
          </p:cNvPicPr>
          <p:nvPr/>
        </p:nvPicPr>
        <p:blipFill>
          <a:blip r:embed="rId2" cstate="print"/>
          <a:srcRect/>
          <a:stretch>
            <a:fillRect/>
          </a:stretch>
        </p:blipFill>
        <p:spPr bwMode="auto">
          <a:xfrm>
            <a:off x="1828800" y="1931988"/>
            <a:ext cx="5181600" cy="3181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685800" y="0"/>
            <a:ext cx="7772400" cy="1143000"/>
          </a:xfrm>
        </p:spPr>
        <p:txBody>
          <a:bodyPr/>
          <a:lstStyle/>
          <a:p>
            <a:pPr eaLnBrk="1" hangingPunct="1"/>
            <a:r>
              <a:rPr lang="en-US" dirty="0" smtClean="0"/>
              <a:t>FSMs as Recognizers</a:t>
            </a:r>
            <a:endParaRPr lang="it-IT" dirty="0" smtClean="0"/>
          </a:p>
        </p:txBody>
      </p:sp>
      <p:sp>
        <p:nvSpPr>
          <p:cNvPr id="156675" name="Rectangle 3"/>
          <p:cNvSpPr>
            <a:spLocks noChangeArrowheads="1"/>
          </p:cNvSpPr>
          <p:nvPr/>
        </p:nvSpPr>
        <p:spPr bwMode="auto">
          <a:xfrm>
            <a:off x="2846388" y="1943100"/>
            <a:ext cx="9144000" cy="0"/>
          </a:xfrm>
          <a:prstGeom prst="rect">
            <a:avLst/>
          </a:prstGeom>
          <a:noFill/>
          <a:ln w="76200">
            <a:noFill/>
            <a:miter lim="800000"/>
            <a:headEnd/>
            <a:tailEnd/>
          </a:ln>
        </p:spPr>
        <p:txBody>
          <a:bodyPr>
            <a:spAutoFit/>
          </a:bodyPr>
          <a:lstStyle/>
          <a:p>
            <a:endParaRPr lang="en-US"/>
          </a:p>
        </p:txBody>
      </p:sp>
      <p:pic>
        <p:nvPicPr>
          <p:cNvPr id="156676" name="Picture 4"/>
          <p:cNvPicPr>
            <a:picLocks noChangeAspect="1" noChangeArrowheads="1"/>
          </p:cNvPicPr>
          <p:nvPr/>
        </p:nvPicPr>
        <p:blipFill>
          <a:blip r:embed="rId2" cstate="print"/>
          <a:srcRect/>
          <a:stretch>
            <a:fillRect/>
          </a:stretch>
        </p:blipFill>
        <p:spPr bwMode="auto">
          <a:xfrm>
            <a:off x="428596" y="1295400"/>
            <a:ext cx="8143932" cy="53483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sz="4000" dirty="0" smtClean="0"/>
              <a:t>STD of Washing Machine</a:t>
            </a:r>
            <a:endParaRPr lang="en-US" sz="4000" dirty="0"/>
          </a:p>
        </p:txBody>
      </p:sp>
      <p:sp>
        <p:nvSpPr>
          <p:cNvPr id="3" name="Oval 2"/>
          <p:cNvSpPr/>
          <p:nvPr/>
        </p:nvSpPr>
        <p:spPr bwMode="auto">
          <a:xfrm>
            <a:off x="3563255" y="1440552"/>
            <a:ext cx="1828801" cy="914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pitchFamily="18" charset="0"/>
              </a:rPr>
              <a:t>     Idle</a:t>
            </a:r>
          </a:p>
        </p:txBody>
      </p:sp>
      <p:sp>
        <p:nvSpPr>
          <p:cNvPr id="4" name="Oval 3"/>
          <p:cNvSpPr/>
          <p:nvPr/>
        </p:nvSpPr>
        <p:spPr bwMode="auto">
          <a:xfrm>
            <a:off x="3563255" y="2848434"/>
            <a:ext cx="1828801" cy="914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pitchFamily="18" charset="0"/>
              </a:rPr>
              <a:t>  Filling</a:t>
            </a:r>
          </a:p>
        </p:txBody>
      </p:sp>
      <p:sp>
        <p:nvSpPr>
          <p:cNvPr id="5" name="Oval 4"/>
          <p:cNvSpPr/>
          <p:nvPr/>
        </p:nvSpPr>
        <p:spPr bwMode="auto">
          <a:xfrm>
            <a:off x="3563256" y="4314366"/>
            <a:ext cx="1828800" cy="914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pitchFamily="18" charset="0"/>
              </a:rPr>
              <a:t>Washing</a:t>
            </a:r>
          </a:p>
        </p:txBody>
      </p:sp>
      <p:sp>
        <p:nvSpPr>
          <p:cNvPr id="6" name="Oval 5"/>
          <p:cNvSpPr/>
          <p:nvPr/>
        </p:nvSpPr>
        <p:spPr bwMode="auto">
          <a:xfrm>
            <a:off x="3657600" y="5780256"/>
            <a:ext cx="1734456" cy="914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pitchFamily="18" charset="0"/>
              </a:rPr>
              <a:t>Spin-dry</a:t>
            </a:r>
          </a:p>
        </p:txBody>
      </p:sp>
      <p:sp>
        <p:nvSpPr>
          <p:cNvPr id="26" name="Freeform 25"/>
          <p:cNvSpPr/>
          <p:nvPr/>
        </p:nvSpPr>
        <p:spPr>
          <a:xfrm>
            <a:off x="5065486" y="2177143"/>
            <a:ext cx="29028" cy="870857"/>
          </a:xfrm>
          <a:custGeom>
            <a:avLst/>
            <a:gdLst>
              <a:gd name="connsiteX0" fmla="*/ 0 w 29028"/>
              <a:gd name="connsiteY0" fmla="*/ 870857 h 870857"/>
              <a:gd name="connsiteX1" fmla="*/ 14514 w 29028"/>
              <a:gd name="connsiteY1" fmla="*/ 798286 h 870857"/>
              <a:gd name="connsiteX2" fmla="*/ 29028 w 29028"/>
              <a:gd name="connsiteY2" fmla="*/ 740228 h 870857"/>
              <a:gd name="connsiteX3" fmla="*/ 14514 w 29028"/>
              <a:gd name="connsiteY3" fmla="*/ 0 h 870857"/>
            </a:gdLst>
            <a:ahLst/>
            <a:cxnLst>
              <a:cxn ang="0">
                <a:pos x="connsiteX0" y="connsiteY0"/>
              </a:cxn>
              <a:cxn ang="0">
                <a:pos x="connsiteX1" y="connsiteY1"/>
              </a:cxn>
              <a:cxn ang="0">
                <a:pos x="connsiteX2" y="connsiteY2"/>
              </a:cxn>
              <a:cxn ang="0">
                <a:pos x="connsiteX3" y="connsiteY3"/>
              </a:cxn>
            </a:cxnLst>
            <a:rect l="l" t="t" r="r" b="b"/>
            <a:pathLst>
              <a:path w="29028" h="870857">
                <a:moveTo>
                  <a:pt x="0" y="870857"/>
                </a:moveTo>
                <a:cubicBezTo>
                  <a:pt x="4838" y="846667"/>
                  <a:pt x="9163" y="822368"/>
                  <a:pt x="14514" y="798286"/>
                </a:cubicBezTo>
                <a:cubicBezTo>
                  <a:pt x="18841" y="778813"/>
                  <a:pt x="29028" y="760176"/>
                  <a:pt x="29028" y="740228"/>
                </a:cubicBezTo>
                <a:cubicBezTo>
                  <a:pt x="29028" y="493438"/>
                  <a:pt x="14514" y="246790"/>
                  <a:pt x="14514" y="0"/>
                </a:cubicBezTo>
              </a:path>
            </a:pathLst>
          </a:custGeom>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8" charset="0"/>
            </a:endParaRPr>
          </a:p>
        </p:txBody>
      </p:sp>
      <p:cxnSp>
        <p:nvCxnSpPr>
          <p:cNvPr id="46" name="Curved Connector 45"/>
          <p:cNvCxnSpPr/>
          <p:nvPr/>
        </p:nvCxnSpPr>
        <p:spPr bwMode="auto">
          <a:xfrm flipV="1">
            <a:off x="5379356" y="1868727"/>
            <a:ext cx="12700" cy="2873814"/>
          </a:xfrm>
          <a:prstGeom prst="curvedConnector3">
            <a:avLst>
              <a:gd name="adj1" fmla="val 11171433"/>
            </a:avLst>
          </a:prstGeom>
          <a:solidFill>
            <a:schemeClr val="accent1"/>
          </a:solidFill>
          <a:ln w="9525" cap="flat" cmpd="sng" algn="ctr">
            <a:solidFill>
              <a:schemeClr val="tx1"/>
            </a:solidFill>
            <a:prstDash val="solid"/>
            <a:round/>
            <a:headEnd type="none" w="med" len="med"/>
            <a:tailEnd type="arrow"/>
          </a:ln>
          <a:effectLst/>
        </p:spPr>
      </p:cxnSp>
      <p:cxnSp>
        <p:nvCxnSpPr>
          <p:cNvPr id="53" name="Straight Arrow Connector 52"/>
          <p:cNvCxnSpPr>
            <a:stCxn id="5" idx="4"/>
            <a:endCxn id="6" idx="0"/>
          </p:cNvCxnSpPr>
          <p:nvPr/>
        </p:nvCxnSpPr>
        <p:spPr bwMode="auto">
          <a:xfrm>
            <a:off x="4477656" y="5228766"/>
            <a:ext cx="47172" cy="5514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2" name="Straight Arrow Connector 91"/>
          <p:cNvCxnSpPr>
            <a:stCxn id="4" idx="4"/>
            <a:endCxn id="5" idx="0"/>
          </p:cNvCxnSpPr>
          <p:nvPr/>
        </p:nvCxnSpPr>
        <p:spPr bwMode="auto">
          <a:xfrm>
            <a:off x="4477656" y="3762834"/>
            <a:ext cx="0" cy="5515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4" name="Straight Arrow Connector 93"/>
          <p:cNvCxnSpPr>
            <a:stCxn id="3" idx="3"/>
            <a:endCxn id="4" idx="1"/>
          </p:cNvCxnSpPr>
          <p:nvPr/>
        </p:nvCxnSpPr>
        <p:spPr bwMode="auto">
          <a:xfrm>
            <a:off x="3831077" y="2221041"/>
            <a:ext cx="0" cy="76130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2" name="Straight Arrow Connector 101"/>
          <p:cNvCxnSpPr>
            <a:stCxn id="4" idx="7"/>
            <a:endCxn id="3" idx="5"/>
          </p:cNvCxnSpPr>
          <p:nvPr/>
        </p:nvCxnSpPr>
        <p:spPr bwMode="auto">
          <a:xfrm flipV="1">
            <a:off x="5124234" y="2221041"/>
            <a:ext cx="0" cy="76130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8" name="TextBox 117"/>
          <p:cNvSpPr txBox="1"/>
          <p:nvPr/>
        </p:nvSpPr>
        <p:spPr>
          <a:xfrm>
            <a:off x="5519076" y="3171027"/>
            <a:ext cx="2514600" cy="369332"/>
          </a:xfrm>
          <a:prstGeom prst="rect">
            <a:avLst/>
          </a:prstGeom>
          <a:noFill/>
        </p:spPr>
        <p:txBody>
          <a:bodyPr wrap="square" rtlCol="0">
            <a:spAutoFit/>
          </a:bodyPr>
          <a:lstStyle/>
          <a:p>
            <a:r>
              <a:rPr lang="en-US" sz="1800" dirty="0" smtClean="0"/>
              <a:t>Stop/Disable Washing</a:t>
            </a:r>
            <a:endParaRPr lang="en-US" sz="1800" dirty="0"/>
          </a:p>
        </p:txBody>
      </p:sp>
      <p:sp>
        <p:nvSpPr>
          <p:cNvPr id="119" name="TextBox 118"/>
          <p:cNvSpPr txBox="1"/>
          <p:nvPr/>
        </p:nvSpPr>
        <p:spPr>
          <a:xfrm>
            <a:off x="3062550" y="5330343"/>
            <a:ext cx="3276600" cy="369332"/>
          </a:xfrm>
          <a:prstGeom prst="rect">
            <a:avLst/>
          </a:prstGeom>
          <a:noFill/>
        </p:spPr>
        <p:txBody>
          <a:bodyPr wrap="square" rtlCol="0">
            <a:spAutoFit/>
          </a:bodyPr>
          <a:lstStyle/>
          <a:p>
            <a:r>
              <a:rPr lang="en-US" sz="1800" dirty="0" smtClean="0"/>
              <a:t>Washing Over/Enable Spin-dry</a:t>
            </a:r>
            <a:endParaRPr lang="en-US" sz="1800" dirty="0"/>
          </a:p>
        </p:txBody>
      </p:sp>
      <p:sp>
        <p:nvSpPr>
          <p:cNvPr id="120" name="TextBox 119"/>
          <p:cNvSpPr txBox="1"/>
          <p:nvPr/>
        </p:nvSpPr>
        <p:spPr>
          <a:xfrm>
            <a:off x="3247602" y="3864408"/>
            <a:ext cx="2968164" cy="369332"/>
          </a:xfrm>
          <a:prstGeom prst="rect">
            <a:avLst/>
          </a:prstGeom>
          <a:noFill/>
        </p:spPr>
        <p:txBody>
          <a:bodyPr wrap="square" rtlCol="0">
            <a:spAutoFit/>
          </a:bodyPr>
          <a:lstStyle/>
          <a:p>
            <a:r>
              <a:rPr lang="en-US" sz="1800" dirty="0" smtClean="0"/>
              <a:t>Washer Filled/Enable Wash</a:t>
            </a:r>
            <a:endParaRPr lang="en-US" sz="1800" dirty="0"/>
          </a:p>
        </p:txBody>
      </p:sp>
      <p:sp>
        <p:nvSpPr>
          <p:cNvPr id="121" name="TextBox 120"/>
          <p:cNvSpPr txBox="1"/>
          <p:nvPr/>
        </p:nvSpPr>
        <p:spPr>
          <a:xfrm>
            <a:off x="4259964" y="2394861"/>
            <a:ext cx="2380344" cy="369332"/>
          </a:xfrm>
          <a:prstGeom prst="rect">
            <a:avLst/>
          </a:prstGeom>
          <a:noFill/>
        </p:spPr>
        <p:txBody>
          <a:bodyPr wrap="square" rtlCol="0">
            <a:spAutoFit/>
          </a:bodyPr>
          <a:lstStyle/>
          <a:p>
            <a:r>
              <a:rPr lang="en-US" sz="1800" dirty="0" smtClean="0"/>
              <a:t>Stop/Disable Filling</a:t>
            </a:r>
            <a:endParaRPr lang="en-US" sz="1800" dirty="0"/>
          </a:p>
        </p:txBody>
      </p:sp>
      <p:sp>
        <p:nvSpPr>
          <p:cNvPr id="122" name="TextBox 121"/>
          <p:cNvSpPr txBox="1"/>
          <p:nvPr/>
        </p:nvSpPr>
        <p:spPr>
          <a:xfrm>
            <a:off x="2296878" y="2376331"/>
            <a:ext cx="2133600" cy="369332"/>
          </a:xfrm>
          <a:prstGeom prst="rect">
            <a:avLst/>
          </a:prstGeom>
          <a:noFill/>
        </p:spPr>
        <p:txBody>
          <a:bodyPr wrap="square" rtlCol="0">
            <a:spAutoFit/>
          </a:bodyPr>
          <a:lstStyle/>
          <a:p>
            <a:r>
              <a:rPr lang="en-US" sz="1800" dirty="0" smtClean="0"/>
              <a:t>Stop/Enable Filling</a:t>
            </a:r>
            <a:endParaRPr lang="en-US" sz="1800" dirty="0"/>
          </a:p>
        </p:txBody>
      </p:sp>
      <p:sp>
        <p:nvSpPr>
          <p:cNvPr id="148" name="TextBox 147"/>
          <p:cNvSpPr txBox="1"/>
          <p:nvPr/>
        </p:nvSpPr>
        <p:spPr>
          <a:xfrm>
            <a:off x="166926" y="3864432"/>
            <a:ext cx="3276600" cy="369332"/>
          </a:xfrm>
          <a:prstGeom prst="rect">
            <a:avLst/>
          </a:prstGeom>
          <a:noFill/>
        </p:spPr>
        <p:txBody>
          <a:bodyPr wrap="square" rtlCol="0">
            <a:spAutoFit/>
          </a:bodyPr>
          <a:lstStyle/>
          <a:p>
            <a:r>
              <a:rPr lang="en-US" sz="1800" dirty="0" smtClean="0"/>
              <a:t>Spin-dry done/Disable Spin-dry</a:t>
            </a:r>
            <a:endParaRPr lang="en-US" sz="1800" dirty="0"/>
          </a:p>
        </p:txBody>
      </p:sp>
      <p:cxnSp>
        <p:nvCxnSpPr>
          <p:cNvPr id="9" name="Curved Connector 8"/>
          <p:cNvCxnSpPr>
            <a:stCxn id="6" idx="2"/>
            <a:endCxn id="3" idx="2"/>
          </p:cNvCxnSpPr>
          <p:nvPr/>
        </p:nvCxnSpPr>
        <p:spPr bwMode="auto">
          <a:xfrm rot="10800000">
            <a:off x="3563256" y="1897752"/>
            <a:ext cx="94345" cy="4339704"/>
          </a:xfrm>
          <a:prstGeom prst="curvedConnector3">
            <a:avLst>
              <a:gd name="adj1" fmla="val 2126877"/>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 xmlns:p14="http://schemas.microsoft.com/office/powerpoint/2010/main" val="65940897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0251"/>
            <a:ext cx="7772400" cy="1126747"/>
          </a:xfrm>
        </p:spPr>
        <p:txBody>
          <a:bodyPr/>
          <a:lstStyle/>
          <a:p>
            <a:r>
              <a:rPr lang="en-US" dirty="0" smtClean="0"/>
              <a:t>Elements of Analysis Model</a:t>
            </a:r>
            <a:endParaRPr lang="en-US" dirty="0"/>
          </a:p>
        </p:txBody>
      </p:sp>
      <p:sp>
        <p:nvSpPr>
          <p:cNvPr id="4" name="Oval 3"/>
          <p:cNvSpPr/>
          <p:nvPr/>
        </p:nvSpPr>
        <p:spPr bwMode="auto">
          <a:xfrm>
            <a:off x="1643042" y="1676400"/>
            <a:ext cx="5562600" cy="5029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pitchFamily="18" charset="0"/>
              </a:rPr>
              <a:t> </a:t>
            </a:r>
          </a:p>
        </p:txBody>
      </p:sp>
      <p:sp>
        <p:nvSpPr>
          <p:cNvPr id="5" name="Oval 4"/>
          <p:cNvSpPr/>
          <p:nvPr/>
        </p:nvSpPr>
        <p:spPr bwMode="auto">
          <a:xfrm>
            <a:off x="2514600" y="2362200"/>
            <a:ext cx="3810000" cy="3581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pitchFamily="18" charset="0"/>
              </a:rPr>
              <a:t>   </a:t>
            </a:r>
          </a:p>
        </p:txBody>
      </p:sp>
      <p:sp>
        <p:nvSpPr>
          <p:cNvPr id="6" name="Oval 5"/>
          <p:cNvSpPr/>
          <p:nvPr/>
        </p:nvSpPr>
        <p:spPr bwMode="auto">
          <a:xfrm>
            <a:off x="3305628" y="3113316"/>
            <a:ext cx="2209800" cy="2133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pitchFamily="18" charset="0"/>
              </a:rPr>
              <a:t>Data Dictionary</a:t>
            </a:r>
          </a:p>
        </p:txBody>
      </p:sp>
      <p:cxnSp>
        <p:nvCxnSpPr>
          <p:cNvPr id="8" name="Straight Connector 7"/>
          <p:cNvCxnSpPr>
            <a:stCxn id="6" idx="7"/>
            <a:endCxn id="4" idx="7"/>
          </p:cNvCxnSpPr>
          <p:nvPr/>
        </p:nvCxnSpPr>
        <p:spPr bwMode="auto">
          <a:xfrm rot="5400000" flipH="1" flipV="1">
            <a:off x="5284982" y="2319738"/>
            <a:ext cx="1012865" cy="11992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a:endCxn id="4" idx="2"/>
          </p:cNvCxnSpPr>
          <p:nvPr/>
        </p:nvCxnSpPr>
        <p:spPr bwMode="auto">
          <a:xfrm flipH="1">
            <a:off x="1643042" y="4152900"/>
            <a:ext cx="1629228" cy="381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4876800" y="5159832"/>
            <a:ext cx="931293" cy="123008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5537291" y="4038600"/>
            <a:ext cx="801823" cy="461665"/>
          </a:xfrm>
          <a:prstGeom prst="rect">
            <a:avLst/>
          </a:prstGeom>
          <a:noFill/>
        </p:spPr>
        <p:txBody>
          <a:bodyPr wrap="none" rtlCol="0">
            <a:spAutoFit/>
          </a:bodyPr>
          <a:lstStyle/>
          <a:p>
            <a:r>
              <a:rPr lang="en-US" dirty="0" smtClean="0"/>
              <a:t>DFD</a:t>
            </a:r>
            <a:endParaRPr lang="en-US" dirty="0"/>
          </a:p>
        </p:txBody>
      </p:sp>
      <p:sp>
        <p:nvSpPr>
          <p:cNvPr id="19" name="TextBox 18"/>
          <p:cNvSpPr txBox="1"/>
          <p:nvPr/>
        </p:nvSpPr>
        <p:spPr>
          <a:xfrm>
            <a:off x="3087918" y="5000178"/>
            <a:ext cx="766557" cy="461665"/>
          </a:xfrm>
          <a:prstGeom prst="rect">
            <a:avLst/>
          </a:prstGeom>
          <a:noFill/>
        </p:spPr>
        <p:txBody>
          <a:bodyPr wrap="none" rtlCol="0">
            <a:spAutoFit/>
          </a:bodyPr>
          <a:lstStyle/>
          <a:p>
            <a:r>
              <a:rPr lang="en-US" dirty="0" smtClean="0"/>
              <a:t>STD</a:t>
            </a:r>
            <a:endParaRPr lang="en-US" dirty="0"/>
          </a:p>
        </p:txBody>
      </p:sp>
      <p:sp>
        <p:nvSpPr>
          <p:cNvPr id="20" name="TextBox 19"/>
          <p:cNvSpPr txBox="1"/>
          <p:nvPr/>
        </p:nvSpPr>
        <p:spPr>
          <a:xfrm>
            <a:off x="3497946" y="2687117"/>
            <a:ext cx="800219" cy="461665"/>
          </a:xfrm>
          <a:prstGeom prst="rect">
            <a:avLst/>
          </a:prstGeom>
          <a:noFill/>
        </p:spPr>
        <p:txBody>
          <a:bodyPr wrap="none" rtlCol="0">
            <a:spAutoFit/>
          </a:bodyPr>
          <a:lstStyle/>
          <a:p>
            <a:r>
              <a:rPr lang="en-US" dirty="0" smtClean="0"/>
              <a:t>ERD</a:t>
            </a:r>
            <a:endParaRPr lang="en-US" dirty="0"/>
          </a:p>
        </p:txBody>
      </p:sp>
      <p:sp>
        <p:nvSpPr>
          <p:cNvPr id="22" name="TextBox 21"/>
          <p:cNvSpPr txBox="1"/>
          <p:nvPr/>
        </p:nvSpPr>
        <p:spPr>
          <a:xfrm rot="19660640">
            <a:off x="2401521" y="1589942"/>
            <a:ext cx="3148219" cy="461665"/>
          </a:xfrm>
          <a:prstGeom prst="rect">
            <a:avLst/>
          </a:prstGeom>
          <a:noFill/>
        </p:spPr>
        <p:txBody>
          <a:bodyPr wrap="square" rtlCol="0">
            <a:spAutoFit/>
          </a:bodyPr>
          <a:lstStyle/>
          <a:p>
            <a:r>
              <a:rPr lang="en-US" dirty="0" smtClean="0"/>
              <a:t>Data-object Description</a:t>
            </a:r>
            <a:endParaRPr lang="en-US" dirty="0"/>
          </a:p>
        </p:txBody>
      </p:sp>
      <p:sp>
        <p:nvSpPr>
          <p:cNvPr id="23" name="TextBox 22"/>
          <p:cNvSpPr txBox="1"/>
          <p:nvPr/>
        </p:nvSpPr>
        <p:spPr>
          <a:xfrm rot="5400000">
            <a:off x="5073039" y="3926546"/>
            <a:ext cx="3028393" cy="461665"/>
          </a:xfrm>
          <a:prstGeom prst="rect">
            <a:avLst/>
          </a:prstGeom>
          <a:noFill/>
        </p:spPr>
        <p:txBody>
          <a:bodyPr wrap="none" rtlCol="0">
            <a:spAutoFit/>
          </a:bodyPr>
          <a:lstStyle/>
          <a:p>
            <a:r>
              <a:rPr lang="en-US" dirty="0" smtClean="0"/>
              <a:t>Process Specifications</a:t>
            </a:r>
            <a:endParaRPr lang="en-US" dirty="0"/>
          </a:p>
        </p:txBody>
      </p:sp>
      <p:sp>
        <p:nvSpPr>
          <p:cNvPr id="24" name="TextBox 23"/>
          <p:cNvSpPr txBox="1"/>
          <p:nvPr/>
        </p:nvSpPr>
        <p:spPr>
          <a:xfrm rot="1881697">
            <a:off x="1619713" y="5518118"/>
            <a:ext cx="2941831" cy="461665"/>
          </a:xfrm>
          <a:prstGeom prst="rect">
            <a:avLst/>
          </a:prstGeom>
          <a:noFill/>
        </p:spPr>
        <p:txBody>
          <a:bodyPr wrap="none" rtlCol="0">
            <a:spAutoFit/>
          </a:bodyPr>
          <a:lstStyle/>
          <a:p>
            <a:r>
              <a:rPr lang="en-US" dirty="0" smtClean="0"/>
              <a:t>Control Specifications</a:t>
            </a:r>
            <a:endParaRPr lang="en-US" dirty="0"/>
          </a:p>
        </p:txBody>
      </p:sp>
      <p:sp>
        <p:nvSpPr>
          <p:cNvPr id="25" name="TextBox 24"/>
          <p:cNvSpPr txBox="1"/>
          <p:nvPr/>
        </p:nvSpPr>
        <p:spPr>
          <a:xfrm rot="5400000">
            <a:off x="6360912" y="4321620"/>
            <a:ext cx="2379177" cy="461665"/>
          </a:xfrm>
          <a:prstGeom prst="rect">
            <a:avLst/>
          </a:prstGeom>
          <a:noFill/>
        </p:spPr>
        <p:txBody>
          <a:bodyPr wrap="none" rtlCol="0">
            <a:spAutoFit/>
          </a:bodyPr>
          <a:lstStyle/>
          <a:p>
            <a:r>
              <a:rPr lang="en-US" dirty="0" smtClean="0"/>
              <a:t>Functional Model</a:t>
            </a:r>
            <a:endParaRPr lang="en-US" dirty="0"/>
          </a:p>
        </p:txBody>
      </p:sp>
      <p:sp>
        <p:nvSpPr>
          <p:cNvPr id="26" name="TextBox 25"/>
          <p:cNvSpPr txBox="1"/>
          <p:nvPr/>
        </p:nvSpPr>
        <p:spPr>
          <a:xfrm rot="19375024">
            <a:off x="567311" y="1908161"/>
            <a:ext cx="3198311" cy="461665"/>
          </a:xfrm>
          <a:prstGeom prst="rect">
            <a:avLst/>
          </a:prstGeom>
          <a:noFill/>
        </p:spPr>
        <p:txBody>
          <a:bodyPr wrap="none" rtlCol="0">
            <a:spAutoFit/>
          </a:bodyPr>
          <a:lstStyle/>
          <a:p>
            <a:r>
              <a:rPr lang="en-US" dirty="0" smtClean="0"/>
              <a:t>Data/Information Model</a:t>
            </a:r>
            <a:endParaRPr lang="en-US" dirty="0"/>
          </a:p>
        </p:txBody>
      </p:sp>
      <p:sp>
        <p:nvSpPr>
          <p:cNvPr id="27" name="TextBox 26"/>
          <p:cNvSpPr txBox="1"/>
          <p:nvPr/>
        </p:nvSpPr>
        <p:spPr>
          <a:xfrm rot="2867806">
            <a:off x="846216" y="5602524"/>
            <a:ext cx="2412840" cy="461665"/>
          </a:xfrm>
          <a:prstGeom prst="rect">
            <a:avLst/>
          </a:prstGeom>
          <a:noFill/>
        </p:spPr>
        <p:txBody>
          <a:bodyPr wrap="none" rtlCol="0">
            <a:spAutoFit/>
          </a:bodyPr>
          <a:lstStyle/>
          <a:p>
            <a:r>
              <a:rPr lang="en-US" dirty="0" smtClean="0"/>
              <a:t>Behavioral Model</a:t>
            </a:r>
            <a:endParaRPr lang="en-US" dirty="0"/>
          </a:p>
        </p:txBody>
      </p:sp>
    </p:spTree>
    <p:extLst>
      <p:ext uri="{BB962C8B-B14F-4D97-AF65-F5344CB8AC3E}">
        <p14:creationId xmlns="" xmlns:p14="http://schemas.microsoft.com/office/powerpoint/2010/main" val="388630177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685800" y="228600"/>
            <a:ext cx="7772400" cy="838200"/>
          </a:xfrm>
        </p:spPr>
        <p:txBody>
          <a:bodyPr/>
          <a:lstStyle/>
          <a:p>
            <a:pPr eaLnBrk="1" hangingPunct="1"/>
            <a:r>
              <a:rPr lang="en-US" smtClean="0"/>
              <a:t>SRS Document Format</a:t>
            </a:r>
            <a:endParaRPr lang="en-IN" smtClean="0"/>
          </a:p>
        </p:txBody>
      </p:sp>
      <p:sp>
        <p:nvSpPr>
          <p:cNvPr id="159747" name="Rectangle 3"/>
          <p:cNvSpPr>
            <a:spLocks noGrp="1" noChangeArrowheads="1"/>
          </p:cNvSpPr>
          <p:nvPr>
            <p:ph type="body" idx="1"/>
          </p:nvPr>
        </p:nvSpPr>
        <p:spPr>
          <a:xfrm>
            <a:off x="914400" y="1143000"/>
            <a:ext cx="7543800" cy="5715000"/>
          </a:xfrm>
        </p:spPr>
        <p:txBody>
          <a:bodyPr/>
          <a:lstStyle/>
          <a:p>
            <a:pPr eaLnBrk="1" hangingPunct="1">
              <a:spcBef>
                <a:spcPts val="0"/>
              </a:spcBef>
              <a:spcAft>
                <a:spcPts val="0"/>
              </a:spcAft>
            </a:pPr>
            <a:r>
              <a:rPr lang="en-US" sz="2000" dirty="0" smtClean="0"/>
              <a:t>INTRODUCTION</a:t>
            </a:r>
          </a:p>
          <a:p>
            <a:pPr lvl="1" eaLnBrk="1" hangingPunct="1">
              <a:spcBef>
                <a:spcPts val="0"/>
              </a:spcBef>
              <a:spcAft>
                <a:spcPts val="0"/>
              </a:spcAft>
            </a:pPr>
            <a:r>
              <a:rPr lang="en-US" sz="2000" dirty="0" smtClean="0"/>
              <a:t>System Reference</a:t>
            </a:r>
          </a:p>
          <a:p>
            <a:pPr lvl="1" eaLnBrk="1" hangingPunct="1">
              <a:spcBef>
                <a:spcPts val="0"/>
              </a:spcBef>
              <a:spcAft>
                <a:spcPts val="0"/>
              </a:spcAft>
            </a:pPr>
            <a:r>
              <a:rPr lang="en-US" sz="2000" dirty="0" smtClean="0"/>
              <a:t>Overall Description</a:t>
            </a:r>
          </a:p>
          <a:p>
            <a:pPr lvl="1" eaLnBrk="1" hangingPunct="1">
              <a:spcBef>
                <a:spcPts val="0"/>
              </a:spcBef>
              <a:spcAft>
                <a:spcPts val="0"/>
              </a:spcAft>
            </a:pPr>
            <a:r>
              <a:rPr lang="en-US" sz="2000" dirty="0" smtClean="0"/>
              <a:t>Software Project Constraints</a:t>
            </a:r>
          </a:p>
          <a:p>
            <a:pPr eaLnBrk="1" hangingPunct="1">
              <a:spcBef>
                <a:spcPts val="0"/>
              </a:spcBef>
              <a:spcAft>
                <a:spcPts val="0"/>
              </a:spcAft>
            </a:pPr>
            <a:r>
              <a:rPr lang="en-US" sz="2000" dirty="0" smtClean="0"/>
              <a:t>INFORMATION DESCRIPTION</a:t>
            </a:r>
          </a:p>
          <a:p>
            <a:pPr lvl="1" eaLnBrk="1" hangingPunct="1">
              <a:spcBef>
                <a:spcPts val="0"/>
              </a:spcBef>
              <a:spcAft>
                <a:spcPts val="0"/>
              </a:spcAft>
            </a:pPr>
            <a:r>
              <a:rPr lang="en-US" sz="2000" dirty="0" smtClean="0"/>
              <a:t>Information Flow Representation</a:t>
            </a:r>
          </a:p>
          <a:p>
            <a:pPr lvl="2" eaLnBrk="1" hangingPunct="1">
              <a:spcBef>
                <a:spcPts val="0"/>
              </a:spcBef>
              <a:spcAft>
                <a:spcPts val="0"/>
              </a:spcAft>
            </a:pPr>
            <a:r>
              <a:rPr lang="en-US" sz="2000" dirty="0" smtClean="0"/>
              <a:t>Data Flow</a:t>
            </a:r>
          </a:p>
          <a:p>
            <a:pPr lvl="2" eaLnBrk="1" hangingPunct="1">
              <a:spcBef>
                <a:spcPts val="0"/>
              </a:spcBef>
              <a:spcAft>
                <a:spcPts val="0"/>
              </a:spcAft>
            </a:pPr>
            <a:r>
              <a:rPr lang="en-US" sz="2000" dirty="0" smtClean="0"/>
              <a:t>Control Flow</a:t>
            </a:r>
          </a:p>
          <a:p>
            <a:pPr lvl="1" eaLnBrk="1" hangingPunct="1">
              <a:spcBef>
                <a:spcPts val="0"/>
              </a:spcBef>
              <a:spcAft>
                <a:spcPts val="0"/>
              </a:spcAft>
            </a:pPr>
            <a:r>
              <a:rPr lang="en-US" sz="2000" dirty="0" smtClean="0"/>
              <a:t>Information Content Representation (DD)</a:t>
            </a:r>
          </a:p>
          <a:p>
            <a:pPr lvl="1" eaLnBrk="1" hangingPunct="1">
              <a:spcBef>
                <a:spcPts val="0"/>
              </a:spcBef>
              <a:spcAft>
                <a:spcPts val="0"/>
              </a:spcAft>
            </a:pPr>
            <a:r>
              <a:rPr lang="en-US" sz="2000" dirty="0" smtClean="0"/>
              <a:t>System Interface Description</a:t>
            </a:r>
          </a:p>
          <a:p>
            <a:pPr eaLnBrk="1" hangingPunct="1">
              <a:spcBef>
                <a:spcPts val="0"/>
              </a:spcBef>
              <a:spcAft>
                <a:spcPts val="0"/>
              </a:spcAft>
            </a:pPr>
            <a:r>
              <a:rPr lang="en-US" sz="2000" dirty="0" smtClean="0"/>
              <a:t>FUNCTIONAL DESCRIPTION</a:t>
            </a:r>
          </a:p>
          <a:p>
            <a:pPr lvl="1" eaLnBrk="1" hangingPunct="1">
              <a:spcBef>
                <a:spcPts val="0"/>
              </a:spcBef>
              <a:spcAft>
                <a:spcPts val="0"/>
              </a:spcAft>
            </a:pPr>
            <a:r>
              <a:rPr lang="en-US" sz="2000" dirty="0" smtClean="0"/>
              <a:t>Functional Partitioning</a:t>
            </a:r>
          </a:p>
          <a:p>
            <a:pPr lvl="1" eaLnBrk="1" hangingPunct="1">
              <a:spcBef>
                <a:spcPts val="0"/>
              </a:spcBef>
              <a:spcAft>
                <a:spcPts val="0"/>
              </a:spcAft>
            </a:pPr>
            <a:r>
              <a:rPr lang="en-US" sz="2000" dirty="0" smtClean="0"/>
              <a:t>Functional Description</a:t>
            </a:r>
          </a:p>
          <a:p>
            <a:pPr lvl="2" eaLnBrk="1" hangingPunct="1">
              <a:spcBef>
                <a:spcPts val="0"/>
              </a:spcBef>
              <a:spcAft>
                <a:spcPts val="0"/>
              </a:spcAft>
            </a:pPr>
            <a:r>
              <a:rPr lang="en-US" sz="2000" dirty="0" smtClean="0"/>
              <a:t>Process Narrative</a:t>
            </a:r>
          </a:p>
          <a:p>
            <a:pPr lvl="2" eaLnBrk="1" hangingPunct="1">
              <a:spcBef>
                <a:spcPts val="0"/>
              </a:spcBef>
              <a:spcAft>
                <a:spcPts val="0"/>
              </a:spcAft>
            </a:pPr>
            <a:r>
              <a:rPr lang="en-US" sz="2000" dirty="0" smtClean="0"/>
              <a:t>Restrictions/Limitations</a:t>
            </a:r>
          </a:p>
          <a:p>
            <a:pPr lvl="2" eaLnBrk="1" hangingPunct="1">
              <a:spcBef>
                <a:spcPts val="0"/>
              </a:spcBef>
              <a:spcAft>
                <a:spcPts val="0"/>
              </a:spcAft>
            </a:pPr>
            <a:r>
              <a:rPr lang="en-US" sz="2000" dirty="0" smtClean="0"/>
              <a:t>Performance Requirements</a:t>
            </a:r>
          </a:p>
          <a:p>
            <a:pPr lvl="2" eaLnBrk="1" hangingPunct="1">
              <a:spcBef>
                <a:spcPts val="0"/>
              </a:spcBef>
              <a:spcAft>
                <a:spcPts val="0"/>
              </a:spcAft>
            </a:pPr>
            <a:r>
              <a:rPr lang="en-US" sz="2000" dirty="0" smtClean="0"/>
              <a:t>Design Constraints</a:t>
            </a:r>
          </a:p>
          <a:p>
            <a:pPr lvl="2" eaLnBrk="1" hangingPunct="1">
              <a:spcBef>
                <a:spcPts val="0"/>
              </a:spcBef>
              <a:spcAft>
                <a:spcPts val="0"/>
              </a:spcAft>
            </a:pPr>
            <a:r>
              <a:rPr lang="en-US" sz="2000" dirty="0" smtClean="0"/>
              <a:t>Supporting Diagrams</a:t>
            </a:r>
          </a:p>
          <a:p>
            <a:pPr lvl="1" eaLnBrk="1" hangingPunct="1">
              <a:lnSpc>
                <a:spcPct val="80000"/>
              </a:lnSpc>
              <a:buFontTx/>
              <a:buNone/>
            </a:pPr>
            <a:endParaRPr lang="en-IN" sz="1800"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685800" y="127002"/>
            <a:ext cx="7772400" cy="838200"/>
          </a:xfrm>
        </p:spPr>
        <p:txBody>
          <a:bodyPr/>
          <a:lstStyle/>
          <a:p>
            <a:pPr eaLnBrk="1" hangingPunct="1"/>
            <a:r>
              <a:rPr lang="en-US" sz="4000" dirty="0" smtClean="0"/>
              <a:t>SRS Document Format</a:t>
            </a:r>
            <a:endParaRPr lang="en-IN" sz="4000" dirty="0" smtClean="0"/>
          </a:p>
        </p:txBody>
      </p:sp>
      <p:sp>
        <p:nvSpPr>
          <p:cNvPr id="160771" name="Rectangle 3"/>
          <p:cNvSpPr>
            <a:spLocks noGrp="1" noChangeArrowheads="1"/>
          </p:cNvSpPr>
          <p:nvPr>
            <p:ph type="body" idx="1"/>
          </p:nvPr>
        </p:nvSpPr>
        <p:spPr>
          <a:xfrm>
            <a:off x="685800" y="1030518"/>
            <a:ext cx="7772400" cy="5410200"/>
          </a:xfrm>
        </p:spPr>
        <p:txBody>
          <a:bodyPr/>
          <a:lstStyle/>
          <a:p>
            <a:pPr eaLnBrk="1" hangingPunct="1"/>
            <a:r>
              <a:rPr lang="en-US" sz="3000" dirty="0" smtClean="0"/>
              <a:t>CONTROL DESCRIPTION</a:t>
            </a:r>
            <a:endParaRPr lang="en-US" sz="3000" dirty="0"/>
          </a:p>
          <a:p>
            <a:pPr lvl="1" eaLnBrk="1" hangingPunct="1"/>
            <a:r>
              <a:rPr lang="en-US" sz="2400" dirty="0" smtClean="0"/>
              <a:t>Control Specifications</a:t>
            </a:r>
          </a:p>
          <a:p>
            <a:pPr lvl="1" eaLnBrk="1" hangingPunct="1"/>
            <a:r>
              <a:rPr lang="en-US" sz="2400" dirty="0" smtClean="0"/>
              <a:t>Design Constraints</a:t>
            </a:r>
          </a:p>
          <a:p>
            <a:pPr eaLnBrk="1" hangingPunct="1"/>
            <a:r>
              <a:rPr lang="en-US" sz="2800" dirty="0" smtClean="0"/>
              <a:t>BEHAVIORAL DESCRIPTION</a:t>
            </a:r>
          </a:p>
          <a:p>
            <a:pPr lvl="1" eaLnBrk="1" hangingPunct="1"/>
            <a:r>
              <a:rPr lang="en-US" sz="2400" dirty="0" smtClean="0"/>
              <a:t>System States</a:t>
            </a:r>
          </a:p>
          <a:p>
            <a:pPr lvl="1" eaLnBrk="1" hangingPunct="1"/>
            <a:r>
              <a:rPr lang="en-US" sz="2400" dirty="0" smtClean="0"/>
              <a:t>Events and Actions</a:t>
            </a:r>
          </a:p>
          <a:p>
            <a:pPr eaLnBrk="1" hangingPunct="1"/>
            <a:r>
              <a:rPr lang="en-US" sz="2800" dirty="0" smtClean="0"/>
              <a:t>VALIDATION CRITERIA</a:t>
            </a:r>
          </a:p>
          <a:p>
            <a:pPr lvl="1" eaLnBrk="1" hangingPunct="1"/>
            <a:r>
              <a:rPr lang="en-US" sz="2400" dirty="0" smtClean="0"/>
              <a:t>Performance Bounds</a:t>
            </a:r>
          </a:p>
          <a:p>
            <a:pPr lvl="1" eaLnBrk="1" hangingPunct="1"/>
            <a:r>
              <a:rPr lang="en-US" sz="2400" dirty="0" smtClean="0"/>
              <a:t>Classes of Tests</a:t>
            </a:r>
          </a:p>
          <a:p>
            <a:pPr lvl="1" eaLnBrk="1" hangingPunct="1"/>
            <a:r>
              <a:rPr lang="en-US" sz="2400" dirty="0" smtClean="0"/>
              <a:t>Expected Software Response</a:t>
            </a:r>
          </a:p>
          <a:p>
            <a:pPr lvl="1" eaLnBrk="1" hangingPunct="1"/>
            <a:r>
              <a:rPr lang="en-US" sz="2400" dirty="0" smtClean="0"/>
              <a:t>Special Considerations</a:t>
            </a:r>
          </a:p>
          <a:p>
            <a:pPr eaLnBrk="1" hangingPunct="1"/>
            <a:r>
              <a:rPr lang="en-US" sz="2800" dirty="0" smtClean="0"/>
              <a:t>BIBLIOGRAPHY and  APPENDIX</a:t>
            </a:r>
            <a:endParaRPr lang="en-IN" sz="2800"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685800" y="228600"/>
            <a:ext cx="7772400" cy="685800"/>
          </a:xfrm>
        </p:spPr>
        <p:txBody>
          <a:bodyPr/>
          <a:lstStyle/>
          <a:p>
            <a:pPr eaLnBrk="1" hangingPunct="1"/>
            <a:r>
              <a:rPr lang="en-US" sz="4000" smtClean="0"/>
              <a:t>Decision Table</a:t>
            </a:r>
          </a:p>
        </p:txBody>
      </p:sp>
      <p:grpSp>
        <p:nvGrpSpPr>
          <p:cNvPr id="157699" name="Group 3"/>
          <p:cNvGrpSpPr>
            <a:grpSpLocks/>
          </p:cNvGrpSpPr>
          <p:nvPr/>
        </p:nvGrpSpPr>
        <p:grpSpPr bwMode="auto">
          <a:xfrm>
            <a:off x="1828800" y="3537852"/>
            <a:ext cx="5105400" cy="3124200"/>
            <a:chOff x="-3" y="-3"/>
            <a:chExt cx="2182" cy="1131"/>
          </a:xfrm>
        </p:grpSpPr>
        <p:grpSp>
          <p:nvGrpSpPr>
            <p:cNvPr id="157701" name="Group 4"/>
            <p:cNvGrpSpPr>
              <a:grpSpLocks/>
            </p:cNvGrpSpPr>
            <p:nvPr/>
          </p:nvGrpSpPr>
          <p:grpSpPr bwMode="auto">
            <a:xfrm>
              <a:off x="0" y="0"/>
              <a:ext cx="2176" cy="1125"/>
              <a:chOff x="0" y="0"/>
              <a:chExt cx="2176" cy="1125"/>
            </a:xfrm>
          </p:grpSpPr>
          <p:grpSp>
            <p:nvGrpSpPr>
              <p:cNvPr id="157703" name="Group 5"/>
              <p:cNvGrpSpPr>
                <a:grpSpLocks/>
              </p:cNvGrpSpPr>
              <p:nvPr/>
            </p:nvGrpSpPr>
            <p:grpSpPr bwMode="auto">
              <a:xfrm>
                <a:off x="0" y="0"/>
                <a:ext cx="1053" cy="319"/>
                <a:chOff x="0" y="0"/>
                <a:chExt cx="1053" cy="319"/>
              </a:xfrm>
            </p:grpSpPr>
            <p:sp>
              <p:nvSpPr>
                <p:cNvPr id="157725" name="Rectangle 6"/>
                <p:cNvSpPr>
                  <a:spLocks noChangeArrowheads="1"/>
                </p:cNvSpPr>
                <p:nvPr/>
              </p:nvSpPr>
              <p:spPr bwMode="auto">
                <a:xfrm>
                  <a:off x="42" y="42"/>
                  <a:ext cx="969" cy="235"/>
                </a:xfrm>
                <a:prstGeom prst="rect">
                  <a:avLst/>
                </a:prstGeom>
                <a:noFill/>
                <a:ln w="9525">
                  <a:noFill/>
                  <a:miter lim="800000"/>
                  <a:headEnd/>
                  <a:tailEnd/>
                </a:ln>
              </p:spPr>
              <p:txBody>
                <a:bodyPr/>
                <a:lstStyle/>
                <a:p>
                  <a:pPr eaLnBrk="1" hangingPunct="1"/>
                  <a:r>
                    <a:rPr lang="en-US" sz="1200">
                      <a:latin typeface="Arial" charset="0"/>
                      <a:cs typeface="Times New Roman" pitchFamily="1" charset="0"/>
                    </a:rPr>
                    <a:t> </a:t>
                  </a:r>
                  <a:endParaRPr lang="en-US" sz="1200">
                    <a:latin typeface="Times New Roman" pitchFamily="1" charset="0"/>
                    <a:cs typeface="Times New Roman" pitchFamily="1" charset="0"/>
                  </a:endParaRPr>
                </a:p>
                <a:p>
                  <a:endParaRPr lang="en-US">
                    <a:latin typeface="Times New Roman" pitchFamily="1" charset="0"/>
                  </a:endParaRPr>
                </a:p>
              </p:txBody>
            </p:sp>
            <p:sp>
              <p:nvSpPr>
                <p:cNvPr id="157726" name="Rectangle 7"/>
                <p:cNvSpPr>
                  <a:spLocks noChangeArrowheads="1"/>
                </p:cNvSpPr>
                <p:nvPr/>
              </p:nvSpPr>
              <p:spPr bwMode="auto">
                <a:xfrm>
                  <a:off x="0" y="0"/>
                  <a:ext cx="1053" cy="319"/>
                </a:xfrm>
                <a:prstGeom prst="rect">
                  <a:avLst/>
                </a:prstGeom>
                <a:noFill/>
                <a:ln w="7">
                  <a:solidFill>
                    <a:srgbClr val="A0A0A0"/>
                  </a:solidFill>
                  <a:miter lim="800000"/>
                  <a:headEnd/>
                  <a:tailEnd/>
                </a:ln>
              </p:spPr>
              <p:txBody>
                <a:bodyPr/>
                <a:lstStyle/>
                <a:p>
                  <a:endParaRPr lang="en-US"/>
                </a:p>
              </p:txBody>
            </p:sp>
          </p:grpSp>
          <p:grpSp>
            <p:nvGrpSpPr>
              <p:cNvPr id="157704" name="Group 8"/>
              <p:cNvGrpSpPr>
                <a:grpSpLocks/>
              </p:cNvGrpSpPr>
              <p:nvPr/>
            </p:nvGrpSpPr>
            <p:grpSpPr bwMode="auto">
              <a:xfrm>
                <a:off x="1053" y="0"/>
                <a:ext cx="1123" cy="319"/>
                <a:chOff x="1053" y="0"/>
                <a:chExt cx="1123" cy="319"/>
              </a:xfrm>
            </p:grpSpPr>
            <p:sp>
              <p:nvSpPr>
                <p:cNvPr id="157723" name="Rectangle 9"/>
                <p:cNvSpPr>
                  <a:spLocks noChangeArrowheads="1"/>
                </p:cNvSpPr>
                <p:nvPr/>
              </p:nvSpPr>
              <p:spPr bwMode="auto">
                <a:xfrm>
                  <a:off x="1095" y="42"/>
                  <a:ext cx="1039" cy="235"/>
                </a:xfrm>
                <a:prstGeom prst="rect">
                  <a:avLst/>
                </a:prstGeom>
                <a:noFill/>
                <a:ln w="9525">
                  <a:noFill/>
                  <a:miter lim="800000"/>
                  <a:headEnd/>
                  <a:tailEnd/>
                </a:ln>
              </p:spPr>
              <p:txBody>
                <a:bodyPr/>
                <a:lstStyle/>
                <a:p>
                  <a:pPr algn="ctr" eaLnBrk="1" hangingPunct="1"/>
                  <a:r>
                    <a:rPr lang="en-US" sz="2000">
                      <a:latin typeface="Arial" charset="0"/>
                      <a:cs typeface="Times New Roman" pitchFamily="1" charset="0"/>
                    </a:rPr>
                    <a:t>Rules</a:t>
                  </a:r>
                  <a:endParaRPr lang="en-US" sz="2000">
                    <a:latin typeface="Times New Roman" pitchFamily="1" charset="0"/>
                    <a:cs typeface="Times New Roman" pitchFamily="1" charset="0"/>
                  </a:endParaRPr>
                </a:p>
                <a:p>
                  <a:pPr algn="ctr"/>
                  <a:endParaRPr lang="en-US">
                    <a:latin typeface="Times New Roman" pitchFamily="1" charset="0"/>
                  </a:endParaRPr>
                </a:p>
              </p:txBody>
            </p:sp>
            <p:sp>
              <p:nvSpPr>
                <p:cNvPr id="157724" name="Rectangle 10"/>
                <p:cNvSpPr>
                  <a:spLocks noChangeArrowheads="1"/>
                </p:cNvSpPr>
                <p:nvPr/>
              </p:nvSpPr>
              <p:spPr bwMode="auto">
                <a:xfrm>
                  <a:off x="1053" y="0"/>
                  <a:ext cx="1123" cy="319"/>
                </a:xfrm>
                <a:prstGeom prst="rect">
                  <a:avLst/>
                </a:prstGeom>
                <a:noFill/>
                <a:ln w="7">
                  <a:solidFill>
                    <a:srgbClr val="A0A0A0"/>
                  </a:solidFill>
                  <a:miter lim="800000"/>
                  <a:headEnd/>
                  <a:tailEnd/>
                </a:ln>
              </p:spPr>
              <p:txBody>
                <a:bodyPr/>
                <a:lstStyle/>
                <a:p>
                  <a:endParaRPr lang="en-US"/>
                </a:p>
              </p:txBody>
            </p:sp>
          </p:grpSp>
          <p:grpSp>
            <p:nvGrpSpPr>
              <p:cNvPr id="157705" name="Group 11"/>
              <p:cNvGrpSpPr>
                <a:grpSpLocks/>
              </p:cNvGrpSpPr>
              <p:nvPr/>
            </p:nvGrpSpPr>
            <p:grpSpPr bwMode="auto">
              <a:xfrm>
                <a:off x="0" y="403"/>
                <a:ext cx="1053" cy="319"/>
                <a:chOff x="0" y="403"/>
                <a:chExt cx="1053" cy="319"/>
              </a:xfrm>
            </p:grpSpPr>
            <p:sp>
              <p:nvSpPr>
                <p:cNvPr id="157721" name="Rectangle 12"/>
                <p:cNvSpPr>
                  <a:spLocks noChangeArrowheads="1"/>
                </p:cNvSpPr>
                <p:nvPr/>
              </p:nvSpPr>
              <p:spPr bwMode="auto">
                <a:xfrm>
                  <a:off x="42" y="445"/>
                  <a:ext cx="969" cy="235"/>
                </a:xfrm>
                <a:prstGeom prst="rect">
                  <a:avLst/>
                </a:prstGeom>
                <a:noFill/>
                <a:ln w="9525">
                  <a:noFill/>
                  <a:miter lim="800000"/>
                  <a:headEnd/>
                  <a:tailEnd/>
                </a:ln>
              </p:spPr>
              <p:txBody>
                <a:bodyPr/>
                <a:lstStyle/>
                <a:p>
                  <a:pPr algn="ctr" eaLnBrk="1" hangingPunct="1"/>
                  <a:r>
                    <a:rPr lang="en-US" sz="2000">
                      <a:latin typeface="Arial" charset="0"/>
                      <a:cs typeface="Times New Roman" pitchFamily="1" charset="0"/>
                    </a:rPr>
                    <a:t>Condition Stubs</a:t>
                  </a:r>
                  <a:endParaRPr lang="en-US" sz="2000">
                    <a:latin typeface="Times New Roman" pitchFamily="1" charset="0"/>
                    <a:cs typeface="Times New Roman" pitchFamily="1" charset="0"/>
                  </a:endParaRPr>
                </a:p>
                <a:p>
                  <a:pPr algn="ctr"/>
                  <a:endParaRPr lang="en-US" sz="2000">
                    <a:latin typeface="Times New Roman" pitchFamily="1" charset="0"/>
                  </a:endParaRPr>
                </a:p>
              </p:txBody>
            </p:sp>
            <p:sp>
              <p:nvSpPr>
                <p:cNvPr id="157722" name="Rectangle 13"/>
                <p:cNvSpPr>
                  <a:spLocks noChangeArrowheads="1"/>
                </p:cNvSpPr>
                <p:nvPr/>
              </p:nvSpPr>
              <p:spPr bwMode="auto">
                <a:xfrm>
                  <a:off x="0" y="403"/>
                  <a:ext cx="1053" cy="319"/>
                </a:xfrm>
                <a:prstGeom prst="rect">
                  <a:avLst/>
                </a:prstGeom>
                <a:noFill/>
                <a:ln w="7">
                  <a:solidFill>
                    <a:srgbClr val="A0A0A0"/>
                  </a:solidFill>
                  <a:miter lim="800000"/>
                  <a:headEnd/>
                  <a:tailEnd/>
                </a:ln>
              </p:spPr>
              <p:txBody>
                <a:bodyPr/>
                <a:lstStyle/>
                <a:p>
                  <a:endParaRPr lang="en-US"/>
                </a:p>
              </p:txBody>
            </p:sp>
          </p:grpSp>
          <p:grpSp>
            <p:nvGrpSpPr>
              <p:cNvPr id="157706" name="Group 14"/>
              <p:cNvGrpSpPr>
                <a:grpSpLocks/>
              </p:cNvGrpSpPr>
              <p:nvPr/>
            </p:nvGrpSpPr>
            <p:grpSpPr bwMode="auto">
              <a:xfrm>
                <a:off x="1053" y="403"/>
                <a:ext cx="557" cy="319"/>
                <a:chOff x="1053" y="403"/>
                <a:chExt cx="557" cy="319"/>
              </a:xfrm>
            </p:grpSpPr>
            <p:sp>
              <p:nvSpPr>
                <p:cNvPr id="157719" name="Rectangle 15"/>
                <p:cNvSpPr>
                  <a:spLocks noChangeArrowheads="1"/>
                </p:cNvSpPr>
                <p:nvPr/>
              </p:nvSpPr>
              <p:spPr bwMode="auto">
                <a:xfrm>
                  <a:off x="1095" y="445"/>
                  <a:ext cx="473" cy="235"/>
                </a:xfrm>
                <a:prstGeom prst="rect">
                  <a:avLst/>
                </a:prstGeom>
                <a:noFill/>
                <a:ln w="9525">
                  <a:noFill/>
                  <a:miter lim="800000"/>
                  <a:headEnd/>
                  <a:tailEnd/>
                </a:ln>
              </p:spPr>
              <p:txBody>
                <a:bodyPr/>
                <a:lstStyle/>
                <a:p>
                  <a:pPr algn="ctr" eaLnBrk="1" hangingPunct="1"/>
                  <a:r>
                    <a:rPr lang="en-US" sz="2000">
                      <a:latin typeface="Arial" charset="0"/>
                      <a:cs typeface="Times New Roman" pitchFamily="1" charset="0"/>
                    </a:rPr>
                    <a:t>1</a:t>
                  </a:r>
                  <a:endParaRPr lang="en-US" sz="2000">
                    <a:latin typeface="Times New Roman" pitchFamily="1" charset="0"/>
                    <a:cs typeface="Times New Roman" pitchFamily="1" charset="0"/>
                  </a:endParaRPr>
                </a:p>
                <a:p>
                  <a:pPr algn="ctr"/>
                  <a:endParaRPr lang="en-US" sz="2000">
                    <a:latin typeface="Times New Roman" pitchFamily="1" charset="0"/>
                  </a:endParaRPr>
                </a:p>
              </p:txBody>
            </p:sp>
            <p:sp>
              <p:nvSpPr>
                <p:cNvPr id="157720" name="Rectangle 16"/>
                <p:cNvSpPr>
                  <a:spLocks noChangeArrowheads="1"/>
                </p:cNvSpPr>
                <p:nvPr/>
              </p:nvSpPr>
              <p:spPr bwMode="auto">
                <a:xfrm>
                  <a:off x="1053" y="403"/>
                  <a:ext cx="557" cy="319"/>
                </a:xfrm>
                <a:prstGeom prst="rect">
                  <a:avLst/>
                </a:prstGeom>
                <a:noFill/>
                <a:ln w="7">
                  <a:solidFill>
                    <a:srgbClr val="A0A0A0"/>
                  </a:solidFill>
                  <a:miter lim="800000"/>
                  <a:headEnd/>
                  <a:tailEnd/>
                </a:ln>
              </p:spPr>
              <p:txBody>
                <a:bodyPr/>
                <a:lstStyle/>
                <a:p>
                  <a:endParaRPr lang="en-US"/>
                </a:p>
              </p:txBody>
            </p:sp>
          </p:grpSp>
          <p:grpSp>
            <p:nvGrpSpPr>
              <p:cNvPr id="157707" name="Group 17"/>
              <p:cNvGrpSpPr>
                <a:grpSpLocks/>
              </p:cNvGrpSpPr>
              <p:nvPr/>
            </p:nvGrpSpPr>
            <p:grpSpPr bwMode="auto">
              <a:xfrm>
                <a:off x="1610" y="403"/>
                <a:ext cx="566" cy="319"/>
                <a:chOff x="1610" y="403"/>
                <a:chExt cx="566" cy="319"/>
              </a:xfrm>
            </p:grpSpPr>
            <p:sp>
              <p:nvSpPr>
                <p:cNvPr id="157717" name="Rectangle 18"/>
                <p:cNvSpPr>
                  <a:spLocks noChangeArrowheads="1"/>
                </p:cNvSpPr>
                <p:nvPr/>
              </p:nvSpPr>
              <p:spPr bwMode="auto">
                <a:xfrm>
                  <a:off x="1652" y="445"/>
                  <a:ext cx="482" cy="235"/>
                </a:xfrm>
                <a:prstGeom prst="rect">
                  <a:avLst/>
                </a:prstGeom>
                <a:noFill/>
                <a:ln w="9525">
                  <a:noFill/>
                  <a:miter lim="800000"/>
                  <a:headEnd/>
                  <a:tailEnd/>
                </a:ln>
              </p:spPr>
              <p:txBody>
                <a:bodyPr/>
                <a:lstStyle/>
                <a:p>
                  <a:pPr algn="ctr" eaLnBrk="1" hangingPunct="1"/>
                  <a:r>
                    <a:rPr lang="en-US" sz="2000">
                      <a:latin typeface="Arial" charset="0"/>
                      <a:cs typeface="Times New Roman" pitchFamily="1" charset="0"/>
                    </a:rPr>
                    <a:t>2</a:t>
                  </a:r>
                  <a:endParaRPr lang="en-US" sz="2000">
                    <a:latin typeface="Times New Roman" pitchFamily="1" charset="0"/>
                    <a:cs typeface="Times New Roman" pitchFamily="1" charset="0"/>
                  </a:endParaRPr>
                </a:p>
                <a:p>
                  <a:pPr algn="ctr"/>
                  <a:endParaRPr lang="en-US" sz="2000">
                    <a:latin typeface="Times New Roman" pitchFamily="1" charset="0"/>
                  </a:endParaRPr>
                </a:p>
              </p:txBody>
            </p:sp>
            <p:sp>
              <p:nvSpPr>
                <p:cNvPr id="157718" name="Rectangle 19"/>
                <p:cNvSpPr>
                  <a:spLocks noChangeArrowheads="1"/>
                </p:cNvSpPr>
                <p:nvPr/>
              </p:nvSpPr>
              <p:spPr bwMode="auto">
                <a:xfrm>
                  <a:off x="1610" y="403"/>
                  <a:ext cx="566" cy="319"/>
                </a:xfrm>
                <a:prstGeom prst="rect">
                  <a:avLst/>
                </a:prstGeom>
                <a:noFill/>
                <a:ln w="7">
                  <a:solidFill>
                    <a:srgbClr val="A0A0A0"/>
                  </a:solidFill>
                  <a:miter lim="800000"/>
                  <a:headEnd/>
                  <a:tailEnd/>
                </a:ln>
              </p:spPr>
              <p:txBody>
                <a:bodyPr/>
                <a:lstStyle/>
                <a:p>
                  <a:endParaRPr lang="en-US"/>
                </a:p>
              </p:txBody>
            </p:sp>
          </p:grpSp>
          <p:grpSp>
            <p:nvGrpSpPr>
              <p:cNvPr id="157708" name="Group 20"/>
              <p:cNvGrpSpPr>
                <a:grpSpLocks/>
              </p:cNvGrpSpPr>
              <p:nvPr/>
            </p:nvGrpSpPr>
            <p:grpSpPr bwMode="auto">
              <a:xfrm>
                <a:off x="0" y="806"/>
                <a:ext cx="1053" cy="319"/>
                <a:chOff x="0" y="806"/>
                <a:chExt cx="1053" cy="319"/>
              </a:xfrm>
            </p:grpSpPr>
            <p:sp>
              <p:nvSpPr>
                <p:cNvPr id="157715" name="Rectangle 21"/>
                <p:cNvSpPr>
                  <a:spLocks noChangeArrowheads="1"/>
                </p:cNvSpPr>
                <p:nvPr/>
              </p:nvSpPr>
              <p:spPr bwMode="auto">
                <a:xfrm>
                  <a:off x="42" y="848"/>
                  <a:ext cx="969" cy="235"/>
                </a:xfrm>
                <a:prstGeom prst="rect">
                  <a:avLst/>
                </a:prstGeom>
                <a:noFill/>
                <a:ln w="9525">
                  <a:noFill/>
                  <a:miter lim="800000"/>
                  <a:headEnd/>
                  <a:tailEnd/>
                </a:ln>
              </p:spPr>
              <p:txBody>
                <a:bodyPr/>
                <a:lstStyle/>
                <a:p>
                  <a:pPr algn="ctr" eaLnBrk="1" hangingPunct="1"/>
                  <a:r>
                    <a:rPr lang="en-US" sz="2000">
                      <a:latin typeface="Arial" charset="0"/>
                      <a:cs typeface="Times New Roman" pitchFamily="1" charset="0"/>
                    </a:rPr>
                    <a:t>Action Stubs</a:t>
                  </a:r>
                  <a:endParaRPr lang="en-US" sz="2000">
                    <a:latin typeface="Times New Roman" pitchFamily="1" charset="0"/>
                    <a:cs typeface="Times New Roman" pitchFamily="1" charset="0"/>
                  </a:endParaRPr>
                </a:p>
                <a:p>
                  <a:pPr algn="ctr"/>
                  <a:endParaRPr lang="en-US" sz="2000">
                    <a:latin typeface="Times New Roman" pitchFamily="1" charset="0"/>
                  </a:endParaRPr>
                </a:p>
              </p:txBody>
            </p:sp>
            <p:sp>
              <p:nvSpPr>
                <p:cNvPr id="157716" name="Rectangle 22"/>
                <p:cNvSpPr>
                  <a:spLocks noChangeArrowheads="1"/>
                </p:cNvSpPr>
                <p:nvPr/>
              </p:nvSpPr>
              <p:spPr bwMode="auto">
                <a:xfrm>
                  <a:off x="0" y="806"/>
                  <a:ext cx="1053" cy="319"/>
                </a:xfrm>
                <a:prstGeom prst="rect">
                  <a:avLst/>
                </a:prstGeom>
                <a:noFill/>
                <a:ln w="7">
                  <a:solidFill>
                    <a:srgbClr val="A0A0A0"/>
                  </a:solidFill>
                  <a:miter lim="800000"/>
                  <a:headEnd/>
                  <a:tailEnd/>
                </a:ln>
              </p:spPr>
              <p:txBody>
                <a:bodyPr/>
                <a:lstStyle/>
                <a:p>
                  <a:endParaRPr lang="en-US"/>
                </a:p>
              </p:txBody>
            </p:sp>
          </p:grpSp>
          <p:grpSp>
            <p:nvGrpSpPr>
              <p:cNvPr id="157709" name="Group 23"/>
              <p:cNvGrpSpPr>
                <a:grpSpLocks/>
              </p:cNvGrpSpPr>
              <p:nvPr/>
            </p:nvGrpSpPr>
            <p:grpSpPr bwMode="auto">
              <a:xfrm>
                <a:off x="1053" y="806"/>
                <a:ext cx="557" cy="319"/>
                <a:chOff x="1053" y="806"/>
                <a:chExt cx="557" cy="319"/>
              </a:xfrm>
            </p:grpSpPr>
            <p:sp>
              <p:nvSpPr>
                <p:cNvPr id="157713" name="Rectangle 24"/>
                <p:cNvSpPr>
                  <a:spLocks noChangeArrowheads="1"/>
                </p:cNvSpPr>
                <p:nvPr/>
              </p:nvSpPr>
              <p:spPr bwMode="auto">
                <a:xfrm>
                  <a:off x="1095" y="848"/>
                  <a:ext cx="473" cy="235"/>
                </a:xfrm>
                <a:prstGeom prst="rect">
                  <a:avLst/>
                </a:prstGeom>
                <a:noFill/>
                <a:ln w="9525">
                  <a:noFill/>
                  <a:miter lim="800000"/>
                  <a:headEnd/>
                  <a:tailEnd/>
                </a:ln>
              </p:spPr>
              <p:txBody>
                <a:bodyPr/>
                <a:lstStyle/>
                <a:p>
                  <a:pPr algn="ctr" eaLnBrk="1" hangingPunct="1"/>
                  <a:r>
                    <a:rPr lang="en-US" sz="2000">
                      <a:latin typeface="Arial" charset="0"/>
                      <a:cs typeface="Times New Roman" pitchFamily="1" charset="0"/>
                    </a:rPr>
                    <a:t>1</a:t>
                  </a:r>
                  <a:endParaRPr lang="en-US" sz="2000">
                    <a:latin typeface="Times New Roman" pitchFamily="1" charset="0"/>
                    <a:cs typeface="Times New Roman" pitchFamily="1" charset="0"/>
                  </a:endParaRPr>
                </a:p>
                <a:p>
                  <a:pPr algn="ctr"/>
                  <a:endParaRPr lang="en-US">
                    <a:latin typeface="Times New Roman" pitchFamily="1" charset="0"/>
                  </a:endParaRPr>
                </a:p>
              </p:txBody>
            </p:sp>
            <p:sp>
              <p:nvSpPr>
                <p:cNvPr id="157714" name="Rectangle 25"/>
                <p:cNvSpPr>
                  <a:spLocks noChangeArrowheads="1"/>
                </p:cNvSpPr>
                <p:nvPr/>
              </p:nvSpPr>
              <p:spPr bwMode="auto">
                <a:xfrm>
                  <a:off x="1053" y="806"/>
                  <a:ext cx="557" cy="319"/>
                </a:xfrm>
                <a:prstGeom prst="rect">
                  <a:avLst/>
                </a:prstGeom>
                <a:noFill/>
                <a:ln w="7">
                  <a:solidFill>
                    <a:srgbClr val="A0A0A0"/>
                  </a:solidFill>
                  <a:miter lim="800000"/>
                  <a:headEnd/>
                  <a:tailEnd/>
                </a:ln>
              </p:spPr>
              <p:txBody>
                <a:bodyPr/>
                <a:lstStyle/>
                <a:p>
                  <a:endParaRPr lang="en-US"/>
                </a:p>
              </p:txBody>
            </p:sp>
          </p:grpSp>
          <p:grpSp>
            <p:nvGrpSpPr>
              <p:cNvPr id="157710" name="Group 26"/>
              <p:cNvGrpSpPr>
                <a:grpSpLocks/>
              </p:cNvGrpSpPr>
              <p:nvPr/>
            </p:nvGrpSpPr>
            <p:grpSpPr bwMode="auto">
              <a:xfrm>
                <a:off x="1610" y="806"/>
                <a:ext cx="566" cy="319"/>
                <a:chOff x="1610" y="806"/>
                <a:chExt cx="566" cy="319"/>
              </a:xfrm>
            </p:grpSpPr>
            <p:sp>
              <p:nvSpPr>
                <p:cNvPr id="157711" name="Rectangle 27"/>
                <p:cNvSpPr>
                  <a:spLocks noChangeArrowheads="1"/>
                </p:cNvSpPr>
                <p:nvPr/>
              </p:nvSpPr>
              <p:spPr bwMode="auto">
                <a:xfrm>
                  <a:off x="1652" y="848"/>
                  <a:ext cx="482" cy="235"/>
                </a:xfrm>
                <a:prstGeom prst="rect">
                  <a:avLst/>
                </a:prstGeom>
                <a:noFill/>
                <a:ln w="9525">
                  <a:noFill/>
                  <a:miter lim="800000"/>
                  <a:headEnd/>
                  <a:tailEnd/>
                </a:ln>
              </p:spPr>
              <p:txBody>
                <a:bodyPr/>
                <a:lstStyle/>
                <a:p>
                  <a:pPr algn="ctr" eaLnBrk="1" hangingPunct="1"/>
                  <a:r>
                    <a:rPr lang="en-US" sz="2000">
                      <a:latin typeface="Arial" charset="0"/>
                      <a:cs typeface="Times New Roman" pitchFamily="1" charset="0"/>
                    </a:rPr>
                    <a:t>2</a:t>
                  </a:r>
                  <a:endParaRPr lang="en-US" sz="2000">
                    <a:latin typeface="Times New Roman" pitchFamily="1" charset="0"/>
                    <a:cs typeface="Times New Roman" pitchFamily="1" charset="0"/>
                  </a:endParaRPr>
                </a:p>
                <a:p>
                  <a:pPr algn="ctr"/>
                  <a:endParaRPr lang="en-US">
                    <a:latin typeface="Times New Roman" pitchFamily="1" charset="0"/>
                  </a:endParaRPr>
                </a:p>
              </p:txBody>
            </p:sp>
            <p:sp>
              <p:nvSpPr>
                <p:cNvPr id="157712" name="Rectangle 28"/>
                <p:cNvSpPr>
                  <a:spLocks noChangeArrowheads="1"/>
                </p:cNvSpPr>
                <p:nvPr/>
              </p:nvSpPr>
              <p:spPr bwMode="auto">
                <a:xfrm>
                  <a:off x="1610" y="806"/>
                  <a:ext cx="566" cy="319"/>
                </a:xfrm>
                <a:prstGeom prst="rect">
                  <a:avLst/>
                </a:prstGeom>
                <a:noFill/>
                <a:ln w="7">
                  <a:solidFill>
                    <a:srgbClr val="A0A0A0"/>
                  </a:solidFill>
                  <a:miter lim="800000"/>
                  <a:headEnd/>
                  <a:tailEnd/>
                </a:ln>
              </p:spPr>
              <p:txBody>
                <a:bodyPr/>
                <a:lstStyle/>
                <a:p>
                  <a:endParaRPr lang="en-US"/>
                </a:p>
              </p:txBody>
            </p:sp>
          </p:grpSp>
        </p:grpSp>
        <p:sp>
          <p:nvSpPr>
            <p:cNvPr id="157702" name="Rectangle 29"/>
            <p:cNvSpPr>
              <a:spLocks noChangeArrowheads="1"/>
            </p:cNvSpPr>
            <p:nvPr/>
          </p:nvSpPr>
          <p:spPr bwMode="auto">
            <a:xfrm>
              <a:off x="-3" y="-3"/>
              <a:ext cx="2182" cy="1131"/>
            </a:xfrm>
            <a:prstGeom prst="rect">
              <a:avLst/>
            </a:prstGeom>
            <a:noFill/>
            <a:ln w="9525">
              <a:solidFill>
                <a:srgbClr val="A0A0A0"/>
              </a:solidFill>
              <a:miter lim="800000"/>
              <a:headEnd/>
              <a:tailEnd/>
            </a:ln>
          </p:spPr>
          <p:txBody>
            <a:bodyPr/>
            <a:lstStyle/>
            <a:p>
              <a:endParaRPr lang="en-US"/>
            </a:p>
          </p:txBody>
        </p:sp>
      </p:grpSp>
      <p:sp>
        <p:nvSpPr>
          <p:cNvPr id="157700" name="Text Box 30"/>
          <p:cNvSpPr txBox="1">
            <a:spLocks noChangeArrowheads="1"/>
          </p:cNvSpPr>
          <p:nvPr/>
        </p:nvSpPr>
        <p:spPr bwMode="auto">
          <a:xfrm>
            <a:off x="609600" y="990600"/>
            <a:ext cx="7772400" cy="3016210"/>
          </a:xfrm>
          <a:prstGeom prst="rect">
            <a:avLst/>
          </a:prstGeom>
          <a:noFill/>
          <a:ln w="9525">
            <a:noFill/>
            <a:miter lim="800000"/>
            <a:headEnd/>
            <a:tailEnd/>
          </a:ln>
        </p:spPr>
        <p:txBody>
          <a:bodyPr>
            <a:spAutoFit/>
          </a:bodyPr>
          <a:lstStyle/>
          <a:p>
            <a:pPr marL="174625" indent="-174625" algn="just">
              <a:spcBef>
                <a:spcPct val="50000"/>
              </a:spcBef>
              <a:buFontTx/>
              <a:buChar char="•"/>
            </a:pPr>
            <a:r>
              <a:rPr lang="en-US" sz="2800" dirty="0">
                <a:latin typeface="+mj-lt"/>
              </a:rPr>
              <a:t>Notation that translates complex combination of conditions and corresponding actions into tabular </a:t>
            </a:r>
            <a:r>
              <a:rPr lang="en-US" sz="2800" dirty="0" smtClean="0">
                <a:latin typeface="+mj-lt"/>
              </a:rPr>
              <a:t>form.</a:t>
            </a:r>
            <a:endParaRPr lang="en-US" sz="2800" dirty="0">
              <a:latin typeface="+mj-lt"/>
            </a:endParaRPr>
          </a:p>
          <a:p>
            <a:pPr marL="174625" indent="-174625" algn="just">
              <a:spcBef>
                <a:spcPct val="50000"/>
              </a:spcBef>
              <a:buFontTx/>
              <a:buChar char="•"/>
            </a:pPr>
            <a:r>
              <a:rPr lang="en-US" sz="2800" dirty="0">
                <a:latin typeface="+mj-lt"/>
              </a:rPr>
              <a:t>It consists of condition stubs and condition rules as well as action stubs and action </a:t>
            </a:r>
            <a:r>
              <a:rPr lang="en-US" sz="2800" dirty="0" smtClean="0">
                <a:latin typeface="+mj-lt"/>
              </a:rPr>
              <a:t>rules.</a:t>
            </a:r>
            <a:endParaRPr lang="en-US" sz="2800" dirty="0">
              <a:latin typeface="+mj-lt"/>
            </a:endParaRPr>
          </a:p>
          <a:p>
            <a:pPr marL="174625" indent="-174625">
              <a:spcBef>
                <a:spcPct val="50000"/>
              </a:spcBef>
              <a:buFontTx/>
              <a:buChar char="•"/>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85800" y="214290"/>
            <a:ext cx="7772400" cy="1143000"/>
          </a:xfrm>
        </p:spPr>
        <p:txBody>
          <a:bodyPr/>
          <a:lstStyle/>
          <a:p>
            <a:pPr eaLnBrk="1" hangingPunct="1"/>
            <a:r>
              <a:rPr lang="en-US" sz="4000" dirty="0" smtClean="0"/>
              <a:t>Feasibility Study</a:t>
            </a:r>
          </a:p>
        </p:txBody>
      </p:sp>
      <p:sp>
        <p:nvSpPr>
          <p:cNvPr id="93187" name="Rectangle 3"/>
          <p:cNvSpPr>
            <a:spLocks noGrp="1" noChangeArrowheads="1"/>
          </p:cNvSpPr>
          <p:nvPr>
            <p:ph type="body" idx="1"/>
          </p:nvPr>
        </p:nvSpPr>
        <p:spPr>
          <a:xfrm>
            <a:off x="685800" y="1428736"/>
            <a:ext cx="7772400" cy="4114800"/>
          </a:xfrm>
        </p:spPr>
        <p:txBody>
          <a:bodyPr/>
          <a:lstStyle/>
          <a:p>
            <a:pPr eaLnBrk="1" hangingPunct="1"/>
            <a:r>
              <a:rPr lang="en-US" dirty="0" smtClean="0">
                <a:cs typeface="Arial" charset="0"/>
              </a:rPr>
              <a:t>Economic Feasibility</a:t>
            </a:r>
          </a:p>
          <a:p>
            <a:pPr lvl="1" eaLnBrk="1" hangingPunct="1"/>
            <a:r>
              <a:rPr lang="en-US" dirty="0" smtClean="0">
                <a:cs typeface="Arial" charset="0"/>
              </a:rPr>
              <a:t>Cost Benefit Analysis.</a:t>
            </a:r>
            <a:endParaRPr lang="en-US" dirty="0" smtClean="0">
              <a:cs typeface="Times New Roman" pitchFamily="1" charset="0"/>
            </a:endParaRPr>
          </a:p>
          <a:p>
            <a:pPr eaLnBrk="1" hangingPunct="1"/>
            <a:r>
              <a:rPr lang="en-US" dirty="0" smtClean="0">
                <a:cs typeface="Arial" charset="0"/>
              </a:rPr>
              <a:t>Technical Feasibility</a:t>
            </a:r>
          </a:p>
          <a:p>
            <a:pPr lvl="1" eaLnBrk="1" hangingPunct="1"/>
            <a:r>
              <a:rPr lang="en-US" dirty="0" smtClean="0">
                <a:cs typeface="Arial" charset="0"/>
              </a:rPr>
              <a:t>Hardware/Software/People etc.</a:t>
            </a:r>
            <a:endParaRPr lang="en-US" dirty="0" smtClean="0">
              <a:cs typeface="Times New Roman" pitchFamily="1" charset="0"/>
            </a:endParaRPr>
          </a:p>
          <a:p>
            <a:pPr eaLnBrk="1" hangingPunct="1"/>
            <a:r>
              <a:rPr lang="en-US" dirty="0" smtClean="0">
                <a:cs typeface="Arial" charset="0"/>
              </a:rPr>
              <a:t>Legal Feasibility</a:t>
            </a:r>
            <a:endParaRPr lang="en-US" dirty="0" smtClean="0">
              <a:cs typeface="Times New Roman" pitchFamily="1" charset="0"/>
            </a:endParaRPr>
          </a:p>
          <a:p>
            <a:pPr eaLnBrk="1" hangingPunct="1"/>
            <a:r>
              <a:rPr lang="en-US" dirty="0" smtClean="0">
                <a:cs typeface="Arial" charset="0"/>
              </a:rPr>
              <a:t>Alternatives</a:t>
            </a:r>
          </a:p>
          <a:p>
            <a:pPr lvl="1" eaLnBrk="1" hangingPunct="1"/>
            <a:r>
              <a:rPr lang="en-US" dirty="0" smtClean="0"/>
              <a:t>there are always more than one way to do it.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What is Estimation?</a:t>
            </a:r>
          </a:p>
        </p:txBody>
      </p:sp>
      <p:sp>
        <p:nvSpPr>
          <p:cNvPr id="26627" name="Rectangle 3"/>
          <p:cNvSpPr>
            <a:spLocks noGrp="1" noChangeArrowheads="1"/>
          </p:cNvSpPr>
          <p:nvPr>
            <p:ph type="body" idx="1"/>
          </p:nvPr>
        </p:nvSpPr>
        <p:spPr/>
        <p:txBody>
          <a:bodyPr/>
          <a:lstStyle/>
          <a:p>
            <a:r>
              <a:rPr lang="en-US" sz="3200" dirty="0"/>
              <a:t>The project manager must set expectations about the time required to complete the software among the stakeholders, the team, and the organization’s management.</a:t>
            </a:r>
          </a:p>
          <a:p>
            <a:r>
              <a:rPr lang="en-US" sz="3200" dirty="0"/>
              <a:t>If those expectations are not realistic from the beginning of the project, the stakeholders will not trust the team or the project manager.</a:t>
            </a:r>
          </a:p>
          <a:p>
            <a:endParaRPr lang="en-US" sz="3200" dirty="0"/>
          </a:p>
        </p:txBody>
      </p:sp>
    </p:spTree>
    <p:extLst>
      <p:ext uri="{BB962C8B-B14F-4D97-AF65-F5344CB8AC3E}">
        <p14:creationId xmlns:p14="http://schemas.microsoft.com/office/powerpoint/2010/main" xmlns="" val="32854741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285728"/>
            <a:ext cx="7772400" cy="1143000"/>
          </a:xfrm>
        </p:spPr>
        <p:txBody>
          <a:bodyPr/>
          <a:lstStyle/>
          <a:p>
            <a:r>
              <a:rPr lang="en-US" dirty="0" smtClean="0"/>
              <a:t>Software Project Estimation</a:t>
            </a:r>
          </a:p>
        </p:txBody>
      </p:sp>
      <p:sp>
        <p:nvSpPr>
          <p:cNvPr id="27651" name="Rectangle 3"/>
          <p:cNvSpPr>
            <a:spLocks noGrp="1" noChangeArrowheads="1"/>
          </p:cNvSpPr>
          <p:nvPr>
            <p:ph type="body" idx="1"/>
          </p:nvPr>
        </p:nvSpPr>
        <p:spPr>
          <a:xfrm>
            <a:off x="439984" y="1364670"/>
            <a:ext cx="8354899" cy="5117014"/>
          </a:xfrm>
        </p:spPr>
        <p:txBody>
          <a:bodyPr/>
          <a:lstStyle/>
          <a:p>
            <a:pPr algn="just"/>
            <a:r>
              <a:rPr lang="en-US" sz="2800" dirty="0">
                <a:solidFill>
                  <a:srgbClr val="002060"/>
                </a:solidFill>
                <a:latin typeface="Times New Roman" pitchFamily="18" charset="0"/>
                <a:cs typeface="Times New Roman" pitchFamily="18" charset="0"/>
              </a:rPr>
              <a:t>Both before and during a project we need to be able to  estimate the resources </a:t>
            </a:r>
            <a:r>
              <a:rPr lang="en-US" sz="2800" dirty="0" smtClean="0">
                <a:solidFill>
                  <a:srgbClr val="002060"/>
                </a:solidFill>
                <a:latin typeface="Times New Roman" pitchFamily="18" charset="0"/>
                <a:cs typeface="Times New Roman" pitchFamily="18" charset="0"/>
              </a:rPr>
              <a:t>that </a:t>
            </a:r>
            <a:r>
              <a:rPr lang="en-US" sz="2800" dirty="0">
                <a:solidFill>
                  <a:srgbClr val="002060"/>
                </a:solidFill>
                <a:latin typeface="Times New Roman" pitchFamily="18" charset="0"/>
                <a:cs typeface="Times New Roman" pitchFamily="18" charset="0"/>
              </a:rPr>
              <a:t>the project will consume in the </a:t>
            </a:r>
            <a:r>
              <a:rPr lang="en-US" sz="2800" i="1" dirty="0">
                <a:solidFill>
                  <a:srgbClr val="002060"/>
                </a:solidFill>
                <a:latin typeface="Times New Roman" pitchFamily="18" charset="0"/>
                <a:cs typeface="Times New Roman" pitchFamily="18" charset="0"/>
              </a:rPr>
              <a:t>future.</a:t>
            </a:r>
          </a:p>
          <a:p>
            <a:pPr algn="just"/>
            <a:r>
              <a:rPr lang="en-US" sz="2800" dirty="0">
                <a:solidFill>
                  <a:srgbClr val="002060"/>
                </a:solidFill>
                <a:latin typeface="Times New Roman" pitchFamily="18" charset="0"/>
                <a:cs typeface="Times New Roman" pitchFamily="18" charset="0"/>
              </a:rPr>
              <a:t>These estimates are used to allocate resources and budget and to plan the schedule.</a:t>
            </a:r>
          </a:p>
          <a:p>
            <a:pPr algn="just"/>
            <a:r>
              <a:rPr lang="en-US" sz="2800" dirty="0">
                <a:solidFill>
                  <a:srgbClr val="002060"/>
                </a:solidFill>
                <a:latin typeface="Times New Roman" pitchFamily="18" charset="0"/>
                <a:cs typeface="Times New Roman" pitchFamily="18" charset="0"/>
              </a:rPr>
              <a:t>Estimates are typically based on historical data </a:t>
            </a:r>
            <a:r>
              <a:rPr lang="en-US" sz="2800" dirty="0" smtClean="0">
                <a:solidFill>
                  <a:srgbClr val="002060"/>
                </a:solidFill>
                <a:latin typeface="Times New Roman" pitchFamily="18" charset="0"/>
                <a:cs typeface="Times New Roman" pitchFamily="18" charset="0"/>
              </a:rPr>
              <a:t>and </a:t>
            </a:r>
            <a:r>
              <a:rPr lang="en-US" sz="2800" dirty="0">
                <a:solidFill>
                  <a:srgbClr val="002060"/>
                </a:solidFill>
                <a:latin typeface="Times New Roman" pitchFamily="18" charset="0"/>
                <a:cs typeface="Times New Roman" pitchFamily="18" charset="0"/>
              </a:rPr>
              <a:t>on various rules and heuristics to determine the size and scope of a project from very incomplete information.</a:t>
            </a:r>
          </a:p>
          <a:p>
            <a:pPr algn="just"/>
            <a:r>
              <a:rPr lang="en-US" sz="2800" dirty="0">
                <a:solidFill>
                  <a:srgbClr val="002060"/>
                </a:solidFill>
                <a:latin typeface="Times New Roman" pitchFamily="18" charset="0"/>
                <a:cs typeface="Times New Roman" pitchFamily="18" charset="0"/>
              </a:rPr>
              <a:t>An organization </a:t>
            </a:r>
            <a:r>
              <a:rPr lang="en-US" sz="2800" i="1" dirty="0">
                <a:solidFill>
                  <a:srgbClr val="002060"/>
                </a:solidFill>
                <a:latin typeface="Times New Roman" pitchFamily="18" charset="0"/>
                <a:cs typeface="Times New Roman" pitchFamily="18" charset="0"/>
              </a:rPr>
              <a:t>must </a:t>
            </a:r>
            <a:r>
              <a:rPr lang="en-US" sz="2800" dirty="0" smtClean="0">
                <a:solidFill>
                  <a:srgbClr val="002060"/>
                </a:solidFill>
                <a:latin typeface="Times New Roman" pitchFamily="18" charset="0"/>
                <a:cs typeface="Times New Roman" pitchFamily="18" charset="0"/>
              </a:rPr>
              <a:t>record </a:t>
            </a:r>
            <a:r>
              <a:rPr lang="en-US" sz="2800" dirty="0">
                <a:solidFill>
                  <a:srgbClr val="002060"/>
                </a:solidFill>
                <a:latin typeface="Times New Roman" pitchFamily="18" charset="0"/>
                <a:cs typeface="Times New Roman" pitchFamily="18" charset="0"/>
              </a:rPr>
              <a:t>accurate cost and time information about its projects if it is going to do serious estimation for future projects.</a:t>
            </a:r>
          </a:p>
          <a:p>
            <a:endParaRPr lang="en-US" sz="2800" dirty="0"/>
          </a:p>
        </p:txBody>
      </p:sp>
      <p:sp>
        <p:nvSpPr>
          <p:cNvPr id="27652" name="Rectangle 4"/>
          <p:cNvSpPr>
            <a:spLocks noChangeArrowheads="1"/>
          </p:cNvSpPr>
          <p:nvPr/>
        </p:nvSpPr>
        <p:spPr bwMode="auto">
          <a:xfrm>
            <a:off x="439984" y="262912"/>
            <a:ext cx="8228962" cy="861764"/>
          </a:xfrm>
          <a:prstGeom prst="rect">
            <a:avLst/>
          </a:prstGeom>
          <a:noFill/>
          <a:ln w="9525">
            <a:noFill/>
            <a:miter lim="800000"/>
            <a:headEnd/>
            <a:tailEnd/>
          </a:ln>
        </p:spPr>
        <p:txBody>
          <a:bodyPr lIns="91429" tIns="45715" rIns="91429" bIns="45715">
            <a:spAutoFit/>
          </a:bodyPr>
          <a:lstStyle/>
          <a:p>
            <a:pPr algn="ctr" defTabSz="914779"/>
            <a:endParaRPr lang="en-US" sz="3200" b="1">
              <a:latin typeface="Arial" charset="0"/>
            </a:endParaRPr>
          </a:p>
          <a:p>
            <a:pPr algn="ctr" defTabSz="914779"/>
            <a:endParaRPr lang="en-US">
              <a:latin typeface="Arial" charset="0"/>
            </a:endParaRPr>
          </a:p>
        </p:txBody>
      </p:sp>
    </p:spTree>
    <p:extLst>
      <p:ext uri="{BB962C8B-B14F-4D97-AF65-F5344CB8AC3E}">
        <p14:creationId xmlns:p14="http://schemas.microsoft.com/office/powerpoint/2010/main" xmlns="" val="13238943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63465" y="599119"/>
            <a:ext cx="8077518" cy="3970308"/>
          </a:xfrm>
          <a:prstGeom prst="rect">
            <a:avLst/>
          </a:prstGeom>
          <a:noFill/>
          <a:ln w="9525">
            <a:noFill/>
            <a:miter lim="800000"/>
            <a:headEnd/>
            <a:tailEnd/>
          </a:ln>
        </p:spPr>
        <p:txBody>
          <a:bodyPr lIns="91429" tIns="45715" rIns="91429" bIns="45715">
            <a:spAutoFit/>
          </a:bodyPr>
          <a:lstStyle/>
          <a:p>
            <a:pPr algn="ctr" defTabSz="914779"/>
            <a:r>
              <a:rPr lang="en-US" sz="4000" dirty="0">
                <a:solidFill>
                  <a:srgbClr val="C00000"/>
                </a:solidFill>
                <a:latin typeface="Arial" charset="0"/>
              </a:rPr>
              <a:t>Estimation Methods</a:t>
            </a:r>
          </a:p>
          <a:p>
            <a:pPr algn="ctr" defTabSz="914779"/>
            <a:endParaRPr lang="en-US" sz="3200" b="1" dirty="0">
              <a:latin typeface="Arial" charset="0"/>
            </a:endParaRPr>
          </a:p>
          <a:p>
            <a:pPr marL="750629" lvl="1" indent="-401610" defTabSz="914779">
              <a:spcAft>
                <a:spcPts val="600"/>
              </a:spcAft>
            </a:pPr>
            <a:r>
              <a:rPr lang="en-US" sz="3200" dirty="0">
                <a:solidFill>
                  <a:srgbClr val="002060"/>
                </a:solidFill>
                <a:latin typeface="Arial" charset="0"/>
              </a:rPr>
              <a:t>•  Comparison with historical projects</a:t>
            </a:r>
          </a:p>
          <a:p>
            <a:pPr marL="750629" lvl="1" indent="-401610" defTabSz="914779">
              <a:spcAft>
                <a:spcPts val="600"/>
              </a:spcAft>
            </a:pPr>
            <a:r>
              <a:rPr lang="en-US" sz="3200" dirty="0">
                <a:solidFill>
                  <a:srgbClr val="002060"/>
                </a:solidFill>
                <a:latin typeface="Arial" charset="0"/>
              </a:rPr>
              <a:t>•  Delphi - iterative consensus of experts</a:t>
            </a:r>
          </a:p>
          <a:p>
            <a:pPr marL="750629" lvl="1" indent="-401610" defTabSz="914779">
              <a:spcAft>
                <a:spcPts val="600"/>
              </a:spcAft>
            </a:pPr>
            <a:r>
              <a:rPr lang="en-US" sz="3200" dirty="0">
                <a:solidFill>
                  <a:srgbClr val="002060"/>
                </a:solidFill>
                <a:latin typeface="Arial" charset="0"/>
              </a:rPr>
              <a:t>•  Weighed average</a:t>
            </a:r>
          </a:p>
          <a:p>
            <a:pPr marL="750629" lvl="1" indent="-401610" defTabSz="914779">
              <a:spcAft>
                <a:spcPts val="600"/>
              </a:spcAft>
            </a:pPr>
            <a:r>
              <a:rPr lang="en-US" sz="3200" dirty="0">
                <a:solidFill>
                  <a:srgbClr val="002060"/>
                </a:solidFill>
                <a:latin typeface="Arial" charset="0"/>
              </a:rPr>
              <a:t>•  Intuition and experience</a:t>
            </a:r>
          </a:p>
          <a:p>
            <a:pPr marL="750629" lvl="1" indent="-401610" defTabSz="914779">
              <a:spcAft>
                <a:spcPts val="600"/>
              </a:spcAft>
            </a:pPr>
            <a:r>
              <a:rPr lang="en-US" sz="3200" dirty="0">
                <a:solidFill>
                  <a:srgbClr val="002060"/>
                </a:solidFill>
                <a:latin typeface="Arial" charset="0"/>
              </a:rPr>
              <a:t>•  Estimation models</a:t>
            </a:r>
          </a:p>
        </p:txBody>
      </p:sp>
    </p:spTree>
    <p:extLst>
      <p:ext uri="{BB962C8B-B14F-4D97-AF65-F5344CB8AC3E}">
        <p14:creationId xmlns:p14="http://schemas.microsoft.com/office/powerpoint/2010/main" xmlns="" val="21400032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685801" y="228600"/>
            <a:ext cx="7772400" cy="905902"/>
          </a:xfrm>
        </p:spPr>
        <p:txBody>
          <a:bodyPr/>
          <a:lstStyle/>
          <a:p>
            <a:pPr eaLnBrk="1" hangingPunct="1"/>
            <a:r>
              <a:rPr lang="en-US" dirty="0" smtClean="0"/>
              <a:t>Estimation Options</a:t>
            </a:r>
          </a:p>
        </p:txBody>
      </p:sp>
      <p:sp>
        <p:nvSpPr>
          <p:cNvPr id="173059" name="Rectangle 3"/>
          <p:cNvSpPr>
            <a:spLocks noGrp="1" noChangeArrowheads="1"/>
          </p:cNvSpPr>
          <p:nvPr>
            <p:ph type="body" idx="1"/>
          </p:nvPr>
        </p:nvSpPr>
        <p:spPr>
          <a:xfrm>
            <a:off x="214282" y="1214422"/>
            <a:ext cx="8715436" cy="5643578"/>
          </a:xfrm>
        </p:spPr>
        <p:txBody>
          <a:bodyPr/>
          <a:lstStyle/>
          <a:p>
            <a:pPr algn="just" eaLnBrk="1" hangingPunct="1"/>
            <a:r>
              <a:rPr lang="en-US" sz="2900" dirty="0">
                <a:cs typeface="Times New Roman" pitchFamily="1" charset="0"/>
              </a:rPr>
              <a:t>Delay estimation until late in the project.</a:t>
            </a:r>
          </a:p>
          <a:p>
            <a:pPr algn="just" eaLnBrk="1" hangingPunct="1"/>
            <a:r>
              <a:rPr lang="en-US" sz="2900" dirty="0">
                <a:cs typeface="Times New Roman" pitchFamily="1" charset="0"/>
              </a:rPr>
              <a:t>Base estimates on similar projects already completed.</a:t>
            </a:r>
          </a:p>
          <a:p>
            <a:pPr algn="just" eaLnBrk="1" hangingPunct="1"/>
            <a:r>
              <a:rPr lang="en-US" sz="2900" dirty="0">
                <a:cs typeface="Times New Roman" pitchFamily="1" charset="0"/>
              </a:rPr>
              <a:t>Delphi - iterative consensus of experts</a:t>
            </a:r>
          </a:p>
          <a:p>
            <a:pPr algn="just" eaLnBrk="1" hangingPunct="1"/>
            <a:r>
              <a:rPr lang="en-US" sz="2900" dirty="0">
                <a:cs typeface="Times New Roman" pitchFamily="1" charset="0"/>
              </a:rPr>
              <a:t>Weighed average</a:t>
            </a:r>
          </a:p>
          <a:p>
            <a:pPr algn="just" eaLnBrk="1" hangingPunct="1"/>
            <a:r>
              <a:rPr lang="en-US" sz="2900" dirty="0">
                <a:cs typeface="Times New Roman" pitchFamily="1" charset="0"/>
              </a:rPr>
              <a:t>Use simple decomposition techniques to estimate project cost and effort.</a:t>
            </a:r>
          </a:p>
          <a:p>
            <a:pPr algn="just" eaLnBrk="1" hangingPunct="1"/>
            <a:r>
              <a:rPr lang="en-US" sz="2900" dirty="0">
                <a:cs typeface="Times New Roman" pitchFamily="1" charset="0"/>
              </a:rPr>
              <a:t>Use empirical models for software cost and effort estimation.</a:t>
            </a:r>
          </a:p>
          <a:p>
            <a:pPr algn="just" eaLnBrk="1" hangingPunct="1"/>
            <a:r>
              <a:rPr lang="en-US" sz="2900" dirty="0">
                <a:cs typeface="Times New Roman" pitchFamily="1" charset="0"/>
              </a:rPr>
              <a:t>Automated tools may assist with project decomposition and estimation.</a:t>
            </a:r>
          </a:p>
        </p:txBody>
      </p:sp>
    </p:spTree>
    <p:extLst>
      <p:ext uri="{BB962C8B-B14F-4D97-AF65-F5344CB8AC3E}">
        <p14:creationId xmlns:p14="http://schemas.microsoft.com/office/powerpoint/2010/main" xmlns="" val="257502220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669540" y="214298"/>
            <a:ext cx="7772400" cy="1143000"/>
          </a:xfrm>
        </p:spPr>
        <p:txBody>
          <a:bodyPr/>
          <a:lstStyle/>
          <a:p>
            <a:pPr eaLnBrk="1" hangingPunct="1"/>
            <a:r>
              <a:rPr lang="en-US" dirty="0" smtClean="0"/>
              <a:t>Weighed Average </a:t>
            </a:r>
            <a:br>
              <a:rPr lang="en-US" dirty="0" smtClean="0"/>
            </a:br>
            <a:r>
              <a:rPr lang="en-US" dirty="0" smtClean="0"/>
              <a:t>(Expert Guessing)</a:t>
            </a:r>
          </a:p>
        </p:txBody>
      </p:sp>
      <p:sp>
        <p:nvSpPr>
          <p:cNvPr id="179203" name="Rectangle 3"/>
          <p:cNvSpPr>
            <a:spLocks noGrp="1" noChangeArrowheads="1"/>
          </p:cNvSpPr>
          <p:nvPr>
            <p:ph type="body" idx="1"/>
          </p:nvPr>
        </p:nvSpPr>
        <p:spPr>
          <a:xfrm>
            <a:off x="841376" y="1676401"/>
            <a:ext cx="7953375" cy="4824413"/>
          </a:xfrm>
          <a:noFill/>
        </p:spPr>
        <p:txBody>
          <a:bodyPr/>
          <a:lstStyle/>
          <a:p>
            <a:pPr marL="0" indent="0" eaLnBrk="1" hangingPunct="1">
              <a:lnSpc>
                <a:spcPct val="90000"/>
              </a:lnSpc>
              <a:buNone/>
            </a:pPr>
            <a:r>
              <a:rPr lang="en-US" sz="2800" dirty="0">
                <a:cs typeface="Arial" charset="0"/>
              </a:rPr>
              <a:t>A = The most pessimistic estimate.</a:t>
            </a:r>
            <a:endParaRPr lang="en-US" sz="2800" dirty="0">
              <a:cs typeface="Times New Roman" pitchFamily="1" charset="0"/>
            </a:endParaRPr>
          </a:p>
          <a:p>
            <a:pPr marL="0" indent="0" eaLnBrk="1" hangingPunct="1">
              <a:lnSpc>
                <a:spcPct val="90000"/>
              </a:lnSpc>
              <a:buNone/>
            </a:pPr>
            <a:r>
              <a:rPr lang="en-US" sz="2800" dirty="0">
                <a:cs typeface="Arial" charset="0"/>
              </a:rPr>
              <a:t>B = The most likely estimate.</a:t>
            </a:r>
            <a:endParaRPr lang="en-US" sz="2800" dirty="0">
              <a:cs typeface="Times New Roman" pitchFamily="1" charset="0"/>
            </a:endParaRPr>
          </a:p>
          <a:p>
            <a:pPr marL="0" indent="0" eaLnBrk="1" hangingPunct="1">
              <a:lnSpc>
                <a:spcPct val="90000"/>
              </a:lnSpc>
              <a:buNone/>
            </a:pPr>
            <a:r>
              <a:rPr lang="en-US" sz="2800" dirty="0">
                <a:cs typeface="Arial" charset="0"/>
              </a:rPr>
              <a:t>C = The most optimistic estimate.</a:t>
            </a:r>
            <a:endParaRPr lang="en-US" sz="2800" dirty="0">
              <a:cs typeface="Times New Roman" pitchFamily="1" charset="0"/>
            </a:endParaRPr>
          </a:p>
          <a:p>
            <a:pPr marL="0" indent="0" eaLnBrk="1" hangingPunct="1">
              <a:lnSpc>
                <a:spcPct val="90000"/>
              </a:lnSpc>
              <a:buNone/>
            </a:pPr>
            <a:r>
              <a:rPr lang="en-US" sz="2800" dirty="0">
                <a:cs typeface="Arial" charset="0"/>
              </a:rPr>
              <a:t>Ê = (</a:t>
            </a:r>
            <a:r>
              <a:rPr lang="en-US" sz="2800" u="sng" dirty="0">
                <a:cs typeface="Arial" charset="0"/>
              </a:rPr>
              <a:t>A + 4B + C</a:t>
            </a:r>
            <a:r>
              <a:rPr lang="en-US" sz="2800" dirty="0">
                <a:cs typeface="Arial" charset="0"/>
              </a:rPr>
              <a:t>)</a:t>
            </a:r>
            <a:endParaRPr lang="en-US" sz="2800" dirty="0">
              <a:cs typeface="Times New Roman" pitchFamily="1" charset="0"/>
            </a:endParaRPr>
          </a:p>
          <a:p>
            <a:pPr marL="0" indent="0" eaLnBrk="1" hangingPunct="1">
              <a:lnSpc>
                <a:spcPct val="90000"/>
              </a:lnSpc>
              <a:buNone/>
            </a:pPr>
            <a:r>
              <a:rPr lang="en-US" sz="2800" dirty="0">
                <a:cs typeface="Arial" charset="0"/>
              </a:rPr>
              <a:t>                6</a:t>
            </a:r>
            <a:endParaRPr lang="en-US" sz="2800" dirty="0">
              <a:cs typeface="Times New Roman" pitchFamily="1" charset="0"/>
            </a:endParaRPr>
          </a:p>
          <a:p>
            <a:pPr marL="0" indent="0" eaLnBrk="1" hangingPunct="1">
              <a:lnSpc>
                <a:spcPct val="90000"/>
              </a:lnSpc>
              <a:buNone/>
            </a:pPr>
            <a:r>
              <a:rPr lang="en-US" sz="2800" dirty="0">
                <a:cs typeface="Arial" charset="0"/>
              </a:rPr>
              <a:t>(Weighted average; where Ê = estimate).</a:t>
            </a:r>
          </a:p>
          <a:p>
            <a:pPr marL="0" indent="0" eaLnBrk="1" hangingPunct="1">
              <a:lnSpc>
                <a:spcPct val="90000"/>
              </a:lnSpc>
              <a:buNone/>
            </a:pPr>
            <a:endParaRPr lang="en-US" sz="2800" dirty="0">
              <a:cs typeface="Arial" charset="0"/>
            </a:endParaRPr>
          </a:p>
          <a:p>
            <a:pPr marL="0" indent="0" eaLnBrk="1" hangingPunct="1">
              <a:lnSpc>
                <a:spcPct val="90000"/>
              </a:lnSpc>
              <a:buNone/>
            </a:pPr>
            <a:r>
              <a:rPr lang="en-US" sz="2800" dirty="0">
                <a:solidFill>
                  <a:srgbClr val="FF0000"/>
                </a:solidFill>
                <a:cs typeface="Arial" charset="0"/>
              </a:rPr>
              <a:t>May be used in combination with the decomposition technique</a:t>
            </a:r>
            <a:endParaRPr lang="en-US" sz="2800" dirty="0">
              <a:solidFill>
                <a:srgbClr val="FF0000"/>
              </a:solidFill>
              <a:cs typeface="Times New Roman" pitchFamily="1" charset="0"/>
            </a:endParaRPr>
          </a:p>
          <a:p>
            <a:pPr marL="0" indent="0" eaLnBrk="1" hangingPunct="1">
              <a:lnSpc>
                <a:spcPct val="90000"/>
              </a:lnSpc>
              <a:buNone/>
            </a:pPr>
            <a:endParaRPr lang="en-US" sz="2800" dirty="0">
              <a:solidFill>
                <a:srgbClr val="FF0000"/>
              </a:solidFill>
            </a:endParaRPr>
          </a:p>
        </p:txBody>
      </p:sp>
    </p:spTree>
    <p:extLst>
      <p:ext uri="{BB962C8B-B14F-4D97-AF65-F5344CB8AC3E}">
        <p14:creationId xmlns:p14="http://schemas.microsoft.com/office/powerpoint/2010/main" xmlns="" val="9265464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685801" y="394811"/>
            <a:ext cx="7772400" cy="676735"/>
          </a:xfrm>
        </p:spPr>
        <p:txBody>
          <a:bodyPr/>
          <a:lstStyle/>
          <a:p>
            <a:pPr eaLnBrk="1" hangingPunct="1"/>
            <a:r>
              <a:rPr lang="en-US" dirty="0" smtClean="0"/>
              <a:t>Decomposition Technique</a:t>
            </a:r>
          </a:p>
        </p:txBody>
      </p:sp>
      <p:sp>
        <p:nvSpPr>
          <p:cNvPr id="174083" name="Rectangle 3"/>
          <p:cNvSpPr>
            <a:spLocks noGrp="1" noChangeArrowheads="1"/>
          </p:cNvSpPr>
          <p:nvPr>
            <p:ph type="body" idx="1"/>
          </p:nvPr>
        </p:nvSpPr>
        <p:spPr>
          <a:xfrm>
            <a:off x="228600" y="1498085"/>
            <a:ext cx="8610600" cy="5256010"/>
          </a:xfrm>
        </p:spPr>
        <p:txBody>
          <a:bodyPr/>
          <a:lstStyle/>
          <a:p>
            <a:pPr algn="just" eaLnBrk="1" hangingPunct="1"/>
            <a:r>
              <a:rPr lang="en-US" sz="2900" dirty="0"/>
              <a:t>Divide the overall project into modules</a:t>
            </a:r>
          </a:p>
          <a:p>
            <a:pPr algn="just" eaLnBrk="1" hangingPunct="1"/>
            <a:r>
              <a:rPr lang="en-US" sz="2900" dirty="0"/>
              <a:t>Select an estimation variable (LOC,FP)</a:t>
            </a:r>
          </a:p>
          <a:p>
            <a:pPr algn="just" eaLnBrk="1" hangingPunct="1"/>
            <a:r>
              <a:rPr lang="en-US" sz="2900" dirty="0"/>
              <a:t>Calculate/estimate individual variable</a:t>
            </a:r>
          </a:p>
          <a:p>
            <a:pPr algn="just" eaLnBrk="1" hangingPunct="1"/>
            <a:r>
              <a:rPr lang="en-US" sz="2900" dirty="0"/>
              <a:t>Find the total value of estimated variable</a:t>
            </a:r>
          </a:p>
          <a:p>
            <a:pPr algn="just" eaLnBrk="1" hangingPunct="1"/>
            <a:r>
              <a:rPr lang="en-US" sz="2900" dirty="0"/>
              <a:t>Use baseline metric ($/LOC, LOC/PM) to estimate cost or effort.</a:t>
            </a:r>
          </a:p>
          <a:p>
            <a:pPr lvl="1" algn="just" eaLnBrk="1" hangingPunct="1"/>
            <a:r>
              <a:rPr lang="en-US" sz="2400" dirty="0"/>
              <a:t>Total value of variable (LOC,FP) is used with baseline data to determine cost/effort</a:t>
            </a:r>
          </a:p>
          <a:p>
            <a:pPr lvl="1" algn="just" eaLnBrk="1" hangingPunct="1"/>
            <a:r>
              <a:rPr lang="en-US" sz="2400" dirty="0"/>
              <a:t>Value of the FP, LOC for every module is used with the baseline data to determine cost/effort for every individual component which are finally added. </a:t>
            </a:r>
          </a:p>
        </p:txBody>
      </p:sp>
    </p:spTree>
    <p:extLst>
      <p:ext uri="{BB962C8B-B14F-4D97-AF65-F5344CB8AC3E}">
        <p14:creationId xmlns:p14="http://schemas.microsoft.com/office/powerpoint/2010/main" xmlns="" val="150638357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685801" y="166251"/>
            <a:ext cx="7772400" cy="1143000"/>
          </a:xfrm>
        </p:spPr>
        <p:txBody>
          <a:bodyPr/>
          <a:lstStyle/>
          <a:p>
            <a:pPr eaLnBrk="1" hangingPunct="1"/>
            <a:r>
              <a:rPr lang="en-US" sz="4000" dirty="0"/>
              <a:t>Decomposition Technique (Example)</a:t>
            </a:r>
          </a:p>
        </p:txBody>
      </p:sp>
      <p:graphicFrame>
        <p:nvGraphicFramePr>
          <p:cNvPr id="190549" name="Group 85"/>
          <p:cNvGraphicFramePr>
            <a:graphicFrameLocks noGrp="1"/>
          </p:cNvGraphicFramePr>
          <p:nvPr>
            <p:ph type="tbl" idx="1"/>
          </p:nvPr>
        </p:nvGraphicFramePr>
        <p:xfrm>
          <a:off x="762000" y="1752600"/>
          <a:ext cx="7696203" cy="4796757"/>
        </p:xfrm>
        <a:graphic>
          <a:graphicData uri="http://schemas.openxmlformats.org/drawingml/2006/table">
            <a:tbl>
              <a:tblPr/>
              <a:tblGrid>
                <a:gridCol w="1219200"/>
                <a:gridCol w="762000"/>
                <a:gridCol w="838201"/>
                <a:gridCol w="762000"/>
                <a:gridCol w="609600"/>
                <a:gridCol w="1219200"/>
                <a:gridCol w="914400"/>
                <a:gridCol w="685801"/>
                <a:gridCol w="685801"/>
              </a:tblGrid>
              <a:tr h="8868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2060"/>
                          </a:solidFill>
                          <a:effectLst/>
                          <a:latin typeface="Arial" charset="0"/>
                        </a:rPr>
                        <a:t>Module</a:t>
                      </a:r>
                    </a:p>
                  </a:txBody>
                  <a:tcPr marL="91429" marR="91429"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a</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b</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c</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e</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$/LOC</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LOC/PM</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PM</a:t>
                      </a:r>
                    </a:p>
                  </a:txBody>
                  <a:tcPr marL="91429" marR="91429"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5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M1</a:t>
                      </a:r>
                    </a:p>
                  </a:txBody>
                  <a:tcPr marL="91429" marR="91429"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n11</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n12</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n13</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n1</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c1</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L1</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R1</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P1</a:t>
                      </a:r>
                    </a:p>
                  </a:txBody>
                  <a:tcPr marL="91429" marR="91429"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M2</a:t>
                      </a:r>
                    </a:p>
                  </a:txBody>
                  <a:tcPr marL="91429" marR="91429"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n21</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n22</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n23</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n2</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c2</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L2</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R2</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P2</a:t>
                      </a:r>
                    </a:p>
                  </a:txBody>
                  <a:tcPr marL="91429" marR="91429"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M3</a:t>
                      </a:r>
                    </a:p>
                  </a:txBody>
                  <a:tcPr marL="91429" marR="91429"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n31</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n32</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n33</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n3</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c</a:t>
                      </a:r>
                      <a:r>
                        <a:rPr kumimoji="0" lang="en-US" sz="2600" b="0" i="0" u="none" strike="noStrike" cap="none" normalizeH="0" baseline="0" smtClean="0">
                          <a:ln>
                            <a:noFill/>
                          </a:ln>
                          <a:solidFill>
                            <a:srgbClr val="002060"/>
                          </a:solidFill>
                          <a:effectLst/>
                          <a:latin typeface="Arial" charset="0"/>
                          <a:sym typeface="Symbol" pitchFamily="18" charset="2"/>
                        </a:rPr>
                        <a:t></a:t>
                      </a:r>
                      <a:r>
                        <a:rPr kumimoji="0" lang="en-US" sz="2600" b="0" i="0" u="none" strike="noStrike" cap="none" normalizeH="0" baseline="0" smtClean="0">
                          <a:ln>
                            <a:noFill/>
                          </a:ln>
                          <a:solidFill>
                            <a:srgbClr val="002060"/>
                          </a:solidFill>
                          <a:effectLst/>
                          <a:latin typeface="Arial" charset="0"/>
                        </a:rPr>
                        <a:t>3</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L3</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R3</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P3</a:t>
                      </a:r>
                    </a:p>
                  </a:txBody>
                  <a:tcPr marL="91429" marR="91429"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smtClean="0">
                        <a:ln>
                          <a:noFill/>
                        </a:ln>
                        <a:solidFill>
                          <a:srgbClr val="002060"/>
                        </a:solidFill>
                        <a:effectLst/>
                        <a:latin typeface="Arial" charset="0"/>
                      </a:endParaRPr>
                    </a:p>
                  </a:txBody>
                  <a:tcPr marL="91429" marR="91429"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dirty="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8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Mk</a:t>
                      </a:r>
                    </a:p>
                  </a:txBody>
                  <a:tcPr marL="91429" marR="91429"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nk1</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nk2</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nk3</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nk</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ck</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Lk</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Rk</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err="1" smtClean="0">
                          <a:ln>
                            <a:noFill/>
                          </a:ln>
                          <a:solidFill>
                            <a:srgbClr val="002060"/>
                          </a:solidFill>
                          <a:effectLst/>
                          <a:latin typeface="Arial" charset="0"/>
                        </a:rPr>
                        <a:t>Pk</a:t>
                      </a:r>
                      <a:endParaRPr kumimoji="0" lang="en-US" sz="2600" b="0" i="0" u="none" strike="noStrike" cap="none" normalizeH="0" baseline="0" dirty="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1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Total</a:t>
                      </a:r>
                    </a:p>
                  </a:txBody>
                  <a:tcPr marL="91429" marR="91429"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sym typeface="Symbol" pitchFamily="18" charset="2"/>
                        </a:rPr>
                        <a:t>n</a:t>
                      </a:r>
                      <a:r>
                        <a:rPr kumimoji="0" lang="en-US" sz="1700" b="0" i="0" u="none" strike="noStrike" cap="none" normalizeH="0" baseline="0" smtClean="0">
                          <a:ln>
                            <a:noFill/>
                          </a:ln>
                          <a:solidFill>
                            <a:srgbClr val="002060"/>
                          </a:solidFill>
                          <a:effectLst/>
                          <a:latin typeface="Arial" charset="0"/>
                          <a:sym typeface="Symbol" pitchFamily="18" charset="2"/>
                        </a:rPr>
                        <a:t>i</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dirty="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dirty="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sym typeface="Symbol" pitchFamily="18" charset="2"/>
                        </a:rPr>
                        <a:t></a:t>
                      </a:r>
                      <a:r>
                        <a:rPr kumimoji="0" lang="en-US" sz="2600" b="0" i="0" u="none" strike="noStrike" cap="none" normalizeH="0" baseline="0" dirty="0" err="1" smtClean="0">
                          <a:ln>
                            <a:noFill/>
                          </a:ln>
                          <a:solidFill>
                            <a:srgbClr val="002060"/>
                          </a:solidFill>
                          <a:effectLst/>
                          <a:latin typeface="Arial" charset="0"/>
                          <a:sym typeface="Symbol" pitchFamily="18" charset="2"/>
                        </a:rPr>
                        <a:t>R</a:t>
                      </a:r>
                      <a:r>
                        <a:rPr kumimoji="0" lang="en-US" sz="1700" b="0" i="0" u="none" strike="noStrike" cap="none" normalizeH="0" baseline="0" dirty="0" err="1" smtClean="0">
                          <a:ln>
                            <a:noFill/>
                          </a:ln>
                          <a:solidFill>
                            <a:srgbClr val="002060"/>
                          </a:solidFill>
                          <a:effectLst/>
                          <a:latin typeface="Arial" charset="0"/>
                          <a:sym typeface="Symbol" pitchFamily="18" charset="2"/>
                        </a:rPr>
                        <a:t>i</a:t>
                      </a:r>
                      <a:endParaRPr kumimoji="0" lang="en-US" sz="1700" b="0" i="0" u="none" strike="noStrike" cap="none" normalizeH="0" baseline="0" dirty="0" smtClean="0">
                        <a:ln>
                          <a:noFill/>
                        </a:ln>
                        <a:solidFill>
                          <a:srgbClr val="002060"/>
                        </a:solidFill>
                        <a:effectLst/>
                        <a:latin typeface="Arial" charset="0"/>
                        <a:sym typeface="Symbol" pitchFamily="18" charset="2"/>
                      </a:endParaRP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sym typeface="Symbol" pitchFamily="18" charset="2"/>
                        </a:rPr>
                        <a:t>P</a:t>
                      </a:r>
                      <a:r>
                        <a:rPr kumimoji="0" lang="en-US" sz="1700" b="0" i="0" u="none" strike="noStrike" cap="none" normalizeH="0" baseline="0" dirty="0" smtClean="0">
                          <a:ln>
                            <a:noFill/>
                          </a:ln>
                          <a:solidFill>
                            <a:srgbClr val="002060"/>
                          </a:solidFill>
                          <a:effectLst/>
                          <a:latin typeface="Arial" charset="0"/>
                          <a:sym typeface="Symbol" pitchFamily="18" charset="2"/>
                        </a:rPr>
                        <a:t>i</a:t>
                      </a:r>
                    </a:p>
                  </a:txBody>
                  <a:tcPr marL="91429" marR="91429"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347554938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685800" y="214290"/>
            <a:ext cx="7772400" cy="1143000"/>
          </a:xfrm>
        </p:spPr>
        <p:txBody>
          <a:bodyPr/>
          <a:lstStyle/>
          <a:p>
            <a:pPr eaLnBrk="1" hangingPunct="1"/>
            <a:r>
              <a:rPr lang="en-US" dirty="0" smtClean="0"/>
              <a:t>Double Decomposition</a:t>
            </a:r>
          </a:p>
        </p:txBody>
      </p:sp>
      <p:sp>
        <p:nvSpPr>
          <p:cNvPr id="176131" name="Rectangle 3"/>
          <p:cNvSpPr>
            <a:spLocks noGrp="1" noChangeArrowheads="1"/>
          </p:cNvSpPr>
          <p:nvPr>
            <p:ph type="body" idx="1"/>
          </p:nvPr>
        </p:nvSpPr>
        <p:spPr>
          <a:xfrm>
            <a:off x="357158" y="1447800"/>
            <a:ext cx="8362163" cy="5195910"/>
          </a:xfrm>
        </p:spPr>
        <p:txBody>
          <a:bodyPr/>
          <a:lstStyle/>
          <a:p>
            <a:pPr algn="just" eaLnBrk="1" hangingPunct="1"/>
            <a:r>
              <a:rPr lang="en-US" sz="2800" dirty="0"/>
              <a:t>Cost and efforts can also be estimated directly without estimating LOC and FP</a:t>
            </a:r>
          </a:p>
          <a:p>
            <a:pPr lvl="1" algn="just" eaLnBrk="1" hangingPunct="1"/>
            <a:r>
              <a:rPr lang="en-US" sz="2800" dirty="0"/>
              <a:t>For every component estimate efforts required for every phase of development for the </a:t>
            </a:r>
            <a:r>
              <a:rPr lang="en-US" sz="2800" dirty="0" smtClean="0"/>
              <a:t>component.</a:t>
            </a:r>
            <a:endParaRPr lang="en-US" sz="2800" dirty="0"/>
          </a:p>
          <a:p>
            <a:pPr lvl="1" algn="just" eaLnBrk="1" hangingPunct="1"/>
            <a:r>
              <a:rPr lang="en-US" sz="2800" dirty="0"/>
              <a:t>Find the prevailing market </a:t>
            </a:r>
            <a:r>
              <a:rPr lang="en-US" sz="2800" dirty="0" smtClean="0"/>
              <a:t>rates.</a:t>
            </a:r>
            <a:endParaRPr lang="en-US" sz="2800" dirty="0"/>
          </a:p>
          <a:p>
            <a:pPr lvl="1" algn="just" eaLnBrk="1" hangingPunct="1"/>
            <a:r>
              <a:rPr lang="en-US" sz="2800" dirty="0"/>
              <a:t>Calculate the cost of the product by multiplying labor rates with estimated efforts for each phase and finally add them </a:t>
            </a:r>
            <a:r>
              <a:rPr lang="en-US" sz="2800" dirty="0" smtClean="0"/>
              <a:t>all.</a:t>
            </a:r>
            <a:endParaRPr lang="en-US" sz="2800" dirty="0"/>
          </a:p>
        </p:txBody>
      </p:sp>
    </p:spTree>
    <p:extLst>
      <p:ext uri="{BB962C8B-B14F-4D97-AF65-F5344CB8AC3E}">
        <p14:creationId xmlns:p14="http://schemas.microsoft.com/office/powerpoint/2010/main" xmlns="" val="141051242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457200" y="1"/>
            <a:ext cx="8229600" cy="1143000"/>
          </a:xfrm>
        </p:spPr>
        <p:txBody>
          <a:bodyPr/>
          <a:lstStyle/>
          <a:p>
            <a:pPr eaLnBrk="1" hangingPunct="1"/>
            <a:r>
              <a:rPr lang="en-US" sz="4000" dirty="0"/>
              <a:t>Double Decomposition (Example)</a:t>
            </a:r>
          </a:p>
        </p:txBody>
      </p:sp>
      <p:graphicFrame>
        <p:nvGraphicFramePr>
          <p:cNvPr id="192587" name="Group 75"/>
          <p:cNvGraphicFramePr>
            <a:graphicFrameLocks noGrp="1"/>
          </p:cNvGraphicFramePr>
          <p:nvPr>
            <p:ph type="tbl" idx="1"/>
          </p:nvPr>
        </p:nvGraphicFramePr>
        <p:xfrm>
          <a:off x="642910" y="1221700"/>
          <a:ext cx="8001000" cy="5422010"/>
        </p:xfrm>
        <a:graphic>
          <a:graphicData uri="http://schemas.openxmlformats.org/drawingml/2006/table">
            <a:tbl>
              <a:tblPr/>
              <a:tblGrid>
                <a:gridCol w="1243013"/>
                <a:gridCol w="776287"/>
                <a:gridCol w="700088"/>
                <a:gridCol w="698500"/>
                <a:gridCol w="776287"/>
                <a:gridCol w="3806825"/>
              </a:tblGrid>
              <a:tr h="4891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2060"/>
                          </a:solidFill>
                          <a:effectLst/>
                          <a:latin typeface="Arial" charset="0"/>
                        </a:rPr>
                        <a:t>Module</a:t>
                      </a:r>
                    </a:p>
                  </a:txBody>
                  <a:tcPr marL="91429" marR="91429"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RA</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DE</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CD</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TS</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Total</a:t>
                      </a:r>
                    </a:p>
                  </a:txBody>
                  <a:tcPr marL="91429" marR="91429"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8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M1</a:t>
                      </a:r>
                    </a:p>
                  </a:txBody>
                  <a:tcPr marL="91429" marR="91429"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R1</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D1</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C1</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T1</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E1=R1+D1+C1+T1</a:t>
                      </a:r>
                    </a:p>
                  </a:txBody>
                  <a:tcPr marL="91429" marR="91429"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8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M2</a:t>
                      </a:r>
                    </a:p>
                  </a:txBody>
                  <a:tcPr marL="91429" marR="91429"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R2</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D2</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C2</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T2</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E2=R2+D2+C2+T2</a:t>
                      </a:r>
                    </a:p>
                  </a:txBody>
                  <a:tcPr marL="91429" marR="91429"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91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M3</a:t>
                      </a:r>
                    </a:p>
                  </a:txBody>
                  <a:tcPr marL="91429" marR="91429"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R3</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D3</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C3</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T3</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E3=R3+D3+C3+T3</a:t>
                      </a:r>
                    </a:p>
                  </a:txBody>
                  <a:tcPr marL="91429" marR="91429"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91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smtClean="0">
                        <a:ln>
                          <a:noFill/>
                        </a:ln>
                        <a:solidFill>
                          <a:srgbClr val="002060"/>
                        </a:solidFill>
                        <a:effectLst/>
                        <a:latin typeface="Arial" charset="0"/>
                      </a:endParaRPr>
                    </a:p>
                  </a:txBody>
                  <a:tcPr marL="91429" marR="91429"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dirty="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7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Mk</a:t>
                      </a:r>
                    </a:p>
                  </a:txBody>
                  <a:tcPr marL="91429" marR="91429"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Rk</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Dk</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Ck</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Tk</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err="1" smtClean="0">
                          <a:ln>
                            <a:noFill/>
                          </a:ln>
                          <a:solidFill>
                            <a:srgbClr val="002060"/>
                          </a:solidFill>
                          <a:effectLst/>
                          <a:latin typeface="Arial" charset="0"/>
                        </a:rPr>
                        <a:t>Ek</a:t>
                      </a:r>
                      <a:r>
                        <a:rPr kumimoji="0" lang="en-US" sz="2600" b="0" i="0" u="none" strike="noStrike" cap="none" normalizeH="0" baseline="0" dirty="0" smtClean="0">
                          <a:ln>
                            <a:noFill/>
                          </a:ln>
                          <a:solidFill>
                            <a:srgbClr val="002060"/>
                          </a:solidFill>
                          <a:effectLst/>
                          <a:latin typeface="Arial" charset="0"/>
                        </a:rPr>
                        <a:t>=</a:t>
                      </a:r>
                      <a:r>
                        <a:rPr kumimoji="0" lang="en-US" sz="2600" b="0" i="0" u="none" strike="noStrike" cap="none" normalizeH="0" baseline="0" dirty="0" err="1" smtClean="0">
                          <a:ln>
                            <a:noFill/>
                          </a:ln>
                          <a:solidFill>
                            <a:srgbClr val="002060"/>
                          </a:solidFill>
                          <a:effectLst/>
                          <a:latin typeface="Arial" charset="0"/>
                        </a:rPr>
                        <a:t>Rk+Dk+Ck+Tk</a:t>
                      </a:r>
                      <a:endParaRPr kumimoji="0" lang="en-US" sz="2600" b="0" i="0" u="none" strike="noStrike" cap="none" normalizeH="0" baseline="0" dirty="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33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Total</a:t>
                      </a:r>
                    </a:p>
                  </a:txBody>
                  <a:tcPr marL="91429" marR="91429"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sym typeface="Symbol" pitchFamily="18" charset="2"/>
                        </a:rPr>
                        <a:t>R</a:t>
                      </a:r>
                      <a:r>
                        <a:rPr kumimoji="0" lang="en-US" sz="1700" b="0" i="0" u="none" strike="noStrike" cap="none" normalizeH="0" baseline="0" smtClean="0">
                          <a:ln>
                            <a:noFill/>
                          </a:ln>
                          <a:solidFill>
                            <a:srgbClr val="002060"/>
                          </a:solidFill>
                          <a:effectLst/>
                          <a:latin typeface="Arial" charset="0"/>
                          <a:sym typeface="Symbol" pitchFamily="18" charset="2"/>
                        </a:rPr>
                        <a:t>i</a:t>
                      </a:r>
                      <a:endParaRPr kumimoji="0" lang="en-US" sz="1700" b="0" i="0" u="none" strike="noStrike" cap="none" normalizeH="0" baseline="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sym typeface="Symbol" pitchFamily="18" charset="2"/>
                        </a:rPr>
                        <a:t>D</a:t>
                      </a:r>
                      <a:r>
                        <a:rPr kumimoji="0" lang="en-US" sz="1700" b="0" i="0" u="none" strike="noStrike" cap="none" normalizeH="0" baseline="0" smtClean="0">
                          <a:ln>
                            <a:noFill/>
                          </a:ln>
                          <a:solidFill>
                            <a:srgbClr val="002060"/>
                          </a:solidFill>
                          <a:effectLst/>
                          <a:latin typeface="Arial" charset="0"/>
                          <a:sym typeface="Symbol" pitchFamily="18" charset="2"/>
                        </a:rPr>
                        <a:t>i</a:t>
                      </a:r>
                      <a:endParaRPr kumimoji="0" lang="en-US" sz="1700" b="0" i="0" u="none" strike="noStrike" cap="none" normalizeH="0" baseline="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sym typeface="Symbol" pitchFamily="18" charset="2"/>
                        </a:rPr>
                        <a:t>C</a:t>
                      </a:r>
                      <a:r>
                        <a:rPr kumimoji="0" lang="en-US" sz="1700" b="0" i="0" u="none" strike="noStrike" cap="none" normalizeH="0" baseline="0" smtClean="0">
                          <a:ln>
                            <a:noFill/>
                          </a:ln>
                          <a:solidFill>
                            <a:srgbClr val="002060"/>
                          </a:solidFill>
                          <a:effectLst/>
                          <a:latin typeface="Arial" charset="0"/>
                          <a:sym typeface="Symbol" pitchFamily="18" charset="2"/>
                        </a:rPr>
                        <a:t>i</a:t>
                      </a:r>
                      <a:endParaRPr kumimoji="0" lang="en-US" sz="1700" b="0" i="0" u="none" strike="noStrike" cap="none" normalizeH="0" baseline="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sym typeface="Symbol" pitchFamily="18" charset="2"/>
                        </a:rPr>
                        <a:t>T</a:t>
                      </a:r>
                      <a:r>
                        <a:rPr kumimoji="0" lang="en-US" sz="1700" b="0" i="0" u="none" strike="noStrike" cap="none" normalizeH="0" baseline="0" smtClean="0">
                          <a:ln>
                            <a:noFill/>
                          </a:ln>
                          <a:solidFill>
                            <a:srgbClr val="002060"/>
                          </a:solidFill>
                          <a:effectLst/>
                          <a:latin typeface="Arial" charset="0"/>
                          <a:sym typeface="Symbol" pitchFamily="18" charset="2"/>
                        </a:rPr>
                        <a:t>i</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rPr>
                        <a:t>E= </a:t>
                      </a:r>
                      <a:r>
                        <a:rPr kumimoji="0" lang="en-US" sz="3100" b="0" i="0" u="none" strike="noStrike" cap="none" normalizeH="0" baseline="0" dirty="0" smtClean="0">
                          <a:ln>
                            <a:noFill/>
                          </a:ln>
                          <a:solidFill>
                            <a:srgbClr val="002060"/>
                          </a:solidFill>
                          <a:effectLst/>
                          <a:latin typeface="Arial" charset="0"/>
                          <a:sym typeface="Symbol" pitchFamily="18" charset="2"/>
                        </a:rPr>
                        <a:t></a:t>
                      </a:r>
                      <a:r>
                        <a:rPr kumimoji="0" lang="en-US" sz="2600" b="0" i="0" u="none" strike="noStrike" cap="none" normalizeH="0" baseline="0" dirty="0" err="1" smtClean="0">
                          <a:ln>
                            <a:noFill/>
                          </a:ln>
                          <a:solidFill>
                            <a:srgbClr val="002060"/>
                          </a:solidFill>
                          <a:effectLst/>
                          <a:latin typeface="Arial" charset="0"/>
                          <a:sym typeface="Symbol" pitchFamily="18" charset="2"/>
                        </a:rPr>
                        <a:t>E</a:t>
                      </a:r>
                      <a:r>
                        <a:rPr kumimoji="0" lang="en-US" sz="1700" b="0" i="0" u="none" strike="noStrike" cap="none" normalizeH="0" baseline="0" dirty="0" err="1" smtClean="0">
                          <a:ln>
                            <a:noFill/>
                          </a:ln>
                          <a:solidFill>
                            <a:srgbClr val="002060"/>
                          </a:solidFill>
                          <a:effectLst/>
                          <a:latin typeface="Arial" charset="0"/>
                          <a:sym typeface="Symbol" pitchFamily="18" charset="2"/>
                        </a:rPr>
                        <a:t>i</a:t>
                      </a:r>
                      <a:r>
                        <a:rPr kumimoji="0" lang="en-US" sz="1700" b="0" i="0" u="none" strike="noStrike" cap="none" normalizeH="0" baseline="0" dirty="0" smtClean="0">
                          <a:ln>
                            <a:noFill/>
                          </a:ln>
                          <a:solidFill>
                            <a:srgbClr val="002060"/>
                          </a:solidFill>
                          <a:effectLst/>
                          <a:latin typeface="Arial" charset="0"/>
                          <a:sym typeface="Symbol" pitchFamily="18" charset="2"/>
                        </a:rPr>
                        <a:t> </a:t>
                      </a:r>
                      <a:r>
                        <a:rPr kumimoji="0" lang="en-US" sz="2600" b="0" i="0" u="none" strike="noStrike" cap="none" normalizeH="0" baseline="0" dirty="0" smtClean="0">
                          <a:ln>
                            <a:noFill/>
                          </a:ln>
                          <a:solidFill>
                            <a:srgbClr val="002060"/>
                          </a:solidFill>
                          <a:effectLst/>
                          <a:latin typeface="Arial" charset="0"/>
                          <a:sym typeface="Symbol" pitchFamily="18" charset="2"/>
                        </a:rPr>
                        <a:t>(Estimated Efforts)</a:t>
                      </a:r>
                    </a:p>
                  </a:txBody>
                  <a:tcPr marL="91429" marR="91429"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5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Rate $</a:t>
                      </a:r>
                    </a:p>
                  </a:txBody>
                  <a:tcPr marL="91429" marR="91429"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L1</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L2</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L3</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sym typeface="Symbol" pitchFamily="18" charset="2"/>
                        </a:rPr>
                        <a:t>L4</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2600" b="0" i="0" u="none" strike="noStrike" cap="none" normalizeH="0" baseline="0" dirty="0" smtClean="0">
                        <a:ln>
                          <a:noFill/>
                        </a:ln>
                        <a:solidFill>
                          <a:srgbClr val="002060"/>
                        </a:solidFill>
                        <a:effectLst/>
                        <a:latin typeface="Arial" charset="0"/>
                      </a:endParaRPr>
                    </a:p>
                  </a:txBody>
                  <a:tcPr marL="91429" marR="91429"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1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Cost $</a:t>
                      </a:r>
                    </a:p>
                  </a:txBody>
                  <a:tcPr marL="91429" marR="91429"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P1</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P2</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rPr>
                        <a:t>P3</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rgbClr val="002060"/>
                          </a:solidFill>
                          <a:effectLst/>
                          <a:latin typeface="Arial" charset="0"/>
                          <a:sym typeface="Symbol" pitchFamily="18" charset="2"/>
                        </a:rPr>
                        <a:t>P4</a:t>
                      </a:r>
                    </a:p>
                  </a:txBody>
                  <a:tcPr marL="91429" marR="9142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rgbClr val="002060"/>
                          </a:solidFill>
                          <a:effectLst/>
                          <a:latin typeface="Arial" charset="0"/>
                          <a:sym typeface="Symbol" pitchFamily="18" charset="2"/>
                        </a:rPr>
                        <a:t>P</a:t>
                      </a:r>
                      <a:r>
                        <a:rPr kumimoji="0" lang="en-US" sz="1700" b="0" i="0" u="none" strike="noStrike" cap="none" normalizeH="0" baseline="0" dirty="0" smtClean="0">
                          <a:ln>
                            <a:noFill/>
                          </a:ln>
                          <a:solidFill>
                            <a:srgbClr val="002060"/>
                          </a:solidFill>
                          <a:effectLst/>
                          <a:latin typeface="Arial" charset="0"/>
                          <a:sym typeface="Symbol" pitchFamily="18" charset="2"/>
                        </a:rPr>
                        <a:t>i </a:t>
                      </a:r>
                      <a:r>
                        <a:rPr kumimoji="0" lang="en-US" sz="2600" b="0" i="0" u="none" strike="noStrike" cap="none" normalizeH="0" baseline="0" dirty="0" smtClean="0">
                          <a:ln>
                            <a:noFill/>
                          </a:ln>
                          <a:solidFill>
                            <a:srgbClr val="002060"/>
                          </a:solidFill>
                          <a:effectLst/>
                          <a:latin typeface="Arial" charset="0"/>
                          <a:sym typeface="Symbol" pitchFamily="18" charset="2"/>
                        </a:rPr>
                        <a:t>(Estimated Cost)</a:t>
                      </a:r>
                    </a:p>
                  </a:txBody>
                  <a:tcPr marL="91429" marR="91429"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9014163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685801" y="304800"/>
            <a:ext cx="7772400" cy="753219"/>
          </a:xfrm>
        </p:spPr>
        <p:txBody>
          <a:bodyPr/>
          <a:lstStyle/>
          <a:p>
            <a:pPr eaLnBrk="1" hangingPunct="1"/>
            <a:r>
              <a:rPr lang="en-US" dirty="0" smtClean="0"/>
              <a:t>Empirical Estimation Models</a:t>
            </a:r>
          </a:p>
        </p:txBody>
      </p:sp>
      <p:sp>
        <p:nvSpPr>
          <p:cNvPr id="178179" name="Rectangle 3"/>
          <p:cNvSpPr>
            <a:spLocks noGrp="1" noChangeArrowheads="1"/>
          </p:cNvSpPr>
          <p:nvPr>
            <p:ph type="body" idx="1"/>
          </p:nvPr>
        </p:nvSpPr>
        <p:spPr>
          <a:xfrm>
            <a:off x="304800" y="1427016"/>
            <a:ext cx="8382000" cy="5278584"/>
          </a:xfrm>
        </p:spPr>
        <p:txBody>
          <a:bodyPr/>
          <a:lstStyle/>
          <a:p>
            <a:pPr algn="just" eaLnBrk="1" hangingPunct="1"/>
            <a:r>
              <a:rPr lang="en-US" sz="2900" dirty="0">
                <a:cs typeface="Times New Roman" pitchFamily="1" charset="0"/>
              </a:rPr>
              <a:t>Experiential Models</a:t>
            </a:r>
          </a:p>
          <a:p>
            <a:pPr marL="801627" lvl="1" indent="-336269" algn="just" eaLnBrk="1" hangingPunct="1"/>
            <a:r>
              <a:rPr lang="en-US" sz="2600" dirty="0">
                <a:cs typeface="Times New Roman" pitchFamily="1" charset="0"/>
              </a:rPr>
              <a:t>Typically derived from regression analysis of historical software project data with estimated person-months as the dependent </a:t>
            </a:r>
            <a:r>
              <a:rPr lang="en-US" sz="2600" dirty="0" smtClean="0">
                <a:cs typeface="Times New Roman" pitchFamily="1" charset="0"/>
              </a:rPr>
              <a:t>variable.</a:t>
            </a:r>
            <a:endParaRPr lang="en-US" sz="2600" dirty="0">
              <a:cs typeface="Times New Roman" pitchFamily="1" charset="0"/>
            </a:endParaRPr>
          </a:p>
          <a:p>
            <a:pPr algn="just" eaLnBrk="1" hangingPunct="1"/>
            <a:r>
              <a:rPr lang="en-US" sz="2900" dirty="0">
                <a:cs typeface="Times New Roman" pitchFamily="1" charset="0"/>
              </a:rPr>
              <a:t>Static Estimation Model</a:t>
            </a:r>
          </a:p>
          <a:p>
            <a:pPr marL="801627" lvl="1" indent="-336269" algn="just" eaLnBrk="1" hangingPunct="1"/>
            <a:r>
              <a:rPr lang="en-US" sz="2600" dirty="0">
                <a:cs typeface="Times New Roman" pitchFamily="1" charset="0"/>
              </a:rPr>
              <a:t>Does not include time as an independent </a:t>
            </a:r>
            <a:r>
              <a:rPr lang="en-US" sz="2600" dirty="0" smtClean="0">
                <a:cs typeface="Times New Roman" pitchFamily="1" charset="0"/>
              </a:rPr>
              <a:t>variable. </a:t>
            </a:r>
            <a:endParaRPr lang="en-US" sz="2600" dirty="0">
              <a:cs typeface="Times New Roman" pitchFamily="1" charset="0"/>
            </a:endParaRPr>
          </a:p>
          <a:p>
            <a:pPr marL="801627" lvl="1" indent="-336269" algn="just" eaLnBrk="1" hangingPunct="1"/>
            <a:r>
              <a:rPr lang="en-US" sz="2600" dirty="0">
                <a:cs typeface="Times New Roman" pitchFamily="1" charset="0"/>
              </a:rPr>
              <a:t>Constructive Cost Model (COCOMO)</a:t>
            </a:r>
          </a:p>
          <a:p>
            <a:pPr algn="just" eaLnBrk="1" hangingPunct="1"/>
            <a:r>
              <a:rPr lang="en-US" sz="2900" dirty="0">
                <a:cs typeface="Times New Roman" pitchFamily="1" charset="0"/>
              </a:rPr>
              <a:t>Dynamic Estimation Models</a:t>
            </a:r>
          </a:p>
          <a:p>
            <a:pPr marL="801627" lvl="1" indent="-336269" algn="just" eaLnBrk="1" hangingPunct="1"/>
            <a:r>
              <a:rPr lang="en-US" sz="2600" dirty="0">
                <a:cs typeface="Times New Roman" pitchFamily="1" charset="0"/>
              </a:rPr>
              <a:t>Usually takes time or development phase into </a:t>
            </a:r>
            <a:r>
              <a:rPr lang="en-US" sz="2600" dirty="0" smtClean="0">
                <a:cs typeface="Times New Roman" pitchFamily="1" charset="0"/>
              </a:rPr>
              <a:t>account.</a:t>
            </a:r>
            <a:endParaRPr lang="en-US" sz="2600" dirty="0">
              <a:cs typeface="Times New Roman" pitchFamily="1" charset="0"/>
            </a:endParaRPr>
          </a:p>
          <a:p>
            <a:pPr marL="801627" lvl="1" indent="-336269" algn="just" eaLnBrk="1" hangingPunct="1"/>
            <a:r>
              <a:rPr lang="en-US" sz="2600" dirty="0">
                <a:cs typeface="Times New Roman" pitchFamily="1" charset="0"/>
              </a:rPr>
              <a:t>Software Equation </a:t>
            </a:r>
            <a:r>
              <a:rPr lang="en-US" sz="2600" dirty="0" smtClean="0">
                <a:cs typeface="Times New Roman" pitchFamily="1" charset="0"/>
              </a:rPr>
              <a:t>Model.</a:t>
            </a:r>
            <a:endParaRPr lang="en-US" sz="2600" dirty="0">
              <a:cs typeface="Times New Roman" pitchFamily="1" charset="0"/>
            </a:endParaRPr>
          </a:p>
        </p:txBody>
      </p:sp>
    </p:spTree>
    <p:extLst>
      <p:ext uri="{BB962C8B-B14F-4D97-AF65-F5344CB8AC3E}">
        <p14:creationId xmlns:p14="http://schemas.microsoft.com/office/powerpoint/2010/main" xmlns="" val="596033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3525</TotalTime>
  <Words>5760</Words>
  <Application>Microsoft Office PowerPoint</Application>
  <PresentationFormat>On-screen Show (4:3)</PresentationFormat>
  <Paragraphs>1002</Paragraphs>
  <Slides>162</Slides>
  <Notes>11</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162</vt:i4>
      </vt:variant>
    </vt:vector>
  </HeadingPairs>
  <TitlesOfParts>
    <vt:vector size="167" baseType="lpstr">
      <vt:lpstr>Blank Presentation</vt:lpstr>
      <vt:lpstr>Microsoft Word Picture</vt:lpstr>
      <vt:lpstr>Picture</vt:lpstr>
      <vt:lpstr>Document</vt:lpstr>
      <vt:lpstr>Microsoft Office Word 97 - 2003 Document</vt:lpstr>
      <vt:lpstr>Requirements</vt:lpstr>
      <vt:lpstr>Types of Requirements </vt:lpstr>
      <vt:lpstr>SRS must delineate</vt:lpstr>
      <vt:lpstr>Requirements Engineering</vt:lpstr>
      <vt:lpstr>Requirements Engineering</vt:lpstr>
      <vt:lpstr>RE Includes</vt:lpstr>
      <vt:lpstr>Software Requirements Analysis Phases</vt:lpstr>
      <vt:lpstr>Requirements Engineering Process</vt:lpstr>
      <vt:lpstr>Feasibility Study</vt:lpstr>
      <vt:lpstr>Requirements Analysis</vt:lpstr>
      <vt:lpstr>Requirement Validation</vt:lpstr>
      <vt:lpstr>Requirements Definition Document</vt:lpstr>
      <vt:lpstr>Software Requirement Elicitation</vt:lpstr>
      <vt:lpstr>Software Requirements Elicitation Techniques</vt:lpstr>
      <vt:lpstr>Software Requirements Elicitation Techniques</vt:lpstr>
      <vt:lpstr>Interviews</vt:lpstr>
      <vt:lpstr>Slide 17</vt:lpstr>
      <vt:lpstr>Brainstorming</vt:lpstr>
      <vt:lpstr>Slide 19</vt:lpstr>
      <vt:lpstr>F.A.S.T. - 1</vt:lpstr>
      <vt:lpstr>F.A.S.T. - 2</vt:lpstr>
      <vt:lpstr>F.A.S.T.-3</vt:lpstr>
      <vt:lpstr>F.A.S.T.- 4</vt:lpstr>
      <vt:lpstr>Quality Function Deployment (QFD) </vt:lpstr>
      <vt:lpstr>QFD</vt:lpstr>
      <vt:lpstr>Q.F.D. </vt:lpstr>
      <vt:lpstr>QFD</vt:lpstr>
      <vt:lpstr>Q.F.D. </vt:lpstr>
      <vt:lpstr>Use Case Diagrams</vt:lpstr>
      <vt:lpstr>Use Case Diagrams</vt:lpstr>
      <vt:lpstr>Use Case Diagrams</vt:lpstr>
      <vt:lpstr>Use Case Diagrams</vt:lpstr>
      <vt:lpstr>Use Case Diagrams</vt:lpstr>
      <vt:lpstr>Use Case Template</vt:lpstr>
      <vt:lpstr>Use Case Template</vt:lpstr>
      <vt:lpstr>Use Case Template</vt:lpstr>
      <vt:lpstr>Use Case Guidelines</vt:lpstr>
      <vt:lpstr>Use Case Conventions</vt:lpstr>
      <vt:lpstr>Use Case Conventions</vt:lpstr>
      <vt:lpstr>Slide 40</vt:lpstr>
      <vt:lpstr>Use Case Description</vt:lpstr>
      <vt:lpstr>Use Case Description</vt:lpstr>
      <vt:lpstr>Use Case Description</vt:lpstr>
      <vt:lpstr>Slide 44</vt:lpstr>
      <vt:lpstr>Slide 45</vt:lpstr>
      <vt:lpstr>Slide 46</vt:lpstr>
      <vt:lpstr>Slide 47</vt:lpstr>
      <vt:lpstr>Analysis Principles</vt:lpstr>
      <vt:lpstr>Information Domain</vt:lpstr>
      <vt:lpstr>Requirements Analysis Modeling</vt:lpstr>
      <vt:lpstr>Analysis Model Objectives</vt:lpstr>
      <vt:lpstr>Analysis Model Elements</vt:lpstr>
      <vt:lpstr>Analysis Model Elements </vt:lpstr>
      <vt:lpstr>Data Dictionary </vt:lpstr>
      <vt:lpstr>Slide 55</vt:lpstr>
      <vt:lpstr>Example</vt:lpstr>
      <vt:lpstr>Slide 57</vt:lpstr>
      <vt:lpstr>ERD Elements </vt:lpstr>
      <vt:lpstr>Slide 59</vt:lpstr>
      <vt:lpstr>Slide 60</vt:lpstr>
      <vt:lpstr>Slide 61</vt:lpstr>
      <vt:lpstr>Slide 62</vt:lpstr>
      <vt:lpstr>Cardinality and Modality </vt:lpstr>
      <vt:lpstr>Slide 64</vt:lpstr>
      <vt:lpstr>Slide 65</vt:lpstr>
      <vt:lpstr>Slide 66</vt:lpstr>
      <vt:lpstr>Creating ER Diagrams</vt:lpstr>
      <vt:lpstr>Functional Modeling DFD </vt:lpstr>
      <vt:lpstr>Creating DFD </vt:lpstr>
      <vt:lpstr>Dataflow Diagram</vt:lpstr>
      <vt:lpstr>Graphical Notation</vt:lpstr>
      <vt:lpstr>Example</vt:lpstr>
      <vt:lpstr>A Construction “Method” </vt:lpstr>
      <vt:lpstr>A Construction “Method” </vt:lpstr>
      <vt:lpstr>A Library Example</vt:lpstr>
      <vt:lpstr>Refinement of “Get a book”</vt:lpstr>
      <vt:lpstr>Patient monitoring systems</vt:lpstr>
      <vt:lpstr>A refinement</vt:lpstr>
      <vt:lpstr>More Refinement</vt:lpstr>
      <vt:lpstr>Behavioral Modeling (STD)</vt:lpstr>
      <vt:lpstr>State Transition Diagram</vt:lpstr>
      <vt:lpstr>STD Elements</vt:lpstr>
      <vt:lpstr>Example: A Lamp</vt:lpstr>
      <vt:lpstr>FSMs as Recognizers</vt:lpstr>
      <vt:lpstr>STD of Washing Machine</vt:lpstr>
      <vt:lpstr>Elements of Analysis Model</vt:lpstr>
      <vt:lpstr>SRS Document Format</vt:lpstr>
      <vt:lpstr>SRS Document Format</vt:lpstr>
      <vt:lpstr>Decision Table</vt:lpstr>
      <vt:lpstr>What is Estimation?</vt:lpstr>
      <vt:lpstr>Software Project Estimation</vt:lpstr>
      <vt:lpstr>Slide 92</vt:lpstr>
      <vt:lpstr>Estimation Options</vt:lpstr>
      <vt:lpstr>Weighed Average  (Expert Guessing)</vt:lpstr>
      <vt:lpstr>Decomposition Technique</vt:lpstr>
      <vt:lpstr>Decomposition Technique (Example)</vt:lpstr>
      <vt:lpstr>Double Decomposition</vt:lpstr>
      <vt:lpstr>Double Decomposition (Example)</vt:lpstr>
      <vt:lpstr>Empirical Estimation Models</vt:lpstr>
      <vt:lpstr>Regression</vt:lpstr>
      <vt:lpstr>Correlation and Regression</vt:lpstr>
      <vt:lpstr>Wideband Delphi</vt:lpstr>
      <vt:lpstr>Delphi Technique (Summary)</vt:lpstr>
      <vt:lpstr>The Wideband Delphi Process</vt:lpstr>
      <vt:lpstr>The Wideband Delphi Process</vt:lpstr>
      <vt:lpstr>The Wideband Delphi Process</vt:lpstr>
      <vt:lpstr>The Wideband Delphi Process</vt:lpstr>
      <vt:lpstr>The Wideband Delphi Process</vt:lpstr>
      <vt:lpstr>The Wideband Delphi Process</vt:lpstr>
      <vt:lpstr>The Wideband Delphi Process</vt:lpstr>
      <vt:lpstr>Slide 111</vt:lpstr>
      <vt:lpstr>SEL Model</vt:lpstr>
      <vt:lpstr>Walston and Felix Model</vt:lpstr>
      <vt:lpstr>COCOMO - I</vt:lpstr>
      <vt:lpstr>Types of projects</vt:lpstr>
      <vt:lpstr>Basic COCOMO</vt:lpstr>
      <vt:lpstr>Intermediate COCOMO</vt:lpstr>
      <vt:lpstr>Slide 118</vt:lpstr>
      <vt:lpstr>Detailed COCOMO</vt:lpstr>
      <vt:lpstr>Dynamic Models</vt:lpstr>
      <vt:lpstr>Putnam Model</vt:lpstr>
      <vt:lpstr>Putnam Model Details</vt:lpstr>
      <vt:lpstr>Putnam Equations</vt:lpstr>
      <vt:lpstr>Slide 124</vt:lpstr>
      <vt:lpstr>What is Risk?</vt:lpstr>
      <vt:lpstr>Software Risks</vt:lpstr>
      <vt:lpstr>Risks and Risk Types</vt:lpstr>
      <vt:lpstr>Other ways of classifying Risks </vt:lpstr>
      <vt:lpstr>Risk Breakdown Structure (RBS)</vt:lpstr>
      <vt:lpstr>Risk Management</vt:lpstr>
      <vt:lpstr>The Risk Management Process</vt:lpstr>
      <vt:lpstr>Risk Management Process</vt:lpstr>
      <vt:lpstr>The Risk Management Process</vt:lpstr>
      <vt:lpstr>The Risk Management Process</vt:lpstr>
      <vt:lpstr>Risk Identification</vt:lpstr>
      <vt:lpstr>Risk analysis</vt:lpstr>
      <vt:lpstr>Risk Analysis (i)</vt:lpstr>
      <vt:lpstr>Risk Analysis (ii)</vt:lpstr>
      <vt:lpstr>Quantitative Risk Analysis</vt:lpstr>
      <vt:lpstr>Risk Assessment</vt:lpstr>
      <vt:lpstr>Techniques</vt:lpstr>
      <vt:lpstr>Quantitative Risk Assessment</vt:lpstr>
      <vt:lpstr>EMV</vt:lpstr>
      <vt:lpstr>Decision Trees</vt:lpstr>
      <vt:lpstr>Modeling</vt:lpstr>
      <vt:lpstr>Qualitative Risk Analysis</vt:lpstr>
      <vt:lpstr>Qualitative Risk Assessment</vt:lpstr>
      <vt:lpstr>Qualitative Risk Assessment</vt:lpstr>
      <vt:lpstr>Risk Matrix</vt:lpstr>
      <vt:lpstr>Risk Matrix</vt:lpstr>
      <vt:lpstr>Risk Matrix</vt:lpstr>
      <vt:lpstr>Risk Planning</vt:lpstr>
      <vt:lpstr>Risk Management Strategies (i)</vt:lpstr>
      <vt:lpstr>Risk Management Strategies (ii)</vt:lpstr>
      <vt:lpstr>Strategies: Menaces</vt:lpstr>
      <vt:lpstr>Strategies: Opportunities</vt:lpstr>
      <vt:lpstr>Risk Monitoring</vt:lpstr>
      <vt:lpstr>Risk Monitoring and Control</vt:lpstr>
      <vt:lpstr>Make Buy Decision</vt:lpstr>
      <vt:lpstr>Decision Process</vt:lpstr>
      <vt:lpstr>Decision Tree</vt:lpstr>
      <vt:lpstr>Slide 162</vt:lpstr>
    </vt:vector>
  </TitlesOfParts>
  <Company>University of Trento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temi avanzati</dc:title>
  <dc:creator>Paolo Giorgini</dc:creator>
  <cp:lastModifiedBy>Hewlett-Packard Company</cp:lastModifiedBy>
  <cp:revision>352</cp:revision>
  <dcterms:created xsi:type="dcterms:W3CDTF">2004-09-17T15:03:15Z</dcterms:created>
  <dcterms:modified xsi:type="dcterms:W3CDTF">2022-05-04T09:10:07Z</dcterms:modified>
</cp:coreProperties>
</file>