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1F972-0C1C-49DF-A3B6-B2F01439255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2FD8C-6173-46E2-BD08-57C8D3C5D4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49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81" y="2130378"/>
            <a:ext cx="7773038" cy="1470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963" y="3886307"/>
            <a:ext cx="6402075" cy="1752742"/>
          </a:xfrm>
        </p:spPr>
        <p:txBody>
          <a:bodyPr/>
          <a:lstStyle>
            <a:lvl1pPr marL="0" indent="0" algn="ctr">
              <a:buNone/>
              <a:defRPr/>
            </a:lvl1pPr>
            <a:lvl2pPr marL="458983" indent="0" algn="ctr">
              <a:buNone/>
              <a:defRPr/>
            </a:lvl2pPr>
            <a:lvl3pPr marL="917966" indent="0" algn="ctr">
              <a:buNone/>
              <a:defRPr/>
            </a:lvl3pPr>
            <a:lvl4pPr marL="1376949" indent="0" algn="ctr">
              <a:buNone/>
              <a:defRPr/>
            </a:lvl4pPr>
            <a:lvl5pPr marL="1835932" indent="0" algn="ctr">
              <a:buNone/>
              <a:defRPr/>
            </a:lvl5pPr>
            <a:lvl6pPr marL="2294915" indent="0" algn="ctr">
              <a:buNone/>
              <a:defRPr/>
            </a:lvl6pPr>
            <a:lvl7pPr marL="2753898" indent="0" algn="ctr">
              <a:buNone/>
              <a:defRPr/>
            </a:lvl7pPr>
            <a:lvl8pPr marL="3212882" indent="0" algn="ctr">
              <a:buNone/>
              <a:defRPr/>
            </a:lvl8pPr>
            <a:lvl9pPr marL="36718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5189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78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47" y="4407349"/>
            <a:ext cx="7773038" cy="136235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47" y="2906365"/>
            <a:ext cx="7773038" cy="15009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8983" indent="0">
              <a:buNone/>
              <a:defRPr sz="1800"/>
            </a:lvl2pPr>
            <a:lvl3pPr marL="917966" indent="0">
              <a:buNone/>
              <a:defRPr sz="1600"/>
            </a:lvl3pPr>
            <a:lvl4pPr marL="1376949" indent="0">
              <a:buNone/>
              <a:defRPr sz="1400"/>
            </a:lvl4pPr>
            <a:lvl5pPr marL="1835932" indent="0">
              <a:buNone/>
              <a:defRPr sz="1400"/>
            </a:lvl5pPr>
            <a:lvl6pPr marL="2294915" indent="0">
              <a:buNone/>
              <a:defRPr sz="1400"/>
            </a:lvl6pPr>
            <a:lvl7pPr marL="2753898" indent="0">
              <a:buNone/>
              <a:defRPr sz="1400"/>
            </a:lvl7pPr>
            <a:lvl8pPr marL="3212882" indent="0">
              <a:buNone/>
              <a:defRPr sz="1400"/>
            </a:lvl8pPr>
            <a:lvl9pPr marL="367186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7921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63" y="1676258"/>
            <a:ext cx="3825941" cy="41300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942" y="1676258"/>
            <a:ext cx="3825941" cy="41300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84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11440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20" y="1534447"/>
            <a:ext cx="4039556" cy="6405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8983" indent="0">
              <a:buNone/>
              <a:defRPr sz="2000" b="1"/>
            </a:lvl2pPr>
            <a:lvl3pPr marL="917966" indent="0">
              <a:buNone/>
              <a:defRPr sz="1800" b="1"/>
            </a:lvl3pPr>
            <a:lvl4pPr marL="1376949" indent="0">
              <a:buNone/>
              <a:defRPr sz="1600" b="1"/>
            </a:lvl4pPr>
            <a:lvl5pPr marL="1835932" indent="0">
              <a:buNone/>
              <a:defRPr sz="1600" b="1"/>
            </a:lvl5pPr>
            <a:lvl6pPr marL="2294915" indent="0">
              <a:buNone/>
              <a:defRPr sz="1600" b="1"/>
            </a:lvl6pPr>
            <a:lvl7pPr marL="2753898" indent="0">
              <a:buNone/>
              <a:defRPr sz="1600" b="1"/>
            </a:lvl7pPr>
            <a:lvl8pPr marL="3212882" indent="0">
              <a:buNone/>
              <a:defRPr sz="1600" b="1"/>
            </a:lvl8pPr>
            <a:lvl9pPr marL="36718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20" y="2174993"/>
            <a:ext cx="4039556" cy="395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31" y="1534447"/>
            <a:ext cx="4041151" cy="6405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8983" indent="0">
              <a:buNone/>
              <a:defRPr sz="2000" b="1"/>
            </a:lvl2pPr>
            <a:lvl3pPr marL="917966" indent="0">
              <a:buNone/>
              <a:defRPr sz="1800" b="1"/>
            </a:lvl3pPr>
            <a:lvl4pPr marL="1376949" indent="0">
              <a:buNone/>
              <a:defRPr sz="1600" b="1"/>
            </a:lvl4pPr>
            <a:lvl5pPr marL="1835932" indent="0">
              <a:buNone/>
              <a:defRPr sz="1600" b="1"/>
            </a:lvl5pPr>
            <a:lvl6pPr marL="2294915" indent="0">
              <a:buNone/>
              <a:defRPr sz="1600" b="1"/>
            </a:lvl6pPr>
            <a:lvl7pPr marL="2753898" indent="0">
              <a:buNone/>
              <a:defRPr sz="1600" b="1"/>
            </a:lvl7pPr>
            <a:lvl8pPr marL="3212882" indent="0">
              <a:buNone/>
              <a:defRPr sz="1600" b="1"/>
            </a:lvl8pPr>
            <a:lvl9pPr marL="36718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31" y="2174993"/>
            <a:ext cx="4041151" cy="395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342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4640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12967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19" y="272473"/>
            <a:ext cx="3008146" cy="116318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62" y="272473"/>
            <a:ext cx="5110820" cy="58541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19" y="1435655"/>
            <a:ext cx="3008146" cy="4690974"/>
          </a:xfrm>
        </p:spPr>
        <p:txBody>
          <a:bodyPr/>
          <a:lstStyle>
            <a:lvl1pPr marL="0" indent="0">
              <a:buNone/>
              <a:defRPr sz="1400"/>
            </a:lvl1pPr>
            <a:lvl2pPr marL="458983" indent="0">
              <a:buNone/>
              <a:defRPr sz="1200"/>
            </a:lvl2pPr>
            <a:lvl3pPr marL="917966" indent="0">
              <a:buNone/>
              <a:defRPr sz="1000"/>
            </a:lvl3pPr>
            <a:lvl4pPr marL="1376949" indent="0">
              <a:buNone/>
              <a:defRPr sz="900"/>
            </a:lvl4pPr>
            <a:lvl5pPr marL="1835932" indent="0">
              <a:buNone/>
              <a:defRPr sz="900"/>
            </a:lvl5pPr>
            <a:lvl6pPr marL="2294915" indent="0">
              <a:buNone/>
              <a:defRPr sz="900"/>
            </a:lvl6pPr>
            <a:lvl7pPr marL="2753898" indent="0">
              <a:buNone/>
              <a:defRPr sz="900"/>
            </a:lvl7pPr>
            <a:lvl8pPr marL="3212882" indent="0">
              <a:buNone/>
              <a:defRPr sz="900"/>
            </a:lvl8pPr>
            <a:lvl9pPr marL="36718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982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816" y="4800919"/>
            <a:ext cx="5487038" cy="56565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16" y="613460"/>
            <a:ext cx="5487038" cy="4114163"/>
          </a:xfrm>
        </p:spPr>
        <p:txBody>
          <a:bodyPr/>
          <a:lstStyle>
            <a:lvl1pPr marL="0" indent="0">
              <a:buNone/>
              <a:defRPr sz="3200"/>
            </a:lvl1pPr>
            <a:lvl2pPr marL="458983" indent="0">
              <a:buNone/>
              <a:defRPr sz="2800"/>
            </a:lvl2pPr>
            <a:lvl3pPr marL="917966" indent="0">
              <a:buNone/>
              <a:defRPr sz="2400"/>
            </a:lvl3pPr>
            <a:lvl4pPr marL="1376949" indent="0">
              <a:buNone/>
              <a:defRPr sz="2000"/>
            </a:lvl4pPr>
            <a:lvl5pPr marL="1835932" indent="0">
              <a:buNone/>
              <a:defRPr sz="2000"/>
            </a:lvl5pPr>
            <a:lvl6pPr marL="2294915" indent="0">
              <a:buNone/>
              <a:defRPr sz="2000"/>
            </a:lvl6pPr>
            <a:lvl7pPr marL="2753898" indent="0">
              <a:buNone/>
              <a:defRPr sz="2000"/>
            </a:lvl7pPr>
            <a:lvl8pPr marL="3212882" indent="0">
              <a:buNone/>
              <a:defRPr sz="2000"/>
            </a:lvl8pPr>
            <a:lvl9pPr marL="367186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16" y="5366577"/>
            <a:ext cx="5487038" cy="806261"/>
          </a:xfrm>
        </p:spPr>
        <p:txBody>
          <a:bodyPr/>
          <a:lstStyle>
            <a:lvl1pPr marL="0" indent="0">
              <a:buNone/>
              <a:defRPr sz="1400"/>
            </a:lvl1pPr>
            <a:lvl2pPr marL="458983" indent="0">
              <a:buNone/>
              <a:defRPr sz="1200"/>
            </a:lvl2pPr>
            <a:lvl3pPr marL="917966" indent="0">
              <a:buNone/>
              <a:defRPr sz="1000"/>
            </a:lvl3pPr>
            <a:lvl4pPr marL="1376949" indent="0">
              <a:buNone/>
              <a:defRPr sz="900"/>
            </a:lvl4pPr>
            <a:lvl5pPr marL="1835932" indent="0">
              <a:buNone/>
              <a:defRPr sz="900"/>
            </a:lvl5pPr>
            <a:lvl6pPr marL="2294915" indent="0">
              <a:buNone/>
              <a:defRPr sz="900"/>
            </a:lvl6pPr>
            <a:lvl7pPr marL="2753898" indent="0">
              <a:buNone/>
              <a:defRPr sz="900"/>
            </a:lvl7pPr>
            <a:lvl8pPr marL="3212882" indent="0">
              <a:buNone/>
              <a:defRPr sz="900"/>
            </a:lvl8pPr>
            <a:lvl9pPr marL="36718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48475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19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3947" y="305933"/>
            <a:ext cx="2030937" cy="5500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540" y="305933"/>
            <a:ext cx="5941369" cy="55004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07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40" y="305933"/>
            <a:ext cx="7804921" cy="91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89963" y="1676258"/>
            <a:ext cx="7804921" cy="4130097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2922578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40" y="305933"/>
            <a:ext cx="7804921" cy="91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963" y="1676258"/>
            <a:ext cx="7804921" cy="19885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963" y="3817790"/>
            <a:ext cx="7804921" cy="19885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72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>
            <a:off x="25506" y="1371919"/>
            <a:ext cx="9118494" cy="478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1797" tIns="45898" rIns="91797" bIns="4589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69540" y="305933"/>
            <a:ext cx="7804921" cy="917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826" tIns="44616" rIns="90826" bIns="446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9963" y="1676258"/>
            <a:ext cx="7804921" cy="413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826" tIns="44616" rIns="90826" bIns="44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0982201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</a:defRPr>
      </a:lvl5pPr>
      <a:lvl6pPr marL="458983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</a:defRPr>
      </a:lvl6pPr>
      <a:lvl7pPr marL="917966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</a:defRPr>
      </a:lvl7pPr>
      <a:lvl8pPr marL="1376949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</a:defRPr>
      </a:lvl8pPr>
      <a:lvl9pPr marL="1835932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</a:defRPr>
      </a:lvl9pPr>
    </p:titleStyle>
    <p:bodyStyle>
      <a:lvl1pPr marL="466952" indent="-466952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700">
          <a:solidFill>
            <a:schemeClr val="tx2"/>
          </a:solidFill>
          <a:latin typeface="+mn-lt"/>
          <a:ea typeface="+mn-ea"/>
          <a:cs typeface="+mn-cs"/>
        </a:defRPr>
      </a:lvl1pPr>
      <a:lvl2pPr marL="1039087" indent="-45739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300">
          <a:solidFill>
            <a:schemeClr val="tx2"/>
          </a:solidFill>
          <a:latin typeface="+mn-lt"/>
        </a:defRPr>
      </a:lvl2pPr>
      <a:lvl3pPr marL="1383324" indent="-23108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900">
          <a:solidFill>
            <a:schemeClr val="tx2"/>
          </a:solidFill>
          <a:latin typeface="+mn-lt"/>
        </a:defRPr>
      </a:lvl3pPr>
      <a:lvl4pPr marL="1727561" indent="-22949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000">
          <a:solidFill>
            <a:schemeClr val="tx2"/>
          </a:solidFill>
          <a:latin typeface="+mn-lt"/>
        </a:defRPr>
      </a:lvl4pPr>
      <a:lvl5pPr marL="2071799" indent="-22949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</a:defRPr>
      </a:lvl5pPr>
      <a:lvl6pPr marL="2530782" indent="-22949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</a:defRPr>
      </a:lvl6pPr>
      <a:lvl7pPr marL="2989765" indent="-22949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</a:defRPr>
      </a:lvl7pPr>
      <a:lvl8pPr marL="3448748" indent="-22949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</a:defRPr>
      </a:lvl8pPr>
      <a:lvl9pPr marL="3907731" indent="-22949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0" y="140221"/>
            <a:ext cx="8876183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094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780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523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04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0" y="216703"/>
            <a:ext cx="8876183" cy="650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6215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0" y="140221"/>
            <a:ext cx="8876183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962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216703"/>
            <a:ext cx="8876184" cy="650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469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2585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0406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0" y="140221"/>
            <a:ext cx="8876183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494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106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117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1238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0" y="216703"/>
            <a:ext cx="8876183" cy="650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62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1693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0" y="140221"/>
            <a:ext cx="8876183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4732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1501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19"/>
            <a:ext cx="8876184" cy="658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0986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9249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824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4033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414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76603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24931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0" y="140221"/>
            <a:ext cx="8876183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91907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1676258"/>
            <a:ext cx="4053904" cy="5029342"/>
          </a:xfrm>
        </p:spPr>
        <p:txBody>
          <a:bodyPr/>
          <a:lstStyle/>
          <a:p>
            <a:r>
              <a:rPr lang="en-US" sz="3600" dirty="0"/>
              <a:t>Upper CASE</a:t>
            </a:r>
          </a:p>
          <a:p>
            <a:pPr lvl="1"/>
            <a:r>
              <a:rPr lang="en-US" sz="3600" dirty="0">
                <a:cs typeface="Arial" charset="0"/>
              </a:rPr>
              <a:t>requirements</a:t>
            </a:r>
            <a:endParaRPr lang="en-US" sz="3600" dirty="0">
              <a:cs typeface="Times New Roman" pitchFamily="18" charset="0"/>
            </a:endParaRPr>
          </a:p>
          <a:p>
            <a:pPr lvl="1"/>
            <a:r>
              <a:rPr lang="en-US" sz="3600" dirty="0">
                <a:cs typeface="Arial" charset="0"/>
              </a:rPr>
              <a:t>specification</a:t>
            </a:r>
            <a:endParaRPr lang="en-US" sz="3600" dirty="0">
              <a:cs typeface="Times New Roman" pitchFamily="18" charset="0"/>
            </a:endParaRPr>
          </a:p>
          <a:p>
            <a:pPr lvl="1"/>
            <a:r>
              <a:rPr lang="en-US" sz="3600" dirty="0">
                <a:cs typeface="Arial" charset="0"/>
              </a:rPr>
              <a:t>planning</a:t>
            </a:r>
            <a:endParaRPr lang="en-US" sz="3600" dirty="0">
              <a:cs typeface="Times New Roman" pitchFamily="18" charset="0"/>
            </a:endParaRPr>
          </a:p>
          <a:p>
            <a:pPr lvl="1"/>
            <a:r>
              <a:rPr lang="en-US" sz="3600" dirty="0">
                <a:cs typeface="Arial" charset="0"/>
              </a:rPr>
              <a:t>design</a:t>
            </a:r>
            <a:endParaRPr lang="en-US" sz="3600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0562" y="1676258"/>
            <a:ext cx="4429156" cy="4130097"/>
          </a:xfrm>
        </p:spPr>
        <p:txBody>
          <a:bodyPr/>
          <a:lstStyle/>
          <a:p>
            <a:r>
              <a:rPr lang="en-US" sz="3600" dirty="0"/>
              <a:t>Lower CASE</a:t>
            </a:r>
          </a:p>
          <a:p>
            <a:pPr lvl="1"/>
            <a:r>
              <a:rPr lang="en-US" sz="3600" dirty="0">
                <a:cs typeface="Arial" charset="0"/>
              </a:rPr>
              <a:t>implementation</a:t>
            </a:r>
            <a:endParaRPr lang="en-US" sz="3600" dirty="0">
              <a:cs typeface="Times New Roman" pitchFamily="18" charset="0"/>
            </a:endParaRPr>
          </a:p>
          <a:p>
            <a:pPr lvl="1"/>
            <a:r>
              <a:rPr lang="en-US" sz="3600" dirty="0">
                <a:cs typeface="Arial" charset="0"/>
              </a:rPr>
              <a:t>integration</a:t>
            </a:r>
            <a:endParaRPr lang="en-US" sz="3600" dirty="0">
              <a:cs typeface="Times New Roman" pitchFamily="18" charset="0"/>
            </a:endParaRPr>
          </a:p>
          <a:p>
            <a:pPr lvl="1"/>
            <a:r>
              <a:rPr lang="en-US" sz="3600" dirty="0">
                <a:cs typeface="Arial" charset="0"/>
              </a:rPr>
              <a:t>maintenance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522189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Building Blocks - 1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90085" cy="5117014"/>
          </a:xfrm>
        </p:spPr>
        <p:txBody>
          <a:bodyPr/>
          <a:lstStyle/>
          <a:p>
            <a:r>
              <a:rPr lang="en-US" sz="2800" dirty="0">
                <a:cs typeface="Arial" charset="0"/>
              </a:rPr>
              <a:t>CASE </a:t>
            </a:r>
            <a:r>
              <a:rPr lang="en-US" sz="2800" dirty="0" smtClean="0">
                <a:cs typeface="Arial" charset="0"/>
              </a:rPr>
              <a:t>tools Integration </a:t>
            </a:r>
            <a:r>
              <a:rPr lang="en-US" sz="2800" dirty="0">
                <a:cs typeface="Arial" charset="0"/>
              </a:rPr>
              <a:t>framework</a:t>
            </a:r>
          </a:p>
          <a:p>
            <a:pPr lvl="1"/>
            <a:r>
              <a:rPr lang="en-US" sz="2400" dirty="0">
                <a:cs typeface="Arial" charset="0"/>
              </a:rPr>
              <a:t>specialized programs allowing CASE tools to communicate with one another</a:t>
            </a:r>
            <a:endParaRPr lang="en-US" sz="2400" dirty="0">
              <a:latin typeface="Times" pitchFamily="18" charset="0"/>
              <a:cs typeface="Times New Roman" pitchFamily="18" charset="0"/>
            </a:endParaRPr>
          </a:p>
          <a:p>
            <a:r>
              <a:rPr lang="en-US" sz="2800" dirty="0">
                <a:cs typeface="Arial" charset="0"/>
              </a:rPr>
              <a:t>Portability services</a:t>
            </a:r>
          </a:p>
          <a:p>
            <a:pPr lvl="1"/>
            <a:r>
              <a:rPr lang="en-US" sz="2400" dirty="0" smtClean="0">
                <a:cs typeface="Arial" charset="0"/>
              </a:rPr>
              <a:t>Ability of CASE tools </a:t>
            </a:r>
            <a:r>
              <a:rPr lang="en-US" sz="2400" dirty="0">
                <a:cs typeface="Arial" charset="0"/>
              </a:rPr>
              <a:t>to migrate across different operating systems and hardware platforms without significant adaptive </a:t>
            </a:r>
            <a:r>
              <a:rPr lang="en-US" sz="2400" dirty="0" smtClean="0">
                <a:cs typeface="Arial" charset="0"/>
              </a:rPr>
              <a:t>maintenance</a:t>
            </a:r>
          </a:p>
          <a:p>
            <a:r>
              <a:rPr lang="en-US" dirty="0">
                <a:cs typeface="Arial" charset="0"/>
              </a:rPr>
              <a:t>Operating system</a:t>
            </a:r>
          </a:p>
          <a:p>
            <a:pPr lvl="1"/>
            <a:r>
              <a:rPr lang="en-US" dirty="0">
                <a:cs typeface="Arial" charset="0"/>
              </a:rPr>
              <a:t>database and object management services</a:t>
            </a:r>
            <a:endParaRPr lang="en-US" dirty="0">
              <a:latin typeface="Times" pitchFamily="18" charset="0"/>
              <a:cs typeface="Times New Roman" pitchFamily="18" charset="0"/>
            </a:endParaRPr>
          </a:p>
          <a:p>
            <a:r>
              <a:rPr lang="en-US" dirty="0">
                <a:cs typeface="Arial" charset="0"/>
              </a:rPr>
              <a:t>Hardware platform</a:t>
            </a:r>
            <a:endParaRPr lang="en-US" dirty="0">
              <a:latin typeface="Times" pitchFamily="18" charset="0"/>
              <a:cs typeface="Times New Roman" pitchFamily="18" charset="0"/>
            </a:endParaRPr>
          </a:p>
          <a:p>
            <a:r>
              <a:rPr lang="en-US" dirty="0">
                <a:cs typeface="Arial" charset="0"/>
              </a:rPr>
              <a:t>Environmental architecture</a:t>
            </a:r>
          </a:p>
          <a:p>
            <a:pPr lvl="1"/>
            <a:r>
              <a:rPr lang="en-US" dirty="0">
                <a:cs typeface="Arial" charset="0"/>
              </a:rPr>
              <a:t>hardware and system support</a:t>
            </a:r>
            <a:endParaRPr lang="en-US" dirty="0"/>
          </a:p>
          <a:p>
            <a:pPr lvl="1"/>
            <a:endParaRPr lang="en-US" sz="2800" dirty="0"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821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- 1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Business process engineering tools</a:t>
            </a:r>
          </a:p>
          <a:p>
            <a:pPr lvl="1"/>
            <a:r>
              <a:rPr lang="en-US" sz="2800" dirty="0">
                <a:cs typeface="Arial" charset="0"/>
              </a:rPr>
              <a:t>represent business data objects, their relationships, and flow of the data objects between company business areas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Process modeling and management tools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represent key elements of processes and provide links to other tools that provide support to defined process activities 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Project planning tools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used for cost and effort estimation, and project scheduling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020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- 2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cs typeface="Arial" charset="0"/>
              </a:rPr>
              <a:t>Risk analysis tools</a:t>
            </a:r>
          </a:p>
          <a:p>
            <a:pPr lvl="1"/>
            <a:r>
              <a:rPr lang="en-US" sz="2800" dirty="0">
                <a:cs typeface="Arial" charset="0"/>
              </a:rPr>
              <a:t>help project managers build risk tables by providing detailed guidance in the identification and analysis of risks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r>
              <a:rPr lang="en-US" sz="2800" dirty="0">
                <a:cs typeface="Arial" charset="0"/>
              </a:rPr>
              <a:t>Requirements tracing tools</a:t>
            </a:r>
          </a:p>
          <a:p>
            <a:pPr lvl="1"/>
            <a:r>
              <a:rPr lang="en-US" sz="2800" dirty="0">
                <a:cs typeface="Arial" charset="0"/>
              </a:rPr>
              <a:t>provide systematic database-like approach to tracking requirement status beginning with specification 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2579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- 3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cs typeface="Arial" charset="0"/>
              </a:rPr>
              <a:t>Metrics and management tools</a:t>
            </a:r>
          </a:p>
          <a:p>
            <a:pPr lvl="1"/>
            <a:r>
              <a:rPr lang="en-US" sz="2800" dirty="0">
                <a:cs typeface="Arial" charset="0"/>
              </a:rPr>
              <a:t>management oriented tools capture project specific metrics that provide an overall indication of productivity or quality. Determine metrics that provide greater insight into the quality of design or code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r>
              <a:rPr lang="en-US" sz="2800" dirty="0">
                <a:cs typeface="Arial" charset="0"/>
              </a:rPr>
              <a:t>Documentation tools</a:t>
            </a:r>
          </a:p>
          <a:p>
            <a:pPr lvl="1"/>
            <a:r>
              <a:rPr lang="en-US" sz="2800" dirty="0">
                <a:cs typeface="Arial" charset="0"/>
              </a:rPr>
              <a:t>provide opportunities for improved productivity by reducing the amount of time needed to produce work products</a:t>
            </a:r>
          </a:p>
        </p:txBody>
      </p:sp>
    </p:spTree>
    <p:extLst>
      <p:ext uri="{BB962C8B-B14F-4D97-AF65-F5344CB8AC3E}">
        <p14:creationId xmlns:p14="http://schemas.microsoft.com/office/powerpoint/2010/main" xmlns="" val="332090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- 4</a:t>
            </a:r>
            <a:endParaRPr lang="en-US">
              <a:cs typeface="Arial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cs typeface="Arial" charset="0"/>
              </a:rPr>
              <a:t>System software tools</a:t>
            </a:r>
          </a:p>
          <a:p>
            <a:pPr lvl="1"/>
            <a:r>
              <a:rPr lang="en-US" sz="2800" dirty="0">
                <a:cs typeface="Arial" charset="0"/>
              </a:rPr>
              <a:t>network system software, object management services, distributed component support, and communications software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r>
              <a:rPr lang="en-US" sz="2800" dirty="0">
                <a:cs typeface="Arial" charset="0"/>
              </a:rPr>
              <a:t>Quality assurance tools</a:t>
            </a:r>
          </a:p>
          <a:p>
            <a:pPr lvl="1"/>
            <a:r>
              <a:rPr lang="en-US" sz="2800" dirty="0">
                <a:cs typeface="Arial" charset="0"/>
              </a:rPr>
              <a:t>metrics tools that audit source code to determine compliance with language standards</a:t>
            </a:r>
          </a:p>
          <a:p>
            <a:pPr lvl="1"/>
            <a:r>
              <a:rPr lang="en-US" sz="2800" dirty="0">
                <a:cs typeface="Arial" charset="0"/>
              </a:rPr>
              <a:t>tools that extract metrics to project the quality of software being built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05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- 5</a:t>
            </a:r>
            <a:endParaRPr lang="en-US">
              <a:cs typeface="Arial" charset="0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021" y="1593402"/>
            <a:ext cx="8201862" cy="4365920"/>
          </a:xfrm>
        </p:spPr>
        <p:txBody>
          <a:bodyPr/>
          <a:lstStyle/>
          <a:p>
            <a:r>
              <a:rPr lang="en-US" sz="2800" dirty="0">
                <a:cs typeface="Arial" charset="0"/>
              </a:rPr>
              <a:t>Database management tools</a:t>
            </a:r>
          </a:p>
          <a:p>
            <a:pPr marL="801534" lvl="1" indent="-336230"/>
            <a:r>
              <a:rPr lang="en-US" sz="2400" dirty="0">
                <a:cs typeface="Arial" charset="0"/>
              </a:rPr>
              <a:t>RDMS and OODMS serve as the foundation for the establishment of the CASE repository</a:t>
            </a:r>
            <a:endParaRPr lang="en-US" sz="2400" dirty="0">
              <a:latin typeface="Times" pitchFamily="18" charset="0"/>
              <a:cs typeface="Times New Roman" pitchFamily="18" charset="0"/>
            </a:endParaRPr>
          </a:p>
          <a:p>
            <a:r>
              <a:rPr lang="en-US" sz="2800" dirty="0">
                <a:cs typeface="Arial" charset="0"/>
              </a:rPr>
              <a:t>Software configuration management tools</a:t>
            </a:r>
          </a:p>
          <a:p>
            <a:pPr marL="801534" lvl="1" indent="-336230">
              <a:tabLst>
                <a:tab pos="801534" algn="l"/>
              </a:tabLst>
            </a:pPr>
            <a:r>
              <a:rPr lang="en-US" sz="2400" dirty="0">
                <a:cs typeface="Arial" charset="0"/>
              </a:rPr>
              <a:t>uses the CASE repository to assist with all SCM tasks (identification, version control, change control, auditing, status accounting)</a:t>
            </a:r>
            <a:endParaRPr lang="en-US" sz="2400" dirty="0">
              <a:latin typeface="Times" pitchFamily="18" charset="0"/>
              <a:cs typeface="Times New Roman" pitchFamily="18" charset="0"/>
            </a:endParaRPr>
          </a:p>
          <a:p>
            <a:r>
              <a:rPr lang="en-US" sz="2800" dirty="0">
                <a:cs typeface="Arial" charset="0"/>
              </a:rPr>
              <a:t>Analysis and design tools</a:t>
            </a:r>
          </a:p>
          <a:p>
            <a:pPr marL="801534" lvl="1" indent="-336230"/>
            <a:r>
              <a:rPr lang="en-US" sz="2400" dirty="0">
                <a:cs typeface="Arial" charset="0"/>
              </a:rPr>
              <a:t>enable the software engineer to create analyze and design models of the system to be built, perform consistency checking between models</a:t>
            </a:r>
            <a:endParaRPr lang="en-US" sz="2400" dirty="0"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37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- 6</a:t>
            </a:r>
            <a:endParaRPr lang="en-US">
              <a:cs typeface="Arial" charset="0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cs typeface="Arial" charset="0"/>
              </a:rPr>
              <a:t>Prototyping/Simulation (PRO/SIM) tools</a:t>
            </a:r>
          </a:p>
          <a:p>
            <a:pPr lvl="1"/>
            <a:r>
              <a:rPr lang="en-US" sz="2800" dirty="0">
                <a:cs typeface="Arial" charset="0"/>
              </a:rPr>
              <a:t>prototyping and simulation tools provide software engineers with ability to predict the behavior of real-time systems before they are built and the creation of interface mockups for customer review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r>
              <a:rPr lang="en-US" sz="2800" dirty="0">
                <a:cs typeface="Arial" charset="0"/>
              </a:rPr>
              <a:t>Interface design and development tools</a:t>
            </a:r>
          </a:p>
          <a:p>
            <a:pPr lvl="1"/>
            <a:r>
              <a:rPr lang="en-US" sz="2800" dirty="0">
                <a:cs typeface="Arial" charset="0"/>
              </a:rPr>
              <a:t>toolkits of interface components, often part environment with a GUI to allow rapid prototyping of user interface designs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03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0" y="140221"/>
            <a:ext cx="8876183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42195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- 7</a:t>
            </a:r>
            <a:endParaRPr lang="en-US">
              <a:cs typeface="Arial" charset="0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502" y="1516919"/>
            <a:ext cx="8034477" cy="48072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Prototyping tools</a:t>
            </a:r>
          </a:p>
          <a:p>
            <a:pPr marL="801534" lvl="1" indent="-336230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enable rapid definition of screen layouts,  data design, and report generation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Programming tools</a:t>
            </a:r>
          </a:p>
          <a:p>
            <a:pPr marL="801534" lvl="1" indent="-336230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compilers, editors, debuggers, OO programming environments, fourth generation languages, graphical programming environments, applications generators, and database query generators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Web development tools</a:t>
            </a:r>
          </a:p>
          <a:p>
            <a:pPr marL="801534" lvl="1" indent="-336230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assist with the generation of web page text, graphics, forms, scripts, applets,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05322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- 8</a:t>
            </a:r>
            <a:endParaRPr lang="en-US">
              <a:cs typeface="Arial" charset="0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1" y="1516919"/>
            <a:ext cx="7773038" cy="48072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Integration and testing tools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Data acquisition: Get data for testing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Static measurement: Analyze source code without using test cases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Dynamic measurement: Analyze source code during execution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Simulation: Simulate function of hardware and external devices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test management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cross-functional 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8021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- 9</a:t>
            </a:r>
            <a:endParaRPr lang="en-US">
              <a:cs typeface="Arial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502" y="1440436"/>
            <a:ext cx="8110996" cy="4883776"/>
          </a:xfrm>
        </p:spPr>
        <p:txBody>
          <a:bodyPr/>
          <a:lstStyle/>
          <a:p>
            <a:r>
              <a:rPr lang="en-US" sz="2800" dirty="0">
                <a:cs typeface="Arial" charset="0"/>
              </a:rPr>
              <a:t>Static analysis tools</a:t>
            </a:r>
          </a:p>
          <a:p>
            <a:pPr marL="801534" lvl="1" indent="-336230"/>
            <a:r>
              <a:rPr lang="en-US" sz="2800" dirty="0">
                <a:cs typeface="Arial" charset="0"/>
              </a:rPr>
              <a:t>code-based testing tools, specialized testing languages, requirements-based testing tools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r>
              <a:rPr lang="en-US" sz="2800" dirty="0">
                <a:cs typeface="Arial" charset="0"/>
              </a:rPr>
              <a:t>Dynamic analysis tools</a:t>
            </a:r>
          </a:p>
          <a:p>
            <a:pPr marL="801534" lvl="1" indent="-336230"/>
            <a:r>
              <a:rPr lang="en-US" sz="2800" dirty="0">
                <a:cs typeface="Arial" charset="0"/>
              </a:rPr>
              <a:t>intrusive tools modify source code by inserting probes to check path coverage, assertions, or execution flow</a:t>
            </a:r>
          </a:p>
          <a:p>
            <a:pPr marL="801534" lvl="1" indent="-336230"/>
            <a:r>
              <a:rPr lang="en-US" sz="2800" dirty="0">
                <a:cs typeface="Arial" charset="0"/>
              </a:rPr>
              <a:t>non-intrusive tools use a separate hardware processor running in parallel with processor containing the program being tested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779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- 10</a:t>
            </a:r>
            <a:endParaRPr lang="en-US">
              <a:cs typeface="Arial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1" y="1593402"/>
            <a:ext cx="7773038" cy="4730810"/>
          </a:xfrm>
        </p:spPr>
        <p:txBody>
          <a:bodyPr/>
          <a:lstStyle/>
          <a:p>
            <a:r>
              <a:rPr lang="en-US" sz="2800" dirty="0">
                <a:cs typeface="Arial" charset="0"/>
              </a:rPr>
              <a:t>Test management tools</a:t>
            </a:r>
          </a:p>
          <a:p>
            <a:pPr lvl="1"/>
            <a:r>
              <a:rPr lang="en-US" sz="2800" dirty="0">
                <a:cs typeface="Arial" charset="0"/>
              </a:rPr>
              <a:t>coordinate regression testing, compare actual and expected output, conduct batch testing, and serve as generic test drivers  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r>
              <a:rPr lang="en-US" sz="2800" dirty="0">
                <a:cs typeface="Arial" charset="0"/>
              </a:rPr>
              <a:t>Client/server testing tools</a:t>
            </a:r>
          </a:p>
          <a:p>
            <a:pPr lvl="1"/>
            <a:r>
              <a:rPr lang="en-US" sz="2800" dirty="0">
                <a:cs typeface="Arial" charset="0"/>
              </a:rPr>
              <a:t>exercise the GUI and network communications requirements for the client and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2595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 Taxonomy - 11</a:t>
            </a:r>
            <a:endParaRPr lang="en-US">
              <a:cs typeface="Arial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1" y="1516919"/>
            <a:ext cx="7773038" cy="4960259"/>
          </a:xfrm>
        </p:spPr>
        <p:txBody>
          <a:bodyPr/>
          <a:lstStyle/>
          <a:p>
            <a:r>
              <a:rPr lang="en-US" sz="2800" dirty="0"/>
              <a:t>Reengineering tools</a:t>
            </a:r>
          </a:p>
          <a:p>
            <a:pPr marL="801534" lvl="1" indent="-336230"/>
            <a:r>
              <a:rPr lang="en-US" sz="2800" dirty="0">
                <a:cs typeface="Arial" charset="0"/>
              </a:rPr>
              <a:t>reverse engineering to specification tools</a:t>
            </a:r>
          </a:p>
          <a:p>
            <a:pPr lvl="2"/>
            <a:r>
              <a:rPr lang="en-US" sz="2800" dirty="0">
                <a:cs typeface="Arial" charset="0"/>
              </a:rPr>
              <a:t>generate analysis and design models from source code, where used lists, and other design information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 marL="801534" lvl="1" indent="-336230"/>
            <a:r>
              <a:rPr lang="en-US" sz="2800" dirty="0">
                <a:cs typeface="Arial" charset="0"/>
              </a:rPr>
              <a:t>code restructuring and analysis tools</a:t>
            </a:r>
          </a:p>
          <a:p>
            <a:pPr lvl="2"/>
            <a:r>
              <a:rPr lang="en-US" sz="2800" dirty="0">
                <a:cs typeface="Arial" charset="0"/>
              </a:rPr>
              <a:t>analyze program syntax, generate control flow graph, and automatically generates a structured program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 marL="801534" lvl="1" indent="-336230"/>
            <a:r>
              <a:rPr lang="en-US" sz="2800" dirty="0">
                <a:cs typeface="Arial" charset="0"/>
              </a:rPr>
              <a:t>on-line system reengineering tools</a:t>
            </a:r>
          </a:p>
          <a:p>
            <a:pPr lvl="2"/>
            <a:r>
              <a:rPr lang="en-US" sz="2800" dirty="0">
                <a:cs typeface="Arial" charset="0"/>
              </a:rPr>
              <a:t>used to modify on-line DBMS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11580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7108" name="Picture 2" descr="Image result for cost of defect remov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87313"/>
            <a:ext cx="8842375" cy="671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-142892"/>
            <a:ext cx="7772400" cy="1143000"/>
          </a:xfrm>
        </p:spPr>
        <p:txBody>
          <a:bodyPr/>
          <a:lstStyle/>
          <a:p>
            <a:r>
              <a:rPr lang="en-US" dirty="0" smtClean="0"/>
              <a:t>Defect Amplification Model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8132" name="Picture 2" descr="Image result for defect amplific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593850"/>
            <a:ext cx="861060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9156" name="Picture 2" descr="Image result for defect amplific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50813"/>
            <a:ext cx="8842375" cy="65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0180" name="Picture 2" descr="Image result for defect amplific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00013"/>
            <a:ext cx="8869362" cy="665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mtClean="0"/>
              <a:t>Defect Prevention/ Removal</a:t>
            </a:r>
            <a:endParaRPr lang="en-IN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517650"/>
            <a:ext cx="8610600" cy="4876800"/>
          </a:xfrm>
        </p:spPr>
        <p:txBody>
          <a:bodyPr/>
          <a:lstStyle/>
          <a:p>
            <a:r>
              <a:rPr lang="en-US" smtClean="0">
                <a:latin typeface="Times" pitchFamily="1" charset="0"/>
                <a:cs typeface="Times" pitchFamily="1" charset="0"/>
              </a:rPr>
              <a:t>S/w contains 200K lines</a:t>
            </a:r>
          </a:p>
          <a:p>
            <a:r>
              <a:rPr lang="en-US" smtClean="0">
                <a:latin typeface="Times" pitchFamily="1" charset="0"/>
                <a:cs typeface="Times" pitchFamily="1" charset="0"/>
              </a:rPr>
              <a:t>Inspection time = 7053 Hrs.</a:t>
            </a:r>
          </a:p>
          <a:p>
            <a:r>
              <a:rPr lang="en-US" smtClean="0">
                <a:latin typeface="Times" pitchFamily="1" charset="0"/>
                <a:cs typeface="Times" pitchFamily="1" charset="0"/>
              </a:rPr>
              <a:t>Defects prevented = 3112</a:t>
            </a:r>
          </a:p>
          <a:p>
            <a:r>
              <a:rPr lang="en-US" smtClean="0">
                <a:latin typeface="Times" pitchFamily="1" charset="0"/>
                <a:cs typeface="Times" pitchFamily="1" charset="0"/>
              </a:rPr>
              <a:t>Programmer cost = 40.00 per hr.</a:t>
            </a:r>
          </a:p>
          <a:p>
            <a:r>
              <a:rPr lang="en-US" smtClean="0">
                <a:latin typeface="Times" pitchFamily="1" charset="0"/>
                <a:cs typeface="Times" pitchFamily="1" charset="0"/>
              </a:rPr>
              <a:t>Total cost of defect prevention = 7053 x 40.00                                  = 282120.00</a:t>
            </a:r>
          </a:p>
          <a:p>
            <a:r>
              <a:rPr lang="en-US" smtClean="0">
                <a:latin typeface="Times" pitchFamily="1" charset="0"/>
                <a:cs typeface="Times" pitchFamily="1" charset="0"/>
              </a:rPr>
              <a:t>Cost per defect prevention = 282120/3112</a:t>
            </a:r>
          </a:p>
          <a:p>
            <a:pPr>
              <a:buFont typeface="Zapf Dingbats" charset="2"/>
              <a:buNone/>
            </a:pPr>
            <a:r>
              <a:rPr lang="en-US" smtClean="0">
                <a:latin typeface="Times" pitchFamily="1" charset="0"/>
                <a:cs typeface="Times" pitchFamily="1" charset="0"/>
              </a:rPr>
              <a:t>                                               = 91.00</a:t>
            </a:r>
            <a:endParaRPr lang="en-IN" smtClean="0">
              <a:latin typeface="Times" pitchFamily="1" charset="0"/>
              <a:cs typeface="Time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280439"/>
            <a:ext cx="8876184" cy="643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3757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Defect Removal</a:t>
            </a:r>
            <a:endParaRPr lang="en-IN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smtClean="0"/>
              <a:t>Defect escaped into product = 1 per 1K</a:t>
            </a:r>
          </a:p>
          <a:p>
            <a:r>
              <a:rPr lang="en-US" smtClean="0"/>
              <a:t>Total defects escaped = 200K/1000</a:t>
            </a:r>
          </a:p>
          <a:p>
            <a:pPr>
              <a:buFont typeface="Zapf Dingbats" charset="2"/>
              <a:buNone/>
            </a:pPr>
            <a:r>
              <a:rPr lang="en-US" smtClean="0"/>
              <a:t>      				       = 200</a:t>
            </a:r>
          </a:p>
          <a:p>
            <a:r>
              <a:rPr lang="en-US" smtClean="0"/>
              <a:t>Cost of removal of single defect = 25000</a:t>
            </a:r>
          </a:p>
          <a:p>
            <a:r>
              <a:rPr lang="en-US" smtClean="0"/>
              <a:t>Total defect removal cost = 25000 x 200</a:t>
            </a:r>
          </a:p>
          <a:p>
            <a:pPr>
              <a:buFont typeface="Zapf Dingbats" charset="2"/>
              <a:buNone/>
            </a:pPr>
            <a:r>
              <a:rPr lang="en-US" smtClean="0"/>
              <a:t>					            = 5000000</a:t>
            </a:r>
          </a:p>
          <a:p>
            <a:r>
              <a:rPr lang="en-US" smtClean="0"/>
              <a:t>Ratio of defect removal to prevention = 18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3252" name="Picture 2" descr="Image result for cost of defect remov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63500"/>
            <a:ext cx="8877300" cy="665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Relative Cost of Defect Removal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4276" name="Picture 2" descr="Image result for cost of defect remov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517650"/>
            <a:ext cx="8764588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" y="-24"/>
            <a:ext cx="7772400" cy="1143000"/>
          </a:xfrm>
        </p:spPr>
        <p:txBody>
          <a:bodyPr/>
          <a:lstStyle/>
          <a:p>
            <a:r>
              <a:rPr lang="en-US" dirty="0" smtClean="0"/>
              <a:t>Relative Cost of Defect Removal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46482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55300" name="Picture 2" descr="Image result for cost of defect remov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517650"/>
            <a:ext cx="8688388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56324" name="Picture 2" descr="Image result for scope cree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139700"/>
            <a:ext cx="8975725" cy="641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-71454"/>
            <a:ext cx="7772400" cy="1143000"/>
          </a:xfrm>
        </p:spPr>
        <p:txBody>
          <a:bodyPr/>
          <a:lstStyle/>
          <a:p>
            <a:r>
              <a:rPr lang="en-US" dirty="0" smtClean="0"/>
              <a:t>Scope Creep Effect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7348" name="Picture 2" descr="Image result for scope cree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651000"/>
            <a:ext cx="88423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85800" y="-71462"/>
            <a:ext cx="7772400" cy="1143000"/>
          </a:xfrm>
        </p:spPr>
        <p:txBody>
          <a:bodyPr/>
          <a:lstStyle/>
          <a:p>
            <a:r>
              <a:rPr lang="en-US" dirty="0" smtClean="0"/>
              <a:t>Scope Creep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8372" name="Picture 2" descr="Image result for scope cree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517650"/>
            <a:ext cx="88423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2238"/>
            <a:ext cx="7772400" cy="1143000"/>
          </a:xfrm>
        </p:spPr>
        <p:txBody>
          <a:bodyPr/>
          <a:lstStyle/>
          <a:p>
            <a:r>
              <a:rPr lang="en-US" smtClean="0"/>
              <a:t>Scope Creep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450975"/>
            <a:ext cx="8493125" cy="4887913"/>
          </a:xfrm>
        </p:spPr>
        <p:txBody>
          <a:bodyPr/>
          <a:lstStyle/>
          <a:p>
            <a:pPr algn="just"/>
            <a:r>
              <a:rPr lang="en-US" sz="2800" smtClean="0"/>
              <a:t>After the implementation/programming has started, users and stakeholders make changes.</a:t>
            </a:r>
          </a:p>
          <a:p>
            <a:pPr algn="just"/>
            <a:r>
              <a:rPr lang="en-US" sz="2800" smtClean="0"/>
              <a:t>Each change is easy to describe, so it sounds “small” and the programmers agree to it.</a:t>
            </a:r>
          </a:p>
          <a:p>
            <a:pPr algn="just"/>
            <a:r>
              <a:rPr lang="en-IN" sz="2800" smtClean="0"/>
              <a:t>But, later it is found to be very difficult to incorporate the change.</a:t>
            </a:r>
            <a:endParaRPr lang="en-US" sz="2800" smtClean="0"/>
          </a:p>
          <a:p>
            <a:pPr algn="just"/>
            <a:r>
              <a:rPr lang="en-US" sz="2800" smtClean="0"/>
              <a:t>Eventually, the project slows to a crawl.</a:t>
            </a:r>
          </a:p>
          <a:p>
            <a:pPr lvl="1" algn="just"/>
            <a:r>
              <a:rPr lang="en-US" smtClean="0"/>
              <a:t>It’s 90% done – with 90% left to go.</a:t>
            </a:r>
          </a:p>
          <a:p>
            <a:pPr algn="just"/>
            <a:r>
              <a:rPr lang="en-US" sz="2800" smtClean="0"/>
              <a:t>Programmers know that if they had been told from the beginning what to build, they could have built it quickly from the start.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9" y="140221"/>
            <a:ext cx="9010091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98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0" y="1"/>
            <a:ext cx="8876183" cy="671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3010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140221"/>
            <a:ext cx="8876184" cy="65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225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08" y="216703"/>
            <a:ext cx="8876184" cy="650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7430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A4">
  <a:themeElements>
    <a:clrScheme name="">
      <a:dk1>
        <a:srgbClr val="919191"/>
      </a:dk1>
      <a:lt1>
        <a:srgbClr val="FFFFFF"/>
      </a:lt1>
      <a:dk2>
        <a:srgbClr val="000080"/>
      </a:dk2>
      <a:lt2>
        <a:srgbClr val="FFFFFF"/>
      </a:lt2>
      <a:accent1>
        <a:srgbClr val="FC0128"/>
      </a:accent1>
      <a:accent2>
        <a:srgbClr val="063DE8"/>
      </a:accent2>
      <a:accent3>
        <a:srgbClr val="AAAAC0"/>
      </a:accent3>
      <a:accent4>
        <a:srgbClr val="DADADA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ark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Dark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A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862</Words>
  <Application>Microsoft Office PowerPoint</Application>
  <PresentationFormat>On-screen Show (4:3)</PresentationFormat>
  <Paragraphs>117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DarkA4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CASE Tools</vt:lpstr>
      <vt:lpstr>CASE Building Blocks - 1</vt:lpstr>
      <vt:lpstr>CASE Tool Taxonomy - 1</vt:lpstr>
      <vt:lpstr>CASE Tool Taxonomy - 2</vt:lpstr>
      <vt:lpstr>CASE Tool Taxonomy - 3</vt:lpstr>
      <vt:lpstr>CASE Tool Taxonomy - 4</vt:lpstr>
      <vt:lpstr>CASE Tool Taxonomy - 5</vt:lpstr>
      <vt:lpstr>CASE Tool Taxonomy - 6</vt:lpstr>
      <vt:lpstr>CASE Tool Taxonomy - 7</vt:lpstr>
      <vt:lpstr>CASE Tool Taxonomy - 8</vt:lpstr>
      <vt:lpstr>CASE Tool Taxonomy - 9</vt:lpstr>
      <vt:lpstr>CASE Tool Taxonomy - 10</vt:lpstr>
      <vt:lpstr>CASE Tool Taxonomy - 11</vt:lpstr>
      <vt:lpstr>Slide 45</vt:lpstr>
      <vt:lpstr>Defect Amplification Model</vt:lpstr>
      <vt:lpstr>Slide 47</vt:lpstr>
      <vt:lpstr>Slide 48</vt:lpstr>
      <vt:lpstr>Defect Prevention/ Removal</vt:lpstr>
      <vt:lpstr>Defect Removal</vt:lpstr>
      <vt:lpstr>Slide 51</vt:lpstr>
      <vt:lpstr>Relative Cost of Defect Removal</vt:lpstr>
      <vt:lpstr>Relative Cost of Defect Removal</vt:lpstr>
      <vt:lpstr>Slide 54</vt:lpstr>
      <vt:lpstr>Scope Creep Effect</vt:lpstr>
      <vt:lpstr>Scope Creep</vt:lpstr>
      <vt:lpstr>Scope Creep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hcl</dc:creator>
  <cp:lastModifiedBy>Hewlett-Packard Company</cp:lastModifiedBy>
  <cp:revision>10</cp:revision>
  <dcterms:created xsi:type="dcterms:W3CDTF">2006-08-16T00:00:00Z</dcterms:created>
  <dcterms:modified xsi:type="dcterms:W3CDTF">2022-05-28T09:14:12Z</dcterms:modified>
</cp:coreProperties>
</file>