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AFE3-88D5-1A42-DA64-0721362AA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F51CDE-6371-4351-6F9C-B255F880C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7E3278-5ACF-4057-3F5F-D2B852421985}"/>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5" name="Footer Placeholder 4">
            <a:extLst>
              <a:ext uri="{FF2B5EF4-FFF2-40B4-BE49-F238E27FC236}">
                <a16:creationId xmlns:a16="http://schemas.microsoft.com/office/drawing/2014/main" id="{D4172100-7FFD-A3A8-EAE3-729B49867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10888-016D-CFE5-656C-89AC8ACB88FD}"/>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61468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533B-46DD-CD12-4342-F010265001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1DE03-8226-1B84-3CEB-61DDAF7CE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F6A0A-D2B2-2247-1581-32D96CDC86B4}"/>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5" name="Footer Placeholder 4">
            <a:extLst>
              <a:ext uri="{FF2B5EF4-FFF2-40B4-BE49-F238E27FC236}">
                <a16:creationId xmlns:a16="http://schemas.microsoft.com/office/drawing/2014/main" id="{1B7F767D-1145-F939-582E-8E5EF26E4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5B195-27BC-ABDF-C725-58736E4CFE4C}"/>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209096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5B90D-8493-56A7-7CFB-A024E64DC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798E22-7C73-43CB-5E6A-3B95915BE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90AD8-9215-20C4-1454-1E5AE44BF8F7}"/>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5" name="Footer Placeholder 4">
            <a:extLst>
              <a:ext uri="{FF2B5EF4-FFF2-40B4-BE49-F238E27FC236}">
                <a16:creationId xmlns:a16="http://schemas.microsoft.com/office/drawing/2014/main" id="{EA281CB4-5184-3C4D-5696-22F9824D2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FDD57-0035-DA07-23F7-B11522AEED17}"/>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3012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A07-7DEF-3239-3CA6-C638CD0A83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C9C44-6F92-0326-E9CA-7E7F80E30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4860F-67E7-A871-21CA-9856613910D2}"/>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5" name="Footer Placeholder 4">
            <a:extLst>
              <a:ext uri="{FF2B5EF4-FFF2-40B4-BE49-F238E27FC236}">
                <a16:creationId xmlns:a16="http://schemas.microsoft.com/office/drawing/2014/main" id="{DE5A7FED-1F78-2C11-8E76-F9823173A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29A50-3AE9-619B-7C28-35CB0659E62E}"/>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411388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AAC7-4AB4-19C1-0A57-DF675E714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016C8-4DB4-3DC4-FA28-87733C92C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FE0E6-F1F9-FECB-8571-600ECE068363}"/>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5" name="Footer Placeholder 4">
            <a:extLst>
              <a:ext uri="{FF2B5EF4-FFF2-40B4-BE49-F238E27FC236}">
                <a16:creationId xmlns:a16="http://schemas.microsoft.com/office/drawing/2014/main" id="{43848DB8-B9B8-132D-DA33-F7D3C7ABB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440738-D016-0244-E3D7-8622490B93B8}"/>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163540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BE12-6689-FD78-BE32-8254C7787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E606E7-C7C3-7A93-DB03-5A97A0CA1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9E6FE7-2306-232F-00E2-9AD705331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58DC59-BAFF-E735-0862-42F4F8964B8C}"/>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6" name="Footer Placeholder 5">
            <a:extLst>
              <a:ext uri="{FF2B5EF4-FFF2-40B4-BE49-F238E27FC236}">
                <a16:creationId xmlns:a16="http://schemas.microsoft.com/office/drawing/2014/main" id="{874E2BFA-0846-76E2-DB8D-D8F103413E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AC8AC-B6DF-3D82-193E-50EED7F2D1FD}"/>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215037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00E3-D057-E258-E67C-BAED99B9C3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80E5F5-A31D-25BD-494F-DA4CBF567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95C2D-34A9-8708-C241-06480B1CA4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0F5EA7-7871-F838-B806-73E4547D2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5185E-6B6F-790F-E879-0EF2C30630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6B1487-AD28-8415-59BE-D3874ECA08E0}"/>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8" name="Footer Placeholder 7">
            <a:extLst>
              <a:ext uri="{FF2B5EF4-FFF2-40B4-BE49-F238E27FC236}">
                <a16:creationId xmlns:a16="http://schemas.microsoft.com/office/drawing/2014/main" id="{82A4B79B-3ECD-7EC2-0EA9-93678D1F19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5E706-09C1-834F-FFF3-E879216B425A}"/>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42113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7C3-AD90-ED25-46D4-39453E8F42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21441-17D1-8321-1163-3D948BE62077}"/>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4" name="Footer Placeholder 3">
            <a:extLst>
              <a:ext uri="{FF2B5EF4-FFF2-40B4-BE49-F238E27FC236}">
                <a16:creationId xmlns:a16="http://schemas.microsoft.com/office/drawing/2014/main" id="{8E177795-E2E9-B233-896C-220B113948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697A68-719E-1DCC-4D14-B2EBD8F49174}"/>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99473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ABB21-929E-E455-5AAB-10A8591E78E7}"/>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3" name="Footer Placeholder 2">
            <a:extLst>
              <a:ext uri="{FF2B5EF4-FFF2-40B4-BE49-F238E27FC236}">
                <a16:creationId xmlns:a16="http://schemas.microsoft.com/office/drawing/2014/main" id="{7FCABF9C-1811-7890-D8E4-7BB9ED391B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CC5D65-D88A-5EB2-D69F-91914D85A2D0}"/>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94854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0399-89F6-E159-454C-8A9F36C0F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1F3362-79C1-8577-175B-AB0C2AAAF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592763-5C41-09E1-DEA2-9E456D28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85F2C-8302-9266-CC7E-29390B7A0EDD}"/>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6" name="Footer Placeholder 5">
            <a:extLst>
              <a:ext uri="{FF2B5EF4-FFF2-40B4-BE49-F238E27FC236}">
                <a16:creationId xmlns:a16="http://schemas.microsoft.com/office/drawing/2014/main" id="{3121EE1C-755D-04E8-9BB6-873EBDC87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F3ABC-0F20-C571-FBD1-99C006AE3BB6}"/>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22528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2279-5410-2B91-E775-83AC60219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18A70E-BA64-54CC-5DBC-5E1E6D7EA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DCB1FA-A7A3-F94F-4D3F-905BDB528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08F8F-E8D8-6B85-2D0F-7485846FABD1}"/>
              </a:ext>
            </a:extLst>
          </p:cNvPr>
          <p:cNvSpPr>
            <a:spLocks noGrp="1"/>
          </p:cNvSpPr>
          <p:nvPr>
            <p:ph type="dt" sz="half" idx="10"/>
          </p:nvPr>
        </p:nvSpPr>
        <p:spPr/>
        <p:txBody>
          <a:bodyPr/>
          <a:lstStyle/>
          <a:p>
            <a:fld id="{3F6A9CD9-8AC6-43B2-BEE3-17E67D33C6D3}" type="datetimeFigureOut">
              <a:rPr lang="en-IN" smtClean="0"/>
              <a:t>23-07-2023</a:t>
            </a:fld>
            <a:endParaRPr lang="en-IN"/>
          </a:p>
        </p:txBody>
      </p:sp>
      <p:sp>
        <p:nvSpPr>
          <p:cNvPr id="6" name="Footer Placeholder 5">
            <a:extLst>
              <a:ext uri="{FF2B5EF4-FFF2-40B4-BE49-F238E27FC236}">
                <a16:creationId xmlns:a16="http://schemas.microsoft.com/office/drawing/2014/main" id="{A0FA64BD-AF7C-EAAA-3EF9-C8D52E4301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18089-A965-90F0-7B52-52AEC922D5A8}"/>
              </a:ext>
            </a:extLst>
          </p:cNvPr>
          <p:cNvSpPr>
            <a:spLocks noGrp="1"/>
          </p:cNvSpPr>
          <p:nvPr>
            <p:ph type="sldNum" sz="quarter" idx="12"/>
          </p:nvPr>
        </p:nvSpPr>
        <p:spPr/>
        <p:txBody>
          <a:bodyPr/>
          <a:lstStyle/>
          <a:p>
            <a:fld id="{63AD8E4F-CE51-4585-8CBE-17FAE4A6EEAB}" type="slidenum">
              <a:rPr lang="en-IN" smtClean="0"/>
              <a:t>‹#›</a:t>
            </a:fld>
            <a:endParaRPr lang="en-IN"/>
          </a:p>
        </p:txBody>
      </p:sp>
    </p:spTree>
    <p:extLst>
      <p:ext uri="{BB962C8B-B14F-4D97-AF65-F5344CB8AC3E}">
        <p14:creationId xmlns:p14="http://schemas.microsoft.com/office/powerpoint/2010/main" val="379109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D4014-0113-A83D-1782-37A0B5D85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76F578-C111-9D34-64BF-2AA04EAE1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8CB67-69E7-DF28-9985-35DF941B1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A9CD9-8AC6-43B2-BEE3-17E67D33C6D3}" type="datetimeFigureOut">
              <a:rPr lang="en-IN" smtClean="0"/>
              <a:t>23-07-2023</a:t>
            </a:fld>
            <a:endParaRPr lang="en-IN"/>
          </a:p>
        </p:txBody>
      </p:sp>
      <p:sp>
        <p:nvSpPr>
          <p:cNvPr id="5" name="Footer Placeholder 4">
            <a:extLst>
              <a:ext uri="{FF2B5EF4-FFF2-40B4-BE49-F238E27FC236}">
                <a16:creationId xmlns:a16="http://schemas.microsoft.com/office/drawing/2014/main" id="{B7880E03-FE19-0242-5CAD-6A5FC3384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87668C-0E17-71C6-E800-19F686CE2A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D8E4F-CE51-4585-8CBE-17FAE4A6EEAB}" type="slidenum">
              <a:rPr lang="en-IN" smtClean="0"/>
              <a:t>‹#›</a:t>
            </a:fld>
            <a:endParaRPr lang="en-IN"/>
          </a:p>
        </p:txBody>
      </p:sp>
    </p:spTree>
    <p:extLst>
      <p:ext uri="{BB962C8B-B14F-4D97-AF65-F5344CB8AC3E}">
        <p14:creationId xmlns:p14="http://schemas.microsoft.com/office/powerpoint/2010/main" val="148260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B6731-719E-3086-AAA0-5AC1EEF13A00}"/>
              </a:ext>
            </a:extLst>
          </p:cNvPr>
          <p:cNvSpPr txBox="1"/>
          <p:nvPr/>
        </p:nvSpPr>
        <p:spPr>
          <a:xfrm>
            <a:off x="1637016" y="4017195"/>
            <a:ext cx="8917968" cy="1908215"/>
          </a:xfrm>
          <a:prstGeom prst="rect">
            <a:avLst/>
          </a:prstGeom>
          <a:noFill/>
        </p:spPr>
        <p:txBody>
          <a:bodyPr wrap="square" rtlCol="0">
            <a:spAutoFit/>
          </a:bodyPr>
          <a:lstStyle/>
          <a:p>
            <a:pPr algn="ctr"/>
            <a:r>
              <a:rPr lang="en-US" sz="2800" b="1" i="0" dirty="0">
                <a:solidFill>
                  <a:schemeClr val="accent2">
                    <a:lumMod val="50000"/>
                  </a:schemeClr>
                </a:solidFill>
                <a:effectLst/>
                <a:latin typeface="Söhne"/>
              </a:rPr>
              <a:t>Airport and Airline Data Analysis</a:t>
            </a:r>
          </a:p>
          <a:p>
            <a:pPr algn="ctr"/>
            <a:endParaRPr lang="pt-BR" b="1" dirty="0"/>
          </a:p>
          <a:p>
            <a:pPr algn="ctr"/>
            <a:endParaRPr lang="pt-BR" dirty="0"/>
          </a:p>
          <a:p>
            <a:pPr algn="ctr"/>
            <a:endParaRPr lang="pt-BR" dirty="0"/>
          </a:p>
          <a:p>
            <a:pPr algn="ctr"/>
            <a:r>
              <a:rPr lang="pt-BR" dirty="0"/>
              <a:t> Prepared by: Rohit </a:t>
            </a:r>
            <a:r>
              <a:rPr lang="pt-BR"/>
              <a:t>Nautiyal and Mansi</a:t>
            </a:r>
          </a:p>
          <a:p>
            <a:pPr algn="ctr"/>
            <a:endParaRPr lang="en-IN" dirty="0"/>
          </a:p>
        </p:txBody>
      </p:sp>
      <p:sp>
        <p:nvSpPr>
          <p:cNvPr id="3" name="TextBox 2">
            <a:extLst>
              <a:ext uri="{FF2B5EF4-FFF2-40B4-BE49-F238E27FC236}">
                <a16:creationId xmlns:a16="http://schemas.microsoft.com/office/drawing/2014/main" id="{CA2BDAC3-E321-922B-E9F9-A78B5F5F4FB8}"/>
              </a:ext>
            </a:extLst>
          </p:cNvPr>
          <p:cNvSpPr txBox="1"/>
          <p:nvPr/>
        </p:nvSpPr>
        <p:spPr>
          <a:xfrm>
            <a:off x="2751762" y="595901"/>
            <a:ext cx="6688476" cy="830997"/>
          </a:xfrm>
          <a:prstGeom prst="rect">
            <a:avLst/>
          </a:prstGeom>
          <a:noFill/>
        </p:spPr>
        <p:txBody>
          <a:bodyPr wrap="square" rtlCol="0">
            <a:spAutoFit/>
          </a:bodyPr>
          <a:lstStyle/>
          <a:p>
            <a:pPr algn="ctr"/>
            <a:r>
              <a:rPr lang="en-IN" sz="2400" b="0" i="0" dirty="0">
                <a:solidFill>
                  <a:srgbClr val="374151"/>
                </a:solidFill>
                <a:effectLst/>
                <a:latin typeface="Söhne"/>
              </a:rPr>
              <a:t>Detailed Project Report </a:t>
            </a:r>
          </a:p>
          <a:p>
            <a:pPr algn="ctr"/>
            <a:r>
              <a:rPr lang="en-IN" sz="2400" dirty="0">
                <a:solidFill>
                  <a:srgbClr val="374151"/>
                </a:solidFill>
                <a:latin typeface="Söhne"/>
              </a:rPr>
              <a:t>(DPR)</a:t>
            </a:r>
            <a:endParaRPr lang="en-IN" sz="2400" dirty="0"/>
          </a:p>
        </p:txBody>
      </p:sp>
    </p:spTree>
    <p:extLst>
      <p:ext uri="{BB962C8B-B14F-4D97-AF65-F5344CB8AC3E}">
        <p14:creationId xmlns:p14="http://schemas.microsoft.com/office/powerpoint/2010/main" val="421627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4F4126-24A7-E33A-1EAF-390BC93D3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28" y="137233"/>
            <a:ext cx="11600566" cy="6551243"/>
          </a:xfrm>
          <a:prstGeom prst="rect">
            <a:avLst/>
          </a:prstGeom>
        </p:spPr>
      </p:pic>
    </p:spTree>
    <p:extLst>
      <p:ext uri="{BB962C8B-B14F-4D97-AF65-F5344CB8AC3E}">
        <p14:creationId xmlns:p14="http://schemas.microsoft.com/office/powerpoint/2010/main" val="94074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7CA45-1D1D-2D47-0CF1-D5C1D2675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70" y="297022"/>
            <a:ext cx="11421660" cy="6263955"/>
          </a:xfrm>
          <a:prstGeom prst="rect">
            <a:avLst/>
          </a:prstGeom>
        </p:spPr>
      </p:pic>
    </p:spTree>
    <p:extLst>
      <p:ext uri="{BB962C8B-B14F-4D97-AF65-F5344CB8AC3E}">
        <p14:creationId xmlns:p14="http://schemas.microsoft.com/office/powerpoint/2010/main" val="72810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AF161-380A-6379-E1D2-66527327231B}"/>
              </a:ext>
            </a:extLst>
          </p:cNvPr>
          <p:cNvSpPr txBox="1"/>
          <p:nvPr/>
        </p:nvSpPr>
        <p:spPr>
          <a:xfrm>
            <a:off x="914400" y="513708"/>
            <a:ext cx="8743308" cy="5324535"/>
          </a:xfrm>
          <a:prstGeom prst="rect">
            <a:avLst/>
          </a:prstGeom>
          <a:noFill/>
        </p:spPr>
        <p:txBody>
          <a:bodyPr wrap="square" rtlCol="0">
            <a:spAutoFit/>
          </a:bodyPr>
          <a:lstStyle/>
          <a:p>
            <a:r>
              <a:rPr lang="en-US" sz="4000" b="1" dirty="0"/>
              <a:t>Contents</a:t>
            </a:r>
            <a:r>
              <a:rPr lang="en-US" sz="4000" dirty="0"/>
              <a:t> </a:t>
            </a:r>
          </a:p>
          <a:p>
            <a:endParaRPr lang="en-US" dirty="0"/>
          </a:p>
          <a:p>
            <a:endParaRPr lang="en-US" dirty="0"/>
          </a:p>
          <a:p>
            <a:r>
              <a:rPr lang="en-US" sz="2400" dirty="0"/>
              <a:t>➢ Introduction </a:t>
            </a:r>
          </a:p>
          <a:p>
            <a:endParaRPr lang="en-US" sz="2400" dirty="0"/>
          </a:p>
          <a:p>
            <a:r>
              <a:rPr lang="en-US" sz="2400" dirty="0"/>
              <a:t>➢ </a:t>
            </a:r>
            <a:r>
              <a:rPr lang="en-US" sz="2400" dirty="0" err="1"/>
              <a:t>GivenTasks</a:t>
            </a:r>
            <a:r>
              <a:rPr lang="en-US" sz="2400" dirty="0"/>
              <a:t> </a:t>
            </a:r>
          </a:p>
          <a:p>
            <a:endParaRPr lang="en-US" sz="2400" dirty="0"/>
          </a:p>
          <a:p>
            <a:r>
              <a:rPr lang="en-US" sz="2400" dirty="0"/>
              <a:t>➢ Data Preparation and Description </a:t>
            </a:r>
          </a:p>
          <a:p>
            <a:endParaRPr lang="en-US" sz="2400" dirty="0"/>
          </a:p>
          <a:p>
            <a:r>
              <a:rPr lang="en-US" sz="2400" dirty="0"/>
              <a:t>➢ Visuals </a:t>
            </a:r>
          </a:p>
          <a:p>
            <a:endParaRPr lang="en-US" sz="2400" dirty="0"/>
          </a:p>
          <a:p>
            <a:r>
              <a:rPr lang="en-US" sz="2400" dirty="0"/>
              <a:t>➢ About tools and theme </a:t>
            </a:r>
          </a:p>
          <a:p>
            <a:endParaRPr lang="en-US" sz="2400" dirty="0"/>
          </a:p>
          <a:p>
            <a:r>
              <a:rPr lang="en-US" sz="2400" dirty="0"/>
              <a:t>➢ Analysis </a:t>
            </a:r>
            <a:endParaRPr lang="en-IN" sz="2400" dirty="0"/>
          </a:p>
        </p:txBody>
      </p:sp>
    </p:spTree>
    <p:extLst>
      <p:ext uri="{BB962C8B-B14F-4D97-AF65-F5344CB8AC3E}">
        <p14:creationId xmlns:p14="http://schemas.microsoft.com/office/powerpoint/2010/main" val="284669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56B30-E2F8-28C8-0A69-67ABF5ACF076}"/>
              </a:ext>
            </a:extLst>
          </p:cNvPr>
          <p:cNvSpPr txBox="1"/>
          <p:nvPr/>
        </p:nvSpPr>
        <p:spPr>
          <a:xfrm>
            <a:off x="1017142" y="595901"/>
            <a:ext cx="10428269" cy="4616648"/>
          </a:xfrm>
          <a:prstGeom prst="rect">
            <a:avLst/>
          </a:prstGeom>
          <a:noFill/>
        </p:spPr>
        <p:txBody>
          <a:bodyPr wrap="square" rtlCol="0">
            <a:spAutoFit/>
          </a:bodyPr>
          <a:lstStyle/>
          <a:p>
            <a:r>
              <a:rPr lang="en-US" sz="3600" b="1" dirty="0"/>
              <a:t>Introduction</a:t>
            </a:r>
            <a:r>
              <a:rPr lang="en-US" sz="3600" dirty="0"/>
              <a:t> </a:t>
            </a:r>
          </a:p>
          <a:p>
            <a:endParaRPr lang="en-US" dirty="0"/>
          </a:p>
          <a:p>
            <a:r>
              <a:rPr lang="en-US" sz="2400" dirty="0"/>
              <a:t>➢ </a:t>
            </a:r>
            <a:r>
              <a:rPr lang="en-US" sz="2400" b="0" i="0" dirty="0">
                <a:solidFill>
                  <a:schemeClr val="tx1">
                    <a:lumMod val="95000"/>
                    <a:lumOff val="5000"/>
                  </a:schemeClr>
                </a:solidFill>
                <a:effectLst/>
                <a:latin typeface="Söhne"/>
              </a:rPr>
              <a:t>The Airport and Airline Data Analysis Dashboard project aims to provide insights into flight destinations, busy and lengthy routes, and meaningful relationships between attributes. The dashboard will be developed using Python for data transformation and Power BI for interactive visualizations</a:t>
            </a:r>
            <a:r>
              <a:rPr lang="en-US" sz="2400" b="0" i="0" dirty="0">
                <a:solidFill>
                  <a:srgbClr val="374151"/>
                </a:solidFill>
                <a:effectLst/>
                <a:latin typeface="Söhne"/>
              </a:rPr>
              <a:t>.</a:t>
            </a:r>
            <a:endParaRPr lang="en-IN" sz="2400" dirty="0"/>
          </a:p>
          <a:p>
            <a:endParaRPr lang="en-US" sz="2400" dirty="0"/>
          </a:p>
          <a:p>
            <a:r>
              <a:rPr lang="en-US" sz="2400" dirty="0"/>
              <a:t>➢ Benefits: </a:t>
            </a:r>
            <a:r>
              <a:rPr lang="en-US" sz="2400" b="0" i="0" dirty="0">
                <a:solidFill>
                  <a:schemeClr val="tx1">
                    <a:lumMod val="95000"/>
                    <a:lumOff val="5000"/>
                  </a:schemeClr>
                </a:solidFill>
                <a:effectLst/>
                <a:latin typeface="Söhne"/>
              </a:rPr>
              <a:t>The project will utilize an airport and airline dataset to analyze flight routes and related metrics. The analysis will focus on flight counts, distances, delays, and flight status. The dashboard will not include real-time data or operational functionalities.</a:t>
            </a:r>
            <a:endParaRPr lang="en-IN" sz="2400" dirty="0">
              <a:solidFill>
                <a:schemeClr val="tx1">
                  <a:lumMod val="95000"/>
                  <a:lumOff val="5000"/>
                </a:schemeClr>
              </a:solidFill>
            </a:endParaRPr>
          </a:p>
          <a:p>
            <a:endParaRPr lang="en-IN" sz="2400" dirty="0"/>
          </a:p>
        </p:txBody>
      </p:sp>
    </p:spTree>
    <p:extLst>
      <p:ext uri="{BB962C8B-B14F-4D97-AF65-F5344CB8AC3E}">
        <p14:creationId xmlns:p14="http://schemas.microsoft.com/office/powerpoint/2010/main" val="126699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20CDF4-A390-8CA3-D912-A0D687734C63}"/>
              </a:ext>
            </a:extLst>
          </p:cNvPr>
          <p:cNvSpPr txBox="1"/>
          <p:nvPr/>
        </p:nvSpPr>
        <p:spPr>
          <a:xfrm>
            <a:off x="1099335" y="595901"/>
            <a:ext cx="9575514" cy="4678204"/>
          </a:xfrm>
          <a:prstGeom prst="rect">
            <a:avLst/>
          </a:prstGeom>
          <a:noFill/>
        </p:spPr>
        <p:txBody>
          <a:bodyPr wrap="square" rtlCol="0">
            <a:spAutoFit/>
          </a:bodyPr>
          <a:lstStyle/>
          <a:p>
            <a:r>
              <a:rPr lang="en-US" sz="3600" b="1" dirty="0"/>
              <a:t>Given Tasks </a:t>
            </a:r>
          </a:p>
          <a:p>
            <a:endParaRPr lang="en-US" dirty="0"/>
          </a:p>
          <a:p>
            <a:pPr marL="285750" indent="-285750">
              <a:buFont typeface="Arial" panose="020B0604020202020204" pitchFamily="34" charset="0"/>
              <a:buChar char="•"/>
            </a:pPr>
            <a:r>
              <a:rPr lang="en-US" sz="2400" dirty="0"/>
              <a:t>write the process and data added to the current dataset. In addition, mention the theme on which you will be creating the dashboard.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You can add your data as per your convenience.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Do the data preparation part.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Build the dashboards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Build a Storyline</a:t>
            </a:r>
            <a:r>
              <a:rPr lang="en-US" sz="2800" dirty="0"/>
              <a:t> </a:t>
            </a:r>
            <a:endParaRPr lang="en-IN" sz="2800" dirty="0"/>
          </a:p>
        </p:txBody>
      </p:sp>
    </p:spTree>
    <p:extLst>
      <p:ext uri="{BB962C8B-B14F-4D97-AF65-F5344CB8AC3E}">
        <p14:creationId xmlns:p14="http://schemas.microsoft.com/office/powerpoint/2010/main" val="44790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DD067-7C7A-1073-60D7-571F722A7AC1}"/>
              </a:ext>
            </a:extLst>
          </p:cNvPr>
          <p:cNvSpPr txBox="1"/>
          <p:nvPr/>
        </p:nvSpPr>
        <p:spPr>
          <a:xfrm>
            <a:off x="1438382" y="770562"/>
            <a:ext cx="9565240" cy="3293209"/>
          </a:xfrm>
          <a:prstGeom prst="rect">
            <a:avLst/>
          </a:prstGeom>
          <a:noFill/>
        </p:spPr>
        <p:txBody>
          <a:bodyPr wrap="square" rtlCol="0">
            <a:spAutoFit/>
          </a:bodyPr>
          <a:lstStyle/>
          <a:p>
            <a:r>
              <a:rPr lang="en-US" sz="3200" b="1" dirty="0"/>
              <a:t>Data Preparation &amp; Description </a:t>
            </a:r>
          </a:p>
          <a:p>
            <a:endParaRPr lang="en-US" sz="3200" b="1" dirty="0"/>
          </a:p>
          <a:p>
            <a:pPr algn="l">
              <a:buFont typeface="Arial" panose="020B0604020202020204" pitchFamily="34" charset="0"/>
              <a:buChar char="•"/>
            </a:pPr>
            <a:r>
              <a:rPr lang="en-US" sz="2400" b="0" i="0" dirty="0">
                <a:solidFill>
                  <a:schemeClr val="tx1">
                    <a:lumMod val="95000"/>
                    <a:lumOff val="5000"/>
                  </a:schemeClr>
                </a:solidFill>
                <a:effectLst/>
                <a:latin typeface="Söhne"/>
              </a:rPr>
              <a:t>Data Transformation: Python will be used for data cleaning, preprocessing, and any additional transformations required for analysis.</a:t>
            </a:r>
          </a:p>
          <a:p>
            <a:pPr algn="l">
              <a:buFont typeface="Arial" panose="020B0604020202020204" pitchFamily="34" charset="0"/>
              <a:buChar char="•"/>
            </a:pPr>
            <a:endParaRPr lang="en-US" sz="2400" b="0" i="0" dirty="0">
              <a:solidFill>
                <a:schemeClr val="tx1">
                  <a:lumMod val="95000"/>
                  <a:lumOff val="5000"/>
                </a:schemeClr>
              </a:solidFill>
              <a:effectLst/>
              <a:latin typeface="Söhne"/>
            </a:endParaRPr>
          </a:p>
          <a:p>
            <a:pPr algn="l">
              <a:buFont typeface="Arial" panose="020B0604020202020204" pitchFamily="34" charset="0"/>
              <a:buChar char="•"/>
            </a:pPr>
            <a:endParaRPr lang="en-US" sz="2400" dirty="0">
              <a:solidFill>
                <a:schemeClr val="tx1">
                  <a:lumMod val="95000"/>
                  <a:lumOff val="5000"/>
                </a:schemeClr>
              </a:solidFill>
              <a:latin typeface="Söhne"/>
            </a:endParaRPr>
          </a:p>
          <a:p>
            <a:pPr algn="l">
              <a:buFont typeface="Arial" panose="020B0604020202020204" pitchFamily="34" charset="0"/>
              <a:buChar char="•"/>
            </a:pPr>
            <a:r>
              <a:rPr lang="en-US" sz="2400" b="0" i="0" dirty="0">
                <a:solidFill>
                  <a:schemeClr val="tx1">
                    <a:lumMod val="95000"/>
                    <a:lumOff val="5000"/>
                  </a:schemeClr>
                </a:solidFill>
                <a:effectLst/>
                <a:latin typeface="Söhne"/>
              </a:rPr>
              <a:t>Data Visualization: Power BI will be used to create interactive and insightful visualizations based on the transformed data.</a:t>
            </a:r>
          </a:p>
        </p:txBody>
      </p:sp>
    </p:spTree>
    <p:extLst>
      <p:ext uri="{BB962C8B-B14F-4D97-AF65-F5344CB8AC3E}">
        <p14:creationId xmlns:p14="http://schemas.microsoft.com/office/powerpoint/2010/main" val="418179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AF21E-B22C-CAD3-E69A-29C211A6BEBF}"/>
              </a:ext>
            </a:extLst>
          </p:cNvPr>
          <p:cNvSpPr txBox="1"/>
          <p:nvPr/>
        </p:nvSpPr>
        <p:spPr>
          <a:xfrm>
            <a:off x="410966" y="0"/>
            <a:ext cx="11630346" cy="7509748"/>
          </a:xfrm>
          <a:prstGeom prst="rect">
            <a:avLst/>
          </a:prstGeom>
          <a:noFill/>
        </p:spPr>
        <p:txBody>
          <a:bodyPr wrap="square" rtlCol="0">
            <a:spAutoFit/>
          </a:bodyPr>
          <a:lstStyle/>
          <a:p>
            <a:pPr algn="ctr"/>
            <a:r>
              <a:rPr lang="en-US" sz="2000" b="1" dirty="0">
                <a:solidFill>
                  <a:srgbClr val="374151"/>
                </a:solidFill>
                <a:latin typeface="Söhne"/>
              </a:rPr>
              <a:t>DATA </a:t>
            </a:r>
            <a:r>
              <a:rPr lang="en-US" sz="2000" b="1" i="0" dirty="0">
                <a:solidFill>
                  <a:srgbClr val="374151"/>
                </a:solidFill>
                <a:effectLst/>
                <a:latin typeface="Söhne"/>
              </a:rPr>
              <a:t>Description</a:t>
            </a:r>
          </a:p>
          <a:p>
            <a:pPr algn="ctr">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Geometry Coordinates Lat Origin:</a:t>
            </a:r>
            <a:r>
              <a:rPr lang="en-US" b="0" i="0" dirty="0">
                <a:solidFill>
                  <a:srgbClr val="374151"/>
                </a:solidFill>
                <a:effectLst/>
                <a:latin typeface="Söhne"/>
              </a:rPr>
              <a:t> The latitude of the flight origin airport's geographical coordinates.</a:t>
            </a:r>
          </a:p>
          <a:p>
            <a:pPr algn="l">
              <a:buFont typeface="+mj-lt"/>
              <a:buAutoNum type="arabicPeriod"/>
            </a:pPr>
            <a:r>
              <a:rPr lang="en-US" b="1" i="0" dirty="0">
                <a:solidFill>
                  <a:srgbClr val="374151"/>
                </a:solidFill>
                <a:effectLst/>
                <a:latin typeface="Söhne"/>
              </a:rPr>
              <a:t>Geometry Coordinates Long Origin:</a:t>
            </a:r>
            <a:r>
              <a:rPr lang="en-US" b="0" i="0" dirty="0">
                <a:solidFill>
                  <a:srgbClr val="374151"/>
                </a:solidFill>
                <a:effectLst/>
                <a:latin typeface="Söhne"/>
              </a:rPr>
              <a:t> The longitude of the flight origin airport's geographical coordinates.</a:t>
            </a:r>
          </a:p>
          <a:p>
            <a:pPr algn="l">
              <a:buFont typeface="+mj-lt"/>
              <a:buAutoNum type="arabicPeriod"/>
            </a:pPr>
            <a:r>
              <a:rPr lang="en-US" b="1" i="0" dirty="0">
                <a:solidFill>
                  <a:srgbClr val="374151"/>
                </a:solidFill>
                <a:effectLst/>
                <a:latin typeface="Söhne"/>
              </a:rPr>
              <a:t>Geometry Coordinates Lat Destination:</a:t>
            </a:r>
            <a:r>
              <a:rPr lang="en-US" b="0" i="0" dirty="0">
                <a:solidFill>
                  <a:srgbClr val="374151"/>
                </a:solidFill>
                <a:effectLst/>
                <a:latin typeface="Söhne"/>
              </a:rPr>
              <a:t> The latitude of the flight destination airport's geographical coordinates.</a:t>
            </a:r>
          </a:p>
          <a:p>
            <a:pPr algn="l">
              <a:buFont typeface="+mj-lt"/>
              <a:buAutoNum type="arabicPeriod"/>
            </a:pPr>
            <a:r>
              <a:rPr lang="en-US" b="1" i="0" dirty="0">
                <a:solidFill>
                  <a:srgbClr val="374151"/>
                </a:solidFill>
                <a:effectLst/>
                <a:latin typeface="Söhne"/>
              </a:rPr>
              <a:t>Geometry Coordinates Long Destination:</a:t>
            </a:r>
            <a:r>
              <a:rPr lang="en-US" b="0" i="0" dirty="0">
                <a:solidFill>
                  <a:srgbClr val="374151"/>
                </a:solidFill>
                <a:effectLst/>
                <a:latin typeface="Söhne"/>
              </a:rPr>
              <a:t> The longitude of the flight destination airport's geographical coordinates.</a:t>
            </a:r>
          </a:p>
          <a:p>
            <a:pPr algn="l">
              <a:buFont typeface="+mj-lt"/>
              <a:buAutoNum type="arabicPeriod"/>
            </a:pPr>
            <a:r>
              <a:rPr lang="en-US" b="1" i="0" dirty="0">
                <a:solidFill>
                  <a:srgbClr val="374151"/>
                </a:solidFill>
                <a:effectLst/>
                <a:latin typeface="Söhne"/>
              </a:rPr>
              <a:t>Geometry Type:</a:t>
            </a:r>
            <a:r>
              <a:rPr lang="en-US" b="0" i="0" dirty="0">
                <a:solidFill>
                  <a:srgbClr val="374151"/>
                </a:solidFill>
                <a:effectLst/>
                <a:latin typeface="Söhne"/>
              </a:rPr>
              <a:t> The type of geometry associated with the flight data.</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Edtf</a:t>
            </a:r>
            <a:r>
              <a:rPr lang="en-US" b="1" i="0" dirty="0">
                <a:solidFill>
                  <a:srgbClr val="374151"/>
                </a:solidFill>
                <a:effectLst/>
                <a:latin typeface="Söhne"/>
              </a:rPr>
              <a:t> Cessation:</a:t>
            </a:r>
            <a:r>
              <a:rPr lang="en-US" b="0" i="0" dirty="0">
                <a:solidFill>
                  <a:srgbClr val="374151"/>
                </a:solidFill>
                <a:effectLst/>
                <a:latin typeface="Söhne"/>
              </a:rPr>
              <a:t> The end date of the flight's validity in the Extended Date/Time Format (EDTF).</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Edtf</a:t>
            </a:r>
            <a:r>
              <a:rPr lang="en-US" b="1" i="0" dirty="0">
                <a:solidFill>
                  <a:srgbClr val="374151"/>
                </a:solidFill>
                <a:effectLst/>
                <a:latin typeface="Söhne"/>
              </a:rPr>
              <a:t> Inception:</a:t>
            </a:r>
            <a:r>
              <a:rPr lang="en-US" b="0" i="0" dirty="0">
                <a:solidFill>
                  <a:srgbClr val="374151"/>
                </a:solidFill>
                <a:effectLst/>
                <a:latin typeface="Söhne"/>
              </a:rPr>
              <a:t> The start date of the flight's validity in the Extended Date/Time Format (EDTF).</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Actual Timestamp:</a:t>
            </a:r>
            <a:r>
              <a:rPr lang="en-US" b="0" i="0" dirty="0">
                <a:solidFill>
                  <a:srgbClr val="374151"/>
                </a:solidFill>
                <a:effectLst/>
                <a:latin typeface="Söhne"/>
              </a:rPr>
              <a:t> The actual timestamp of the flight event at San Francisco International Airport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Airline:</a:t>
            </a:r>
            <a:r>
              <a:rPr lang="en-US" b="0" i="0" dirty="0">
                <a:solidFill>
                  <a:srgbClr val="374151"/>
                </a:solidFill>
                <a:effectLst/>
                <a:latin typeface="Söhne"/>
              </a:rPr>
              <a:t> The airline associated with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Base Airline:</a:t>
            </a:r>
            <a:r>
              <a:rPr lang="en-US" b="0" i="0" dirty="0">
                <a:solidFill>
                  <a:srgbClr val="374151"/>
                </a:solidFill>
                <a:effectLst/>
                <a:latin typeface="Söhne"/>
              </a:rPr>
              <a:t> The base airline for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Base Flight Number:</a:t>
            </a:r>
            <a:r>
              <a:rPr lang="en-US" b="0" i="0" dirty="0">
                <a:solidFill>
                  <a:srgbClr val="374151"/>
                </a:solidFill>
                <a:effectLst/>
                <a:latin typeface="Söhne"/>
              </a:rPr>
              <a:t> The base flight number for the flight event at FLYSFO.</a:t>
            </a:r>
          </a:p>
          <a:p>
            <a:pPr algn="l">
              <a:buFont typeface="+mj-lt"/>
              <a:buAutoNum type="arabicPeriod"/>
            </a:pPr>
            <a:r>
              <a:rPr lang="en-US" b="1" i="0" dirty="0">
                <a:solidFill>
                  <a:srgbClr val="374151"/>
                </a:solidFill>
                <a:effectLst/>
                <a:latin typeface="Söhne"/>
              </a:rPr>
              <a:t>Date:</a:t>
            </a:r>
            <a:r>
              <a:rPr lang="en-US" b="0" i="0" dirty="0">
                <a:solidFill>
                  <a:srgbClr val="374151"/>
                </a:solidFill>
                <a:effectLst/>
                <a:latin typeface="Söhne"/>
              </a:rPr>
              <a:t> The date of the flight event.</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Estimated Timestamp:</a:t>
            </a:r>
            <a:r>
              <a:rPr lang="en-US" b="0" i="0" dirty="0">
                <a:solidFill>
                  <a:srgbClr val="374151"/>
                </a:solidFill>
                <a:effectLst/>
                <a:latin typeface="Söhne"/>
              </a:rPr>
              <a:t> The estimated timestamp of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Event:</a:t>
            </a:r>
            <a:r>
              <a:rPr lang="en-US" b="0" i="0" dirty="0">
                <a:solidFill>
                  <a:srgbClr val="374151"/>
                </a:solidFill>
                <a:effectLst/>
                <a:latin typeface="Söhne"/>
              </a:rPr>
              <a:t> The type of flight event at FLYSFO (e.g., arrival, departure).</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Flight Number:</a:t>
            </a:r>
            <a:r>
              <a:rPr lang="en-US" b="0" i="0" dirty="0">
                <a:solidFill>
                  <a:srgbClr val="374151"/>
                </a:solidFill>
                <a:effectLst/>
                <a:latin typeface="Söhne"/>
              </a:rPr>
              <a:t> The flight number associated with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Gate:</a:t>
            </a:r>
            <a:r>
              <a:rPr lang="en-US" b="0" i="0" dirty="0">
                <a:solidFill>
                  <a:srgbClr val="374151"/>
                </a:solidFill>
                <a:effectLst/>
                <a:latin typeface="Söhne"/>
              </a:rPr>
              <a:t> The gate number for the flight event at FLYSFO.</a:t>
            </a:r>
          </a:p>
          <a:p>
            <a:pPr algn="l">
              <a:buFont typeface="+mj-lt"/>
              <a:buAutoNum type="arabicPeriod"/>
            </a:pPr>
            <a:r>
              <a:rPr lang="en-US" b="1" i="0" dirty="0">
                <a:solidFill>
                  <a:srgbClr val="374151"/>
                </a:solidFill>
                <a:effectLst/>
                <a:latin typeface="Söhne"/>
              </a:rPr>
              <a:t>Route:</a:t>
            </a:r>
            <a:r>
              <a:rPr lang="en-US" b="0" i="0" dirty="0">
                <a:solidFill>
                  <a:srgbClr val="374151"/>
                </a:solidFill>
                <a:effectLst/>
                <a:latin typeface="Söhne"/>
              </a:rPr>
              <a:t> The flight route in the format "Origin-Destination."</a:t>
            </a:r>
          </a:p>
          <a:p>
            <a:pPr algn="l">
              <a:buFont typeface="+mj-lt"/>
              <a:buAutoNum type="arabicPeriod"/>
            </a:pPr>
            <a:r>
              <a:rPr lang="en-US" b="1" i="0" dirty="0" err="1">
                <a:solidFill>
                  <a:srgbClr val="374151"/>
                </a:solidFill>
                <a:effectLst/>
                <a:latin typeface="Söhne"/>
              </a:rPr>
              <a:t>day_of_week</a:t>
            </a:r>
            <a:r>
              <a:rPr lang="en-US" b="1" i="0" dirty="0">
                <a:solidFill>
                  <a:srgbClr val="374151"/>
                </a:solidFill>
                <a:effectLst/>
                <a:latin typeface="Söhne"/>
              </a:rPr>
              <a:t>:</a:t>
            </a:r>
            <a:r>
              <a:rPr lang="en-US" b="0" i="0" dirty="0">
                <a:solidFill>
                  <a:srgbClr val="374151"/>
                </a:solidFill>
                <a:effectLst/>
                <a:latin typeface="Söhne"/>
              </a:rPr>
              <a:t> The day of the week corresponding to the flight event date.</a:t>
            </a:r>
          </a:p>
          <a:p>
            <a:pPr algn="l">
              <a:buFont typeface="+mj-lt"/>
              <a:buAutoNum type="arabicPeriod"/>
            </a:pPr>
            <a:r>
              <a:rPr lang="en-US" b="1" i="0" dirty="0">
                <a:solidFill>
                  <a:srgbClr val="374151"/>
                </a:solidFill>
                <a:effectLst/>
                <a:latin typeface="Söhne"/>
              </a:rPr>
              <a:t>Distance:</a:t>
            </a:r>
            <a:r>
              <a:rPr lang="en-US" b="0" i="0" dirty="0">
                <a:solidFill>
                  <a:srgbClr val="374151"/>
                </a:solidFill>
                <a:effectLst/>
                <a:latin typeface="Söhne"/>
              </a:rPr>
              <a:t> The calculated distance between the origin and destination airports, representing the distance to be covered in the flight route.</a:t>
            </a:r>
          </a:p>
          <a:p>
            <a:pPr algn="l">
              <a:buFont typeface="+mj-lt"/>
              <a:buAutoNum type="arabicPeriod"/>
            </a:pPr>
            <a:r>
              <a:rPr lang="en-US" b="1" i="0" dirty="0">
                <a:solidFill>
                  <a:srgbClr val="374151"/>
                </a:solidFill>
                <a:effectLst/>
                <a:latin typeface="Söhne"/>
              </a:rPr>
              <a:t>City:</a:t>
            </a:r>
            <a:r>
              <a:rPr lang="en-US" b="0" i="0" dirty="0">
                <a:solidFill>
                  <a:srgbClr val="374151"/>
                </a:solidFill>
                <a:effectLst/>
                <a:latin typeface="Söhne"/>
              </a:rPr>
              <a:t> The city associated with the flight event, derived from the origin and destination airports.</a:t>
            </a:r>
          </a:p>
          <a:p>
            <a:pPr algn="l">
              <a:buFont typeface="+mj-lt"/>
              <a:buAutoNum type="arabicPeriod"/>
            </a:pPr>
            <a:r>
              <a:rPr lang="en-US" b="1" i="0" dirty="0">
                <a:solidFill>
                  <a:srgbClr val="374151"/>
                </a:solidFill>
                <a:effectLst/>
                <a:latin typeface="Söhne"/>
              </a:rPr>
              <a:t>Flight Status:</a:t>
            </a:r>
            <a:r>
              <a:rPr lang="en-US" b="0" i="0" dirty="0">
                <a:solidFill>
                  <a:srgbClr val="374151"/>
                </a:solidFill>
                <a:effectLst/>
                <a:latin typeface="Söhne"/>
              </a:rPr>
              <a:t> The status of the flight, indicating whether it is on-time, delayed, or canceled.</a:t>
            </a:r>
          </a:p>
          <a:p>
            <a:endParaRPr lang="en-IN" dirty="0"/>
          </a:p>
        </p:txBody>
      </p:sp>
    </p:spTree>
    <p:extLst>
      <p:ext uri="{BB962C8B-B14F-4D97-AF65-F5344CB8AC3E}">
        <p14:creationId xmlns:p14="http://schemas.microsoft.com/office/powerpoint/2010/main" val="397213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DDA2F0-C9D6-84A2-4E3F-C2FF306405C8}"/>
              </a:ext>
            </a:extLst>
          </p:cNvPr>
          <p:cNvSpPr txBox="1"/>
          <p:nvPr/>
        </p:nvSpPr>
        <p:spPr>
          <a:xfrm>
            <a:off x="843280" y="457200"/>
            <a:ext cx="5019040" cy="523220"/>
          </a:xfrm>
          <a:prstGeom prst="rect">
            <a:avLst/>
          </a:prstGeom>
          <a:noFill/>
        </p:spPr>
        <p:txBody>
          <a:bodyPr wrap="square" rtlCol="0">
            <a:spAutoFit/>
          </a:bodyPr>
          <a:lstStyle/>
          <a:p>
            <a:r>
              <a:rPr lang="en-US" sz="2800" b="1" dirty="0"/>
              <a:t>Tool used</a:t>
            </a:r>
            <a:endParaRPr lang="en-IN" sz="2800" b="1" dirty="0"/>
          </a:p>
        </p:txBody>
      </p:sp>
      <p:pic>
        <p:nvPicPr>
          <p:cNvPr id="4" name="Picture 3">
            <a:extLst>
              <a:ext uri="{FF2B5EF4-FFF2-40B4-BE49-F238E27FC236}">
                <a16:creationId xmlns:a16="http://schemas.microsoft.com/office/drawing/2014/main" id="{8CEB8877-9A7A-7746-5DAF-28E80BA1E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82" y="1285875"/>
            <a:ext cx="2143125" cy="2143125"/>
          </a:xfrm>
          <a:prstGeom prst="rect">
            <a:avLst/>
          </a:prstGeom>
        </p:spPr>
      </p:pic>
      <p:sp>
        <p:nvSpPr>
          <p:cNvPr id="5" name="TextBox 4">
            <a:extLst>
              <a:ext uri="{FF2B5EF4-FFF2-40B4-BE49-F238E27FC236}">
                <a16:creationId xmlns:a16="http://schemas.microsoft.com/office/drawing/2014/main" id="{0ED9E4A8-4C2D-57C0-F15C-74B6FCB289CF}"/>
              </a:ext>
            </a:extLst>
          </p:cNvPr>
          <p:cNvSpPr txBox="1"/>
          <p:nvPr/>
        </p:nvSpPr>
        <p:spPr>
          <a:xfrm>
            <a:off x="3393383" y="1285875"/>
            <a:ext cx="3007360" cy="646331"/>
          </a:xfrm>
          <a:prstGeom prst="rect">
            <a:avLst/>
          </a:prstGeom>
          <a:noFill/>
        </p:spPr>
        <p:txBody>
          <a:bodyPr wrap="square" rtlCol="0">
            <a:spAutoFit/>
          </a:bodyPr>
          <a:lstStyle/>
          <a:p>
            <a:pPr algn="ctr"/>
            <a:r>
              <a:rPr lang="en-US" dirty="0"/>
              <a:t>For Data Visualization and Dashboards</a:t>
            </a:r>
            <a:endParaRPr lang="en-IN" dirty="0"/>
          </a:p>
        </p:txBody>
      </p:sp>
      <p:pic>
        <p:nvPicPr>
          <p:cNvPr id="7" name="Picture 6">
            <a:extLst>
              <a:ext uri="{FF2B5EF4-FFF2-40B4-BE49-F238E27FC236}">
                <a16:creationId xmlns:a16="http://schemas.microsoft.com/office/drawing/2014/main" id="{9FE9B176-5C6F-2601-6A4A-6B75A3A3C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82" y="4031037"/>
            <a:ext cx="2219325" cy="2057400"/>
          </a:xfrm>
          <a:prstGeom prst="rect">
            <a:avLst/>
          </a:prstGeom>
        </p:spPr>
      </p:pic>
      <p:sp>
        <p:nvSpPr>
          <p:cNvPr id="8" name="TextBox 7">
            <a:extLst>
              <a:ext uri="{FF2B5EF4-FFF2-40B4-BE49-F238E27FC236}">
                <a16:creationId xmlns:a16="http://schemas.microsoft.com/office/drawing/2014/main" id="{AA6B3218-FE39-9F4D-28F7-D5877B10C4AB}"/>
              </a:ext>
            </a:extLst>
          </p:cNvPr>
          <p:cNvSpPr txBox="1"/>
          <p:nvPr/>
        </p:nvSpPr>
        <p:spPr>
          <a:xfrm>
            <a:off x="3525463" y="4215220"/>
            <a:ext cx="2875280" cy="923330"/>
          </a:xfrm>
          <a:prstGeom prst="rect">
            <a:avLst/>
          </a:prstGeom>
          <a:noFill/>
        </p:spPr>
        <p:txBody>
          <a:bodyPr wrap="square" rtlCol="0">
            <a:spAutoFit/>
          </a:bodyPr>
          <a:lstStyle/>
          <a:p>
            <a:pPr algn="ctr"/>
            <a:r>
              <a:rPr lang="en-US" dirty="0"/>
              <a:t>For Data Preparation, add additional data and Data Pre-processing</a:t>
            </a:r>
            <a:endParaRPr lang="en-IN" dirty="0"/>
          </a:p>
        </p:txBody>
      </p:sp>
      <p:pic>
        <p:nvPicPr>
          <p:cNvPr id="10" name="Picture 9">
            <a:extLst>
              <a:ext uri="{FF2B5EF4-FFF2-40B4-BE49-F238E27FC236}">
                <a16:creationId xmlns:a16="http://schemas.microsoft.com/office/drawing/2014/main" id="{D1FD6F66-BB40-3EDF-AC63-6BBF2EE15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8942" y="1285875"/>
            <a:ext cx="2047875" cy="2143125"/>
          </a:xfrm>
          <a:prstGeom prst="rect">
            <a:avLst/>
          </a:prstGeom>
        </p:spPr>
      </p:pic>
      <p:sp>
        <p:nvSpPr>
          <p:cNvPr id="12" name="TextBox 11">
            <a:extLst>
              <a:ext uri="{FF2B5EF4-FFF2-40B4-BE49-F238E27FC236}">
                <a16:creationId xmlns:a16="http://schemas.microsoft.com/office/drawing/2014/main" id="{98D7A7C5-DF94-44D0-BAE3-C4BC7EF1BBA4}"/>
              </a:ext>
            </a:extLst>
          </p:cNvPr>
          <p:cNvSpPr txBox="1"/>
          <p:nvPr/>
        </p:nvSpPr>
        <p:spPr>
          <a:xfrm>
            <a:off x="6233844" y="4031037"/>
            <a:ext cx="6097712" cy="646331"/>
          </a:xfrm>
          <a:prstGeom prst="rect">
            <a:avLst/>
          </a:prstGeom>
          <a:noFill/>
        </p:spPr>
        <p:txBody>
          <a:bodyPr wrap="square">
            <a:spAutoFit/>
          </a:bodyPr>
          <a:lstStyle/>
          <a:p>
            <a:pPr algn="ctr"/>
            <a:r>
              <a:rPr lang="en-US" b="1" i="0" dirty="0">
                <a:solidFill>
                  <a:srgbClr val="374151"/>
                </a:solidFill>
                <a:effectLst/>
                <a:latin typeface="Söhne"/>
              </a:rPr>
              <a:t>For data transformation and EDA</a:t>
            </a:r>
          </a:p>
          <a:p>
            <a:pPr algn="ctr"/>
            <a:endParaRPr lang="en-US" b="1" i="0" dirty="0">
              <a:solidFill>
                <a:srgbClr val="374151"/>
              </a:solidFill>
              <a:effectLst/>
              <a:latin typeface="Söhne"/>
            </a:endParaRPr>
          </a:p>
        </p:txBody>
      </p:sp>
    </p:spTree>
    <p:extLst>
      <p:ext uri="{BB962C8B-B14F-4D97-AF65-F5344CB8AC3E}">
        <p14:creationId xmlns:p14="http://schemas.microsoft.com/office/powerpoint/2010/main" val="31244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B9E33-8E63-27C4-2B4E-D565235FA35A}"/>
              </a:ext>
            </a:extLst>
          </p:cNvPr>
          <p:cNvSpPr txBox="1"/>
          <p:nvPr/>
        </p:nvSpPr>
        <p:spPr>
          <a:xfrm>
            <a:off x="375920" y="436880"/>
            <a:ext cx="8636000" cy="2062103"/>
          </a:xfrm>
          <a:prstGeom prst="rect">
            <a:avLst/>
          </a:prstGeom>
          <a:noFill/>
        </p:spPr>
        <p:txBody>
          <a:bodyPr wrap="square" rtlCol="0">
            <a:spAutoFit/>
          </a:bodyPr>
          <a:lstStyle/>
          <a:p>
            <a:pPr algn="ctr"/>
            <a:r>
              <a:rPr lang="en-US" sz="2800" b="1" dirty="0"/>
              <a:t>Theme </a:t>
            </a:r>
          </a:p>
          <a:p>
            <a:endParaRPr lang="en-US" sz="2800" dirty="0"/>
          </a:p>
          <a:p>
            <a:r>
              <a:rPr lang="en-US" sz="2400" b="0" i="0" dirty="0">
                <a:solidFill>
                  <a:srgbClr val="374151"/>
                </a:solidFill>
                <a:effectLst/>
                <a:latin typeface="Söhne"/>
              </a:rPr>
              <a:t>Embrace the diversity of airports worldwide with a collage-style theme showcasing iconic elements from different airports. A collage can feature airport terminals, control towers, and aviation symbols.</a:t>
            </a:r>
            <a:endParaRPr lang="en-IN" sz="2400" dirty="0"/>
          </a:p>
        </p:txBody>
      </p:sp>
      <p:pic>
        <p:nvPicPr>
          <p:cNvPr id="12" name="Picture 11">
            <a:extLst>
              <a:ext uri="{FF2B5EF4-FFF2-40B4-BE49-F238E27FC236}">
                <a16:creationId xmlns:a16="http://schemas.microsoft.com/office/drawing/2014/main" id="{701CEDF5-017D-8F1F-A670-DA6C9E026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276" y="2756477"/>
            <a:ext cx="3176160" cy="2202637"/>
          </a:xfrm>
          <a:prstGeom prst="rect">
            <a:avLst/>
          </a:prstGeom>
        </p:spPr>
      </p:pic>
      <p:pic>
        <p:nvPicPr>
          <p:cNvPr id="14" name="Picture 13">
            <a:extLst>
              <a:ext uri="{FF2B5EF4-FFF2-40B4-BE49-F238E27FC236}">
                <a16:creationId xmlns:a16="http://schemas.microsoft.com/office/drawing/2014/main" id="{BC88C476-CB4F-57AC-646B-36715D5C5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238" y="2557462"/>
            <a:ext cx="3689868" cy="2455439"/>
          </a:xfrm>
          <a:prstGeom prst="rect">
            <a:avLst/>
          </a:prstGeom>
        </p:spPr>
      </p:pic>
    </p:spTree>
    <p:extLst>
      <p:ext uri="{BB962C8B-B14F-4D97-AF65-F5344CB8AC3E}">
        <p14:creationId xmlns:p14="http://schemas.microsoft.com/office/powerpoint/2010/main" val="100593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07E0C-721E-6F22-EC32-A75442A59E50}"/>
              </a:ext>
            </a:extLst>
          </p:cNvPr>
          <p:cNvSpPr txBox="1"/>
          <p:nvPr/>
        </p:nvSpPr>
        <p:spPr>
          <a:xfrm>
            <a:off x="802640" y="477520"/>
            <a:ext cx="10437506" cy="584775"/>
          </a:xfrm>
          <a:prstGeom prst="rect">
            <a:avLst/>
          </a:prstGeom>
          <a:noFill/>
        </p:spPr>
        <p:txBody>
          <a:bodyPr wrap="square" rtlCol="0">
            <a:spAutoFit/>
          </a:bodyPr>
          <a:lstStyle/>
          <a:p>
            <a:pPr algn="ctr"/>
            <a:r>
              <a:rPr lang="en-IN" sz="3200" b="1" dirty="0"/>
              <a:t>Visuals</a:t>
            </a:r>
          </a:p>
        </p:txBody>
      </p:sp>
      <p:pic>
        <p:nvPicPr>
          <p:cNvPr id="5" name="Picture 4">
            <a:extLst>
              <a:ext uri="{FF2B5EF4-FFF2-40B4-BE49-F238E27FC236}">
                <a16:creationId xmlns:a16="http://schemas.microsoft.com/office/drawing/2014/main" id="{E890470B-5172-BBA3-E7BC-1BBC54191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853" y="1080528"/>
            <a:ext cx="10288293" cy="5777472"/>
          </a:xfrm>
          <a:prstGeom prst="rect">
            <a:avLst/>
          </a:prstGeom>
        </p:spPr>
      </p:pic>
    </p:spTree>
    <p:extLst>
      <p:ext uri="{BB962C8B-B14F-4D97-AF65-F5344CB8AC3E}">
        <p14:creationId xmlns:p14="http://schemas.microsoft.com/office/powerpoint/2010/main" val="397166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628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Rohit nautiyal</cp:lastModifiedBy>
  <cp:revision>3</cp:revision>
  <dcterms:created xsi:type="dcterms:W3CDTF">2023-06-01T08:06:45Z</dcterms:created>
  <dcterms:modified xsi:type="dcterms:W3CDTF">2023-07-23T15:46:17Z</dcterms:modified>
</cp:coreProperties>
</file>