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6066-694F-45F1-8DD7-63C5AD3B33D2}"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3CE06-0FF8-4370-AF7D-26E7061F12B6}" type="slidenum">
              <a:rPr lang="en-IN" smtClean="0"/>
              <a:t>‹#›</a:t>
            </a:fld>
            <a:endParaRPr lang="en-IN"/>
          </a:p>
        </p:txBody>
      </p:sp>
    </p:spTree>
    <p:extLst>
      <p:ext uri="{BB962C8B-B14F-4D97-AF65-F5344CB8AC3E}">
        <p14:creationId xmlns:p14="http://schemas.microsoft.com/office/powerpoint/2010/main" val="117606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6C89-2499-7FFE-F0BD-C60B50B9D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43BA7D-46AC-8551-750E-8185B5422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D58689-7B6E-6A44-3F65-838B6AFED942}"/>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792B5105-A617-78EE-DCD7-2348C5481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510FF6-7105-C613-FE49-BB52B6CF9047}"/>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365687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8230-BE09-336E-0E74-C57CFC957B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8BDDB0-C8A2-E15F-E84D-AE7735ACD8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B3FDC-4DC6-1CDB-5CEF-CB0938A835E8}"/>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3E8E7E57-10FD-FAAF-2ED4-27C51C73D6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73BC7-3CF2-5589-7E18-74A2CAA2B494}"/>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235603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034E7-1CB0-F0B4-F8EF-9D7AE814D7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86CE9C-B5F4-E044-C199-309AD6CFF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19ABFC-0006-E2CF-FF07-7F1287E82F17}"/>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53668326-BDAC-6017-D924-4B58B44D2F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5FF603-3D6E-931F-0BD6-78C4BFD9B6FA}"/>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157432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43C2-7764-AE8A-A1D4-76CF212EC0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AC3A2D-DD64-5463-A9C7-62EEF62AE4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966F8-B04C-AC75-889F-4A0FF7E5F6BF}"/>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3F393B56-188B-E4AE-075F-A282D0C1A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08B12-7486-7D6F-7B52-C53AE2F57347}"/>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69610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10A8-6436-E150-1DF5-9B8FF339F3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655909-E62D-1898-4D6B-64F1EFA8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04F2F-CAF0-0D40-E22F-03B200DDAB88}"/>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0756D49F-A470-578D-08EB-5479FDC7C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A46B2-AE1B-EA33-9F8D-A98BE3109B78}"/>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316765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72BC-4A82-7ED6-5AB4-9CD6665A66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443DE3-0372-0ACA-6ECB-BA8C0AAB13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02F0A-9E21-9CD5-E3AB-AD564AA424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CB0BAE-B974-CA5E-82FA-0A3784816ED6}"/>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6" name="Footer Placeholder 5">
            <a:extLst>
              <a:ext uri="{FF2B5EF4-FFF2-40B4-BE49-F238E27FC236}">
                <a16:creationId xmlns:a16="http://schemas.microsoft.com/office/drawing/2014/main" id="{CAB6E675-17D8-E05C-3D41-76137D1C8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309D1E-7D89-8E7F-5BCE-39219D312355}"/>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160002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CE3A-1BCE-7618-9BDF-12195C8D47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5EEB13-FAEF-E7D6-1DA7-23F55709B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DF815E-56FF-C365-DC73-4FBA3ECB6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5202DE-E92D-382D-B7A6-E2FD5FF9C2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1D80C7-1CC8-E439-28B1-C2A7012FE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F4AD6F-D749-16DE-A080-79E2268D1BC2}"/>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8" name="Footer Placeholder 7">
            <a:extLst>
              <a:ext uri="{FF2B5EF4-FFF2-40B4-BE49-F238E27FC236}">
                <a16:creationId xmlns:a16="http://schemas.microsoft.com/office/drawing/2014/main" id="{074339ED-8AD0-37C5-9954-EB778289D7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9AF91D-D000-293F-31A5-8BDC560290CB}"/>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198623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23A3-D04E-A112-A537-878575A663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1123FE-8771-4155-B7EF-50470FC45ACE}"/>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4" name="Footer Placeholder 3">
            <a:extLst>
              <a:ext uri="{FF2B5EF4-FFF2-40B4-BE49-F238E27FC236}">
                <a16:creationId xmlns:a16="http://schemas.microsoft.com/office/drawing/2014/main" id="{53C597AE-9E13-B8CB-91D2-D5CE01EC31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6ACA02-C3D9-16DC-D1A1-BE5C39034EDB}"/>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286938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B427BC-2B73-8BD5-F651-80D79092DF50}"/>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3" name="Footer Placeholder 2">
            <a:extLst>
              <a:ext uri="{FF2B5EF4-FFF2-40B4-BE49-F238E27FC236}">
                <a16:creationId xmlns:a16="http://schemas.microsoft.com/office/drawing/2014/main" id="{9B57874D-9157-BCA5-4F27-7898C4198D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F0FF0-0991-3353-A264-07B7B67C2F9C}"/>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168040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AFB1-6BF2-66F3-843B-2FA550AB0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424CB2-A37A-9D81-C572-E9DDB647D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63A578-35EC-97A7-E01A-BF9C0B7FC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2817D-2899-6290-EC50-B446213E643F}"/>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6" name="Footer Placeholder 5">
            <a:extLst>
              <a:ext uri="{FF2B5EF4-FFF2-40B4-BE49-F238E27FC236}">
                <a16:creationId xmlns:a16="http://schemas.microsoft.com/office/drawing/2014/main" id="{425C5C8C-5B54-A974-B15C-38B3A5FF4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10CCEC-D4B4-4B36-EE29-0BA9DFD544EB}"/>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38201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7B50-0A62-96C6-47C7-F64BC4780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4B40C6-BDE4-EFEA-81F4-982C9763F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3910B9-2285-A8CF-9493-D5FF32243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4EAC7-7F0E-B6D1-0ED3-2193505AB85D}"/>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6" name="Footer Placeholder 5">
            <a:extLst>
              <a:ext uri="{FF2B5EF4-FFF2-40B4-BE49-F238E27FC236}">
                <a16:creationId xmlns:a16="http://schemas.microsoft.com/office/drawing/2014/main" id="{DE434C41-9F4D-7953-C456-B23FC0E91D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5DDD4B-F400-50D4-D1FF-3FBAAFB72A4A}"/>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325719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1634-D249-86D3-2F66-0ECF9A332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5707EB-3224-5413-1C89-1B554F3B5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2EF0C-5EAF-8C05-D65D-B67040D5C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B3A43C00-F40A-A9E6-E8AA-EB047064D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165592-803B-0090-FE4B-2795E0368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7447E-AE17-4A93-9FC3-F3E697315375}" type="slidenum">
              <a:rPr lang="en-IN" smtClean="0"/>
              <a:t>‹#›</a:t>
            </a:fld>
            <a:endParaRPr lang="en-IN"/>
          </a:p>
        </p:txBody>
      </p:sp>
    </p:spTree>
    <p:extLst>
      <p:ext uri="{BB962C8B-B14F-4D97-AF65-F5344CB8AC3E}">
        <p14:creationId xmlns:p14="http://schemas.microsoft.com/office/powerpoint/2010/main" val="98607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3B9E8-DCDB-D706-A060-4337273E6184}"/>
              </a:ext>
            </a:extLst>
          </p:cNvPr>
          <p:cNvSpPr txBox="1"/>
          <p:nvPr/>
        </p:nvSpPr>
        <p:spPr>
          <a:xfrm>
            <a:off x="2607065" y="1084394"/>
            <a:ext cx="6097712" cy="4524315"/>
          </a:xfrm>
          <a:prstGeom prst="rect">
            <a:avLst/>
          </a:prstGeom>
          <a:noFill/>
        </p:spPr>
        <p:txBody>
          <a:bodyPr wrap="square">
            <a:spAutoFit/>
          </a:bodyPr>
          <a:lstStyle/>
          <a:p>
            <a:pPr algn="ctr"/>
            <a:r>
              <a:rPr lang="en-US" sz="3600" b="1" i="0" dirty="0">
                <a:solidFill>
                  <a:schemeClr val="accent2">
                    <a:lumMod val="50000"/>
                  </a:schemeClr>
                </a:solidFill>
                <a:effectLst/>
                <a:latin typeface="Söhne"/>
              </a:rPr>
              <a:t>Airport and Airline Data Analysis</a:t>
            </a:r>
          </a:p>
          <a:p>
            <a:pPr algn="ctr"/>
            <a:endParaRPr lang="en-US" sz="3600" dirty="0"/>
          </a:p>
          <a:p>
            <a:pPr algn="ctr"/>
            <a:r>
              <a:rPr lang="en-US" sz="3600" b="1" dirty="0"/>
              <a:t>High Level Design</a:t>
            </a:r>
          </a:p>
          <a:p>
            <a:pPr algn="ctr"/>
            <a:endParaRPr lang="en-US" sz="3600" b="1" dirty="0"/>
          </a:p>
          <a:p>
            <a:pPr algn="ctr"/>
            <a:r>
              <a:rPr lang="en-US" sz="3600" b="1" dirty="0"/>
              <a:t> Author: </a:t>
            </a:r>
            <a:r>
              <a:rPr lang="en-US" sz="3600" b="1"/>
              <a:t>Rohit Nautiyal and Mansi</a:t>
            </a:r>
          </a:p>
          <a:p>
            <a:pPr algn="ctr"/>
            <a:endParaRPr lang="en-IN" sz="3600" b="1" dirty="0">
              <a:solidFill>
                <a:schemeClr val="accent2">
                  <a:lumMod val="50000"/>
                </a:schemeClr>
              </a:solidFill>
            </a:endParaRPr>
          </a:p>
        </p:txBody>
      </p:sp>
    </p:spTree>
    <p:extLst>
      <p:ext uri="{BB962C8B-B14F-4D97-AF65-F5344CB8AC3E}">
        <p14:creationId xmlns:p14="http://schemas.microsoft.com/office/powerpoint/2010/main" val="641244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81B99-7334-EBEA-4558-093F9A83EF97}"/>
              </a:ext>
            </a:extLst>
          </p:cNvPr>
          <p:cNvSpPr txBox="1"/>
          <p:nvPr/>
        </p:nvSpPr>
        <p:spPr>
          <a:xfrm>
            <a:off x="493160" y="369870"/>
            <a:ext cx="10541285" cy="4216539"/>
          </a:xfrm>
          <a:prstGeom prst="rect">
            <a:avLst/>
          </a:prstGeom>
          <a:noFill/>
        </p:spPr>
        <p:txBody>
          <a:bodyPr wrap="square" rtlCol="0">
            <a:spAutoFit/>
          </a:bodyPr>
          <a:lstStyle/>
          <a:p>
            <a:pPr algn="ctr"/>
            <a:r>
              <a:rPr lang="en-US" sz="3200" b="1" i="0" dirty="0">
                <a:solidFill>
                  <a:srgbClr val="374151"/>
                </a:solidFill>
                <a:effectLst/>
                <a:latin typeface="Söhne"/>
              </a:rPr>
              <a:t>KPIs (Key Performance Indicators)</a:t>
            </a:r>
          </a:p>
          <a:p>
            <a:pPr algn="l"/>
            <a:endParaRPr lang="en-US" b="1" dirty="0">
              <a:solidFill>
                <a:srgbClr val="374151"/>
              </a:solidFill>
              <a:latin typeface="Söhne"/>
            </a:endParaRPr>
          </a:p>
          <a:p>
            <a:pPr algn="l"/>
            <a:r>
              <a:rPr lang="en-US" sz="2000" b="0" i="0" dirty="0">
                <a:solidFill>
                  <a:srgbClr val="374151"/>
                </a:solidFill>
                <a:effectLst/>
                <a:latin typeface="Söhne"/>
              </a:rPr>
              <a:t>The dashboard will present the following KPIs:</a:t>
            </a:r>
          </a:p>
          <a:p>
            <a:pPr algn="l">
              <a:buFont typeface="Arial" panose="020B0604020202020204" pitchFamily="34" charset="0"/>
              <a:buChar char="•"/>
            </a:pPr>
            <a:r>
              <a:rPr lang="en-US" sz="2000" b="0" i="0" dirty="0">
                <a:solidFill>
                  <a:schemeClr val="tx1">
                    <a:lumMod val="95000"/>
                    <a:lumOff val="5000"/>
                  </a:schemeClr>
                </a:solidFill>
                <a:effectLst/>
                <a:latin typeface="Söhne"/>
              </a:rPr>
              <a:t>TOTAL COUNT OF FLIGHTS</a:t>
            </a:r>
          </a:p>
          <a:p>
            <a:pPr algn="l">
              <a:buFont typeface="Arial" panose="020B0604020202020204" pitchFamily="34" charset="0"/>
              <a:buChar char="•"/>
            </a:pPr>
            <a:r>
              <a:rPr lang="en-US" sz="2000" b="0" i="0" dirty="0">
                <a:solidFill>
                  <a:schemeClr val="tx1">
                    <a:lumMod val="95000"/>
                    <a:lumOff val="5000"/>
                  </a:schemeClr>
                </a:solidFill>
                <a:effectLst/>
                <a:latin typeface="Söhne"/>
              </a:rPr>
              <a:t>AVERAGE NUMBER OF FLIGHTS ON DAILY BASIS</a:t>
            </a:r>
          </a:p>
          <a:p>
            <a:pPr algn="l">
              <a:buFont typeface="Arial" panose="020B0604020202020204" pitchFamily="34" charset="0"/>
              <a:buChar char="•"/>
            </a:pPr>
            <a:r>
              <a:rPr lang="en-US" sz="2000" b="0" i="0" dirty="0">
                <a:solidFill>
                  <a:schemeClr val="tx1">
                    <a:lumMod val="95000"/>
                    <a:lumOff val="5000"/>
                  </a:schemeClr>
                </a:solidFill>
                <a:effectLst/>
                <a:latin typeface="Söhne"/>
              </a:rPr>
              <a:t>MAXIMUM FLIGHTS (FLYSFO GATE)</a:t>
            </a:r>
          </a:p>
          <a:p>
            <a:pPr algn="l">
              <a:buFont typeface="Arial" panose="020B0604020202020204" pitchFamily="34" charset="0"/>
              <a:buChar char="•"/>
            </a:pPr>
            <a:r>
              <a:rPr lang="en-US" sz="2000" b="0" i="0" dirty="0">
                <a:solidFill>
                  <a:schemeClr val="tx1">
                    <a:lumMod val="95000"/>
                    <a:lumOff val="5000"/>
                  </a:schemeClr>
                </a:solidFill>
                <a:effectLst/>
                <a:latin typeface="Söhne"/>
              </a:rPr>
              <a:t>MOST NUMBER OF FLIGHTS WERE FOUND ON DAY</a:t>
            </a:r>
          </a:p>
          <a:p>
            <a:pPr algn="l">
              <a:buFont typeface="Arial" panose="020B0604020202020204" pitchFamily="34" charset="0"/>
              <a:buChar char="•"/>
            </a:pPr>
            <a:r>
              <a:rPr lang="en-US" sz="2000" b="0" i="0" dirty="0">
                <a:solidFill>
                  <a:schemeClr val="tx1">
                    <a:lumMod val="95000"/>
                    <a:lumOff val="5000"/>
                  </a:schemeClr>
                </a:solidFill>
                <a:effectLst/>
                <a:latin typeface="Söhne"/>
              </a:rPr>
              <a:t>MAXIMUM AVERAGE DELAY WAS OBSERVED ON DAY</a:t>
            </a:r>
          </a:p>
          <a:p>
            <a:pPr algn="l">
              <a:buFont typeface="Arial" panose="020B0604020202020204" pitchFamily="34" charset="0"/>
              <a:buChar char="•"/>
            </a:pPr>
            <a:r>
              <a:rPr lang="en-US" sz="2000" b="0" i="0" dirty="0">
                <a:solidFill>
                  <a:schemeClr val="tx1">
                    <a:lumMod val="95000"/>
                    <a:lumOff val="5000"/>
                  </a:schemeClr>
                </a:solidFill>
                <a:effectLst/>
                <a:latin typeface="Söhne"/>
              </a:rPr>
              <a:t>MAXIMUM NUMBER OF FLIGHTS WERE OBSERVED ON DATE</a:t>
            </a:r>
          </a:p>
          <a:p>
            <a:pPr algn="l">
              <a:buFont typeface="Arial" panose="020B0604020202020204" pitchFamily="34" charset="0"/>
              <a:buChar char="•"/>
            </a:pPr>
            <a:r>
              <a:rPr lang="en-US" sz="2000" b="0" i="0" dirty="0">
                <a:solidFill>
                  <a:schemeClr val="tx1">
                    <a:lumMod val="95000"/>
                    <a:lumOff val="5000"/>
                  </a:schemeClr>
                </a:solidFill>
                <a:effectLst/>
                <a:latin typeface="Söhne"/>
              </a:rPr>
              <a:t>LEAST NUMBER OF FLIGHTS WAS OBSERVED ON DAY</a:t>
            </a:r>
          </a:p>
          <a:p>
            <a:pPr algn="l">
              <a:buFont typeface="Arial" panose="020B0604020202020204" pitchFamily="34" charset="0"/>
              <a:buChar char="•"/>
            </a:pPr>
            <a:r>
              <a:rPr lang="en-US" sz="2000" b="0" i="0" dirty="0">
                <a:solidFill>
                  <a:schemeClr val="tx1">
                    <a:lumMod val="95000"/>
                    <a:lumOff val="5000"/>
                  </a:schemeClr>
                </a:solidFill>
                <a:effectLst/>
                <a:latin typeface="Söhne"/>
              </a:rPr>
              <a:t>DISTANCE TO BE COVERED IN A ROUTE</a:t>
            </a:r>
          </a:p>
          <a:p>
            <a:pPr algn="l">
              <a:buFont typeface="Arial" panose="020B0604020202020204" pitchFamily="34" charset="0"/>
              <a:buChar char="•"/>
            </a:pPr>
            <a:r>
              <a:rPr lang="en-US" sz="2000" b="0" i="0" dirty="0">
                <a:solidFill>
                  <a:schemeClr val="tx1">
                    <a:lumMod val="95000"/>
                    <a:lumOff val="5000"/>
                  </a:schemeClr>
                </a:solidFill>
                <a:effectLst/>
                <a:latin typeface="Söhne"/>
              </a:rPr>
              <a:t>FLIGHT STATUS</a:t>
            </a:r>
          </a:p>
          <a:p>
            <a:endParaRPr lang="en-IN" dirty="0"/>
          </a:p>
        </p:txBody>
      </p:sp>
    </p:spTree>
    <p:extLst>
      <p:ext uri="{BB962C8B-B14F-4D97-AF65-F5344CB8AC3E}">
        <p14:creationId xmlns:p14="http://schemas.microsoft.com/office/powerpoint/2010/main" val="159727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E41D2-9BD9-2975-F072-9E83523BCD30}"/>
              </a:ext>
            </a:extLst>
          </p:cNvPr>
          <p:cNvSpPr txBox="1"/>
          <p:nvPr/>
        </p:nvSpPr>
        <p:spPr>
          <a:xfrm>
            <a:off x="585627" y="410966"/>
            <a:ext cx="10140593" cy="3939540"/>
          </a:xfrm>
          <a:prstGeom prst="rect">
            <a:avLst/>
          </a:prstGeom>
          <a:noFill/>
        </p:spPr>
        <p:txBody>
          <a:bodyPr wrap="square" rtlCol="0">
            <a:spAutoFit/>
          </a:bodyPr>
          <a:lstStyle/>
          <a:p>
            <a:pPr algn="ctr"/>
            <a:r>
              <a:rPr lang="en-US" sz="3200" b="1" i="0" dirty="0">
                <a:effectLst/>
                <a:latin typeface="Söhne"/>
              </a:rPr>
              <a:t>Deployment</a:t>
            </a:r>
          </a:p>
          <a:p>
            <a:endParaRPr lang="en-US" b="1" dirty="0">
              <a:solidFill>
                <a:srgbClr val="374151"/>
              </a:solidFill>
              <a:latin typeface="Söhne"/>
            </a:endParaRPr>
          </a:p>
          <a:p>
            <a:pPr marL="342900" indent="-342900">
              <a:buFont typeface="Arial" panose="020B0604020202020204" pitchFamily="34" charset="0"/>
              <a:buChar char="•"/>
            </a:pPr>
            <a:r>
              <a:rPr lang="en-US" sz="2000" b="0" i="0" dirty="0">
                <a:solidFill>
                  <a:schemeClr val="tx1">
                    <a:lumMod val="95000"/>
                    <a:lumOff val="5000"/>
                  </a:schemeClr>
                </a:solidFill>
                <a:effectLst/>
                <a:latin typeface="Söhne"/>
              </a:rPr>
              <a:t>The dashboard will be deployed on a web-based platform, accessible to relevant stakeholders for analysis and decision-making.</a:t>
            </a:r>
          </a:p>
          <a:p>
            <a:endParaRPr lang="en-US" sz="2000" dirty="0">
              <a:solidFill>
                <a:schemeClr val="tx1">
                  <a:lumMod val="95000"/>
                  <a:lumOff val="5000"/>
                </a:schemeClr>
              </a:solidFill>
              <a:latin typeface="Söhne"/>
            </a:endParaRPr>
          </a:p>
          <a:p>
            <a:pPr marL="342900" indent="-342900">
              <a:buFont typeface="Arial" panose="020B0604020202020204" pitchFamily="34" charset="0"/>
              <a:buChar char="•"/>
            </a:pPr>
            <a:r>
              <a:rPr lang="en-US" sz="2000" dirty="0">
                <a:solidFill>
                  <a:schemeClr val="tx1">
                    <a:lumMod val="95000"/>
                    <a:lumOff val="5000"/>
                  </a:schemeClr>
                </a:solidFill>
              </a:rPr>
              <a:t>There are multiple ways to deploy the dashboard in Power Bi. The simplest way is to save directly on Power Bi service from online mode. </a:t>
            </a:r>
          </a:p>
          <a:p>
            <a:endParaRPr lang="en-US" sz="2000" dirty="0">
              <a:solidFill>
                <a:schemeClr val="tx1">
                  <a:lumMod val="95000"/>
                  <a:lumOff val="5000"/>
                </a:schemeClr>
              </a:solidFill>
            </a:endParaRPr>
          </a:p>
          <a:p>
            <a:pPr marL="342900" indent="-342900">
              <a:buFont typeface="Arial" panose="020B0604020202020204" pitchFamily="34" charset="0"/>
              <a:buChar char="•"/>
            </a:pPr>
            <a:r>
              <a:rPr lang="en-US" sz="2000" dirty="0">
                <a:solidFill>
                  <a:schemeClr val="tx1">
                    <a:lumMod val="95000"/>
                    <a:lumOff val="5000"/>
                  </a:schemeClr>
                </a:solidFill>
              </a:rPr>
              <a:t>One can easily save the work from the desktop and then it will open in browser, then user has to sign in and the work will be saved. This work can see all the viewers around the world.</a:t>
            </a:r>
          </a:p>
          <a:p>
            <a:endParaRPr lang="en-US" sz="2000" dirty="0">
              <a:solidFill>
                <a:schemeClr val="tx1">
                  <a:lumMod val="95000"/>
                  <a:lumOff val="5000"/>
                </a:schemeClr>
              </a:solidFill>
            </a:endParaRPr>
          </a:p>
          <a:p>
            <a:pPr marL="342900" indent="-342900">
              <a:buFont typeface="Arial" panose="020B0604020202020204" pitchFamily="34" charset="0"/>
              <a:buChar char="•"/>
            </a:pPr>
            <a:r>
              <a:rPr lang="en-US" sz="2000" dirty="0">
                <a:solidFill>
                  <a:schemeClr val="tx1">
                    <a:lumMod val="95000"/>
                    <a:lumOff val="5000"/>
                  </a:schemeClr>
                </a:solidFill>
              </a:rPr>
              <a:t> You can share it via a sharable link. Thus, user can deploy a dashboard using Power Bi</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45885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A7E9B-701C-A4B9-9788-9027BB7CEE9D}"/>
              </a:ext>
            </a:extLst>
          </p:cNvPr>
          <p:cNvSpPr txBox="1"/>
          <p:nvPr/>
        </p:nvSpPr>
        <p:spPr>
          <a:xfrm>
            <a:off x="832207" y="297951"/>
            <a:ext cx="10438544" cy="2092881"/>
          </a:xfrm>
          <a:prstGeom prst="rect">
            <a:avLst/>
          </a:prstGeom>
          <a:noFill/>
        </p:spPr>
        <p:txBody>
          <a:bodyPr wrap="square" rtlCol="0">
            <a:spAutoFit/>
          </a:bodyPr>
          <a:lstStyle/>
          <a:p>
            <a:r>
              <a:rPr lang="en-US" sz="3200" b="1" i="0" dirty="0">
                <a:effectLst/>
                <a:latin typeface="Söhne"/>
              </a:rPr>
              <a:t>Conclusion</a:t>
            </a:r>
          </a:p>
          <a:p>
            <a:endParaRPr lang="en-US" b="1" dirty="0">
              <a:solidFill>
                <a:schemeClr val="tx1">
                  <a:lumMod val="95000"/>
                  <a:lumOff val="5000"/>
                </a:schemeClr>
              </a:solidFill>
              <a:latin typeface="Söhne"/>
            </a:endParaRPr>
          </a:p>
          <a:p>
            <a:r>
              <a:rPr lang="en-US" sz="2000" b="0" i="0" dirty="0">
                <a:solidFill>
                  <a:schemeClr val="tx1">
                    <a:lumMod val="95000"/>
                    <a:lumOff val="5000"/>
                  </a:schemeClr>
                </a:solidFill>
                <a:effectLst/>
                <a:latin typeface="Söhne"/>
              </a:rPr>
              <a:t>The Airport and Airline Data Analysis Dashboard will provide valuable insights into flight destinations, busy and lengthy routes, and flight patterns. By leveraging Python for data transformation and Power BI for visualization, the project aims to facilitate data-driven decision-making for the aviation industry.</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470665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6B9E1B-3E21-D8F3-0BBA-5666994BAAD4}"/>
              </a:ext>
            </a:extLst>
          </p:cNvPr>
          <p:cNvSpPr txBox="1"/>
          <p:nvPr/>
        </p:nvSpPr>
        <p:spPr>
          <a:xfrm>
            <a:off x="513708" y="267128"/>
            <a:ext cx="11147461" cy="2400657"/>
          </a:xfrm>
          <a:prstGeom prst="rect">
            <a:avLst/>
          </a:prstGeom>
          <a:noFill/>
        </p:spPr>
        <p:txBody>
          <a:bodyPr wrap="square" rtlCol="0">
            <a:spAutoFit/>
          </a:bodyPr>
          <a:lstStyle/>
          <a:p>
            <a:pPr algn="ctr"/>
            <a:r>
              <a:rPr lang="en-US" sz="3200" b="1" i="0" dirty="0">
                <a:solidFill>
                  <a:srgbClr val="374151"/>
                </a:solidFill>
                <a:effectLst/>
                <a:latin typeface="Söhne"/>
              </a:rPr>
              <a:t>Future Recommendations</a:t>
            </a:r>
          </a:p>
          <a:p>
            <a:pPr algn="l"/>
            <a:endParaRPr lang="en-US" b="1" dirty="0">
              <a:solidFill>
                <a:srgbClr val="374151"/>
              </a:solidFill>
              <a:latin typeface="Söhne"/>
            </a:endParaRPr>
          </a:p>
          <a:p>
            <a:pPr algn="l"/>
            <a:r>
              <a:rPr lang="en-US" sz="2000" b="0" i="0" dirty="0">
                <a:solidFill>
                  <a:srgbClr val="374151"/>
                </a:solidFill>
                <a:effectLst/>
                <a:latin typeface="Söhne"/>
              </a:rPr>
              <a:t> </a:t>
            </a:r>
            <a:r>
              <a:rPr lang="en-US" sz="2000" b="0" i="0" dirty="0">
                <a:solidFill>
                  <a:schemeClr val="tx1">
                    <a:lumMod val="95000"/>
                    <a:lumOff val="5000"/>
                  </a:schemeClr>
                </a:solidFill>
                <a:effectLst/>
                <a:latin typeface="Söhne"/>
              </a:rPr>
              <a:t>Potential future enhancements could include incorporating real-time data for live flight tracking, additional analytics for route optimization, and predictive models for flight delays.</a:t>
            </a:r>
          </a:p>
          <a:p>
            <a:pPr algn="l"/>
            <a:r>
              <a:rPr lang="en-US" sz="2000" b="0" i="0" dirty="0">
                <a:solidFill>
                  <a:schemeClr val="tx1">
                    <a:lumMod val="95000"/>
                    <a:lumOff val="5000"/>
                  </a:schemeClr>
                </a:solidFill>
                <a:effectLst/>
                <a:latin typeface="Söhne"/>
              </a:rPr>
              <a:t>With this final document, you have a comprehensive overview of the project's objectives, methodology, and key metrics to be visualized in the Airport and Airline Data Analysis Dashboard. You can now proceed with the development and implementation of the dashboard to derive meaningful insights from the data. </a:t>
            </a:r>
            <a:endParaRPr lang="en-IN" dirty="0"/>
          </a:p>
        </p:txBody>
      </p:sp>
    </p:spTree>
    <p:extLst>
      <p:ext uri="{BB962C8B-B14F-4D97-AF65-F5344CB8AC3E}">
        <p14:creationId xmlns:p14="http://schemas.microsoft.com/office/powerpoint/2010/main" val="239966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06A4BA-4719-94A6-57DC-BFEDF2A8AE5A}"/>
              </a:ext>
            </a:extLst>
          </p:cNvPr>
          <p:cNvSpPr txBox="1"/>
          <p:nvPr/>
        </p:nvSpPr>
        <p:spPr>
          <a:xfrm>
            <a:off x="431515" y="318499"/>
            <a:ext cx="11363218" cy="6401753"/>
          </a:xfrm>
          <a:prstGeom prst="rect">
            <a:avLst/>
          </a:prstGeom>
          <a:noFill/>
        </p:spPr>
        <p:txBody>
          <a:bodyPr wrap="square" rtlCol="0">
            <a:spAutoFit/>
          </a:bodyPr>
          <a:lstStyle/>
          <a:p>
            <a:pPr algn="ctr"/>
            <a:r>
              <a:rPr lang="en-IN" sz="4000" b="1" dirty="0">
                <a:latin typeface="Söhne"/>
              </a:rPr>
              <a:t>INDEX</a:t>
            </a:r>
            <a:endParaRPr lang="en-IN" sz="4000" b="1" i="0" dirty="0">
              <a:effectLst/>
              <a:latin typeface="Söhne"/>
            </a:endParaRPr>
          </a:p>
          <a:p>
            <a:pPr marL="457200" indent="-457200" algn="l">
              <a:buFont typeface="Arial" panose="020B0604020202020204" pitchFamily="34" charset="0"/>
              <a:buChar char="•"/>
            </a:pPr>
            <a:r>
              <a:rPr lang="en-US" sz="3200" dirty="0"/>
              <a:t>Abstract </a:t>
            </a:r>
          </a:p>
          <a:p>
            <a:pPr algn="l"/>
            <a:endParaRPr lang="en-US" sz="3200" dirty="0"/>
          </a:p>
          <a:p>
            <a:pPr marL="457200" indent="-457200" algn="l">
              <a:buFont typeface="Arial" panose="020B0604020202020204" pitchFamily="34" charset="0"/>
              <a:buChar char="•"/>
            </a:pPr>
            <a:r>
              <a:rPr lang="en-US" sz="3200" dirty="0"/>
              <a:t>Given Tasks </a:t>
            </a:r>
          </a:p>
          <a:p>
            <a:pPr algn="l"/>
            <a:r>
              <a:rPr lang="en-US" sz="3200" dirty="0"/>
              <a:t> </a:t>
            </a:r>
          </a:p>
          <a:p>
            <a:pPr marL="457200" indent="-457200" algn="l">
              <a:buFont typeface="Arial" panose="020B0604020202020204" pitchFamily="34" charset="0"/>
              <a:buChar char="•"/>
            </a:pPr>
            <a:r>
              <a:rPr lang="en-US" sz="3200" dirty="0"/>
              <a:t>Scope </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t> Architecture </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t> Data Description </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t> Connect Data with Power Bi &amp; Deployment </a:t>
            </a:r>
            <a:endParaRPr lang="en-IN" b="1" i="0" dirty="0">
              <a:effectLst/>
              <a:latin typeface="Söhne"/>
            </a:endParaRPr>
          </a:p>
          <a:p>
            <a:pPr algn="ctr"/>
            <a:endParaRPr lang="en-IN" dirty="0"/>
          </a:p>
        </p:txBody>
      </p:sp>
    </p:spTree>
    <p:extLst>
      <p:ext uri="{BB962C8B-B14F-4D97-AF65-F5344CB8AC3E}">
        <p14:creationId xmlns:p14="http://schemas.microsoft.com/office/powerpoint/2010/main" val="67391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8AFD4-CB3C-1046-7372-8523311F7BB2}"/>
              </a:ext>
            </a:extLst>
          </p:cNvPr>
          <p:cNvSpPr txBox="1"/>
          <p:nvPr/>
        </p:nvSpPr>
        <p:spPr>
          <a:xfrm>
            <a:off x="568504" y="0"/>
            <a:ext cx="11054993" cy="1815882"/>
          </a:xfrm>
          <a:prstGeom prst="rect">
            <a:avLst/>
          </a:prstGeom>
          <a:noFill/>
        </p:spPr>
        <p:txBody>
          <a:bodyPr wrap="square" rtlCol="0">
            <a:spAutoFit/>
          </a:bodyPr>
          <a:lstStyle/>
          <a:p>
            <a:pPr algn="ctr"/>
            <a:r>
              <a:rPr lang="en-US" sz="3200" b="1" i="0" dirty="0">
                <a:effectLst/>
                <a:latin typeface="Söhne"/>
              </a:rPr>
              <a:t>Abstract </a:t>
            </a:r>
          </a:p>
          <a:p>
            <a:endParaRPr lang="en-US" sz="2000" b="1" dirty="0">
              <a:solidFill>
                <a:schemeClr val="tx1">
                  <a:lumMod val="95000"/>
                  <a:lumOff val="5000"/>
                </a:schemeClr>
              </a:solidFill>
              <a:latin typeface="Söhne"/>
            </a:endParaRPr>
          </a:p>
          <a:p>
            <a:r>
              <a:rPr lang="en-US" sz="2000" b="0" i="0" dirty="0">
                <a:solidFill>
                  <a:schemeClr val="tx1">
                    <a:lumMod val="95000"/>
                    <a:lumOff val="5000"/>
                  </a:schemeClr>
                </a:solidFill>
                <a:effectLst/>
                <a:latin typeface="Söhne"/>
              </a:rPr>
              <a:t>The Airport and Airline Data Analysis Dashboard project aims to provide insights into flight destinations, busy and lengthy routes, and meaningful relationships between attributes. The dashboard will be developed using Python for data transformation and Power BI for interactive visualizations</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245054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6147AE-BBAA-A5DD-24B9-DD4DFFAEA2D1}"/>
              </a:ext>
            </a:extLst>
          </p:cNvPr>
          <p:cNvSpPr txBox="1"/>
          <p:nvPr/>
        </p:nvSpPr>
        <p:spPr>
          <a:xfrm>
            <a:off x="770562" y="565079"/>
            <a:ext cx="9935110" cy="2677656"/>
          </a:xfrm>
          <a:prstGeom prst="rect">
            <a:avLst/>
          </a:prstGeom>
          <a:noFill/>
        </p:spPr>
        <p:txBody>
          <a:bodyPr wrap="square" rtlCol="0">
            <a:spAutoFit/>
          </a:bodyPr>
          <a:lstStyle/>
          <a:p>
            <a:pPr algn="ctr"/>
            <a:r>
              <a:rPr lang="en-US" sz="3200" b="1" i="0" dirty="0">
                <a:solidFill>
                  <a:srgbClr val="374151"/>
                </a:solidFill>
                <a:effectLst/>
                <a:latin typeface="Söhne"/>
              </a:rPr>
              <a:t>Given Tasks</a:t>
            </a:r>
          </a:p>
          <a:p>
            <a:pPr algn="l"/>
            <a:endParaRPr lang="en-US" b="0" i="0" dirty="0">
              <a:solidFill>
                <a:schemeClr val="tx1">
                  <a:lumMod val="95000"/>
                  <a:lumOff val="5000"/>
                </a:schemeClr>
              </a:solidFill>
              <a:effectLst/>
              <a:latin typeface="Söhne"/>
            </a:endParaRPr>
          </a:p>
          <a:p>
            <a:pPr algn="l">
              <a:buFont typeface="Arial" panose="020B0604020202020204" pitchFamily="34" charset="0"/>
              <a:buChar char="•"/>
            </a:pPr>
            <a:r>
              <a:rPr lang="en-US" sz="2000" b="0" i="0" dirty="0">
                <a:solidFill>
                  <a:schemeClr val="tx1">
                    <a:lumMod val="95000"/>
                    <a:lumOff val="5000"/>
                  </a:schemeClr>
                </a:solidFill>
                <a:effectLst/>
                <a:latin typeface="Söhne"/>
              </a:rPr>
              <a:t>    Identify flight destinations based on the provided dataset.</a:t>
            </a:r>
          </a:p>
          <a:p>
            <a:pPr algn="l"/>
            <a:endParaRPr lang="en-US" sz="2000" dirty="0">
              <a:solidFill>
                <a:schemeClr val="tx1">
                  <a:lumMod val="95000"/>
                  <a:lumOff val="5000"/>
                </a:schemeClr>
              </a:solidFill>
              <a:latin typeface="Söhne"/>
            </a:endParaRPr>
          </a:p>
          <a:p>
            <a:pPr marL="342900" indent="-342900" algn="l">
              <a:buFont typeface="Arial" panose="020B0604020202020204" pitchFamily="34" charset="0"/>
              <a:buChar char="•"/>
            </a:pPr>
            <a:r>
              <a:rPr lang="en-US" sz="2000" b="0" i="0" dirty="0">
                <a:solidFill>
                  <a:schemeClr val="tx1">
                    <a:lumMod val="95000"/>
                    <a:lumOff val="5000"/>
                  </a:schemeClr>
                </a:solidFill>
                <a:effectLst/>
                <a:latin typeface="Söhne"/>
              </a:rPr>
              <a:t>Analyze busy and lengthy flight routes using flight count and distance covered metrics.</a:t>
            </a:r>
          </a:p>
          <a:p>
            <a:pPr algn="l">
              <a:buFont typeface="Arial" panose="020B0604020202020204" pitchFamily="34" charset="0"/>
              <a:buChar char="•"/>
            </a:pPr>
            <a:endParaRPr lang="en-US" sz="2000" b="0" i="0" dirty="0">
              <a:solidFill>
                <a:schemeClr val="tx1">
                  <a:lumMod val="95000"/>
                  <a:lumOff val="5000"/>
                </a:schemeClr>
              </a:solidFill>
              <a:effectLst/>
              <a:latin typeface="Söhne"/>
            </a:endParaRPr>
          </a:p>
          <a:p>
            <a:pPr algn="l">
              <a:buFont typeface="Arial" panose="020B0604020202020204" pitchFamily="34" charset="0"/>
              <a:buChar char="•"/>
            </a:pPr>
            <a:r>
              <a:rPr lang="en-US" sz="2000" dirty="0">
                <a:solidFill>
                  <a:schemeClr val="tx1">
                    <a:lumMod val="95000"/>
                    <a:lumOff val="5000"/>
                  </a:schemeClr>
                </a:solidFill>
                <a:latin typeface="Söhne"/>
              </a:rPr>
              <a:t>     </a:t>
            </a:r>
            <a:r>
              <a:rPr lang="en-US" sz="2000" b="0" i="0" dirty="0">
                <a:solidFill>
                  <a:schemeClr val="tx1">
                    <a:lumMod val="95000"/>
                    <a:lumOff val="5000"/>
                  </a:schemeClr>
                </a:solidFill>
                <a:effectLst/>
                <a:latin typeface="Söhne"/>
              </a:rPr>
              <a:t>Explore meaningful relationships between attributes to gain valuable insights.</a:t>
            </a:r>
          </a:p>
          <a:p>
            <a:endParaRPr lang="en-IN" dirty="0"/>
          </a:p>
        </p:txBody>
      </p:sp>
    </p:spTree>
    <p:extLst>
      <p:ext uri="{BB962C8B-B14F-4D97-AF65-F5344CB8AC3E}">
        <p14:creationId xmlns:p14="http://schemas.microsoft.com/office/powerpoint/2010/main" val="261389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C2787E-A37A-0371-1369-BAD19CBA221A}"/>
              </a:ext>
            </a:extLst>
          </p:cNvPr>
          <p:cNvSpPr txBox="1"/>
          <p:nvPr/>
        </p:nvSpPr>
        <p:spPr>
          <a:xfrm>
            <a:off x="779124" y="0"/>
            <a:ext cx="10633753" cy="1785104"/>
          </a:xfrm>
          <a:prstGeom prst="rect">
            <a:avLst/>
          </a:prstGeom>
          <a:noFill/>
        </p:spPr>
        <p:txBody>
          <a:bodyPr wrap="square" rtlCol="0">
            <a:spAutoFit/>
          </a:bodyPr>
          <a:lstStyle/>
          <a:p>
            <a:pPr algn="ctr"/>
            <a:r>
              <a:rPr lang="en-US" sz="3200" b="1" i="0" dirty="0">
                <a:effectLst/>
                <a:latin typeface="Söhne"/>
              </a:rPr>
              <a:t>Scope</a:t>
            </a:r>
          </a:p>
          <a:p>
            <a:endParaRPr lang="en-US" b="1" dirty="0">
              <a:solidFill>
                <a:schemeClr val="tx1">
                  <a:lumMod val="95000"/>
                  <a:lumOff val="5000"/>
                </a:schemeClr>
              </a:solidFill>
              <a:latin typeface="Söhne"/>
            </a:endParaRPr>
          </a:p>
          <a:p>
            <a:r>
              <a:rPr lang="en-US" sz="2000" b="0" i="0" dirty="0">
                <a:solidFill>
                  <a:schemeClr val="tx1">
                    <a:lumMod val="95000"/>
                    <a:lumOff val="5000"/>
                  </a:schemeClr>
                </a:solidFill>
                <a:effectLst/>
                <a:latin typeface="Söhne"/>
              </a:rPr>
              <a:t>The project will utilize an airport and airline dataset to analyze flight routes and related metrics. The analysis will focus on flight counts, distances, delays, and flight status. The dashboard will not include real-time data or operational functionalities</a:t>
            </a:r>
            <a:r>
              <a:rPr lang="en-US" b="0" i="0" dirty="0">
                <a:solidFill>
                  <a:schemeClr val="tx1">
                    <a:lumMod val="95000"/>
                    <a:lumOff val="5000"/>
                  </a:schemeClr>
                </a:solidFill>
                <a:effectLst/>
                <a:latin typeface="Söhne"/>
              </a:rPr>
              <a:t>.</a:t>
            </a:r>
            <a:endParaRPr lang="en-IN" dirty="0">
              <a:solidFill>
                <a:schemeClr val="tx1">
                  <a:lumMod val="95000"/>
                  <a:lumOff val="5000"/>
                </a:schemeClr>
              </a:solidFill>
            </a:endParaRPr>
          </a:p>
        </p:txBody>
      </p:sp>
    </p:spTree>
    <p:extLst>
      <p:ext uri="{BB962C8B-B14F-4D97-AF65-F5344CB8AC3E}">
        <p14:creationId xmlns:p14="http://schemas.microsoft.com/office/powerpoint/2010/main" val="30053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9DE1A-1E81-CC37-BBAC-69D612374982}"/>
              </a:ext>
            </a:extLst>
          </p:cNvPr>
          <p:cNvSpPr txBox="1"/>
          <p:nvPr/>
        </p:nvSpPr>
        <p:spPr>
          <a:xfrm>
            <a:off x="123290" y="205482"/>
            <a:ext cx="11435137" cy="2000548"/>
          </a:xfrm>
          <a:prstGeom prst="rect">
            <a:avLst/>
          </a:prstGeom>
          <a:noFill/>
        </p:spPr>
        <p:txBody>
          <a:bodyPr wrap="square" rtlCol="0">
            <a:spAutoFit/>
          </a:bodyPr>
          <a:lstStyle/>
          <a:p>
            <a:pPr algn="ctr"/>
            <a:r>
              <a:rPr lang="en-IN" sz="3200" b="1" i="0" dirty="0">
                <a:effectLst/>
                <a:latin typeface="Söhne"/>
              </a:rPr>
              <a:t>Problem Statement</a:t>
            </a:r>
          </a:p>
          <a:p>
            <a:endParaRPr lang="en-IN" sz="3200" b="1" i="0" dirty="0">
              <a:effectLst/>
              <a:latin typeface="Söhne"/>
            </a:endParaRPr>
          </a:p>
          <a:p>
            <a:r>
              <a:rPr lang="en-IN" sz="2000" b="0" i="0" dirty="0">
                <a:solidFill>
                  <a:schemeClr val="tx1">
                    <a:lumMod val="95000"/>
                    <a:lumOff val="5000"/>
                  </a:schemeClr>
                </a:solidFill>
                <a:effectLst/>
                <a:latin typeface="Söhne"/>
              </a:rPr>
              <a:t>Develop a data analysis dashboard to identify flight destinations, </a:t>
            </a:r>
            <a:r>
              <a:rPr lang="en-IN" sz="2000" b="0" i="0" dirty="0" err="1">
                <a:solidFill>
                  <a:schemeClr val="tx1">
                    <a:lumMod val="95000"/>
                    <a:lumOff val="5000"/>
                  </a:schemeClr>
                </a:solidFill>
                <a:effectLst/>
                <a:latin typeface="Söhne"/>
              </a:rPr>
              <a:t>analyze</a:t>
            </a:r>
            <a:r>
              <a:rPr lang="en-IN" sz="2000" b="0" i="0" dirty="0">
                <a:solidFill>
                  <a:schemeClr val="tx1">
                    <a:lumMod val="95000"/>
                    <a:lumOff val="5000"/>
                  </a:schemeClr>
                </a:solidFill>
                <a:effectLst/>
                <a:latin typeface="Söhne"/>
              </a:rPr>
              <a:t> busy and lengthy routes, and showcase meaningful relationships between attributes using Python for data transformation and Power BI for data visualization.</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91555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BE0565-7321-23E3-51EA-12B9DC452C1D}"/>
              </a:ext>
            </a:extLst>
          </p:cNvPr>
          <p:cNvSpPr txBox="1"/>
          <p:nvPr/>
        </p:nvSpPr>
        <p:spPr>
          <a:xfrm>
            <a:off x="260278" y="0"/>
            <a:ext cx="11219380" cy="4924425"/>
          </a:xfrm>
          <a:prstGeom prst="rect">
            <a:avLst/>
          </a:prstGeom>
          <a:noFill/>
        </p:spPr>
        <p:txBody>
          <a:bodyPr wrap="square" rtlCol="0">
            <a:spAutoFit/>
          </a:bodyPr>
          <a:lstStyle/>
          <a:p>
            <a:pPr algn="l"/>
            <a:r>
              <a:rPr lang="en-US" sz="3200" b="1" i="0" dirty="0">
                <a:solidFill>
                  <a:srgbClr val="374151"/>
                </a:solidFill>
                <a:effectLst/>
                <a:latin typeface="Söhne"/>
              </a:rPr>
              <a:t>General Description</a:t>
            </a:r>
          </a:p>
          <a:p>
            <a:pPr algn="l"/>
            <a:endParaRPr lang="en-US" sz="3200" b="1" dirty="0">
              <a:solidFill>
                <a:srgbClr val="374151"/>
              </a:solidFill>
              <a:latin typeface="Söhne"/>
            </a:endParaRPr>
          </a:p>
          <a:p>
            <a:pPr algn="l"/>
            <a:r>
              <a:rPr lang="en-US" sz="2000" b="0" i="0" dirty="0">
                <a:solidFill>
                  <a:schemeClr val="tx1">
                    <a:lumMod val="95000"/>
                    <a:lumOff val="5000"/>
                  </a:schemeClr>
                </a:solidFill>
                <a:effectLst/>
                <a:latin typeface="Söhne"/>
              </a:rPr>
              <a:t>The dashboard will consist of interactive visualizations to explore various aspects of flight data. Sections will include:</a:t>
            </a:r>
          </a:p>
          <a:p>
            <a:pPr algn="l">
              <a:buFont typeface="Arial" panose="020B0604020202020204" pitchFamily="34" charset="0"/>
              <a:buChar char="•"/>
            </a:pPr>
            <a:endParaRPr lang="en-US" sz="2000" b="0" i="0" dirty="0">
              <a:solidFill>
                <a:schemeClr val="tx1">
                  <a:lumMod val="95000"/>
                  <a:lumOff val="5000"/>
                </a:schemeClr>
              </a:solidFill>
              <a:effectLst/>
              <a:latin typeface="Söhne"/>
            </a:endParaRPr>
          </a:p>
          <a:p>
            <a:pPr algn="l">
              <a:buFont typeface="Arial" panose="020B0604020202020204" pitchFamily="34" charset="0"/>
              <a:buChar char="•"/>
            </a:pPr>
            <a:r>
              <a:rPr lang="en-US" sz="2000" b="0" i="0" dirty="0">
                <a:solidFill>
                  <a:schemeClr val="tx1">
                    <a:lumMod val="95000"/>
                    <a:lumOff val="5000"/>
                  </a:schemeClr>
                </a:solidFill>
                <a:effectLst/>
                <a:latin typeface="Söhne"/>
              </a:rPr>
              <a:t>Overview: Key summary metrics and charts representing the total number of flights, average daily flights, and maximum flights at FLYSFO GATE.</a:t>
            </a:r>
          </a:p>
          <a:p>
            <a:pPr algn="l">
              <a:buFont typeface="Arial" panose="020B0604020202020204" pitchFamily="34" charset="0"/>
              <a:buChar char="•"/>
            </a:pPr>
            <a:endParaRPr lang="en-US" sz="2000" b="0" i="0" dirty="0">
              <a:solidFill>
                <a:schemeClr val="tx1">
                  <a:lumMod val="95000"/>
                  <a:lumOff val="5000"/>
                </a:schemeClr>
              </a:solidFill>
              <a:effectLst/>
              <a:latin typeface="Söhne"/>
            </a:endParaRPr>
          </a:p>
          <a:p>
            <a:pPr algn="l">
              <a:buFont typeface="Arial" panose="020B0604020202020204" pitchFamily="34" charset="0"/>
              <a:buChar char="•"/>
            </a:pPr>
            <a:r>
              <a:rPr lang="en-US" sz="2000" b="0" i="0" dirty="0">
                <a:solidFill>
                  <a:schemeClr val="tx1">
                    <a:lumMod val="95000"/>
                    <a:lumOff val="5000"/>
                  </a:schemeClr>
                </a:solidFill>
                <a:effectLst/>
                <a:latin typeface="Söhne"/>
              </a:rPr>
              <a:t>Flight Patterns: Visualize flight counts by day and date, identifying peak and off-peak periods.</a:t>
            </a:r>
          </a:p>
          <a:p>
            <a:pPr algn="l">
              <a:buFont typeface="Arial" panose="020B0604020202020204" pitchFamily="34" charset="0"/>
              <a:buChar char="•"/>
            </a:pPr>
            <a:endParaRPr lang="en-US" sz="2000" dirty="0">
              <a:solidFill>
                <a:schemeClr val="tx1">
                  <a:lumMod val="95000"/>
                  <a:lumOff val="5000"/>
                </a:schemeClr>
              </a:solidFill>
              <a:latin typeface="Söhne"/>
            </a:endParaRPr>
          </a:p>
          <a:p>
            <a:pPr algn="l">
              <a:buFont typeface="Arial" panose="020B0604020202020204" pitchFamily="34" charset="0"/>
              <a:buChar char="•"/>
            </a:pPr>
            <a:r>
              <a:rPr lang="en-US" sz="2000" b="0" i="0" dirty="0">
                <a:solidFill>
                  <a:schemeClr val="tx1">
                    <a:lumMod val="95000"/>
                    <a:lumOff val="5000"/>
                  </a:schemeClr>
                </a:solidFill>
                <a:effectLst/>
                <a:latin typeface="Söhne"/>
              </a:rPr>
              <a:t>Route Analysis: Explore the distance covered in different flight routes.</a:t>
            </a:r>
          </a:p>
          <a:p>
            <a:pPr algn="l">
              <a:buFont typeface="Arial" panose="020B0604020202020204" pitchFamily="34" charset="0"/>
              <a:buChar char="•"/>
            </a:pPr>
            <a:endParaRPr lang="en-US" sz="2000" b="0" i="0" dirty="0">
              <a:solidFill>
                <a:schemeClr val="tx1">
                  <a:lumMod val="95000"/>
                  <a:lumOff val="5000"/>
                </a:schemeClr>
              </a:solidFill>
              <a:effectLst/>
              <a:latin typeface="Söhne"/>
            </a:endParaRPr>
          </a:p>
          <a:p>
            <a:pPr algn="l">
              <a:buFont typeface="Arial" panose="020B0604020202020204" pitchFamily="34" charset="0"/>
              <a:buChar char="•"/>
            </a:pPr>
            <a:r>
              <a:rPr lang="en-US" sz="2000" b="0" i="0" dirty="0">
                <a:solidFill>
                  <a:schemeClr val="tx1">
                    <a:lumMod val="95000"/>
                    <a:lumOff val="5000"/>
                  </a:schemeClr>
                </a:solidFill>
                <a:effectLst/>
                <a:latin typeface="Söhne"/>
              </a:rPr>
              <a:t>Flight Status: Present flight status distribution, showing on-time, delayed, and canceled flights.</a:t>
            </a:r>
          </a:p>
          <a:p>
            <a:endParaRPr lang="en-IN" dirty="0"/>
          </a:p>
        </p:txBody>
      </p:sp>
    </p:spTree>
    <p:extLst>
      <p:ext uri="{BB962C8B-B14F-4D97-AF65-F5344CB8AC3E}">
        <p14:creationId xmlns:p14="http://schemas.microsoft.com/office/powerpoint/2010/main" val="16140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B6655-D4BE-8936-F506-B0B53D653362}"/>
              </a:ext>
            </a:extLst>
          </p:cNvPr>
          <p:cNvSpPr txBox="1"/>
          <p:nvPr/>
        </p:nvSpPr>
        <p:spPr>
          <a:xfrm>
            <a:off x="410966" y="431515"/>
            <a:ext cx="11332396" cy="3046988"/>
          </a:xfrm>
          <a:prstGeom prst="rect">
            <a:avLst/>
          </a:prstGeom>
          <a:noFill/>
        </p:spPr>
        <p:txBody>
          <a:bodyPr wrap="square" rtlCol="0">
            <a:spAutoFit/>
          </a:bodyPr>
          <a:lstStyle/>
          <a:p>
            <a:pPr algn="l"/>
            <a:r>
              <a:rPr lang="en-US" sz="3200" b="1" i="0" dirty="0">
                <a:solidFill>
                  <a:srgbClr val="374151"/>
                </a:solidFill>
                <a:effectLst/>
                <a:latin typeface="Söhne"/>
              </a:rPr>
              <a:t>Tools Used:</a:t>
            </a:r>
            <a:endParaRPr lang="en-US" sz="3200" b="0" i="0" dirty="0">
              <a:solidFill>
                <a:srgbClr val="374151"/>
              </a:solidFill>
              <a:effectLst/>
              <a:latin typeface="Söhne"/>
            </a:endParaRPr>
          </a:p>
          <a:p>
            <a:pPr algn="l">
              <a:buFont typeface="Arial" panose="020B0604020202020204" pitchFamily="34" charset="0"/>
              <a:buChar char="•"/>
            </a:pPr>
            <a:r>
              <a:rPr lang="en-US" sz="3200" b="0" i="0" dirty="0">
                <a:solidFill>
                  <a:schemeClr val="tx1">
                    <a:lumMod val="95000"/>
                    <a:lumOff val="5000"/>
                  </a:schemeClr>
                </a:solidFill>
                <a:effectLst/>
                <a:latin typeface="Söhne"/>
              </a:rPr>
              <a:t>Data Transformation: Python will be used for data cleaning, preprocessing, and any additional transformations required for analysis.</a:t>
            </a:r>
          </a:p>
          <a:p>
            <a:pPr algn="l">
              <a:buFont typeface="Arial" panose="020B0604020202020204" pitchFamily="34" charset="0"/>
              <a:buChar char="•"/>
            </a:pPr>
            <a:r>
              <a:rPr lang="en-US" sz="3200" b="0" i="0" dirty="0">
                <a:solidFill>
                  <a:schemeClr val="tx1">
                    <a:lumMod val="95000"/>
                    <a:lumOff val="5000"/>
                  </a:schemeClr>
                </a:solidFill>
                <a:effectLst/>
                <a:latin typeface="Söhne"/>
              </a:rPr>
              <a:t>Data Visualization: Power BI will be used to create interactive and insightful visualizations based on the transformed data.</a:t>
            </a:r>
          </a:p>
        </p:txBody>
      </p:sp>
    </p:spTree>
    <p:extLst>
      <p:ext uri="{BB962C8B-B14F-4D97-AF65-F5344CB8AC3E}">
        <p14:creationId xmlns:p14="http://schemas.microsoft.com/office/powerpoint/2010/main" val="389589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40DC3E-AE7D-27BE-07E2-1CC5B2697DD3}"/>
              </a:ext>
            </a:extLst>
          </p:cNvPr>
          <p:cNvSpPr txBox="1"/>
          <p:nvPr/>
        </p:nvSpPr>
        <p:spPr>
          <a:xfrm>
            <a:off x="698643" y="246580"/>
            <a:ext cx="10623478" cy="2062103"/>
          </a:xfrm>
          <a:prstGeom prst="rect">
            <a:avLst/>
          </a:prstGeom>
          <a:noFill/>
        </p:spPr>
        <p:txBody>
          <a:bodyPr wrap="square" rtlCol="0">
            <a:spAutoFit/>
          </a:bodyPr>
          <a:lstStyle/>
          <a:p>
            <a:pPr algn="ctr"/>
            <a:r>
              <a:rPr lang="en-IN" sz="3200" b="1" i="0" dirty="0">
                <a:solidFill>
                  <a:srgbClr val="374151"/>
                </a:solidFill>
                <a:effectLst/>
                <a:latin typeface="Söhne"/>
              </a:rPr>
              <a:t>Optimization</a:t>
            </a:r>
            <a:endParaRPr lang="en-IN" sz="3200" b="1" dirty="0">
              <a:solidFill>
                <a:srgbClr val="374151"/>
              </a:solidFill>
              <a:latin typeface="Söhne"/>
            </a:endParaRPr>
          </a:p>
          <a:p>
            <a:pPr algn="l"/>
            <a:endParaRPr lang="en-IN" b="0" i="0" dirty="0">
              <a:solidFill>
                <a:schemeClr val="tx1">
                  <a:lumMod val="95000"/>
                  <a:lumOff val="5000"/>
                </a:schemeClr>
              </a:solidFill>
              <a:effectLst/>
              <a:latin typeface="Söhne"/>
            </a:endParaRPr>
          </a:p>
          <a:p>
            <a:pPr algn="l">
              <a:buFont typeface="Arial" panose="020B0604020202020204" pitchFamily="34" charset="0"/>
              <a:buChar char="•"/>
            </a:pPr>
            <a:r>
              <a:rPr lang="en-IN" sz="2000" b="0" i="0" dirty="0">
                <a:solidFill>
                  <a:schemeClr val="tx1">
                    <a:lumMod val="95000"/>
                    <a:lumOff val="5000"/>
                  </a:schemeClr>
                </a:solidFill>
                <a:effectLst/>
                <a:latin typeface="Söhne"/>
              </a:rPr>
              <a:t>Data Transformation: Python will utilize efficient data manipulation and transformation libraries.</a:t>
            </a:r>
          </a:p>
          <a:p>
            <a:pPr algn="l">
              <a:buFont typeface="Arial" panose="020B0604020202020204" pitchFamily="34" charset="0"/>
              <a:buChar char="•"/>
            </a:pPr>
            <a:endParaRPr lang="en-IN" sz="2000" b="0" i="0" dirty="0">
              <a:solidFill>
                <a:schemeClr val="tx1">
                  <a:lumMod val="95000"/>
                  <a:lumOff val="5000"/>
                </a:schemeClr>
              </a:solidFill>
              <a:effectLst/>
              <a:latin typeface="Söhne"/>
            </a:endParaRPr>
          </a:p>
          <a:p>
            <a:pPr algn="l">
              <a:buFont typeface="Arial" panose="020B0604020202020204" pitchFamily="34" charset="0"/>
              <a:buChar char="•"/>
            </a:pPr>
            <a:r>
              <a:rPr lang="en-IN" sz="2000" b="0" i="0" dirty="0">
                <a:solidFill>
                  <a:schemeClr val="tx1">
                    <a:lumMod val="95000"/>
                    <a:lumOff val="5000"/>
                  </a:schemeClr>
                </a:solidFill>
                <a:effectLst/>
                <a:latin typeface="Söhne"/>
              </a:rPr>
              <a:t>Visualization: Power BI will optimize data queries to improve dashboard performance.</a:t>
            </a:r>
          </a:p>
          <a:p>
            <a:endParaRPr lang="en-IN" dirty="0"/>
          </a:p>
        </p:txBody>
      </p:sp>
    </p:spTree>
    <p:extLst>
      <p:ext uri="{BB962C8B-B14F-4D97-AF65-F5344CB8AC3E}">
        <p14:creationId xmlns:p14="http://schemas.microsoft.com/office/powerpoint/2010/main" val="3690828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669</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nautiyal</dc:creator>
  <cp:lastModifiedBy>Rohit nautiyal</cp:lastModifiedBy>
  <cp:revision>5</cp:revision>
  <dcterms:created xsi:type="dcterms:W3CDTF">2023-07-19T18:07:50Z</dcterms:created>
  <dcterms:modified xsi:type="dcterms:W3CDTF">2023-07-23T15:47:14Z</dcterms:modified>
</cp:coreProperties>
</file>