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8" r:id="rId3"/>
    <p:sldId id="259" r:id="rId4"/>
    <p:sldId id="261" r:id="rId5"/>
    <p:sldId id="262" r:id="rId6"/>
    <p:sldId id="2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CB891-5030-B419-78BA-8DF71E800C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1AD761-D1C6-AD94-F60F-DA54188FF1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E22572-85F9-A047-56C9-A7EA0712CF50}"/>
              </a:ext>
            </a:extLst>
          </p:cNvPr>
          <p:cNvSpPr>
            <a:spLocks noGrp="1"/>
          </p:cNvSpPr>
          <p:nvPr>
            <p:ph type="dt" sz="half" idx="10"/>
          </p:nvPr>
        </p:nvSpPr>
        <p:spPr/>
        <p:txBody>
          <a:bodyPr/>
          <a:lstStyle/>
          <a:p>
            <a:fld id="{21DBA759-958D-4CB9-8147-23935F32A02B}" type="datetimeFigureOut">
              <a:rPr lang="en-IN" smtClean="0"/>
              <a:t>23-07-2023</a:t>
            </a:fld>
            <a:endParaRPr lang="en-IN"/>
          </a:p>
        </p:txBody>
      </p:sp>
      <p:sp>
        <p:nvSpPr>
          <p:cNvPr id="5" name="Footer Placeholder 4">
            <a:extLst>
              <a:ext uri="{FF2B5EF4-FFF2-40B4-BE49-F238E27FC236}">
                <a16:creationId xmlns:a16="http://schemas.microsoft.com/office/drawing/2014/main" id="{8ECFC91A-1A97-114F-D20A-C443EBBE5E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3AEB95-BCD6-3AE9-9B7B-DF1E6EECE41E}"/>
              </a:ext>
            </a:extLst>
          </p:cNvPr>
          <p:cNvSpPr>
            <a:spLocks noGrp="1"/>
          </p:cNvSpPr>
          <p:nvPr>
            <p:ph type="sldNum" sz="quarter" idx="12"/>
          </p:nvPr>
        </p:nvSpPr>
        <p:spPr/>
        <p:txBody>
          <a:bodyPr/>
          <a:lstStyle/>
          <a:p>
            <a:fld id="{5D108EAE-3EFD-4D58-8219-ADDDFD9F4C36}" type="slidenum">
              <a:rPr lang="en-IN" smtClean="0"/>
              <a:t>‹#›</a:t>
            </a:fld>
            <a:endParaRPr lang="en-IN"/>
          </a:p>
        </p:txBody>
      </p:sp>
    </p:spTree>
    <p:extLst>
      <p:ext uri="{BB962C8B-B14F-4D97-AF65-F5344CB8AC3E}">
        <p14:creationId xmlns:p14="http://schemas.microsoft.com/office/powerpoint/2010/main" val="3587637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E6655-00C1-C8A9-174C-61D8F4C785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C7FC31-789D-3863-4B1E-250FA1C12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3F39BE-8C5C-CD6B-3BE1-37BF0EE3A62A}"/>
              </a:ext>
            </a:extLst>
          </p:cNvPr>
          <p:cNvSpPr>
            <a:spLocks noGrp="1"/>
          </p:cNvSpPr>
          <p:nvPr>
            <p:ph type="dt" sz="half" idx="10"/>
          </p:nvPr>
        </p:nvSpPr>
        <p:spPr/>
        <p:txBody>
          <a:bodyPr/>
          <a:lstStyle/>
          <a:p>
            <a:fld id="{21DBA759-958D-4CB9-8147-23935F32A02B}" type="datetimeFigureOut">
              <a:rPr lang="en-IN" smtClean="0"/>
              <a:t>23-07-2023</a:t>
            </a:fld>
            <a:endParaRPr lang="en-IN"/>
          </a:p>
        </p:txBody>
      </p:sp>
      <p:sp>
        <p:nvSpPr>
          <p:cNvPr id="5" name="Footer Placeholder 4">
            <a:extLst>
              <a:ext uri="{FF2B5EF4-FFF2-40B4-BE49-F238E27FC236}">
                <a16:creationId xmlns:a16="http://schemas.microsoft.com/office/drawing/2014/main" id="{C2656A86-06E4-4561-9A08-E304DFD9FE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D75A0D-2166-09EC-F6EC-EF99969BA1F7}"/>
              </a:ext>
            </a:extLst>
          </p:cNvPr>
          <p:cNvSpPr>
            <a:spLocks noGrp="1"/>
          </p:cNvSpPr>
          <p:nvPr>
            <p:ph type="sldNum" sz="quarter" idx="12"/>
          </p:nvPr>
        </p:nvSpPr>
        <p:spPr/>
        <p:txBody>
          <a:bodyPr/>
          <a:lstStyle/>
          <a:p>
            <a:fld id="{5D108EAE-3EFD-4D58-8219-ADDDFD9F4C36}" type="slidenum">
              <a:rPr lang="en-IN" smtClean="0"/>
              <a:t>‹#›</a:t>
            </a:fld>
            <a:endParaRPr lang="en-IN"/>
          </a:p>
        </p:txBody>
      </p:sp>
    </p:spTree>
    <p:extLst>
      <p:ext uri="{BB962C8B-B14F-4D97-AF65-F5344CB8AC3E}">
        <p14:creationId xmlns:p14="http://schemas.microsoft.com/office/powerpoint/2010/main" val="2032873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D33263-985D-9CB9-DF1D-7CBBD27AB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AEAEA6-51DB-E74A-5118-E339B6E52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B09E23-3FCF-8270-45D9-E2188BBE5E40}"/>
              </a:ext>
            </a:extLst>
          </p:cNvPr>
          <p:cNvSpPr>
            <a:spLocks noGrp="1"/>
          </p:cNvSpPr>
          <p:nvPr>
            <p:ph type="dt" sz="half" idx="10"/>
          </p:nvPr>
        </p:nvSpPr>
        <p:spPr/>
        <p:txBody>
          <a:bodyPr/>
          <a:lstStyle/>
          <a:p>
            <a:fld id="{21DBA759-958D-4CB9-8147-23935F32A02B}" type="datetimeFigureOut">
              <a:rPr lang="en-IN" smtClean="0"/>
              <a:t>23-07-2023</a:t>
            </a:fld>
            <a:endParaRPr lang="en-IN"/>
          </a:p>
        </p:txBody>
      </p:sp>
      <p:sp>
        <p:nvSpPr>
          <p:cNvPr id="5" name="Footer Placeholder 4">
            <a:extLst>
              <a:ext uri="{FF2B5EF4-FFF2-40B4-BE49-F238E27FC236}">
                <a16:creationId xmlns:a16="http://schemas.microsoft.com/office/drawing/2014/main" id="{DEED6DEA-CEAE-0920-9909-8F5FBA317D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BE8A82-DA2B-92B4-AEE7-6B2EC62F6B6D}"/>
              </a:ext>
            </a:extLst>
          </p:cNvPr>
          <p:cNvSpPr>
            <a:spLocks noGrp="1"/>
          </p:cNvSpPr>
          <p:nvPr>
            <p:ph type="sldNum" sz="quarter" idx="12"/>
          </p:nvPr>
        </p:nvSpPr>
        <p:spPr/>
        <p:txBody>
          <a:bodyPr/>
          <a:lstStyle/>
          <a:p>
            <a:fld id="{5D108EAE-3EFD-4D58-8219-ADDDFD9F4C36}" type="slidenum">
              <a:rPr lang="en-IN" smtClean="0"/>
              <a:t>‹#›</a:t>
            </a:fld>
            <a:endParaRPr lang="en-IN"/>
          </a:p>
        </p:txBody>
      </p:sp>
    </p:spTree>
    <p:extLst>
      <p:ext uri="{BB962C8B-B14F-4D97-AF65-F5344CB8AC3E}">
        <p14:creationId xmlns:p14="http://schemas.microsoft.com/office/powerpoint/2010/main" val="3681259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50DE5-68BD-CFE1-ADD5-B6C9661B27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E5BE85-7F0E-A741-3CEB-5E70249160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F7C127-931C-A3E7-49D0-0C26E128D7C4}"/>
              </a:ext>
            </a:extLst>
          </p:cNvPr>
          <p:cNvSpPr>
            <a:spLocks noGrp="1"/>
          </p:cNvSpPr>
          <p:nvPr>
            <p:ph type="dt" sz="half" idx="10"/>
          </p:nvPr>
        </p:nvSpPr>
        <p:spPr/>
        <p:txBody>
          <a:bodyPr/>
          <a:lstStyle/>
          <a:p>
            <a:fld id="{21DBA759-958D-4CB9-8147-23935F32A02B}" type="datetimeFigureOut">
              <a:rPr lang="en-IN" smtClean="0"/>
              <a:t>23-07-2023</a:t>
            </a:fld>
            <a:endParaRPr lang="en-IN"/>
          </a:p>
        </p:txBody>
      </p:sp>
      <p:sp>
        <p:nvSpPr>
          <p:cNvPr id="5" name="Footer Placeholder 4">
            <a:extLst>
              <a:ext uri="{FF2B5EF4-FFF2-40B4-BE49-F238E27FC236}">
                <a16:creationId xmlns:a16="http://schemas.microsoft.com/office/drawing/2014/main" id="{E008E2F1-661F-D430-0330-F62B1BA7FB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790B8-9753-C392-CEA3-C805476B3FA4}"/>
              </a:ext>
            </a:extLst>
          </p:cNvPr>
          <p:cNvSpPr>
            <a:spLocks noGrp="1"/>
          </p:cNvSpPr>
          <p:nvPr>
            <p:ph type="sldNum" sz="quarter" idx="12"/>
          </p:nvPr>
        </p:nvSpPr>
        <p:spPr/>
        <p:txBody>
          <a:bodyPr/>
          <a:lstStyle/>
          <a:p>
            <a:fld id="{5D108EAE-3EFD-4D58-8219-ADDDFD9F4C36}" type="slidenum">
              <a:rPr lang="en-IN" smtClean="0"/>
              <a:t>‹#›</a:t>
            </a:fld>
            <a:endParaRPr lang="en-IN"/>
          </a:p>
        </p:txBody>
      </p:sp>
    </p:spTree>
    <p:extLst>
      <p:ext uri="{BB962C8B-B14F-4D97-AF65-F5344CB8AC3E}">
        <p14:creationId xmlns:p14="http://schemas.microsoft.com/office/powerpoint/2010/main" val="2994477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E7DEC-A5B7-EC1F-F3EC-DB3DE5994C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8362EA-DDFC-DDAE-07AB-FE7538E17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4E9CF9-3DC5-E44D-1BCF-4163D86EB6B1}"/>
              </a:ext>
            </a:extLst>
          </p:cNvPr>
          <p:cNvSpPr>
            <a:spLocks noGrp="1"/>
          </p:cNvSpPr>
          <p:nvPr>
            <p:ph type="dt" sz="half" idx="10"/>
          </p:nvPr>
        </p:nvSpPr>
        <p:spPr/>
        <p:txBody>
          <a:bodyPr/>
          <a:lstStyle/>
          <a:p>
            <a:fld id="{21DBA759-958D-4CB9-8147-23935F32A02B}" type="datetimeFigureOut">
              <a:rPr lang="en-IN" smtClean="0"/>
              <a:t>23-07-2023</a:t>
            </a:fld>
            <a:endParaRPr lang="en-IN"/>
          </a:p>
        </p:txBody>
      </p:sp>
      <p:sp>
        <p:nvSpPr>
          <p:cNvPr id="5" name="Footer Placeholder 4">
            <a:extLst>
              <a:ext uri="{FF2B5EF4-FFF2-40B4-BE49-F238E27FC236}">
                <a16:creationId xmlns:a16="http://schemas.microsoft.com/office/drawing/2014/main" id="{1C9543E7-CCDB-60D9-DA68-1D903DC219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BA654E-67BC-DE77-34DA-DA2E8708C94E}"/>
              </a:ext>
            </a:extLst>
          </p:cNvPr>
          <p:cNvSpPr>
            <a:spLocks noGrp="1"/>
          </p:cNvSpPr>
          <p:nvPr>
            <p:ph type="sldNum" sz="quarter" idx="12"/>
          </p:nvPr>
        </p:nvSpPr>
        <p:spPr/>
        <p:txBody>
          <a:bodyPr/>
          <a:lstStyle/>
          <a:p>
            <a:fld id="{5D108EAE-3EFD-4D58-8219-ADDDFD9F4C36}" type="slidenum">
              <a:rPr lang="en-IN" smtClean="0"/>
              <a:t>‹#›</a:t>
            </a:fld>
            <a:endParaRPr lang="en-IN"/>
          </a:p>
        </p:txBody>
      </p:sp>
    </p:spTree>
    <p:extLst>
      <p:ext uri="{BB962C8B-B14F-4D97-AF65-F5344CB8AC3E}">
        <p14:creationId xmlns:p14="http://schemas.microsoft.com/office/powerpoint/2010/main" val="410212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589B-00CC-517C-8941-86EBFD66BA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E97F01-EE2B-3262-D9D3-3FFE2748FD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E3E168-EADC-1897-17FC-DEDE7F5BC9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040820-EDF2-6192-F659-C7BBCEC13CD2}"/>
              </a:ext>
            </a:extLst>
          </p:cNvPr>
          <p:cNvSpPr>
            <a:spLocks noGrp="1"/>
          </p:cNvSpPr>
          <p:nvPr>
            <p:ph type="dt" sz="half" idx="10"/>
          </p:nvPr>
        </p:nvSpPr>
        <p:spPr/>
        <p:txBody>
          <a:bodyPr/>
          <a:lstStyle/>
          <a:p>
            <a:fld id="{21DBA759-958D-4CB9-8147-23935F32A02B}" type="datetimeFigureOut">
              <a:rPr lang="en-IN" smtClean="0"/>
              <a:t>23-07-2023</a:t>
            </a:fld>
            <a:endParaRPr lang="en-IN"/>
          </a:p>
        </p:txBody>
      </p:sp>
      <p:sp>
        <p:nvSpPr>
          <p:cNvPr id="6" name="Footer Placeholder 5">
            <a:extLst>
              <a:ext uri="{FF2B5EF4-FFF2-40B4-BE49-F238E27FC236}">
                <a16:creationId xmlns:a16="http://schemas.microsoft.com/office/drawing/2014/main" id="{9E77C11F-65B1-C071-B85A-71A2F392D0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F6E091-C8EC-586B-59DD-97DAA903D088}"/>
              </a:ext>
            </a:extLst>
          </p:cNvPr>
          <p:cNvSpPr>
            <a:spLocks noGrp="1"/>
          </p:cNvSpPr>
          <p:nvPr>
            <p:ph type="sldNum" sz="quarter" idx="12"/>
          </p:nvPr>
        </p:nvSpPr>
        <p:spPr/>
        <p:txBody>
          <a:bodyPr/>
          <a:lstStyle/>
          <a:p>
            <a:fld id="{5D108EAE-3EFD-4D58-8219-ADDDFD9F4C36}" type="slidenum">
              <a:rPr lang="en-IN" smtClean="0"/>
              <a:t>‹#›</a:t>
            </a:fld>
            <a:endParaRPr lang="en-IN"/>
          </a:p>
        </p:txBody>
      </p:sp>
    </p:spTree>
    <p:extLst>
      <p:ext uri="{BB962C8B-B14F-4D97-AF65-F5344CB8AC3E}">
        <p14:creationId xmlns:p14="http://schemas.microsoft.com/office/powerpoint/2010/main" val="2498804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B3363-A492-49BB-06B7-8C01711F07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1D83E2-90F0-94E6-1DEF-17F6ABADFD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AB924C-8946-5A94-93C5-582F34B0BB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4FABE4-8FDD-1389-0D58-A95912978D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A61630-B91E-DDEC-EE92-FCFC9BE075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B2DF35-B636-3F1A-2833-0954ED6297B3}"/>
              </a:ext>
            </a:extLst>
          </p:cNvPr>
          <p:cNvSpPr>
            <a:spLocks noGrp="1"/>
          </p:cNvSpPr>
          <p:nvPr>
            <p:ph type="dt" sz="half" idx="10"/>
          </p:nvPr>
        </p:nvSpPr>
        <p:spPr/>
        <p:txBody>
          <a:bodyPr/>
          <a:lstStyle/>
          <a:p>
            <a:fld id="{21DBA759-958D-4CB9-8147-23935F32A02B}" type="datetimeFigureOut">
              <a:rPr lang="en-IN" smtClean="0"/>
              <a:t>23-07-2023</a:t>
            </a:fld>
            <a:endParaRPr lang="en-IN"/>
          </a:p>
        </p:txBody>
      </p:sp>
      <p:sp>
        <p:nvSpPr>
          <p:cNvPr id="8" name="Footer Placeholder 7">
            <a:extLst>
              <a:ext uri="{FF2B5EF4-FFF2-40B4-BE49-F238E27FC236}">
                <a16:creationId xmlns:a16="http://schemas.microsoft.com/office/drawing/2014/main" id="{5B637905-C1E9-9778-0E0D-A14A9AF533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2D062B-C495-D31D-3080-40926E641D3C}"/>
              </a:ext>
            </a:extLst>
          </p:cNvPr>
          <p:cNvSpPr>
            <a:spLocks noGrp="1"/>
          </p:cNvSpPr>
          <p:nvPr>
            <p:ph type="sldNum" sz="quarter" idx="12"/>
          </p:nvPr>
        </p:nvSpPr>
        <p:spPr/>
        <p:txBody>
          <a:bodyPr/>
          <a:lstStyle/>
          <a:p>
            <a:fld id="{5D108EAE-3EFD-4D58-8219-ADDDFD9F4C36}" type="slidenum">
              <a:rPr lang="en-IN" smtClean="0"/>
              <a:t>‹#›</a:t>
            </a:fld>
            <a:endParaRPr lang="en-IN"/>
          </a:p>
        </p:txBody>
      </p:sp>
    </p:spTree>
    <p:extLst>
      <p:ext uri="{BB962C8B-B14F-4D97-AF65-F5344CB8AC3E}">
        <p14:creationId xmlns:p14="http://schemas.microsoft.com/office/powerpoint/2010/main" val="1756488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5558-2D2B-2FA4-AD4C-78342F40D6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D31754-0DFD-821C-A668-CE118FABC414}"/>
              </a:ext>
            </a:extLst>
          </p:cNvPr>
          <p:cNvSpPr>
            <a:spLocks noGrp="1"/>
          </p:cNvSpPr>
          <p:nvPr>
            <p:ph type="dt" sz="half" idx="10"/>
          </p:nvPr>
        </p:nvSpPr>
        <p:spPr/>
        <p:txBody>
          <a:bodyPr/>
          <a:lstStyle/>
          <a:p>
            <a:fld id="{21DBA759-958D-4CB9-8147-23935F32A02B}" type="datetimeFigureOut">
              <a:rPr lang="en-IN" smtClean="0"/>
              <a:t>23-07-2023</a:t>
            </a:fld>
            <a:endParaRPr lang="en-IN"/>
          </a:p>
        </p:txBody>
      </p:sp>
      <p:sp>
        <p:nvSpPr>
          <p:cNvPr id="4" name="Footer Placeholder 3">
            <a:extLst>
              <a:ext uri="{FF2B5EF4-FFF2-40B4-BE49-F238E27FC236}">
                <a16:creationId xmlns:a16="http://schemas.microsoft.com/office/drawing/2014/main" id="{F518F84A-D120-BD76-B805-CC18BB3F06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A37054-9DF0-CA07-6AB0-94D17F289ACD}"/>
              </a:ext>
            </a:extLst>
          </p:cNvPr>
          <p:cNvSpPr>
            <a:spLocks noGrp="1"/>
          </p:cNvSpPr>
          <p:nvPr>
            <p:ph type="sldNum" sz="quarter" idx="12"/>
          </p:nvPr>
        </p:nvSpPr>
        <p:spPr/>
        <p:txBody>
          <a:bodyPr/>
          <a:lstStyle/>
          <a:p>
            <a:fld id="{5D108EAE-3EFD-4D58-8219-ADDDFD9F4C36}" type="slidenum">
              <a:rPr lang="en-IN" smtClean="0"/>
              <a:t>‹#›</a:t>
            </a:fld>
            <a:endParaRPr lang="en-IN"/>
          </a:p>
        </p:txBody>
      </p:sp>
    </p:spTree>
    <p:extLst>
      <p:ext uri="{BB962C8B-B14F-4D97-AF65-F5344CB8AC3E}">
        <p14:creationId xmlns:p14="http://schemas.microsoft.com/office/powerpoint/2010/main" val="1676272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E24762-48BA-9BA4-1A1A-FF54318EF682}"/>
              </a:ext>
            </a:extLst>
          </p:cNvPr>
          <p:cNvSpPr>
            <a:spLocks noGrp="1"/>
          </p:cNvSpPr>
          <p:nvPr>
            <p:ph type="dt" sz="half" idx="10"/>
          </p:nvPr>
        </p:nvSpPr>
        <p:spPr/>
        <p:txBody>
          <a:bodyPr/>
          <a:lstStyle/>
          <a:p>
            <a:fld id="{21DBA759-958D-4CB9-8147-23935F32A02B}" type="datetimeFigureOut">
              <a:rPr lang="en-IN" smtClean="0"/>
              <a:t>23-07-2023</a:t>
            </a:fld>
            <a:endParaRPr lang="en-IN"/>
          </a:p>
        </p:txBody>
      </p:sp>
      <p:sp>
        <p:nvSpPr>
          <p:cNvPr id="3" name="Footer Placeholder 2">
            <a:extLst>
              <a:ext uri="{FF2B5EF4-FFF2-40B4-BE49-F238E27FC236}">
                <a16:creationId xmlns:a16="http://schemas.microsoft.com/office/drawing/2014/main" id="{6E2EFD67-B91E-5842-935D-B20C8E6A2D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36608C-03EB-5B9E-05C9-F8BAA99A2AF4}"/>
              </a:ext>
            </a:extLst>
          </p:cNvPr>
          <p:cNvSpPr>
            <a:spLocks noGrp="1"/>
          </p:cNvSpPr>
          <p:nvPr>
            <p:ph type="sldNum" sz="quarter" idx="12"/>
          </p:nvPr>
        </p:nvSpPr>
        <p:spPr/>
        <p:txBody>
          <a:bodyPr/>
          <a:lstStyle/>
          <a:p>
            <a:fld id="{5D108EAE-3EFD-4D58-8219-ADDDFD9F4C36}" type="slidenum">
              <a:rPr lang="en-IN" smtClean="0"/>
              <a:t>‹#›</a:t>
            </a:fld>
            <a:endParaRPr lang="en-IN"/>
          </a:p>
        </p:txBody>
      </p:sp>
    </p:spTree>
    <p:extLst>
      <p:ext uri="{BB962C8B-B14F-4D97-AF65-F5344CB8AC3E}">
        <p14:creationId xmlns:p14="http://schemas.microsoft.com/office/powerpoint/2010/main" val="3100458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2545-6B2A-85FF-E41E-5EEB8AEDC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9FA766-7562-DC72-BDEC-2628A7AD77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547B5B-24DD-8F79-A5B1-186BA81DD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B552EF-EB17-AF6C-C5D8-D796C80D440E}"/>
              </a:ext>
            </a:extLst>
          </p:cNvPr>
          <p:cNvSpPr>
            <a:spLocks noGrp="1"/>
          </p:cNvSpPr>
          <p:nvPr>
            <p:ph type="dt" sz="half" idx="10"/>
          </p:nvPr>
        </p:nvSpPr>
        <p:spPr/>
        <p:txBody>
          <a:bodyPr/>
          <a:lstStyle/>
          <a:p>
            <a:fld id="{21DBA759-958D-4CB9-8147-23935F32A02B}" type="datetimeFigureOut">
              <a:rPr lang="en-IN" smtClean="0"/>
              <a:t>23-07-2023</a:t>
            </a:fld>
            <a:endParaRPr lang="en-IN"/>
          </a:p>
        </p:txBody>
      </p:sp>
      <p:sp>
        <p:nvSpPr>
          <p:cNvPr id="6" name="Footer Placeholder 5">
            <a:extLst>
              <a:ext uri="{FF2B5EF4-FFF2-40B4-BE49-F238E27FC236}">
                <a16:creationId xmlns:a16="http://schemas.microsoft.com/office/drawing/2014/main" id="{D52F988D-0566-C5C3-6AD6-C052F991E5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4A088B-58E2-4797-9FCF-186C1A5193AF}"/>
              </a:ext>
            </a:extLst>
          </p:cNvPr>
          <p:cNvSpPr>
            <a:spLocks noGrp="1"/>
          </p:cNvSpPr>
          <p:nvPr>
            <p:ph type="sldNum" sz="quarter" idx="12"/>
          </p:nvPr>
        </p:nvSpPr>
        <p:spPr/>
        <p:txBody>
          <a:bodyPr/>
          <a:lstStyle/>
          <a:p>
            <a:fld id="{5D108EAE-3EFD-4D58-8219-ADDDFD9F4C36}" type="slidenum">
              <a:rPr lang="en-IN" smtClean="0"/>
              <a:t>‹#›</a:t>
            </a:fld>
            <a:endParaRPr lang="en-IN"/>
          </a:p>
        </p:txBody>
      </p:sp>
    </p:spTree>
    <p:extLst>
      <p:ext uri="{BB962C8B-B14F-4D97-AF65-F5344CB8AC3E}">
        <p14:creationId xmlns:p14="http://schemas.microsoft.com/office/powerpoint/2010/main" val="19350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D20F-0ABF-CC76-BAC3-43CF3BD7A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96B131-D341-387A-093E-3C29280C3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605C2F-1822-42DB-16B7-2BAD47B731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778BF9-3D85-5D0A-CC4E-7E64DD47C83E}"/>
              </a:ext>
            </a:extLst>
          </p:cNvPr>
          <p:cNvSpPr>
            <a:spLocks noGrp="1"/>
          </p:cNvSpPr>
          <p:nvPr>
            <p:ph type="dt" sz="half" idx="10"/>
          </p:nvPr>
        </p:nvSpPr>
        <p:spPr/>
        <p:txBody>
          <a:bodyPr/>
          <a:lstStyle/>
          <a:p>
            <a:fld id="{21DBA759-958D-4CB9-8147-23935F32A02B}" type="datetimeFigureOut">
              <a:rPr lang="en-IN" smtClean="0"/>
              <a:t>23-07-2023</a:t>
            </a:fld>
            <a:endParaRPr lang="en-IN"/>
          </a:p>
        </p:txBody>
      </p:sp>
      <p:sp>
        <p:nvSpPr>
          <p:cNvPr id="6" name="Footer Placeholder 5">
            <a:extLst>
              <a:ext uri="{FF2B5EF4-FFF2-40B4-BE49-F238E27FC236}">
                <a16:creationId xmlns:a16="http://schemas.microsoft.com/office/drawing/2014/main" id="{5FEA9EEA-0AD4-6D72-BFF6-DB41C7D492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111618-BE98-7C38-65DB-187172A962A5}"/>
              </a:ext>
            </a:extLst>
          </p:cNvPr>
          <p:cNvSpPr>
            <a:spLocks noGrp="1"/>
          </p:cNvSpPr>
          <p:nvPr>
            <p:ph type="sldNum" sz="quarter" idx="12"/>
          </p:nvPr>
        </p:nvSpPr>
        <p:spPr/>
        <p:txBody>
          <a:bodyPr/>
          <a:lstStyle/>
          <a:p>
            <a:fld id="{5D108EAE-3EFD-4D58-8219-ADDDFD9F4C36}" type="slidenum">
              <a:rPr lang="en-IN" smtClean="0"/>
              <a:t>‹#›</a:t>
            </a:fld>
            <a:endParaRPr lang="en-IN"/>
          </a:p>
        </p:txBody>
      </p:sp>
    </p:spTree>
    <p:extLst>
      <p:ext uri="{BB962C8B-B14F-4D97-AF65-F5344CB8AC3E}">
        <p14:creationId xmlns:p14="http://schemas.microsoft.com/office/powerpoint/2010/main" val="429095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BBE0E9-C26F-DBB4-AE84-EC813C3958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7D2FFE-500C-49C1-B5E3-E9BAAE1961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5361FC-3F43-F536-8E93-20D44F0DD0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BA759-958D-4CB9-8147-23935F32A02B}" type="datetimeFigureOut">
              <a:rPr lang="en-IN" smtClean="0"/>
              <a:t>23-07-2023</a:t>
            </a:fld>
            <a:endParaRPr lang="en-IN"/>
          </a:p>
        </p:txBody>
      </p:sp>
      <p:sp>
        <p:nvSpPr>
          <p:cNvPr id="5" name="Footer Placeholder 4">
            <a:extLst>
              <a:ext uri="{FF2B5EF4-FFF2-40B4-BE49-F238E27FC236}">
                <a16:creationId xmlns:a16="http://schemas.microsoft.com/office/drawing/2014/main" id="{2171DCD6-1393-0FFD-3D81-0B0914A703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B61D12-B376-32BF-21F4-15CBDC37C9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08EAE-3EFD-4D58-8219-ADDDFD9F4C36}" type="slidenum">
              <a:rPr lang="en-IN" smtClean="0"/>
              <a:t>‹#›</a:t>
            </a:fld>
            <a:endParaRPr lang="en-IN"/>
          </a:p>
        </p:txBody>
      </p:sp>
    </p:spTree>
    <p:extLst>
      <p:ext uri="{BB962C8B-B14F-4D97-AF65-F5344CB8AC3E}">
        <p14:creationId xmlns:p14="http://schemas.microsoft.com/office/powerpoint/2010/main" val="3227048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C3B9E8-DCDB-D706-A060-4337273E6184}"/>
              </a:ext>
            </a:extLst>
          </p:cNvPr>
          <p:cNvSpPr txBox="1"/>
          <p:nvPr/>
        </p:nvSpPr>
        <p:spPr>
          <a:xfrm>
            <a:off x="2607065" y="1084394"/>
            <a:ext cx="6097712" cy="4524315"/>
          </a:xfrm>
          <a:prstGeom prst="rect">
            <a:avLst/>
          </a:prstGeom>
          <a:noFill/>
        </p:spPr>
        <p:txBody>
          <a:bodyPr wrap="square">
            <a:spAutoFit/>
          </a:bodyPr>
          <a:lstStyle/>
          <a:p>
            <a:pPr algn="ctr"/>
            <a:r>
              <a:rPr lang="en-US" sz="3600" b="1" i="0" dirty="0">
                <a:solidFill>
                  <a:schemeClr val="accent2">
                    <a:lumMod val="50000"/>
                  </a:schemeClr>
                </a:solidFill>
                <a:effectLst/>
                <a:latin typeface="Söhne"/>
              </a:rPr>
              <a:t>Airport and Airline Data Analysis</a:t>
            </a:r>
          </a:p>
          <a:p>
            <a:pPr algn="ctr"/>
            <a:endParaRPr lang="en-US" sz="3600" dirty="0"/>
          </a:p>
          <a:p>
            <a:pPr algn="ctr"/>
            <a:r>
              <a:rPr lang="en-IN" sz="3600" b="1" dirty="0"/>
              <a:t>Architecture</a:t>
            </a:r>
          </a:p>
          <a:p>
            <a:pPr algn="ctr"/>
            <a:endParaRPr lang="en-US" sz="3600" b="1" dirty="0"/>
          </a:p>
          <a:p>
            <a:pPr algn="ctr"/>
            <a:r>
              <a:rPr lang="en-US" sz="3600" b="1" dirty="0"/>
              <a:t> Author: Rohit Nautiyal </a:t>
            </a:r>
            <a:r>
              <a:rPr lang="en-US" sz="3600" b="1"/>
              <a:t>and Mansi</a:t>
            </a:r>
          </a:p>
          <a:p>
            <a:pPr algn="ctr"/>
            <a:endParaRPr lang="en-IN" sz="3600" b="1" dirty="0">
              <a:solidFill>
                <a:schemeClr val="accent2">
                  <a:lumMod val="50000"/>
                </a:schemeClr>
              </a:solidFill>
            </a:endParaRPr>
          </a:p>
        </p:txBody>
      </p:sp>
    </p:spTree>
    <p:extLst>
      <p:ext uri="{BB962C8B-B14F-4D97-AF65-F5344CB8AC3E}">
        <p14:creationId xmlns:p14="http://schemas.microsoft.com/office/powerpoint/2010/main" val="64124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06A4BA-4719-94A6-57DC-BFEDF2A8AE5A}"/>
              </a:ext>
            </a:extLst>
          </p:cNvPr>
          <p:cNvSpPr txBox="1"/>
          <p:nvPr/>
        </p:nvSpPr>
        <p:spPr>
          <a:xfrm>
            <a:off x="414391" y="328773"/>
            <a:ext cx="11363218" cy="4431983"/>
          </a:xfrm>
          <a:prstGeom prst="rect">
            <a:avLst/>
          </a:prstGeom>
          <a:noFill/>
        </p:spPr>
        <p:txBody>
          <a:bodyPr wrap="square" rtlCol="0">
            <a:spAutoFit/>
          </a:bodyPr>
          <a:lstStyle/>
          <a:p>
            <a:pPr algn="ctr"/>
            <a:r>
              <a:rPr lang="en-IN" sz="4000" b="1" dirty="0">
                <a:latin typeface="Söhne"/>
              </a:rPr>
              <a:t>INDEX</a:t>
            </a:r>
            <a:endParaRPr lang="en-IN" sz="4000" b="1" i="0" dirty="0">
              <a:effectLst/>
              <a:latin typeface="Söhne"/>
            </a:endParaRPr>
          </a:p>
          <a:p>
            <a:pPr marL="457200" indent="-457200" algn="l">
              <a:buFont typeface="Arial" panose="020B0604020202020204" pitchFamily="34" charset="0"/>
              <a:buChar char="•"/>
            </a:pPr>
            <a:r>
              <a:rPr lang="en-IN" sz="3200" dirty="0"/>
              <a:t>Introduction</a:t>
            </a:r>
          </a:p>
          <a:p>
            <a:pPr algn="l"/>
            <a:endParaRPr lang="en-US" sz="3200" dirty="0"/>
          </a:p>
          <a:p>
            <a:pPr marL="457200" indent="-457200" algn="l">
              <a:buFont typeface="Arial" panose="020B0604020202020204" pitchFamily="34" charset="0"/>
              <a:buChar char="•"/>
            </a:pPr>
            <a:r>
              <a:rPr lang="en-IN" sz="3200" dirty="0"/>
              <a:t>Scope</a:t>
            </a:r>
          </a:p>
          <a:p>
            <a:pPr algn="l"/>
            <a:r>
              <a:rPr lang="en-US" sz="3200" dirty="0"/>
              <a:t> </a:t>
            </a:r>
          </a:p>
          <a:p>
            <a:pPr marL="457200" indent="-457200" algn="l">
              <a:buFont typeface="Arial" panose="020B0604020202020204" pitchFamily="34" charset="0"/>
              <a:buChar char="•"/>
            </a:pPr>
            <a:r>
              <a:rPr lang="en-US" sz="3200" dirty="0"/>
              <a:t> Architecture </a:t>
            </a:r>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r>
              <a:rPr lang="en-US" sz="3200" dirty="0"/>
              <a:t> </a:t>
            </a:r>
            <a:r>
              <a:rPr lang="en-IN" sz="3200" dirty="0"/>
              <a:t>Deployment</a:t>
            </a:r>
            <a:endParaRPr lang="en-US" sz="3200" dirty="0"/>
          </a:p>
          <a:p>
            <a:pPr algn="ctr"/>
            <a:endParaRPr lang="en-IN" dirty="0"/>
          </a:p>
        </p:txBody>
      </p:sp>
    </p:spTree>
    <p:extLst>
      <p:ext uri="{BB962C8B-B14F-4D97-AF65-F5344CB8AC3E}">
        <p14:creationId xmlns:p14="http://schemas.microsoft.com/office/powerpoint/2010/main" val="67391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E8AFD4-CB3C-1046-7372-8523311F7BB2}"/>
              </a:ext>
            </a:extLst>
          </p:cNvPr>
          <p:cNvSpPr txBox="1"/>
          <p:nvPr/>
        </p:nvSpPr>
        <p:spPr>
          <a:xfrm>
            <a:off x="568504" y="0"/>
            <a:ext cx="11054993" cy="1815882"/>
          </a:xfrm>
          <a:prstGeom prst="rect">
            <a:avLst/>
          </a:prstGeom>
          <a:noFill/>
        </p:spPr>
        <p:txBody>
          <a:bodyPr wrap="square" rtlCol="0">
            <a:spAutoFit/>
          </a:bodyPr>
          <a:lstStyle/>
          <a:p>
            <a:pPr algn="ctr"/>
            <a:r>
              <a:rPr lang="en-US" sz="3200" b="1" dirty="0">
                <a:latin typeface="Söhne"/>
              </a:rPr>
              <a:t>INFORMATION</a:t>
            </a:r>
            <a:endParaRPr lang="en-US" sz="3200" b="1" i="0" dirty="0">
              <a:effectLst/>
              <a:latin typeface="Söhne"/>
            </a:endParaRPr>
          </a:p>
          <a:p>
            <a:endParaRPr lang="en-US" sz="2000" b="1" dirty="0">
              <a:solidFill>
                <a:srgbClr val="374151"/>
              </a:solidFill>
              <a:latin typeface="Söhne"/>
            </a:endParaRPr>
          </a:p>
          <a:p>
            <a:r>
              <a:rPr lang="en-US" sz="2000" b="0" i="0" dirty="0">
                <a:solidFill>
                  <a:srgbClr val="374151"/>
                </a:solidFill>
                <a:effectLst/>
                <a:latin typeface="Söhne"/>
              </a:rPr>
              <a:t>The Airport and Airline Data Analysis Dashboard project aims to provide insights into flight destinations, busy and lengthy routes, and meaningful relationships between attributes. The dashboard will be developed using Python for data transformation and Power BI for interactive visualizations</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2450541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C2787E-A37A-0371-1369-BAD19CBA221A}"/>
              </a:ext>
            </a:extLst>
          </p:cNvPr>
          <p:cNvSpPr txBox="1"/>
          <p:nvPr/>
        </p:nvSpPr>
        <p:spPr>
          <a:xfrm>
            <a:off x="779124" y="0"/>
            <a:ext cx="10633753" cy="1785104"/>
          </a:xfrm>
          <a:prstGeom prst="rect">
            <a:avLst/>
          </a:prstGeom>
          <a:noFill/>
        </p:spPr>
        <p:txBody>
          <a:bodyPr wrap="square" rtlCol="0">
            <a:spAutoFit/>
          </a:bodyPr>
          <a:lstStyle/>
          <a:p>
            <a:pPr algn="ctr"/>
            <a:r>
              <a:rPr lang="en-US" sz="3200" b="1" i="0" dirty="0">
                <a:effectLst/>
                <a:latin typeface="Söhne"/>
              </a:rPr>
              <a:t>Scope</a:t>
            </a:r>
          </a:p>
          <a:p>
            <a:endParaRPr lang="en-US" b="1" dirty="0">
              <a:solidFill>
                <a:srgbClr val="374151"/>
              </a:solidFill>
              <a:latin typeface="Söhne"/>
            </a:endParaRPr>
          </a:p>
          <a:p>
            <a:r>
              <a:rPr lang="en-US" sz="2000" b="0" i="0" dirty="0">
                <a:solidFill>
                  <a:srgbClr val="374151"/>
                </a:solidFill>
                <a:effectLst/>
                <a:latin typeface="Söhne"/>
              </a:rPr>
              <a:t>The project will utilize an airport and airline dataset to analyze flight routes and related metrics. The analysis will focus on flight counts, distances, delays, and flight status. The dashboard will not include real-time data or operational functionalities</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300532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5006BC-BFB5-82E0-BFF0-002DA18AB52D}"/>
              </a:ext>
            </a:extLst>
          </p:cNvPr>
          <p:cNvSpPr txBox="1"/>
          <p:nvPr/>
        </p:nvSpPr>
        <p:spPr>
          <a:xfrm>
            <a:off x="583915" y="0"/>
            <a:ext cx="11024171" cy="6432530"/>
          </a:xfrm>
          <a:prstGeom prst="rect">
            <a:avLst/>
          </a:prstGeom>
          <a:noFill/>
        </p:spPr>
        <p:txBody>
          <a:bodyPr wrap="square" rtlCol="0">
            <a:spAutoFit/>
          </a:bodyPr>
          <a:lstStyle/>
          <a:p>
            <a:pPr algn="ctr"/>
            <a:r>
              <a:rPr lang="en-IN" sz="3200" dirty="0"/>
              <a:t>Architecture</a:t>
            </a:r>
            <a:endParaRPr lang="en-IN" b="1" dirty="0">
              <a:solidFill>
                <a:srgbClr val="374151"/>
              </a:solidFill>
              <a:latin typeface="Söhne"/>
            </a:endParaRPr>
          </a:p>
          <a:p>
            <a:r>
              <a:rPr lang="en-US" sz="2000" dirty="0"/>
              <a:t>The architecture of the entire project is shown below: </a:t>
            </a:r>
          </a:p>
          <a:p>
            <a:endParaRPr lang="en-US" sz="2000" dirty="0"/>
          </a:p>
          <a:p>
            <a:endParaRPr lang="en-US" sz="2000" dirty="0"/>
          </a:p>
          <a:p>
            <a:endParaRPr lang="en-US" sz="2000" dirty="0"/>
          </a:p>
          <a:p>
            <a:endParaRPr lang="en-US" sz="2000" dirty="0"/>
          </a:p>
          <a:p>
            <a:endParaRPr lang="en-IN" sz="2000" b="1" i="0" dirty="0">
              <a:solidFill>
                <a:srgbClr val="374151"/>
              </a:solidFill>
              <a:effectLst/>
              <a:latin typeface="Söhne"/>
            </a:endParaRPr>
          </a:p>
          <a:p>
            <a:pPr marL="342900" indent="-342900">
              <a:buFont typeface="Arial" panose="020B0604020202020204" pitchFamily="34" charset="0"/>
              <a:buChar char="•"/>
            </a:pPr>
            <a:r>
              <a:rPr lang="en-US" sz="2000" dirty="0"/>
              <a:t>Our entire data source is our Excel file. This Excel file is connected to the Power bi server. From the server, data can be shown and accessed.</a:t>
            </a:r>
          </a:p>
          <a:p>
            <a:pPr marL="342900" indent="-342900">
              <a:buFont typeface="Arial" panose="020B0604020202020204" pitchFamily="34" charset="0"/>
              <a:buChar char="•"/>
            </a:pPr>
            <a:r>
              <a:rPr lang="en-US" sz="2000" dirty="0"/>
              <a:t> Power bi server has various architectural components regarding solving the query.</a:t>
            </a:r>
          </a:p>
          <a:p>
            <a:pPr marL="342900" indent="-342900">
              <a:buFont typeface="Arial" panose="020B0604020202020204" pitchFamily="34" charset="0"/>
              <a:buChar char="•"/>
            </a:pPr>
            <a:r>
              <a:rPr lang="en-US" sz="2000" dirty="0"/>
              <a:t> The functionalities show the result according to a query entered by the end-user or client.</a:t>
            </a:r>
          </a:p>
          <a:p>
            <a:pPr marL="342900" indent="-342900">
              <a:buFont typeface="Arial" panose="020B0604020202020204" pitchFamily="34" charset="0"/>
              <a:buChar char="•"/>
            </a:pPr>
            <a:r>
              <a:rPr lang="en-US" sz="2000" dirty="0"/>
              <a:t> Screen of Power bi desktop, client, and various charts and dashboard (screen) of Power bi are present on the client side. </a:t>
            </a:r>
          </a:p>
          <a:p>
            <a:pPr marL="342900" indent="-342900">
              <a:buFont typeface="Arial" panose="020B0604020202020204" pitchFamily="34" charset="0"/>
              <a:buChar char="•"/>
            </a:pPr>
            <a:r>
              <a:rPr lang="en-US" sz="2000" dirty="0"/>
              <a:t>Client entered the query to show the graph, after selecting the data in the form of rows and columns it will go inside the Power bi server. </a:t>
            </a:r>
          </a:p>
          <a:p>
            <a:pPr marL="342900" indent="-342900">
              <a:buFont typeface="Arial" panose="020B0604020202020204" pitchFamily="34" charset="0"/>
              <a:buChar char="•"/>
            </a:pPr>
            <a:r>
              <a:rPr lang="en-US" sz="2000" dirty="0"/>
              <a:t>In the Power bi server, it understands the query and generates the best-recommended charts based on selected data, and returns it to the Power big screen. Based on recommended charts, the client can make the visual aspect of the same. </a:t>
            </a:r>
          </a:p>
          <a:p>
            <a:pPr marL="342900" indent="-342900">
              <a:buFont typeface="Arial" panose="020B0604020202020204" pitchFamily="34" charset="0"/>
              <a:buChar char="•"/>
            </a:pPr>
            <a:r>
              <a:rPr lang="en-US" sz="2000" dirty="0"/>
              <a:t>If the client is not satisfied with the result, he/she has to select data accordingly otherwise make the required changes to show the expected result.</a:t>
            </a:r>
            <a:endParaRPr lang="en-IN" dirty="0"/>
          </a:p>
        </p:txBody>
      </p:sp>
      <p:pic>
        <p:nvPicPr>
          <p:cNvPr id="4" name="Picture 3">
            <a:extLst>
              <a:ext uri="{FF2B5EF4-FFF2-40B4-BE49-F238E27FC236}">
                <a16:creationId xmlns:a16="http://schemas.microsoft.com/office/drawing/2014/main" id="{D834E9DA-622B-DAAF-5656-66914A73E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9396" y="906697"/>
            <a:ext cx="5689892" cy="1263715"/>
          </a:xfrm>
          <a:prstGeom prst="rect">
            <a:avLst/>
          </a:prstGeom>
        </p:spPr>
      </p:pic>
    </p:spTree>
    <p:extLst>
      <p:ext uri="{BB962C8B-B14F-4D97-AF65-F5344CB8AC3E}">
        <p14:creationId xmlns:p14="http://schemas.microsoft.com/office/powerpoint/2010/main" val="291555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8E41D2-9BD9-2975-F072-9E83523BCD30}"/>
              </a:ext>
            </a:extLst>
          </p:cNvPr>
          <p:cNvSpPr txBox="1"/>
          <p:nvPr/>
        </p:nvSpPr>
        <p:spPr>
          <a:xfrm>
            <a:off x="585627" y="410966"/>
            <a:ext cx="10140593" cy="3939540"/>
          </a:xfrm>
          <a:prstGeom prst="rect">
            <a:avLst/>
          </a:prstGeom>
          <a:noFill/>
        </p:spPr>
        <p:txBody>
          <a:bodyPr wrap="square" rtlCol="0">
            <a:spAutoFit/>
          </a:bodyPr>
          <a:lstStyle/>
          <a:p>
            <a:pPr algn="ctr"/>
            <a:r>
              <a:rPr lang="en-US" sz="3200" b="1" i="0" dirty="0">
                <a:effectLst/>
                <a:latin typeface="Söhne"/>
              </a:rPr>
              <a:t>Deployment</a:t>
            </a:r>
          </a:p>
          <a:p>
            <a:endParaRPr lang="en-US" b="1" dirty="0">
              <a:solidFill>
                <a:srgbClr val="374151"/>
              </a:solidFill>
              <a:latin typeface="Söhne"/>
            </a:endParaRPr>
          </a:p>
          <a:p>
            <a:pPr marL="342900" indent="-342900">
              <a:buFont typeface="Arial" panose="020B0604020202020204" pitchFamily="34" charset="0"/>
              <a:buChar char="•"/>
            </a:pPr>
            <a:r>
              <a:rPr lang="en-US" sz="2000" b="0" i="0" dirty="0">
                <a:solidFill>
                  <a:schemeClr val="tx1">
                    <a:lumMod val="95000"/>
                    <a:lumOff val="5000"/>
                  </a:schemeClr>
                </a:solidFill>
                <a:effectLst/>
                <a:latin typeface="Söhne"/>
              </a:rPr>
              <a:t>The dashboard will be deployed on a web-based platform, accessible to relevant stakeholders for analysis and decision-making.</a:t>
            </a:r>
          </a:p>
          <a:p>
            <a:endParaRPr lang="en-US" sz="2000" dirty="0">
              <a:solidFill>
                <a:schemeClr val="tx1">
                  <a:lumMod val="95000"/>
                  <a:lumOff val="5000"/>
                </a:schemeClr>
              </a:solidFill>
              <a:latin typeface="Söhne"/>
            </a:endParaRPr>
          </a:p>
          <a:p>
            <a:pPr marL="342900" indent="-342900">
              <a:buFont typeface="Arial" panose="020B0604020202020204" pitchFamily="34" charset="0"/>
              <a:buChar char="•"/>
            </a:pPr>
            <a:r>
              <a:rPr lang="en-US" sz="2000" dirty="0">
                <a:solidFill>
                  <a:schemeClr val="tx1">
                    <a:lumMod val="95000"/>
                    <a:lumOff val="5000"/>
                  </a:schemeClr>
                </a:solidFill>
              </a:rPr>
              <a:t>There are multiple ways to deploy the dashboard in Power Bi. The simplest way is to save directly on Power Bi service from online mode. </a:t>
            </a:r>
          </a:p>
          <a:p>
            <a:endParaRPr lang="en-US" sz="2000" dirty="0">
              <a:solidFill>
                <a:schemeClr val="tx1">
                  <a:lumMod val="95000"/>
                  <a:lumOff val="5000"/>
                </a:schemeClr>
              </a:solidFill>
            </a:endParaRPr>
          </a:p>
          <a:p>
            <a:pPr marL="342900" indent="-342900">
              <a:buFont typeface="Arial" panose="020B0604020202020204" pitchFamily="34" charset="0"/>
              <a:buChar char="•"/>
            </a:pPr>
            <a:r>
              <a:rPr lang="en-US" sz="2000" dirty="0">
                <a:solidFill>
                  <a:schemeClr val="tx1">
                    <a:lumMod val="95000"/>
                    <a:lumOff val="5000"/>
                  </a:schemeClr>
                </a:solidFill>
              </a:rPr>
              <a:t>One can easily save the work from the desktop and then it will open in browser, then user has to sign in and the work will be saved. This work can see all the viewers around the world.</a:t>
            </a:r>
          </a:p>
          <a:p>
            <a:endParaRPr lang="en-US" sz="2000" dirty="0">
              <a:solidFill>
                <a:schemeClr val="tx1">
                  <a:lumMod val="95000"/>
                  <a:lumOff val="5000"/>
                </a:schemeClr>
              </a:solidFill>
            </a:endParaRPr>
          </a:p>
          <a:p>
            <a:pPr marL="342900" indent="-342900">
              <a:buFont typeface="Arial" panose="020B0604020202020204" pitchFamily="34" charset="0"/>
              <a:buChar char="•"/>
            </a:pPr>
            <a:r>
              <a:rPr lang="en-US" sz="2000" dirty="0">
                <a:solidFill>
                  <a:schemeClr val="tx1">
                    <a:lumMod val="95000"/>
                    <a:lumOff val="5000"/>
                  </a:schemeClr>
                </a:solidFill>
              </a:rPr>
              <a:t> You can share it via a sharable link. Thus, user can deploy a dashboard using Power Bi</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2458854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421</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nautiyal</dc:creator>
  <cp:lastModifiedBy>Rohit nautiyal</cp:lastModifiedBy>
  <cp:revision>2</cp:revision>
  <dcterms:created xsi:type="dcterms:W3CDTF">2023-07-21T05:59:46Z</dcterms:created>
  <dcterms:modified xsi:type="dcterms:W3CDTF">2023-07-23T15:47:31Z</dcterms:modified>
</cp:coreProperties>
</file>