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426066-694F-45F1-8DD7-63C5AD3B33D2}" type="datetimeFigureOut">
              <a:rPr lang="en-IN" smtClean="0"/>
              <a:t>23-07-2023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23CE06-0FF8-4370-AF7D-26E7061F12B6}" type="slidenum">
              <a:rPr lang="en-IN" smtClean="0"/>
              <a:t>‹#›</a:t>
            </a:fld>
            <a:endParaRPr lang="en-IN"/>
          </a:p>
        </p:txBody>
      </p:sp>
    </p:spTree>
    <p:extLst>
      <p:ext uri="{BB962C8B-B14F-4D97-AF65-F5344CB8AC3E}">
        <p14:creationId xmlns:p14="http://schemas.microsoft.com/office/powerpoint/2010/main" val="117606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96C89-2499-7FFE-F0BD-C60B50B9D4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43BA7D-46AC-8551-750E-8185B5422B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D58689-7B6E-6A44-3F65-838B6AFED942}"/>
              </a:ext>
            </a:extLst>
          </p:cNvPr>
          <p:cNvSpPr>
            <a:spLocks noGrp="1"/>
          </p:cNvSpPr>
          <p:nvPr>
            <p:ph type="dt" sz="half" idx="10"/>
          </p:nvPr>
        </p:nvSpPr>
        <p:spPr/>
        <p:txBody>
          <a:bodyPr/>
          <a:lstStyle/>
          <a:p>
            <a:fld id="{54008F93-D166-4F16-9B0E-E4819DDD26B7}" type="datetimeFigureOut">
              <a:rPr lang="en-IN" smtClean="0"/>
              <a:t>23-07-2023</a:t>
            </a:fld>
            <a:endParaRPr lang="en-IN"/>
          </a:p>
        </p:txBody>
      </p:sp>
      <p:sp>
        <p:nvSpPr>
          <p:cNvPr id="5" name="Footer Placeholder 4">
            <a:extLst>
              <a:ext uri="{FF2B5EF4-FFF2-40B4-BE49-F238E27FC236}">
                <a16:creationId xmlns:a16="http://schemas.microsoft.com/office/drawing/2014/main" id="{792B5105-A617-78EE-DCD7-2348C54813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510FF6-7105-C613-FE49-BB52B6CF9047}"/>
              </a:ext>
            </a:extLst>
          </p:cNvPr>
          <p:cNvSpPr>
            <a:spLocks noGrp="1"/>
          </p:cNvSpPr>
          <p:nvPr>
            <p:ph type="sldNum" sz="quarter" idx="12"/>
          </p:nvPr>
        </p:nvSpPr>
        <p:spPr/>
        <p:txBody>
          <a:bodyPr/>
          <a:lstStyle/>
          <a:p>
            <a:fld id="{56B7447E-AE17-4A93-9FC3-F3E697315375}" type="slidenum">
              <a:rPr lang="en-IN" smtClean="0"/>
              <a:t>‹#›</a:t>
            </a:fld>
            <a:endParaRPr lang="en-IN"/>
          </a:p>
        </p:txBody>
      </p:sp>
    </p:spTree>
    <p:extLst>
      <p:ext uri="{BB962C8B-B14F-4D97-AF65-F5344CB8AC3E}">
        <p14:creationId xmlns:p14="http://schemas.microsoft.com/office/powerpoint/2010/main" val="3656874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48230-BE09-336E-0E74-C57CFC957B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8BDDB0-C8A2-E15F-E84D-AE7735ACD8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FB3FDC-4DC6-1CDB-5CEF-CB0938A835E8}"/>
              </a:ext>
            </a:extLst>
          </p:cNvPr>
          <p:cNvSpPr>
            <a:spLocks noGrp="1"/>
          </p:cNvSpPr>
          <p:nvPr>
            <p:ph type="dt" sz="half" idx="10"/>
          </p:nvPr>
        </p:nvSpPr>
        <p:spPr/>
        <p:txBody>
          <a:bodyPr/>
          <a:lstStyle/>
          <a:p>
            <a:fld id="{54008F93-D166-4F16-9B0E-E4819DDD26B7}" type="datetimeFigureOut">
              <a:rPr lang="en-IN" smtClean="0"/>
              <a:t>23-07-2023</a:t>
            </a:fld>
            <a:endParaRPr lang="en-IN"/>
          </a:p>
        </p:txBody>
      </p:sp>
      <p:sp>
        <p:nvSpPr>
          <p:cNvPr id="5" name="Footer Placeholder 4">
            <a:extLst>
              <a:ext uri="{FF2B5EF4-FFF2-40B4-BE49-F238E27FC236}">
                <a16:creationId xmlns:a16="http://schemas.microsoft.com/office/drawing/2014/main" id="{3E8E7E57-10FD-FAAF-2ED4-27C51C73D6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E73BC7-3CF2-5589-7E18-74A2CAA2B494}"/>
              </a:ext>
            </a:extLst>
          </p:cNvPr>
          <p:cNvSpPr>
            <a:spLocks noGrp="1"/>
          </p:cNvSpPr>
          <p:nvPr>
            <p:ph type="sldNum" sz="quarter" idx="12"/>
          </p:nvPr>
        </p:nvSpPr>
        <p:spPr/>
        <p:txBody>
          <a:bodyPr/>
          <a:lstStyle/>
          <a:p>
            <a:fld id="{56B7447E-AE17-4A93-9FC3-F3E697315375}" type="slidenum">
              <a:rPr lang="en-IN" smtClean="0"/>
              <a:t>‹#›</a:t>
            </a:fld>
            <a:endParaRPr lang="en-IN"/>
          </a:p>
        </p:txBody>
      </p:sp>
    </p:spTree>
    <p:extLst>
      <p:ext uri="{BB962C8B-B14F-4D97-AF65-F5344CB8AC3E}">
        <p14:creationId xmlns:p14="http://schemas.microsoft.com/office/powerpoint/2010/main" val="2356036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9034E7-1CB0-F0B4-F8EF-9D7AE814D7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86CE9C-B5F4-E044-C199-309AD6CFFA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19ABFC-0006-E2CF-FF07-7F1287E82F17}"/>
              </a:ext>
            </a:extLst>
          </p:cNvPr>
          <p:cNvSpPr>
            <a:spLocks noGrp="1"/>
          </p:cNvSpPr>
          <p:nvPr>
            <p:ph type="dt" sz="half" idx="10"/>
          </p:nvPr>
        </p:nvSpPr>
        <p:spPr/>
        <p:txBody>
          <a:bodyPr/>
          <a:lstStyle/>
          <a:p>
            <a:fld id="{54008F93-D166-4F16-9B0E-E4819DDD26B7}" type="datetimeFigureOut">
              <a:rPr lang="en-IN" smtClean="0"/>
              <a:t>23-07-2023</a:t>
            </a:fld>
            <a:endParaRPr lang="en-IN"/>
          </a:p>
        </p:txBody>
      </p:sp>
      <p:sp>
        <p:nvSpPr>
          <p:cNvPr id="5" name="Footer Placeholder 4">
            <a:extLst>
              <a:ext uri="{FF2B5EF4-FFF2-40B4-BE49-F238E27FC236}">
                <a16:creationId xmlns:a16="http://schemas.microsoft.com/office/drawing/2014/main" id="{53668326-BDAC-6017-D924-4B58B44D2F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5FF603-3D6E-931F-0BD6-78C4BFD9B6FA}"/>
              </a:ext>
            </a:extLst>
          </p:cNvPr>
          <p:cNvSpPr>
            <a:spLocks noGrp="1"/>
          </p:cNvSpPr>
          <p:nvPr>
            <p:ph type="sldNum" sz="quarter" idx="12"/>
          </p:nvPr>
        </p:nvSpPr>
        <p:spPr/>
        <p:txBody>
          <a:bodyPr/>
          <a:lstStyle/>
          <a:p>
            <a:fld id="{56B7447E-AE17-4A93-9FC3-F3E697315375}" type="slidenum">
              <a:rPr lang="en-IN" smtClean="0"/>
              <a:t>‹#›</a:t>
            </a:fld>
            <a:endParaRPr lang="en-IN"/>
          </a:p>
        </p:txBody>
      </p:sp>
    </p:spTree>
    <p:extLst>
      <p:ext uri="{BB962C8B-B14F-4D97-AF65-F5344CB8AC3E}">
        <p14:creationId xmlns:p14="http://schemas.microsoft.com/office/powerpoint/2010/main" val="1574329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D43C2-7764-AE8A-A1D4-76CF212EC0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AC3A2D-DD64-5463-A9C7-62EEF62AE4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8966F8-B04C-AC75-889F-4A0FF7E5F6BF}"/>
              </a:ext>
            </a:extLst>
          </p:cNvPr>
          <p:cNvSpPr>
            <a:spLocks noGrp="1"/>
          </p:cNvSpPr>
          <p:nvPr>
            <p:ph type="dt" sz="half" idx="10"/>
          </p:nvPr>
        </p:nvSpPr>
        <p:spPr/>
        <p:txBody>
          <a:bodyPr/>
          <a:lstStyle/>
          <a:p>
            <a:fld id="{54008F93-D166-4F16-9B0E-E4819DDD26B7}" type="datetimeFigureOut">
              <a:rPr lang="en-IN" smtClean="0"/>
              <a:t>23-07-2023</a:t>
            </a:fld>
            <a:endParaRPr lang="en-IN"/>
          </a:p>
        </p:txBody>
      </p:sp>
      <p:sp>
        <p:nvSpPr>
          <p:cNvPr id="5" name="Footer Placeholder 4">
            <a:extLst>
              <a:ext uri="{FF2B5EF4-FFF2-40B4-BE49-F238E27FC236}">
                <a16:creationId xmlns:a16="http://schemas.microsoft.com/office/drawing/2014/main" id="{3F393B56-188B-E4AE-075F-A282D0C1AE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808B12-7486-7D6F-7B52-C53AE2F57347}"/>
              </a:ext>
            </a:extLst>
          </p:cNvPr>
          <p:cNvSpPr>
            <a:spLocks noGrp="1"/>
          </p:cNvSpPr>
          <p:nvPr>
            <p:ph type="sldNum" sz="quarter" idx="12"/>
          </p:nvPr>
        </p:nvSpPr>
        <p:spPr/>
        <p:txBody>
          <a:bodyPr/>
          <a:lstStyle/>
          <a:p>
            <a:fld id="{56B7447E-AE17-4A93-9FC3-F3E697315375}" type="slidenum">
              <a:rPr lang="en-IN" smtClean="0"/>
              <a:t>‹#›</a:t>
            </a:fld>
            <a:endParaRPr lang="en-IN"/>
          </a:p>
        </p:txBody>
      </p:sp>
    </p:spTree>
    <p:extLst>
      <p:ext uri="{BB962C8B-B14F-4D97-AF65-F5344CB8AC3E}">
        <p14:creationId xmlns:p14="http://schemas.microsoft.com/office/powerpoint/2010/main" val="696107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10A8-6436-E150-1DF5-9B8FF339F3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655909-E62D-1898-4D6B-64F1EFA83B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604F2F-CAF0-0D40-E22F-03B200DDAB88}"/>
              </a:ext>
            </a:extLst>
          </p:cNvPr>
          <p:cNvSpPr>
            <a:spLocks noGrp="1"/>
          </p:cNvSpPr>
          <p:nvPr>
            <p:ph type="dt" sz="half" idx="10"/>
          </p:nvPr>
        </p:nvSpPr>
        <p:spPr/>
        <p:txBody>
          <a:bodyPr/>
          <a:lstStyle/>
          <a:p>
            <a:fld id="{54008F93-D166-4F16-9B0E-E4819DDD26B7}" type="datetimeFigureOut">
              <a:rPr lang="en-IN" smtClean="0"/>
              <a:t>23-07-2023</a:t>
            </a:fld>
            <a:endParaRPr lang="en-IN"/>
          </a:p>
        </p:txBody>
      </p:sp>
      <p:sp>
        <p:nvSpPr>
          <p:cNvPr id="5" name="Footer Placeholder 4">
            <a:extLst>
              <a:ext uri="{FF2B5EF4-FFF2-40B4-BE49-F238E27FC236}">
                <a16:creationId xmlns:a16="http://schemas.microsoft.com/office/drawing/2014/main" id="{0756D49F-A470-578D-08EB-5479FDC7CB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9A46B2-AE1B-EA33-9F8D-A98BE3109B78}"/>
              </a:ext>
            </a:extLst>
          </p:cNvPr>
          <p:cNvSpPr>
            <a:spLocks noGrp="1"/>
          </p:cNvSpPr>
          <p:nvPr>
            <p:ph type="sldNum" sz="quarter" idx="12"/>
          </p:nvPr>
        </p:nvSpPr>
        <p:spPr/>
        <p:txBody>
          <a:bodyPr/>
          <a:lstStyle/>
          <a:p>
            <a:fld id="{56B7447E-AE17-4A93-9FC3-F3E697315375}" type="slidenum">
              <a:rPr lang="en-IN" smtClean="0"/>
              <a:t>‹#›</a:t>
            </a:fld>
            <a:endParaRPr lang="en-IN"/>
          </a:p>
        </p:txBody>
      </p:sp>
    </p:spTree>
    <p:extLst>
      <p:ext uri="{BB962C8B-B14F-4D97-AF65-F5344CB8AC3E}">
        <p14:creationId xmlns:p14="http://schemas.microsoft.com/office/powerpoint/2010/main" val="3167652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72BC-4A82-7ED6-5AB4-9CD6665A66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443DE3-0372-0ACA-6ECB-BA8C0AAB13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702F0A-9E21-9CD5-E3AB-AD564AA424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CB0BAE-B974-CA5E-82FA-0A3784816ED6}"/>
              </a:ext>
            </a:extLst>
          </p:cNvPr>
          <p:cNvSpPr>
            <a:spLocks noGrp="1"/>
          </p:cNvSpPr>
          <p:nvPr>
            <p:ph type="dt" sz="half" idx="10"/>
          </p:nvPr>
        </p:nvSpPr>
        <p:spPr/>
        <p:txBody>
          <a:bodyPr/>
          <a:lstStyle/>
          <a:p>
            <a:fld id="{54008F93-D166-4F16-9B0E-E4819DDD26B7}" type="datetimeFigureOut">
              <a:rPr lang="en-IN" smtClean="0"/>
              <a:t>23-07-2023</a:t>
            </a:fld>
            <a:endParaRPr lang="en-IN"/>
          </a:p>
        </p:txBody>
      </p:sp>
      <p:sp>
        <p:nvSpPr>
          <p:cNvPr id="6" name="Footer Placeholder 5">
            <a:extLst>
              <a:ext uri="{FF2B5EF4-FFF2-40B4-BE49-F238E27FC236}">
                <a16:creationId xmlns:a16="http://schemas.microsoft.com/office/drawing/2014/main" id="{CAB6E675-17D8-E05C-3D41-76137D1C84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309D1E-7D89-8E7F-5BCE-39219D312355}"/>
              </a:ext>
            </a:extLst>
          </p:cNvPr>
          <p:cNvSpPr>
            <a:spLocks noGrp="1"/>
          </p:cNvSpPr>
          <p:nvPr>
            <p:ph type="sldNum" sz="quarter" idx="12"/>
          </p:nvPr>
        </p:nvSpPr>
        <p:spPr/>
        <p:txBody>
          <a:bodyPr/>
          <a:lstStyle/>
          <a:p>
            <a:fld id="{56B7447E-AE17-4A93-9FC3-F3E697315375}" type="slidenum">
              <a:rPr lang="en-IN" smtClean="0"/>
              <a:t>‹#›</a:t>
            </a:fld>
            <a:endParaRPr lang="en-IN"/>
          </a:p>
        </p:txBody>
      </p:sp>
    </p:spTree>
    <p:extLst>
      <p:ext uri="{BB962C8B-B14F-4D97-AF65-F5344CB8AC3E}">
        <p14:creationId xmlns:p14="http://schemas.microsoft.com/office/powerpoint/2010/main" val="1600022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CE3A-1BCE-7618-9BDF-12195C8D47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5EEB13-FAEF-E7D6-1DA7-23F55709BC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DF815E-56FF-C365-DC73-4FBA3ECB67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35202DE-E92D-382D-B7A6-E2FD5FF9C2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1D80C7-1CC8-E439-28B1-C2A7012FED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F4AD6F-D749-16DE-A080-79E2268D1BC2}"/>
              </a:ext>
            </a:extLst>
          </p:cNvPr>
          <p:cNvSpPr>
            <a:spLocks noGrp="1"/>
          </p:cNvSpPr>
          <p:nvPr>
            <p:ph type="dt" sz="half" idx="10"/>
          </p:nvPr>
        </p:nvSpPr>
        <p:spPr/>
        <p:txBody>
          <a:bodyPr/>
          <a:lstStyle/>
          <a:p>
            <a:fld id="{54008F93-D166-4F16-9B0E-E4819DDD26B7}" type="datetimeFigureOut">
              <a:rPr lang="en-IN" smtClean="0"/>
              <a:t>23-07-2023</a:t>
            </a:fld>
            <a:endParaRPr lang="en-IN"/>
          </a:p>
        </p:txBody>
      </p:sp>
      <p:sp>
        <p:nvSpPr>
          <p:cNvPr id="8" name="Footer Placeholder 7">
            <a:extLst>
              <a:ext uri="{FF2B5EF4-FFF2-40B4-BE49-F238E27FC236}">
                <a16:creationId xmlns:a16="http://schemas.microsoft.com/office/drawing/2014/main" id="{074339ED-8AD0-37C5-9954-EB778289D7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9AF91D-D000-293F-31A5-8BDC560290CB}"/>
              </a:ext>
            </a:extLst>
          </p:cNvPr>
          <p:cNvSpPr>
            <a:spLocks noGrp="1"/>
          </p:cNvSpPr>
          <p:nvPr>
            <p:ph type="sldNum" sz="quarter" idx="12"/>
          </p:nvPr>
        </p:nvSpPr>
        <p:spPr/>
        <p:txBody>
          <a:bodyPr/>
          <a:lstStyle/>
          <a:p>
            <a:fld id="{56B7447E-AE17-4A93-9FC3-F3E697315375}" type="slidenum">
              <a:rPr lang="en-IN" smtClean="0"/>
              <a:t>‹#›</a:t>
            </a:fld>
            <a:endParaRPr lang="en-IN"/>
          </a:p>
        </p:txBody>
      </p:sp>
    </p:spTree>
    <p:extLst>
      <p:ext uri="{BB962C8B-B14F-4D97-AF65-F5344CB8AC3E}">
        <p14:creationId xmlns:p14="http://schemas.microsoft.com/office/powerpoint/2010/main" val="1986237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23A3-D04E-A112-A537-878575A663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1123FE-8771-4155-B7EF-50470FC45ACE}"/>
              </a:ext>
            </a:extLst>
          </p:cNvPr>
          <p:cNvSpPr>
            <a:spLocks noGrp="1"/>
          </p:cNvSpPr>
          <p:nvPr>
            <p:ph type="dt" sz="half" idx="10"/>
          </p:nvPr>
        </p:nvSpPr>
        <p:spPr/>
        <p:txBody>
          <a:bodyPr/>
          <a:lstStyle/>
          <a:p>
            <a:fld id="{54008F93-D166-4F16-9B0E-E4819DDD26B7}" type="datetimeFigureOut">
              <a:rPr lang="en-IN" smtClean="0"/>
              <a:t>23-07-2023</a:t>
            </a:fld>
            <a:endParaRPr lang="en-IN"/>
          </a:p>
        </p:txBody>
      </p:sp>
      <p:sp>
        <p:nvSpPr>
          <p:cNvPr id="4" name="Footer Placeholder 3">
            <a:extLst>
              <a:ext uri="{FF2B5EF4-FFF2-40B4-BE49-F238E27FC236}">
                <a16:creationId xmlns:a16="http://schemas.microsoft.com/office/drawing/2014/main" id="{53C597AE-9E13-B8CB-91D2-D5CE01EC31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6ACA02-C3D9-16DC-D1A1-BE5C39034EDB}"/>
              </a:ext>
            </a:extLst>
          </p:cNvPr>
          <p:cNvSpPr>
            <a:spLocks noGrp="1"/>
          </p:cNvSpPr>
          <p:nvPr>
            <p:ph type="sldNum" sz="quarter" idx="12"/>
          </p:nvPr>
        </p:nvSpPr>
        <p:spPr/>
        <p:txBody>
          <a:bodyPr/>
          <a:lstStyle/>
          <a:p>
            <a:fld id="{56B7447E-AE17-4A93-9FC3-F3E697315375}" type="slidenum">
              <a:rPr lang="en-IN" smtClean="0"/>
              <a:t>‹#›</a:t>
            </a:fld>
            <a:endParaRPr lang="en-IN"/>
          </a:p>
        </p:txBody>
      </p:sp>
    </p:spTree>
    <p:extLst>
      <p:ext uri="{BB962C8B-B14F-4D97-AF65-F5344CB8AC3E}">
        <p14:creationId xmlns:p14="http://schemas.microsoft.com/office/powerpoint/2010/main" val="2869381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B427BC-2B73-8BD5-F651-80D79092DF50}"/>
              </a:ext>
            </a:extLst>
          </p:cNvPr>
          <p:cNvSpPr>
            <a:spLocks noGrp="1"/>
          </p:cNvSpPr>
          <p:nvPr>
            <p:ph type="dt" sz="half" idx="10"/>
          </p:nvPr>
        </p:nvSpPr>
        <p:spPr/>
        <p:txBody>
          <a:bodyPr/>
          <a:lstStyle/>
          <a:p>
            <a:fld id="{54008F93-D166-4F16-9B0E-E4819DDD26B7}" type="datetimeFigureOut">
              <a:rPr lang="en-IN" smtClean="0"/>
              <a:t>23-07-2023</a:t>
            </a:fld>
            <a:endParaRPr lang="en-IN"/>
          </a:p>
        </p:txBody>
      </p:sp>
      <p:sp>
        <p:nvSpPr>
          <p:cNvPr id="3" name="Footer Placeholder 2">
            <a:extLst>
              <a:ext uri="{FF2B5EF4-FFF2-40B4-BE49-F238E27FC236}">
                <a16:creationId xmlns:a16="http://schemas.microsoft.com/office/drawing/2014/main" id="{9B57874D-9157-BCA5-4F27-7898C4198DC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8F0FF0-0991-3353-A264-07B7B67C2F9C}"/>
              </a:ext>
            </a:extLst>
          </p:cNvPr>
          <p:cNvSpPr>
            <a:spLocks noGrp="1"/>
          </p:cNvSpPr>
          <p:nvPr>
            <p:ph type="sldNum" sz="quarter" idx="12"/>
          </p:nvPr>
        </p:nvSpPr>
        <p:spPr/>
        <p:txBody>
          <a:bodyPr/>
          <a:lstStyle/>
          <a:p>
            <a:fld id="{56B7447E-AE17-4A93-9FC3-F3E697315375}" type="slidenum">
              <a:rPr lang="en-IN" smtClean="0"/>
              <a:t>‹#›</a:t>
            </a:fld>
            <a:endParaRPr lang="en-IN"/>
          </a:p>
        </p:txBody>
      </p:sp>
    </p:spTree>
    <p:extLst>
      <p:ext uri="{BB962C8B-B14F-4D97-AF65-F5344CB8AC3E}">
        <p14:creationId xmlns:p14="http://schemas.microsoft.com/office/powerpoint/2010/main" val="1680409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AFB1-6BF2-66F3-843B-2FA550AB06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424CB2-A37A-9D81-C572-E9DDB647D4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63A578-35EC-97A7-E01A-BF9C0B7FC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12817D-2899-6290-EC50-B446213E643F}"/>
              </a:ext>
            </a:extLst>
          </p:cNvPr>
          <p:cNvSpPr>
            <a:spLocks noGrp="1"/>
          </p:cNvSpPr>
          <p:nvPr>
            <p:ph type="dt" sz="half" idx="10"/>
          </p:nvPr>
        </p:nvSpPr>
        <p:spPr/>
        <p:txBody>
          <a:bodyPr/>
          <a:lstStyle/>
          <a:p>
            <a:fld id="{54008F93-D166-4F16-9B0E-E4819DDD26B7}" type="datetimeFigureOut">
              <a:rPr lang="en-IN" smtClean="0"/>
              <a:t>23-07-2023</a:t>
            </a:fld>
            <a:endParaRPr lang="en-IN"/>
          </a:p>
        </p:txBody>
      </p:sp>
      <p:sp>
        <p:nvSpPr>
          <p:cNvPr id="6" name="Footer Placeholder 5">
            <a:extLst>
              <a:ext uri="{FF2B5EF4-FFF2-40B4-BE49-F238E27FC236}">
                <a16:creationId xmlns:a16="http://schemas.microsoft.com/office/drawing/2014/main" id="{425C5C8C-5B54-A974-B15C-38B3A5FF4D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10CCEC-D4B4-4B36-EE29-0BA9DFD544EB}"/>
              </a:ext>
            </a:extLst>
          </p:cNvPr>
          <p:cNvSpPr>
            <a:spLocks noGrp="1"/>
          </p:cNvSpPr>
          <p:nvPr>
            <p:ph type="sldNum" sz="quarter" idx="12"/>
          </p:nvPr>
        </p:nvSpPr>
        <p:spPr/>
        <p:txBody>
          <a:bodyPr/>
          <a:lstStyle/>
          <a:p>
            <a:fld id="{56B7447E-AE17-4A93-9FC3-F3E697315375}" type="slidenum">
              <a:rPr lang="en-IN" smtClean="0"/>
              <a:t>‹#›</a:t>
            </a:fld>
            <a:endParaRPr lang="en-IN"/>
          </a:p>
        </p:txBody>
      </p:sp>
    </p:spTree>
    <p:extLst>
      <p:ext uri="{BB962C8B-B14F-4D97-AF65-F5344CB8AC3E}">
        <p14:creationId xmlns:p14="http://schemas.microsoft.com/office/powerpoint/2010/main" val="382018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77B50-0A62-96C6-47C7-F64BC47801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4B40C6-BDE4-EFEA-81F4-982C9763FB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3910B9-2285-A8CF-9493-D5FF322436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84EAC7-7F0E-B6D1-0ED3-2193505AB85D}"/>
              </a:ext>
            </a:extLst>
          </p:cNvPr>
          <p:cNvSpPr>
            <a:spLocks noGrp="1"/>
          </p:cNvSpPr>
          <p:nvPr>
            <p:ph type="dt" sz="half" idx="10"/>
          </p:nvPr>
        </p:nvSpPr>
        <p:spPr/>
        <p:txBody>
          <a:bodyPr/>
          <a:lstStyle/>
          <a:p>
            <a:fld id="{54008F93-D166-4F16-9B0E-E4819DDD26B7}" type="datetimeFigureOut">
              <a:rPr lang="en-IN" smtClean="0"/>
              <a:t>23-07-2023</a:t>
            </a:fld>
            <a:endParaRPr lang="en-IN"/>
          </a:p>
        </p:txBody>
      </p:sp>
      <p:sp>
        <p:nvSpPr>
          <p:cNvPr id="6" name="Footer Placeholder 5">
            <a:extLst>
              <a:ext uri="{FF2B5EF4-FFF2-40B4-BE49-F238E27FC236}">
                <a16:creationId xmlns:a16="http://schemas.microsoft.com/office/drawing/2014/main" id="{DE434C41-9F4D-7953-C456-B23FC0E91D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5DDD4B-F400-50D4-D1FF-3FBAAFB72A4A}"/>
              </a:ext>
            </a:extLst>
          </p:cNvPr>
          <p:cNvSpPr>
            <a:spLocks noGrp="1"/>
          </p:cNvSpPr>
          <p:nvPr>
            <p:ph type="sldNum" sz="quarter" idx="12"/>
          </p:nvPr>
        </p:nvSpPr>
        <p:spPr/>
        <p:txBody>
          <a:bodyPr/>
          <a:lstStyle/>
          <a:p>
            <a:fld id="{56B7447E-AE17-4A93-9FC3-F3E697315375}" type="slidenum">
              <a:rPr lang="en-IN" smtClean="0"/>
              <a:t>‹#›</a:t>
            </a:fld>
            <a:endParaRPr lang="en-IN"/>
          </a:p>
        </p:txBody>
      </p:sp>
    </p:spTree>
    <p:extLst>
      <p:ext uri="{BB962C8B-B14F-4D97-AF65-F5344CB8AC3E}">
        <p14:creationId xmlns:p14="http://schemas.microsoft.com/office/powerpoint/2010/main" val="3257190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1634-D249-86D3-2F66-0ECF9A332C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5707EB-3224-5413-1C89-1B554F3B5F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62EF0C-5EAF-8C05-D65D-B67040D5C7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008F93-D166-4F16-9B0E-E4819DDD26B7}" type="datetimeFigureOut">
              <a:rPr lang="en-IN" smtClean="0"/>
              <a:t>23-07-2023</a:t>
            </a:fld>
            <a:endParaRPr lang="en-IN"/>
          </a:p>
        </p:txBody>
      </p:sp>
      <p:sp>
        <p:nvSpPr>
          <p:cNvPr id="5" name="Footer Placeholder 4">
            <a:extLst>
              <a:ext uri="{FF2B5EF4-FFF2-40B4-BE49-F238E27FC236}">
                <a16:creationId xmlns:a16="http://schemas.microsoft.com/office/drawing/2014/main" id="{B3A43C00-F40A-A9E6-E8AA-EB047064D0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D165592-803B-0090-FE4B-2795E0368C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B7447E-AE17-4A93-9FC3-F3E697315375}" type="slidenum">
              <a:rPr lang="en-IN" smtClean="0"/>
              <a:t>‹#›</a:t>
            </a:fld>
            <a:endParaRPr lang="en-IN"/>
          </a:p>
        </p:txBody>
      </p:sp>
    </p:spTree>
    <p:extLst>
      <p:ext uri="{BB962C8B-B14F-4D97-AF65-F5344CB8AC3E}">
        <p14:creationId xmlns:p14="http://schemas.microsoft.com/office/powerpoint/2010/main" val="986079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C3B9E8-DCDB-D706-A060-4337273E6184}"/>
              </a:ext>
            </a:extLst>
          </p:cNvPr>
          <p:cNvSpPr txBox="1"/>
          <p:nvPr/>
        </p:nvSpPr>
        <p:spPr>
          <a:xfrm>
            <a:off x="2607065" y="1084394"/>
            <a:ext cx="6097712" cy="4524315"/>
          </a:xfrm>
          <a:prstGeom prst="rect">
            <a:avLst/>
          </a:prstGeom>
          <a:noFill/>
        </p:spPr>
        <p:txBody>
          <a:bodyPr wrap="square">
            <a:spAutoFit/>
          </a:bodyPr>
          <a:lstStyle/>
          <a:p>
            <a:pPr algn="ctr"/>
            <a:r>
              <a:rPr lang="en-US" sz="3600" b="1" i="0" dirty="0">
                <a:solidFill>
                  <a:schemeClr val="accent2">
                    <a:lumMod val="50000"/>
                  </a:schemeClr>
                </a:solidFill>
                <a:effectLst/>
                <a:latin typeface="Söhne"/>
              </a:rPr>
              <a:t>Airport and Airline Data Analysis</a:t>
            </a:r>
          </a:p>
          <a:p>
            <a:pPr algn="ctr"/>
            <a:endParaRPr lang="en-US" sz="3600" dirty="0"/>
          </a:p>
          <a:p>
            <a:pPr algn="ctr"/>
            <a:r>
              <a:rPr lang="en-US" sz="3600" b="1" dirty="0"/>
              <a:t>Low Level Design</a:t>
            </a:r>
          </a:p>
          <a:p>
            <a:pPr algn="ctr"/>
            <a:endParaRPr lang="en-US" sz="3600" b="1" dirty="0"/>
          </a:p>
          <a:p>
            <a:pPr algn="ctr"/>
            <a:r>
              <a:rPr lang="en-US" sz="3600" b="1" dirty="0"/>
              <a:t> Author: Rohit Nautiyal</a:t>
            </a:r>
            <a:r>
              <a:rPr lang="en-IN" sz="3600" b="1" dirty="0">
                <a:solidFill>
                  <a:schemeClr val="tx1">
                    <a:lumMod val="95000"/>
                    <a:lumOff val="5000"/>
                  </a:schemeClr>
                </a:solidFill>
              </a:rPr>
              <a:t> and Mansi</a:t>
            </a:r>
          </a:p>
          <a:p>
            <a:pPr algn="ctr"/>
            <a:endParaRPr lang="en-US" sz="3600" b="1" dirty="0"/>
          </a:p>
        </p:txBody>
      </p:sp>
    </p:spTree>
    <p:extLst>
      <p:ext uri="{BB962C8B-B14F-4D97-AF65-F5344CB8AC3E}">
        <p14:creationId xmlns:p14="http://schemas.microsoft.com/office/powerpoint/2010/main" val="641244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06A4BA-4719-94A6-57DC-BFEDF2A8AE5A}"/>
              </a:ext>
            </a:extLst>
          </p:cNvPr>
          <p:cNvSpPr txBox="1"/>
          <p:nvPr/>
        </p:nvSpPr>
        <p:spPr>
          <a:xfrm>
            <a:off x="431515" y="318499"/>
            <a:ext cx="11363218" cy="6401753"/>
          </a:xfrm>
          <a:prstGeom prst="rect">
            <a:avLst/>
          </a:prstGeom>
          <a:noFill/>
        </p:spPr>
        <p:txBody>
          <a:bodyPr wrap="square" rtlCol="0">
            <a:spAutoFit/>
          </a:bodyPr>
          <a:lstStyle/>
          <a:p>
            <a:pPr algn="ctr"/>
            <a:r>
              <a:rPr lang="en-IN" sz="4000" b="1" dirty="0">
                <a:latin typeface="Söhne"/>
              </a:rPr>
              <a:t>INDEX</a:t>
            </a:r>
            <a:endParaRPr lang="en-IN" sz="4000" b="1" i="0" dirty="0">
              <a:effectLst/>
              <a:latin typeface="Söhne"/>
            </a:endParaRPr>
          </a:p>
          <a:p>
            <a:pPr marL="457200" indent="-457200" algn="l">
              <a:buFont typeface="Arial" panose="020B0604020202020204" pitchFamily="34" charset="0"/>
              <a:buChar char="•"/>
            </a:pPr>
            <a:r>
              <a:rPr lang="en-US" sz="3200" dirty="0"/>
              <a:t>Abstract </a:t>
            </a:r>
          </a:p>
          <a:p>
            <a:pPr algn="l"/>
            <a:endParaRPr lang="en-US" sz="3200" dirty="0"/>
          </a:p>
          <a:p>
            <a:pPr marL="457200" indent="-457200" algn="l">
              <a:buFont typeface="Arial" panose="020B0604020202020204" pitchFamily="34" charset="0"/>
              <a:buChar char="•"/>
            </a:pPr>
            <a:r>
              <a:rPr lang="en-US" sz="3200" dirty="0"/>
              <a:t>Given Tasks </a:t>
            </a:r>
          </a:p>
          <a:p>
            <a:pPr algn="l"/>
            <a:r>
              <a:rPr lang="en-US" sz="3200" dirty="0"/>
              <a:t> </a:t>
            </a:r>
          </a:p>
          <a:p>
            <a:pPr marL="457200" indent="-457200" algn="l">
              <a:buFont typeface="Arial" panose="020B0604020202020204" pitchFamily="34" charset="0"/>
              <a:buChar char="•"/>
            </a:pPr>
            <a:r>
              <a:rPr lang="en-US" sz="3200" dirty="0"/>
              <a:t>Scope </a:t>
            </a:r>
          </a:p>
          <a:p>
            <a:pPr marL="457200" indent="-457200" algn="l">
              <a:buFont typeface="Arial" panose="020B0604020202020204" pitchFamily="34" charset="0"/>
              <a:buChar char="•"/>
            </a:pPr>
            <a:endParaRPr lang="en-US" sz="3200" dirty="0"/>
          </a:p>
          <a:p>
            <a:pPr marL="457200" indent="-457200" algn="l">
              <a:buFont typeface="Arial" panose="020B0604020202020204" pitchFamily="34" charset="0"/>
              <a:buChar char="•"/>
            </a:pPr>
            <a:r>
              <a:rPr lang="en-US" sz="3200" dirty="0"/>
              <a:t> Architecture </a:t>
            </a:r>
          </a:p>
          <a:p>
            <a:pPr marL="457200" indent="-457200" algn="l">
              <a:buFont typeface="Arial" panose="020B0604020202020204" pitchFamily="34" charset="0"/>
              <a:buChar char="•"/>
            </a:pPr>
            <a:endParaRPr lang="en-US" sz="3200" dirty="0"/>
          </a:p>
          <a:p>
            <a:pPr marL="457200" indent="-457200" algn="l">
              <a:buFont typeface="Arial" panose="020B0604020202020204" pitchFamily="34" charset="0"/>
              <a:buChar char="•"/>
            </a:pPr>
            <a:r>
              <a:rPr lang="en-US" sz="3200" dirty="0"/>
              <a:t> Data Description </a:t>
            </a:r>
          </a:p>
          <a:p>
            <a:pPr marL="457200" indent="-457200" algn="l">
              <a:buFont typeface="Arial" panose="020B0604020202020204" pitchFamily="34" charset="0"/>
              <a:buChar char="•"/>
            </a:pPr>
            <a:endParaRPr lang="en-US" sz="3200" dirty="0"/>
          </a:p>
          <a:p>
            <a:pPr marL="457200" indent="-457200" algn="l">
              <a:buFont typeface="Arial" panose="020B0604020202020204" pitchFamily="34" charset="0"/>
              <a:buChar char="•"/>
            </a:pPr>
            <a:r>
              <a:rPr lang="en-US" sz="3200" dirty="0"/>
              <a:t> Connect Data with Power Bi &amp; Deployment </a:t>
            </a:r>
            <a:endParaRPr lang="en-IN" b="1" i="0" dirty="0">
              <a:effectLst/>
              <a:latin typeface="Söhne"/>
            </a:endParaRPr>
          </a:p>
          <a:p>
            <a:pPr algn="ctr"/>
            <a:endParaRPr lang="en-IN" dirty="0"/>
          </a:p>
        </p:txBody>
      </p:sp>
    </p:spTree>
    <p:extLst>
      <p:ext uri="{BB962C8B-B14F-4D97-AF65-F5344CB8AC3E}">
        <p14:creationId xmlns:p14="http://schemas.microsoft.com/office/powerpoint/2010/main" val="673919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E8AFD4-CB3C-1046-7372-8523311F7BB2}"/>
              </a:ext>
            </a:extLst>
          </p:cNvPr>
          <p:cNvSpPr txBox="1"/>
          <p:nvPr/>
        </p:nvSpPr>
        <p:spPr>
          <a:xfrm>
            <a:off x="568504" y="0"/>
            <a:ext cx="11054993" cy="1815882"/>
          </a:xfrm>
          <a:prstGeom prst="rect">
            <a:avLst/>
          </a:prstGeom>
          <a:noFill/>
        </p:spPr>
        <p:txBody>
          <a:bodyPr wrap="square" rtlCol="0">
            <a:spAutoFit/>
          </a:bodyPr>
          <a:lstStyle/>
          <a:p>
            <a:pPr algn="ctr"/>
            <a:r>
              <a:rPr lang="en-US" sz="3200" b="1" i="0" dirty="0">
                <a:effectLst/>
                <a:latin typeface="Söhne"/>
              </a:rPr>
              <a:t>Abstract </a:t>
            </a:r>
          </a:p>
          <a:p>
            <a:endParaRPr lang="en-US" sz="2000" b="1" dirty="0">
              <a:solidFill>
                <a:srgbClr val="374151"/>
              </a:solidFill>
              <a:latin typeface="Söhne"/>
            </a:endParaRPr>
          </a:p>
          <a:p>
            <a:r>
              <a:rPr lang="en-US" sz="2000" b="0" i="0" dirty="0">
                <a:solidFill>
                  <a:srgbClr val="374151"/>
                </a:solidFill>
                <a:effectLst/>
                <a:latin typeface="Söhne"/>
              </a:rPr>
              <a:t>The Airport and Airline Data Analysis Dashboard project aims to provide insights into flight destinations, busy and lengthy routes, and meaningful relationships between attributes. The dashboard will be developed using Python for data transformation and Power BI for interactive visualizations</a:t>
            </a:r>
            <a:r>
              <a:rPr lang="en-US" b="0" i="0" dirty="0">
                <a:solidFill>
                  <a:srgbClr val="374151"/>
                </a:solidFill>
                <a:effectLst/>
                <a:latin typeface="Söhne"/>
              </a:rPr>
              <a:t>.</a:t>
            </a:r>
            <a:endParaRPr lang="en-IN" dirty="0"/>
          </a:p>
        </p:txBody>
      </p:sp>
    </p:spTree>
    <p:extLst>
      <p:ext uri="{BB962C8B-B14F-4D97-AF65-F5344CB8AC3E}">
        <p14:creationId xmlns:p14="http://schemas.microsoft.com/office/powerpoint/2010/main" val="2450541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6147AE-BBAA-A5DD-24B9-DD4DFFAEA2D1}"/>
              </a:ext>
            </a:extLst>
          </p:cNvPr>
          <p:cNvSpPr txBox="1"/>
          <p:nvPr/>
        </p:nvSpPr>
        <p:spPr>
          <a:xfrm>
            <a:off x="770562" y="565079"/>
            <a:ext cx="9935110" cy="2677656"/>
          </a:xfrm>
          <a:prstGeom prst="rect">
            <a:avLst/>
          </a:prstGeom>
          <a:noFill/>
        </p:spPr>
        <p:txBody>
          <a:bodyPr wrap="square" rtlCol="0">
            <a:spAutoFit/>
          </a:bodyPr>
          <a:lstStyle/>
          <a:p>
            <a:pPr algn="ctr"/>
            <a:r>
              <a:rPr lang="en-US" sz="3200" b="1" i="0" dirty="0">
                <a:solidFill>
                  <a:srgbClr val="374151"/>
                </a:solidFill>
                <a:effectLst/>
                <a:latin typeface="Söhne"/>
              </a:rPr>
              <a:t>Given Tasks</a:t>
            </a:r>
          </a:p>
          <a:p>
            <a:pPr algn="l"/>
            <a:endParaRPr lang="en-US" b="0" i="0" dirty="0">
              <a:solidFill>
                <a:srgbClr val="374151"/>
              </a:solidFill>
              <a:effectLst/>
              <a:latin typeface="Söhne"/>
            </a:endParaRPr>
          </a:p>
          <a:p>
            <a:pPr algn="l">
              <a:buFont typeface="Arial" panose="020B0604020202020204" pitchFamily="34" charset="0"/>
              <a:buChar char="•"/>
            </a:pPr>
            <a:r>
              <a:rPr lang="en-US" sz="2000" b="0" i="0" dirty="0">
                <a:solidFill>
                  <a:srgbClr val="374151"/>
                </a:solidFill>
                <a:effectLst/>
                <a:latin typeface="Söhne"/>
              </a:rPr>
              <a:t>    Identify flight destinations based on the provided dataset.</a:t>
            </a:r>
          </a:p>
          <a:p>
            <a:pPr algn="l"/>
            <a:endParaRPr lang="en-US" sz="2000" dirty="0">
              <a:solidFill>
                <a:srgbClr val="374151"/>
              </a:solidFill>
              <a:latin typeface="Söhne"/>
            </a:endParaRPr>
          </a:p>
          <a:p>
            <a:pPr marL="342900" indent="-342900" algn="l">
              <a:buFont typeface="Arial" panose="020B0604020202020204" pitchFamily="34" charset="0"/>
              <a:buChar char="•"/>
            </a:pPr>
            <a:r>
              <a:rPr lang="en-US" sz="2000" b="0" i="0" dirty="0">
                <a:solidFill>
                  <a:srgbClr val="374151"/>
                </a:solidFill>
                <a:effectLst/>
                <a:latin typeface="Söhne"/>
              </a:rPr>
              <a:t>Analyze busy and lengthy flight routes using flight count and distance covered metrics.</a:t>
            </a:r>
          </a:p>
          <a:p>
            <a:pPr algn="l">
              <a:buFont typeface="Arial" panose="020B0604020202020204" pitchFamily="34" charset="0"/>
              <a:buChar char="•"/>
            </a:pPr>
            <a:endParaRPr lang="en-US" sz="2000" b="0" i="0" dirty="0">
              <a:solidFill>
                <a:srgbClr val="374151"/>
              </a:solidFill>
              <a:effectLst/>
              <a:latin typeface="Söhne"/>
            </a:endParaRPr>
          </a:p>
          <a:p>
            <a:pPr algn="l">
              <a:buFont typeface="Arial" panose="020B0604020202020204" pitchFamily="34" charset="0"/>
              <a:buChar char="•"/>
            </a:pPr>
            <a:r>
              <a:rPr lang="en-US" sz="2000" dirty="0">
                <a:solidFill>
                  <a:srgbClr val="374151"/>
                </a:solidFill>
                <a:latin typeface="Söhne"/>
              </a:rPr>
              <a:t>     </a:t>
            </a:r>
            <a:r>
              <a:rPr lang="en-US" sz="2000" b="0" i="0" dirty="0">
                <a:solidFill>
                  <a:srgbClr val="374151"/>
                </a:solidFill>
                <a:effectLst/>
                <a:latin typeface="Söhne"/>
              </a:rPr>
              <a:t>Explore meaningful relationships between attributes to gain valuable insights.</a:t>
            </a:r>
          </a:p>
          <a:p>
            <a:endParaRPr lang="en-IN" dirty="0"/>
          </a:p>
        </p:txBody>
      </p:sp>
    </p:spTree>
    <p:extLst>
      <p:ext uri="{BB962C8B-B14F-4D97-AF65-F5344CB8AC3E}">
        <p14:creationId xmlns:p14="http://schemas.microsoft.com/office/powerpoint/2010/main" val="2613897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C2787E-A37A-0371-1369-BAD19CBA221A}"/>
              </a:ext>
            </a:extLst>
          </p:cNvPr>
          <p:cNvSpPr txBox="1"/>
          <p:nvPr/>
        </p:nvSpPr>
        <p:spPr>
          <a:xfrm>
            <a:off x="779124" y="0"/>
            <a:ext cx="10633753" cy="1785104"/>
          </a:xfrm>
          <a:prstGeom prst="rect">
            <a:avLst/>
          </a:prstGeom>
          <a:noFill/>
        </p:spPr>
        <p:txBody>
          <a:bodyPr wrap="square" rtlCol="0">
            <a:spAutoFit/>
          </a:bodyPr>
          <a:lstStyle/>
          <a:p>
            <a:pPr algn="ctr"/>
            <a:r>
              <a:rPr lang="en-US" sz="3200" b="1" i="0" dirty="0">
                <a:effectLst/>
                <a:latin typeface="Söhne"/>
              </a:rPr>
              <a:t>Scope</a:t>
            </a:r>
          </a:p>
          <a:p>
            <a:endParaRPr lang="en-US" b="1" dirty="0">
              <a:solidFill>
                <a:srgbClr val="374151"/>
              </a:solidFill>
              <a:latin typeface="Söhne"/>
            </a:endParaRPr>
          </a:p>
          <a:p>
            <a:r>
              <a:rPr lang="en-US" sz="2000" b="0" i="0" dirty="0">
                <a:solidFill>
                  <a:srgbClr val="374151"/>
                </a:solidFill>
                <a:effectLst/>
                <a:latin typeface="Söhne"/>
              </a:rPr>
              <a:t>The project will utilize an airport and airline dataset to analyze flight routes and related metrics. The analysis will focus on flight counts, distances, delays, and flight status. The dashboard will not include real-time data or operational functionalities</a:t>
            </a:r>
            <a:r>
              <a:rPr lang="en-US" b="0" i="0" dirty="0">
                <a:solidFill>
                  <a:srgbClr val="374151"/>
                </a:solidFill>
                <a:effectLst/>
                <a:latin typeface="Söhne"/>
              </a:rPr>
              <a:t>.</a:t>
            </a:r>
            <a:endParaRPr lang="en-IN" dirty="0"/>
          </a:p>
        </p:txBody>
      </p:sp>
    </p:spTree>
    <p:extLst>
      <p:ext uri="{BB962C8B-B14F-4D97-AF65-F5344CB8AC3E}">
        <p14:creationId xmlns:p14="http://schemas.microsoft.com/office/powerpoint/2010/main" val="300532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5006BC-BFB5-82E0-BFF0-002DA18AB52D}"/>
              </a:ext>
            </a:extLst>
          </p:cNvPr>
          <p:cNvSpPr txBox="1"/>
          <p:nvPr/>
        </p:nvSpPr>
        <p:spPr>
          <a:xfrm>
            <a:off x="583915" y="0"/>
            <a:ext cx="11024171" cy="6432530"/>
          </a:xfrm>
          <a:prstGeom prst="rect">
            <a:avLst/>
          </a:prstGeom>
          <a:noFill/>
        </p:spPr>
        <p:txBody>
          <a:bodyPr wrap="square" rtlCol="0">
            <a:spAutoFit/>
          </a:bodyPr>
          <a:lstStyle/>
          <a:p>
            <a:pPr algn="ctr"/>
            <a:r>
              <a:rPr lang="en-IN" sz="3200" dirty="0"/>
              <a:t>Architecture</a:t>
            </a:r>
            <a:endParaRPr lang="en-IN" b="1" dirty="0">
              <a:solidFill>
                <a:srgbClr val="374151"/>
              </a:solidFill>
              <a:latin typeface="Söhne"/>
            </a:endParaRPr>
          </a:p>
          <a:p>
            <a:r>
              <a:rPr lang="en-US" sz="2000" dirty="0"/>
              <a:t>The architecture of the entire project is shown below: </a:t>
            </a:r>
          </a:p>
          <a:p>
            <a:endParaRPr lang="en-US" sz="2000" dirty="0"/>
          </a:p>
          <a:p>
            <a:endParaRPr lang="en-US" sz="2000" dirty="0"/>
          </a:p>
          <a:p>
            <a:endParaRPr lang="en-US" sz="2000" dirty="0"/>
          </a:p>
          <a:p>
            <a:endParaRPr lang="en-US" sz="2000" dirty="0"/>
          </a:p>
          <a:p>
            <a:endParaRPr lang="en-IN" sz="2000" b="1" i="0" dirty="0">
              <a:solidFill>
                <a:srgbClr val="374151"/>
              </a:solidFill>
              <a:effectLst/>
              <a:latin typeface="Söhne"/>
            </a:endParaRPr>
          </a:p>
          <a:p>
            <a:pPr marL="342900" indent="-342900">
              <a:buFont typeface="Arial" panose="020B0604020202020204" pitchFamily="34" charset="0"/>
              <a:buChar char="•"/>
            </a:pPr>
            <a:r>
              <a:rPr lang="en-US" sz="2000" dirty="0"/>
              <a:t>Our entire data source is our Excel file. This Excel file is connected to the Power bi server. From the server, data can be shown and accessed.</a:t>
            </a:r>
          </a:p>
          <a:p>
            <a:pPr marL="342900" indent="-342900">
              <a:buFont typeface="Arial" panose="020B0604020202020204" pitchFamily="34" charset="0"/>
              <a:buChar char="•"/>
            </a:pPr>
            <a:r>
              <a:rPr lang="en-US" sz="2000" dirty="0"/>
              <a:t> Power bi server has various architectural components regarding solving the query.</a:t>
            </a:r>
          </a:p>
          <a:p>
            <a:pPr marL="342900" indent="-342900">
              <a:buFont typeface="Arial" panose="020B0604020202020204" pitchFamily="34" charset="0"/>
              <a:buChar char="•"/>
            </a:pPr>
            <a:r>
              <a:rPr lang="en-US" sz="2000" dirty="0"/>
              <a:t> The functionalities show the result according to a query entered by the end-user or client.</a:t>
            </a:r>
          </a:p>
          <a:p>
            <a:pPr marL="342900" indent="-342900">
              <a:buFont typeface="Arial" panose="020B0604020202020204" pitchFamily="34" charset="0"/>
              <a:buChar char="•"/>
            </a:pPr>
            <a:r>
              <a:rPr lang="en-US" sz="2000" dirty="0"/>
              <a:t> Screen of Power bi desktop, client, and various charts and dashboard (screen) of Power bi are present on the client side. </a:t>
            </a:r>
          </a:p>
          <a:p>
            <a:pPr marL="342900" indent="-342900">
              <a:buFont typeface="Arial" panose="020B0604020202020204" pitchFamily="34" charset="0"/>
              <a:buChar char="•"/>
            </a:pPr>
            <a:r>
              <a:rPr lang="en-US" sz="2000" dirty="0"/>
              <a:t>Client entered the query to show the graph, after selecting the data in the form of rows and columns it will go inside the Power bi server. </a:t>
            </a:r>
          </a:p>
          <a:p>
            <a:pPr marL="342900" indent="-342900">
              <a:buFont typeface="Arial" panose="020B0604020202020204" pitchFamily="34" charset="0"/>
              <a:buChar char="•"/>
            </a:pPr>
            <a:r>
              <a:rPr lang="en-US" sz="2000" dirty="0"/>
              <a:t>In the Power bi server, it understands the query and generates the best-recommended charts based on selected data, and returns it to the Power big screen. Based on recommended charts, the client can make the visual aspect of the same. </a:t>
            </a:r>
          </a:p>
          <a:p>
            <a:pPr marL="342900" indent="-342900">
              <a:buFont typeface="Arial" panose="020B0604020202020204" pitchFamily="34" charset="0"/>
              <a:buChar char="•"/>
            </a:pPr>
            <a:r>
              <a:rPr lang="en-US" sz="2000" dirty="0"/>
              <a:t>If the client is not satisfied with the result, he/she has to select data accordingly otherwise make the required changes to show the expected result.</a:t>
            </a:r>
            <a:endParaRPr lang="en-IN" dirty="0"/>
          </a:p>
        </p:txBody>
      </p:sp>
      <p:pic>
        <p:nvPicPr>
          <p:cNvPr id="4" name="Picture 3">
            <a:extLst>
              <a:ext uri="{FF2B5EF4-FFF2-40B4-BE49-F238E27FC236}">
                <a16:creationId xmlns:a16="http://schemas.microsoft.com/office/drawing/2014/main" id="{D834E9DA-622B-DAAF-5656-66914A73E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9396" y="906697"/>
            <a:ext cx="5689892" cy="1263715"/>
          </a:xfrm>
          <a:prstGeom prst="rect">
            <a:avLst/>
          </a:prstGeom>
        </p:spPr>
      </p:pic>
    </p:spTree>
    <p:extLst>
      <p:ext uri="{BB962C8B-B14F-4D97-AF65-F5344CB8AC3E}">
        <p14:creationId xmlns:p14="http://schemas.microsoft.com/office/powerpoint/2010/main" val="2915557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BE0565-7321-23E3-51EA-12B9DC452C1D}"/>
              </a:ext>
            </a:extLst>
          </p:cNvPr>
          <p:cNvSpPr txBox="1"/>
          <p:nvPr/>
        </p:nvSpPr>
        <p:spPr>
          <a:xfrm>
            <a:off x="486310" y="0"/>
            <a:ext cx="11219380" cy="7232749"/>
          </a:xfrm>
          <a:prstGeom prst="rect">
            <a:avLst/>
          </a:prstGeom>
          <a:noFill/>
        </p:spPr>
        <p:txBody>
          <a:bodyPr wrap="square" rtlCol="0">
            <a:spAutoFit/>
          </a:bodyPr>
          <a:lstStyle/>
          <a:p>
            <a:pPr algn="ctr"/>
            <a:r>
              <a:rPr lang="en-US" sz="3200" b="1" dirty="0">
                <a:solidFill>
                  <a:srgbClr val="374151"/>
                </a:solidFill>
                <a:latin typeface="Söhne"/>
              </a:rPr>
              <a:t>DATA </a:t>
            </a:r>
            <a:r>
              <a:rPr lang="en-US" sz="3200" b="1" i="0" dirty="0">
                <a:solidFill>
                  <a:srgbClr val="374151"/>
                </a:solidFill>
                <a:effectLst/>
                <a:latin typeface="Söhne"/>
              </a:rPr>
              <a:t>Description</a:t>
            </a: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Geometry Coordinates Lat Origin:</a:t>
            </a:r>
            <a:r>
              <a:rPr lang="en-US" b="0" i="0" dirty="0">
                <a:solidFill>
                  <a:srgbClr val="374151"/>
                </a:solidFill>
                <a:effectLst/>
                <a:latin typeface="Söhne"/>
              </a:rPr>
              <a:t> The latitude of the flight origin airport's geographical coordinates.</a:t>
            </a:r>
          </a:p>
          <a:p>
            <a:pPr algn="l">
              <a:buFont typeface="+mj-lt"/>
              <a:buAutoNum type="arabicPeriod"/>
            </a:pPr>
            <a:r>
              <a:rPr lang="en-US" b="1" i="0" dirty="0">
                <a:solidFill>
                  <a:srgbClr val="374151"/>
                </a:solidFill>
                <a:effectLst/>
                <a:latin typeface="Söhne"/>
              </a:rPr>
              <a:t>Geometry Coordinates Long Origin:</a:t>
            </a:r>
            <a:r>
              <a:rPr lang="en-US" b="0" i="0" dirty="0">
                <a:solidFill>
                  <a:srgbClr val="374151"/>
                </a:solidFill>
                <a:effectLst/>
                <a:latin typeface="Söhne"/>
              </a:rPr>
              <a:t> The longitude of the flight origin airport's geographical coordinates.</a:t>
            </a:r>
          </a:p>
          <a:p>
            <a:pPr algn="l">
              <a:buFont typeface="+mj-lt"/>
              <a:buAutoNum type="arabicPeriod"/>
            </a:pPr>
            <a:r>
              <a:rPr lang="en-US" b="1" i="0" dirty="0">
                <a:solidFill>
                  <a:srgbClr val="374151"/>
                </a:solidFill>
                <a:effectLst/>
                <a:latin typeface="Söhne"/>
              </a:rPr>
              <a:t>Geometry Coordinates Lat Destination:</a:t>
            </a:r>
            <a:r>
              <a:rPr lang="en-US" b="0" i="0" dirty="0">
                <a:solidFill>
                  <a:srgbClr val="374151"/>
                </a:solidFill>
                <a:effectLst/>
                <a:latin typeface="Söhne"/>
              </a:rPr>
              <a:t> The latitude of the flight destination airport's geographical coordinates.</a:t>
            </a:r>
          </a:p>
          <a:p>
            <a:pPr algn="l">
              <a:buFont typeface="+mj-lt"/>
              <a:buAutoNum type="arabicPeriod"/>
            </a:pPr>
            <a:r>
              <a:rPr lang="en-US" b="1" i="0" dirty="0">
                <a:solidFill>
                  <a:srgbClr val="374151"/>
                </a:solidFill>
                <a:effectLst/>
                <a:latin typeface="Söhne"/>
              </a:rPr>
              <a:t>Geometry Coordinates Long Destination:</a:t>
            </a:r>
            <a:r>
              <a:rPr lang="en-US" b="0" i="0" dirty="0">
                <a:solidFill>
                  <a:srgbClr val="374151"/>
                </a:solidFill>
                <a:effectLst/>
                <a:latin typeface="Söhne"/>
              </a:rPr>
              <a:t> The longitude of the flight destination airport's geographical coordinates.</a:t>
            </a:r>
          </a:p>
          <a:p>
            <a:pPr algn="l">
              <a:buFont typeface="+mj-lt"/>
              <a:buAutoNum type="arabicPeriod"/>
            </a:pPr>
            <a:r>
              <a:rPr lang="en-US" b="1" i="0" dirty="0">
                <a:solidFill>
                  <a:srgbClr val="374151"/>
                </a:solidFill>
                <a:effectLst/>
                <a:latin typeface="Söhne"/>
              </a:rPr>
              <a:t>Geometry Type:</a:t>
            </a:r>
            <a:r>
              <a:rPr lang="en-US" b="0" i="0" dirty="0">
                <a:solidFill>
                  <a:srgbClr val="374151"/>
                </a:solidFill>
                <a:effectLst/>
                <a:latin typeface="Söhne"/>
              </a:rPr>
              <a:t> The type of geometry associated with the flight data.</a:t>
            </a:r>
          </a:p>
          <a:p>
            <a:pPr algn="l">
              <a:buFont typeface="+mj-lt"/>
              <a:buAutoNum type="arabicPeriod"/>
            </a:pPr>
            <a:r>
              <a:rPr lang="en-US" b="1" i="0" dirty="0">
                <a:solidFill>
                  <a:srgbClr val="374151"/>
                </a:solidFill>
                <a:effectLst/>
                <a:latin typeface="Söhne"/>
              </a:rPr>
              <a:t>Properties </a:t>
            </a:r>
            <a:r>
              <a:rPr lang="en-US" b="1" i="0" dirty="0" err="1">
                <a:solidFill>
                  <a:srgbClr val="374151"/>
                </a:solidFill>
                <a:effectLst/>
                <a:latin typeface="Söhne"/>
              </a:rPr>
              <a:t>Edtf</a:t>
            </a:r>
            <a:r>
              <a:rPr lang="en-US" b="1" i="0" dirty="0">
                <a:solidFill>
                  <a:srgbClr val="374151"/>
                </a:solidFill>
                <a:effectLst/>
                <a:latin typeface="Söhne"/>
              </a:rPr>
              <a:t> Cessation:</a:t>
            </a:r>
            <a:r>
              <a:rPr lang="en-US" b="0" i="0" dirty="0">
                <a:solidFill>
                  <a:srgbClr val="374151"/>
                </a:solidFill>
                <a:effectLst/>
                <a:latin typeface="Söhne"/>
              </a:rPr>
              <a:t> The end date of the flight's validity in the Extended Date/Time Format (EDTF).</a:t>
            </a:r>
          </a:p>
          <a:p>
            <a:pPr algn="l">
              <a:buFont typeface="+mj-lt"/>
              <a:buAutoNum type="arabicPeriod"/>
            </a:pPr>
            <a:r>
              <a:rPr lang="en-US" b="1" i="0" dirty="0">
                <a:solidFill>
                  <a:srgbClr val="374151"/>
                </a:solidFill>
                <a:effectLst/>
                <a:latin typeface="Söhne"/>
              </a:rPr>
              <a:t>Properties </a:t>
            </a:r>
            <a:r>
              <a:rPr lang="en-US" b="1" i="0" dirty="0" err="1">
                <a:solidFill>
                  <a:srgbClr val="374151"/>
                </a:solidFill>
                <a:effectLst/>
                <a:latin typeface="Söhne"/>
              </a:rPr>
              <a:t>Edtf</a:t>
            </a:r>
            <a:r>
              <a:rPr lang="en-US" b="1" i="0" dirty="0">
                <a:solidFill>
                  <a:srgbClr val="374151"/>
                </a:solidFill>
                <a:effectLst/>
                <a:latin typeface="Söhne"/>
              </a:rPr>
              <a:t> Inception:</a:t>
            </a:r>
            <a:r>
              <a:rPr lang="en-US" b="0" i="0" dirty="0">
                <a:solidFill>
                  <a:srgbClr val="374151"/>
                </a:solidFill>
                <a:effectLst/>
                <a:latin typeface="Söhne"/>
              </a:rPr>
              <a:t> The start date of the flight's validity in the Extended Date/Time Format (EDTF).</a:t>
            </a:r>
          </a:p>
          <a:p>
            <a:pPr algn="l">
              <a:buFont typeface="+mj-lt"/>
              <a:buAutoNum type="arabicPeriod"/>
            </a:pPr>
            <a:r>
              <a:rPr lang="en-US" b="1" i="0" dirty="0">
                <a:solidFill>
                  <a:srgbClr val="374151"/>
                </a:solidFill>
                <a:effectLst/>
                <a:latin typeface="Söhne"/>
              </a:rPr>
              <a:t>Properties </a:t>
            </a:r>
            <a:r>
              <a:rPr lang="en-US" b="1" i="0" dirty="0" err="1">
                <a:solidFill>
                  <a:srgbClr val="374151"/>
                </a:solidFill>
                <a:effectLst/>
                <a:latin typeface="Söhne"/>
              </a:rPr>
              <a:t>Flysfo</a:t>
            </a:r>
            <a:r>
              <a:rPr lang="en-US" b="1" i="0" dirty="0">
                <a:solidFill>
                  <a:srgbClr val="374151"/>
                </a:solidFill>
                <a:effectLst/>
                <a:latin typeface="Söhne"/>
              </a:rPr>
              <a:t> Actual Timestamp:</a:t>
            </a:r>
            <a:r>
              <a:rPr lang="en-US" b="0" i="0" dirty="0">
                <a:solidFill>
                  <a:srgbClr val="374151"/>
                </a:solidFill>
                <a:effectLst/>
                <a:latin typeface="Söhne"/>
              </a:rPr>
              <a:t> The actual timestamp of the flight event at San Francisco International Airport (FLYSFO).</a:t>
            </a:r>
          </a:p>
          <a:p>
            <a:pPr algn="l">
              <a:buFont typeface="+mj-lt"/>
              <a:buAutoNum type="arabicPeriod"/>
            </a:pPr>
            <a:r>
              <a:rPr lang="en-US" b="1" i="0" dirty="0">
                <a:solidFill>
                  <a:srgbClr val="374151"/>
                </a:solidFill>
                <a:effectLst/>
                <a:latin typeface="Söhne"/>
              </a:rPr>
              <a:t>Properties </a:t>
            </a:r>
            <a:r>
              <a:rPr lang="en-US" b="1" i="0" dirty="0" err="1">
                <a:solidFill>
                  <a:srgbClr val="374151"/>
                </a:solidFill>
                <a:effectLst/>
                <a:latin typeface="Söhne"/>
              </a:rPr>
              <a:t>Flysfo</a:t>
            </a:r>
            <a:r>
              <a:rPr lang="en-US" b="1" i="0" dirty="0">
                <a:solidFill>
                  <a:srgbClr val="374151"/>
                </a:solidFill>
                <a:effectLst/>
                <a:latin typeface="Söhne"/>
              </a:rPr>
              <a:t> Airline:</a:t>
            </a:r>
            <a:r>
              <a:rPr lang="en-US" b="0" i="0" dirty="0">
                <a:solidFill>
                  <a:srgbClr val="374151"/>
                </a:solidFill>
                <a:effectLst/>
                <a:latin typeface="Söhne"/>
              </a:rPr>
              <a:t> The airline associated with the flight event at FLYSFO.</a:t>
            </a:r>
          </a:p>
          <a:p>
            <a:pPr algn="l">
              <a:buFont typeface="+mj-lt"/>
              <a:buAutoNum type="arabicPeriod"/>
            </a:pPr>
            <a:r>
              <a:rPr lang="en-US" b="1" i="0" dirty="0">
                <a:solidFill>
                  <a:srgbClr val="374151"/>
                </a:solidFill>
                <a:effectLst/>
                <a:latin typeface="Söhne"/>
              </a:rPr>
              <a:t>Properties </a:t>
            </a:r>
            <a:r>
              <a:rPr lang="en-US" b="1" i="0" dirty="0" err="1">
                <a:solidFill>
                  <a:srgbClr val="374151"/>
                </a:solidFill>
                <a:effectLst/>
                <a:latin typeface="Söhne"/>
              </a:rPr>
              <a:t>Flysfo</a:t>
            </a:r>
            <a:r>
              <a:rPr lang="en-US" b="1" i="0" dirty="0">
                <a:solidFill>
                  <a:srgbClr val="374151"/>
                </a:solidFill>
                <a:effectLst/>
                <a:latin typeface="Söhne"/>
              </a:rPr>
              <a:t> Base Airline:</a:t>
            </a:r>
            <a:r>
              <a:rPr lang="en-US" b="0" i="0" dirty="0">
                <a:solidFill>
                  <a:srgbClr val="374151"/>
                </a:solidFill>
                <a:effectLst/>
                <a:latin typeface="Söhne"/>
              </a:rPr>
              <a:t> The base airline for the flight event at FLYSFO.</a:t>
            </a:r>
          </a:p>
          <a:p>
            <a:pPr algn="l">
              <a:buFont typeface="+mj-lt"/>
              <a:buAutoNum type="arabicPeriod"/>
            </a:pPr>
            <a:r>
              <a:rPr lang="en-US" b="1" i="0" dirty="0">
                <a:solidFill>
                  <a:srgbClr val="374151"/>
                </a:solidFill>
                <a:effectLst/>
                <a:latin typeface="Söhne"/>
              </a:rPr>
              <a:t>Properties </a:t>
            </a:r>
            <a:r>
              <a:rPr lang="en-US" b="1" i="0" dirty="0" err="1">
                <a:solidFill>
                  <a:srgbClr val="374151"/>
                </a:solidFill>
                <a:effectLst/>
                <a:latin typeface="Söhne"/>
              </a:rPr>
              <a:t>Flysfo</a:t>
            </a:r>
            <a:r>
              <a:rPr lang="en-US" b="1" i="0" dirty="0">
                <a:solidFill>
                  <a:srgbClr val="374151"/>
                </a:solidFill>
                <a:effectLst/>
                <a:latin typeface="Söhne"/>
              </a:rPr>
              <a:t> Base Flight Number:</a:t>
            </a:r>
            <a:r>
              <a:rPr lang="en-US" b="0" i="0" dirty="0">
                <a:solidFill>
                  <a:srgbClr val="374151"/>
                </a:solidFill>
                <a:effectLst/>
                <a:latin typeface="Söhne"/>
              </a:rPr>
              <a:t> The base flight number for the flight event at FLYSFO.</a:t>
            </a:r>
          </a:p>
          <a:p>
            <a:pPr algn="l">
              <a:buFont typeface="+mj-lt"/>
              <a:buAutoNum type="arabicPeriod"/>
            </a:pPr>
            <a:r>
              <a:rPr lang="en-US" b="1" i="0" dirty="0">
                <a:solidFill>
                  <a:srgbClr val="374151"/>
                </a:solidFill>
                <a:effectLst/>
                <a:latin typeface="Söhne"/>
              </a:rPr>
              <a:t>Date:</a:t>
            </a:r>
            <a:r>
              <a:rPr lang="en-US" b="0" i="0" dirty="0">
                <a:solidFill>
                  <a:srgbClr val="374151"/>
                </a:solidFill>
                <a:effectLst/>
                <a:latin typeface="Söhne"/>
              </a:rPr>
              <a:t> The date of the flight event.</a:t>
            </a:r>
          </a:p>
          <a:p>
            <a:pPr algn="l">
              <a:buFont typeface="+mj-lt"/>
              <a:buAutoNum type="arabicPeriod"/>
            </a:pPr>
            <a:r>
              <a:rPr lang="en-US" b="1" i="0" dirty="0">
                <a:solidFill>
                  <a:srgbClr val="374151"/>
                </a:solidFill>
                <a:effectLst/>
                <a:latin typeface="Söhne"/>
              </a:rPr>
              <a:t>Properties </a:t>
            </a:r>
            <a:r>
              <a:rPr lang="en-US" b="1" i="0" dirty="0" err="1">
                <a:solidFill>
                  <a:srgbClr val="374151"/>
                </a:solidFill>
                <a:effectLst/>
                <a:latin typeface="Söhne"/>
              </a:rPr>
              <a:t>Flysfo</a:t>
            </a:r>
            <a:r>
              <a:rPr lang="en-US" b="1" i="0" dirty="0">
                <a:solidFill>
                  <a:srgbClr val="374151"/>
                </a:solidFill>
                <a:effectLst/>
                <a:latin typeface="Söhne"/>
              </a:rPr>
              <a:t> Estimated Timestamp:</a:t>
            </a:r>
            <a:r>
              <a:rPr lang="en-US" b="0" i="0" dirty="0">
                <a:solidFill>
                  <a:srgbClr val="374151"/>
                </a:solidFill>
                <a:effectLst/>
                <a:latin typeface="Söhne"/>
              </a:rPr>
              <a:t> The estimated timestamp of the flight event at FLYSFO.</a:t>
            </a:r>
          </a:p>
          <a:p>
            <a:pPr algn="l">
              <a:buFont typeface="+mj-lt"/>
              <a:buAutoNum type="arabicPeriod"/>
            </a:pPr>
            <a:r>
              <a:rPr lang="en-US" b="1" i="0" dirty="0">
                <a:solidFill>
                  <a:srgbClr val="374151"/>
                </a:solidFill>
                <a:effectLst/>
                <a:latin typeface="Söhne"/>
              </a:rPr>
              <a:t>Properties </a:t>
            </a:r>
            <a:r>
              <a:rPr lang="en-US" b="1" i="0" dirty="0" err="1">
                <a:solidFill>
                  <a:srgbClr val="374151"/>
                </a:solidFill>
                <a:effectLst/>
                <a:latin typeface="Söhne"/>
              </a:rPr>
              <a:t>Flysfo</a:t>
            </a:r>
            <a:r>
              <a:rPr lang="en-US" b="1" i="0" dirty="0">
                <a:solidFill>
                  <a:srgbClr val="374151"/>
                </a:solidFill>
                <a:effectLst/>
                <a:latin typeface="Söhne"/>
              </a:rPr>
              <a:t> Event:</a:t>
            </a:r>
            <a:r>
              <a:rPr lang="en-US" b="0" i="0" dirty="0">
                <a:solidFill>
                  <a:srgbClr val="374151"/>
                </a:solidFill>
                <a:effectLst/>
                <a:latin typeface="Söhne"/>
              </a:rPr>
              <a:t> The type of flight event at FLYSFO (e.g., arrival, departure).</a:t>
            </a:r>
          </a:p>
          <a:p>
            <a:pPr algn="l">
              <a:buFont typeface="+mj-lt"/>
              <a:buAutoNum type="arabicPeriod"/>
            </a:pPr>
            <a:r>
              <a:rPr lang="en-US" b="1" i="0" dirty="0">
                <a:solidFill>
                  <a:srgbClr val="374151"/>
                </a:solidFill>
                <a:effectLst/>
                <a:latin typeface="Söhne"/>
              </a:rPr>
              <a:t>Properties </a:t>
            </a:r>
            <a:r>
              <a:rPr lang="en-US" b="1" i="0" dirty="0" err="1">
                <a:solidFill>
                  <a:srgbClr val="374151"/>
                </a:solidFill>
                <a:effectLst/>
                <a:latin typeface="Söhne"/>
              </a:rPr>
              <a:t>Flysfo</a:t>
            </a:r>
            <a:r>
              <a:rPr lang="en-US" b="1" i="0" dirty="0">
                <a:solidFill>
                  <a:srgbClr val="374151"/>
                </a:solidFill>
                <a:effectLst/>
                <a:latin typeface="Söhne"/>
              </a:rPr>
              <a:t> Flight Number:</a:t>
            </a:r>
            <a:r>
              <a:rPr lang="en-US" b="0" i="0" dirty="0">
                <a:solidFill>
                  <a:srgbClr val="374151"/>
                </a:solidFill>
                <a:effectLst/>
                <a:latin typeface="Söhne"/>
              </a:rPr>
              <a:t> The flight number associated with the flight event at FLYSFO.</a:t>
            </a:r>
          </a:p>
          <a:p>
            <a:pPr algn="l">
              <a:buFont typeface="+mj-lt"/>
              <a:buAutoNum type="arabicPeriod"/>
            </a:pPr>
            <a:r>
              <a:rPr lang="en-US" b="1" i="0" dirty="0">
                <a:solidFill>
                  <a:srgbClr val="374151"/>
                </a:solidFill>
                <a:effectLst/>
                <a:latin typeface="Söhne"/>
              </a:rPr>
              <a:t>Properties </a:t>
            </a:r>
            <a:r>
              <a:rPr lang="en-US" b="1" i="0" dirty="0" err="1">
                <a:solidFill>
                  <a:srgbClr val="374151"/>
                </a:solidFill>
                <a:effectLst/>
                <a:latin typeface="Söhne"/>
              </a:rPr>
              <a:t>Flysfo</a:t>
            </a:r>
            <a:r>
              <a:rPr lang="en-US" b="1" i="0" dirty="0">
                <a:solidFill>
                  <a:srgbClr val="374151"/>
                </a:solidFill>
                <a:effectLst/>
                <a:latin typeface="Söhne"/>
              </a:rPr>
              <a:t> Gate:</a:t>
            </a:r>
            <a:r>
              <a:rPr lang="en-US" b="0" i="0" dirty="0">
                <a:solidFill>
                  <a:srgbClr val="374151"/>
                </a:solidFill>
                <a:effectLst/>
                <a:latin typeface="Söhne"/>
              </a:rPr>
              <a:t> The gate number for the flight event at FLYSFO.</a:t>
            </a:r>
          </a:p>
          <a:p>
            <a:pPr algn="l">
              <a:buFont typeface="+mj-lt"/>
              <a:buAutoNum type="arabicPeriod"/>
            </a:pPr>
            <a:r>
              <a:rPr lang="en-US" b="1" i="0" dirty="0">
                <a:solidFill>
                  <a:srgbClr val="374151"/>
                </a:solidFill>
                <a:effectLst/>
                <a:latin typeface="Söhne"/>
              </a:rPr>
              <a:t>Route:</a:t>
            </a:r>
            <a:r>
              <a:rPr lang="en-US" b="0" i="0" dirty="0">
                <a:solidFill>
                  <a:srgbClr val="374151"/>
                </a:solidFill>
                <a:effectLst/>
                <a:latin typeface="Söhne"/>
              </a:rPr>
              <a:t> The flight route in the format "Origin-Destination."</a:t>
            </a:r>
          </a:p>
          <a:p>
            <a:pPr algn="l">
              <a:buFont typeface="+mj-lt"/>
              <a:buAutoNum type="arabicPeriod"/>
            </a:pPr>
            <a:r>
              <a:rPr lang="en-US" b="1" i="0" dirty="0" err="1">
                <a:solidFill>
                  <a:srgbClr val="374151"/>
                </a:solidFill>
                <a:effectLst/>
                <a:latin typeface="Söhne"/>
              </a:rPr>
              <a:t>day_of_week</a:t>
            </a:r>
            <a:r>
              <a:rPr lang="en-US" b="1" i="0" dirty="0">
                <a:solidFill>
                  <a:srgbClr val="374151"/>
                </a:solidFill>
                <a:effectLst/>
                <a:latin typeface="Söhne"/>
              </a:rPr>
              <a:t>:</a:t>
            </a:r>
            <a:r>
              <a:rPr lang="en-US" b="0" i="0" dirty="0">
                <a:solidFill>
                  <a:srgbClr val="374151"/>
                </a:solidFill>
                <a:effectLst/>
                <a:latin typeface="Söhne"/>
              </a:rPr>
              <a:t> The day of the week corresponding to the flight event date.</a:t>
            </a:r>
          </a:p>
          <a:p>
            <a:pPr algn="l">
              <a:buFont typeface="+mj-lt"/>
              <a:buAutoNum type="arabicPeriod"/>
            </a:pPr>
            <a:r>
              <a:rPr lang="en-US" b="1" i="0" dirty="0">
                <a:solidFill>
                  <a:srgbClr val="374151"/>
                </a:solidFill>
                <a:effectLst/>
                <a:latin typeface="Söhne"/>
              </a:rPr>
              <a:t>Distance:</a:t>
            </a:r>
            <a:r>
              <a:rPr lang="en-US" b="0" i="0" dirty="0">
                <a:solidFill>
                  <a:srgbClr val="374151"/>
                </a:solidFill>
                <a:effectLst/>
                <a:latin typeface="Söhne"/>
              </a:rPr>
              <a:t> The calculated distance between the origin and destination airports, representing the distance to be covered in the flight route.</a:t>
            </a:r>
          </a:p>
          <a:p>
            <a:pPr algn="l">
              <a:buFont typeface="+mj-lt"/>
              <a:buAutoNum type="arabicPeriod"/>
            </a:pPr>
            <a:r>
              <a:rPr lang="en-US" b="1" i="0" dirty="0">
                <a:solidFill>
                  <a:srgbClr val="374151"/>
                </a:solidFill>
                <a:effectLst/>
                <a:latin typeface="Söhne"/>
              </a:rPr>
              <a:t>City:</a:t>
            </a:r>
            <a:r>
              <a:rPr lang="en-US" b="0" i="0" dirty="0">
                <a:solidFill>
                  <a:srgbClr val="374151"/>
                </a:solidFill>
                <a:effectLst/>
                <a:latin typeface="Söhne"/>
              </a:rPr>
              <a:t> The city associated with the flight event, derived from the origin and destination airports.</a:t>
            </a:r>
          </a:p>
          <a:p>
            <a:pPr algn="l">
              <a:buFont typeface="+mj-lt"/>
              <a:buAutoNum type="arabicPeriod"/>
            </a:pPr>
            <a:r>
              <a:rPr lang="en-US" b="1" i="0" dirty="0">
                <a:solidFill>
                  <a:srgbClr val="374151"/>
                </a:solidFill>
                <a:effectLst/>
                <a:latin typeface="Söhne"/>
              </a:rPr>
              <a:t>Flight Status:</a:t>
            </a:r>
            <a:r>
              <a:rPr lang="en-US" b="0" i="0" dirty="0">
                <a:solidFill>
                  <a:srgbClr val="374151"/>
                </a:solidFill>
                <a:effectLst/>
                <a:latin typeface="Söhne"/>
              </a:rPr>
              <a:t> The status of the flight, indicating whether it is on-time, delayed, or canceled.</a:t>
            </a:r>
          </a:p>
          <a:p>
            <a:endParaRPr lang="en-IN" dirty="0"/>
          </a:p>
        </p:txBody>
      </p:sp>
    </p:spTree>
    <p:extLst>
      <p:ext uri="{BB962C8B-B14F-4D97-AF65-F5344CB8AC3E}">
        <p14:creationId xmlns:p14="http://schemas.microsoft.com/office/powerpoint/2010/main" val="161409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AB6655-D4BE-8936-F506-B0B53D653362}"/>
              </a:ext>
            </a:extLst>
          </p:cNvPr>
          <p:cNvSpPr txBox="1"/>
          <p:nvPr/>
        </p:nvSpPr>
        <p:spPr>
          <a:xfrm>
            <a:off x="410966" y="431515"/>
            <a:ext cx="11332396" cy="4031873"/>
          </a:xfrm>
          <a:prstGeom prst="rect">
            <a:avLst/>
          </a:prstGeom>
          <a:noFill/>
        </p:spPr>
        <p:txBody>
          <a:bodyPr wrap="square" rtlCol="0">
            <a:spAutoFit/>
          </a:bodyPr>
          <a:lstStyle/>
          <a:p>
            <a:pPr algn="ctr"/>
            <a:r>
              <a:rPr lang="en-US" sz="3200" b="1" dirty="0"/>
              <a:t>Connect Data with Power BI &amp; Deployment</a:t>
            </a:r>
          </a:p>
          <a:p>
            <a:pPr algn="ctr"/>
            <a:endParaRPr lang="en-US" sz="3200" b="1" dirty="0"/>
          </a:p>
          <a:p>
            <a:pPr algn="ctr"/>
            <a:endParaRPr lang="en-US" sz="3200" b="1" dirty="0"/>
          </a:p>
          <a:p>
            <a:pPr marL="342900" indent="-342900">
              <a:buFont typeface="Arial" panose="020B0604020202020204" pitchFamily="34" charset="0"/>
              <a:buChar char="•"/>
            </a:pPr>
            <a:r>
              <a:rPr lang="en-US" sz="2000" dirty="0"/>
              <a:t>First of all, open Power Bi on your desktop. On the first screen, it will ask you to connect your files from various sources like MS Excel, SQL Server, power bi Service, </a:t>
            </a:r>
            <a:r>
              <a:rPr lang="en-US" sz="2000" dirty="0" err="1"/>
              <a:t>etc</a:t>
            </a:r>
            <a:endParaRPr lang="en-US" sz="2000" dirty="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Make sure the internet connection is connected well while working with Power bi, otherwise, it will show the error. After completion of work, you can simply press ctrl + s or save it from the file menu.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It will let you to Power bi public’s website and ask you for signing in. After sign-in, your work will be saved on Power bi website. There, all can see the work</a:t>
            </a:r>
            <a:endParaRPr lang="en-IN" sz="2000" b="1" dirty="0"/>
          </a:p>
        </p:txBody>
      </p:sp>
    </p:spTree>
    <p:extLst>
      <p:ext uri="{BB962C8B-B14F-4D97-AF65-F5344CB8AC3E}">
        <p14:creationId xmlns:p14="http://schemas.microsoft.com/office/powerpoint/2010/main" val="3895898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834</Words>
  <Application>Microsoft Office PowerPoint</Application>
  <PresentationFormat>Widescreen</PresentationFormat>
  <Paragraphs>74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nautiyal</dc:creator>
  <cp:lastModifiedBy>Rohit nautiyal</cp:lastModifiedBy>
  <cp:revision>3</cp:revision>
  <dcterms:created xsi:type="dcterms:W3CDTF">2023-07-19T18:07:50Z</dcterms:created>
  <dcterms:modified xsi:type="dcterms:W3CDTF">2023-07-23T15:46:56Z</dcterms:modified>
</cp:coreProperties>
</file>