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AFE3-88D5-1A42-DA64-0721362AA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F51CDE-6371-4351-6F9C-B255F880C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7E3278-5ACF-4057-3F5F-D2B852421985}"/>
              </a:ext>
            </a:extLst>
          </p:cNvPr>
          <p:cNvSpPr>
            <a:spLocks noGrp="1"/>
          </p:cNvSpPr>
          <p:nvPr>
            <p:ph type="dt" sz="half" idx="10"/>
          </p:nvPr>
        </p:nvSpPr>
        <p:spPr/>
        <p:txBody>
          <a:bodyPr/>
          <a:lstStyle/>
          <a:p>
            <a:fld id="{3F6A9CD9-8AC6-43B2-BEE3-17E67D33C6D3}" type="datetimeFigureOut">
              <a:rPr lang="en-IN" smtClean="0"/>
              <a:t>01-06-2023</a:t>
            </a:fld>
            <a:endParaRPr lang="en-IN"/>
          </a:p>
        </p:txBody>
      </p:sp>
      <p:sp>
        <p:nvSpPr>
          <p:cNvPr id="5" name="Footer Placeholder 4">
            <a:extLst>
              <a:ext uri="{FF2B5EF4-FFF2-40B4-BE49-F238E27FC236}">
                <a16:creationId xmlns:a16="http://schemas.microsoft.com/office/drawing/2014/main" id="{D4172100-7FFD-A3A8-EAE3-729B49867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B10888-016D-CFE5-656C-89AC8ACB88FD}"/>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61468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533B-46DD-CD12-4342-F010265001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B1DE03-8226-1B84-3CEB-61DDAF7CE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F6A0A-D2B2-2247-1581-32D96CDC86B4}"/>
              </a:ext>
            </a:extLst>
          </p:cNvPr>
          <p:cNvSpPr>
            <a:spLocks noGrp="1"/>
          </p:cNvSpPr>
          <p:nvPr>
            <p:ph type="dt" sz="half" idx="10"/>
          </p:nvPr>
        </p:nvSpPr>
        <p:spPr/>
        <p:txBody>
          <a:bodyPr/>
          <a:lstStyle/>
          <a:p>
            <a:fld id="{3F6A9CD9-8AC6-43B2-BEE3-17E67D33C6D3}" type="datetimeFigureOut">
              <a:rPr lang="en-IN" smtClean="0"/>
              <a:t>01-06-2023</a:t>
            </a:fld>
            <a:endParaRPr lang="en-IN"/>
          </a:p>
        </p:txBody>
      </p:sp>
      <p:sp>
        <p:nvSpPr>
          <p:cNvPr id="5" name="Footer Placeholder 4">
            <a:extLst>
              <a:ext uri="{FF2B5EF4-FFF2-40B4-BE49-F238E27FC236}">
                <a16:creationId xmlns:a16="http://schemas.microsoft.com/office/drawing/2014/main" id="{1B7F767D-1145-F939-582E-8E5EF26E42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5B195-27BC-ABDF-C725-58736E4CFE4C}"/>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209096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45B90D-8493-56A7-7CFB-A024E64DC6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798E22-7C73-43CB-5E6A-3B95915BEB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90AD8-9215-20C4-1454-1E5AE44BF8F7}"/>
              </a:ext>
            </a:extLst>
          </p:cNvPr>
          <p:cNvSpPr>
            <a:spLocks noGrp="1"/>
          </p:cNvSpPr>
          <p:nvPr>
            <p:ph type="dt" sz="half" idx="10"/>
          </p:nvPr>
        </p:nvSpPr>
        <p:spPr/>
        <p:txBody>
          <a:bodyPr/>
          <a:lstStyle/>
          <a:p>
            <a:fld id="{3F6A9CD9-8AC6-43B2-BEE3-17E67D33C6D3}" type="datetimeFigureOut">
              <a:rPr lang="en-IN" smtClean="0"/>
              <a:t>01-06-2023</a:t>
            </a:fld>
            <a:endParaRPr lang="en-IN"/>
          </a:p>
        </p:txBody>
      </p:sp>
      <p:sp>
        <p:nvSpPr>
          <p:cNvPr id="5" name="Footer Placeholder 4">
            <a:extLst>
              <a:ext uri="{FF2B5EF4-FFF2-40B4-BE49-F238E27FC236}">
                <a16:creationId xmlns:a16="http://schemas.microsoft.com/office/drawing/2014/main" id="{EA281CB4-5184-3C4D-5696-22F9824D2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DFDD57-0035-DA07-23F7-B11522AEED17}"/>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33012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7A07-7DEF-3239-3CA6-C638CD0A83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FC9C44-6F92-0326-E9CA-7E7F80E30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24860F-67E7-A871-21CA-9856613910D2}"/>
              </a:ext>
            </a:extLst>
          </p:cNvPr>
          <p:cNvSpPr>
            <a:spLocks noGrp="1"/>
          </p:cNvSpPr>
          <p:nvPr>
            <p:ph type="dt" sz="half" idx="10"/>
          </p:nvPr>
        </p:nvSpPr>
        <p:spPr/>
        <p:txBody>
          <a:bodyPr/>
          <a:lstStyle/>
          <a:p>
            <a:fld id="{3F6A9CD9-8AC6-43B2-BEE3-17E67D33C6D3}" type="datetimeFigureOut">
              <a:rPr lang="en-IN" smtClean="0"/>
              <a:t>01-06-2023</a:t>
            </a:fld>
            <a:endParaRPr lang="en-IN"/>
          </a:p>
        </p:txBody>
      </p:sp>
      <p:sp>
        <p:nvSpPr>
          <p:cNvPr id="5" name="Footer Placeholder 4">
            <a:extLst>
              <a:ext uri="{FF2B5EF4-FFF2-40B4-BE49-F238E27FC236}">
                <a16:creationId xmlns:a16="http://schemas.microsoft.com/office/drawing/2014/main" id="{DE5A7FED-1F78-2C11-8E76-F9823173A4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729A50-3AE9-619B-7C28-35CB0659E62E}"/>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4113883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AAC7-4AB4-19C1-0A57-DF675E714B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5016C8-4DB4-3DC4-FA28-87733C92C4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DFE0E6-F1F9-FECB-8571-600ECE068363}"/>
              </a:ext>
            </a:extLst>
          </p:cNvPr>
          <p:cNvSpPr>
            <a:spLocks noGrp="1"/>
          </p:cNvSpPr>
          <p:nvPr>
            <p:ph type="dt" sz="half" idx="10"/>
          </p:nvPr>
        </p:nvSpPr>
        <p:spPr/>
        <p:txBody>
          <a:bodyPr/>
          <a:lstStyle/>
          <a:p>
            <a:fld id="{3F6A9CD9-8AC6-43B2-BEE3-17E67D33C6D3}" type="datetimeFigureOut">
              <a:rPr lang="en-IN" smtClean="0"/>
              <a:t>01-06-2023</a:t>
            </a:fld>
            <a:endParaRPr lang="en-IN"/>
          </a:p>
        </p:txBody>
      </p:sp>
      <p:sp>
        <p:nvSpPr>
          <p:cNvPr id="5" name="Footer Placeholder 4">
            <a:extLst>
              <a:ext uri="{FF2B5EF4-FFF2-40B4-BE49-F238E27FC236}">
                <a16:creationId xmlns:a16="http://schemas.microsoft.com/office/drawing/2014/main" id="{43848DB8-B9B8-132D-DA33-F7D3C7ABB1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440738-D016-0244-E3D7-8622490B93B8}"/>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163540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BE12-6689-FD78-BE32-8254C77873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E606E7-C7C3-7A93-DB03-5A97A0CA11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9E6FE7-2306-232F-00E2-9AD705331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58DC59-BAFF-E735-0862-42F4F8964B8C}"/>
              </a:ext>
            </a:extLst>
          </p:cNvPr>
          <p:cNvSpPr>
            <a:spLocks noGrp="1"/>
          </p:cNvSpPr>
          <p:nvPr>
            <p:ph type="dt" sz="half" idx="10"/>
          </p:nvPr>
        </p:nvSpPr>
        <p:spPr/>
        <p:txBody>
          <a:bodyPr/>
          <a:lstStyle/>
          <a:p>
            <a:fld id="{3F6A9CD9-8AC6-43B2-BEE3-17E67D33C6D3}" type="datetimeFigureOut">
              <a:rPr lang="en-IN" smtClean="0"/>
              <a:t>01-06-2023</a:t>
            </a:fld>
            <a:endParaRPr lang="en-IN"/>
          </a:p>
        </p:txBody>
      </p:sp>
      <p:sp>
        <p:nvSpPr>
          <p:cNvPr id="6" name="Footer Placeholder 5">
            <a:extLst>
              <a:ext uri="{FF2B5EF4-FFF2-40B4-BE49-F238E27FC236}">
                <a16:creationId xmlns:a16="http://schemas.microsoft.com/office/drawing/2014/main" id="{874E2BFA-0846-76E2-DB8D-D8F103413E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9AC8AC-B6DF-3D82-193E-50EED7F2D1FD}"/>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2150372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00E3-D057-E258-E67C-BAED99B9C3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80E5F5-A31D-25BD-494F-DA4CBF5670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95C2D-34A9-8708-C241-06480B1CA4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0F5EA7-7871-F838-B806-73E4547D2A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F5185E-6B6F-790F-E879-0EF2C30630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6B1487-AD28-8415-59BE-D3874ECA08E0}"/>
              </a:ext>
            </a:extLst>
          </p:cNvPr>
          <p:cNvSpPr>
            <a:spLocks noGrp="1"/>
          </p:cNvSpPr>
          <p:nvPr>
            <p:ph type="dt" sz="half" idx="10"/>
          </p:nvPr>
        </p:nvSpPr>
        <p:spPr/>
        <p:txBody>
          <a:bodyPr/>
          <a:lstStyle/>
          <a:p>
            <a:fld id="{3F6A9CD9-8AC6-43B2-BEE3-17E67D33C6D3}" type="datetimeFigureOut">
              <a:rPr lang="en-IN" smtClean="0"/>
              <a:t>01-06-2023</a:t>
            </a:fld>
            <a:endParaRPr lang="en-IN"/>
          </a:p>
        </p:txBody>
      </p:sp>
      <p:sp>
        <p:nvSpPr>
          <p:cNvPr id="8" name="Footer Placeholder 7">
            <a:extLst>
              <a:ext uri="{FF2B5EF4-FFF2-40B4-BE49-F238E27FC236}">
                <a16:creationId xmlns:a16="http://schemas.microsoft.com/office/drawing/2014/main" id="{82A4B79B-3ECD-7EC2-0EA9-93678D1F19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05E706-09C1-834F-FFF3-E879216B425A}"/>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342113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27C3-AD90-ED25-46D4-39453E8F42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C21441-17D1-8321-1163-3D948BE62077}"/>
              </a:ext>
            </a:extLst>
          </p:cNvPr>
          <p:cNvSpPr>
            <a:spLocks noGrp="1"/>
          </p:cNvSpPr>
          <p:nvPr>
            <p:ph type="dt" sz="half" idx="10"/>
          </p:nvPr>
        </p:nvSpPr>
        <p:spPr/>
        <p:txBody>
          <a:bodyPr/>
          <a:lstStyle/>
          <a:p>
            <a:fld id="{3F6A9CD9-8AC6-43B2-BEE3-17E67D33C6D3}" type="datetimeFigureOut">
              <a:rPr lang="en-IN" smtClean="0"/>
              <a:t>01-06-2023</a:t>
            </a:fld>
            <a:endParaRPr lang="en-IN"/>
          </a:p>
        </p:txBody>
      </p:sp>
      <p:sp>
        <p:nvSpPr>
          <p:cNvPr id="4" name="Footer Placeholder 3">
            <a:extLst>
              <a:ext uri="{FF2B5EF4-FFF2-40B4-BE49-F238E27FC236}">
                <a16:creationId xmlns:a16="http://schemas.microsoft.com/office/drawing/2014/main" id="{8E177795-E2E9-B233-896C-220B113948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697A68-719E-1DCC-4D14-B2EBD8F49174}"/>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3994735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0ABB21-929E-E455-5AAB-10A8591E78E7}"/>
              </a:ext>
            </a:extLst>
          </p:cNvPr>
          <p:cNvSpPr>
            <a:spLocks noGrp="1"/>
          </p:cNvSpPr>
          <p:nvPr>
            <p:ph type="dt" sz="half" idx="10"/>
          </p:nvPr>
        </p:nvSpPr>
        <p:spPr/>
        <p:txBody>
          <a:bodyPr/>
          <a:lstStyle/>
          <a:p>
            <a:fld id="{3F6A9CD9-8AC6-43B2-BEE3-17E67D33C6D3}" type="datetimeFigureOut">
              <a:rPr lang="en-IN" smtClean="0"/>
              <a:t>01-06-2023</a:t>
            </a:fld>
            <a:endParaRPr lang="en-IN"/>
          </a:p>
        </p:txBody>
      </p:sp>
      <p:sp>
        <p:nvSpPr>
          <p:cNvPr id="3" name="Footer Placeholder 2">
            <a:extLst>
              <a:ext uri="{FF2B5EF4-FFF2-40B4-BE49-F238E27FC236}">
                <a16:creationId xmlns:a16="http://schemas.microsoft.com/office/drawing/2014/main" id="{7FCABF9C-1811-7890-D8E4-7BB9ED391B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CC5D65-D88A-5EB2-D69F-91914D85A2D0}"/>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394854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0399-89F6-E159-454C-8A9F36C0F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1F3362-79C1-8577-175B-AB0C2AAAFF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592763-5C41-09E1-DEA2-9E456D28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85F2C-8302-9266-CC7E-29390B7A0EDD}"/>
              </a:ext>
            </a:extLst>
          </p:cNvPr>
          <p:cNvSpPr>
            <a:spLocks noGrp="1"/>
          </p:cNvSpPr>
          <p:nvPr>
            <p:ph type="dt" sz="half" idx="10"/>
          </p:nvPr>
        </p:nvSpPr>
        <p:spPr/>
        <p:txBody>
          <a:bodyPr/>
          <a:lstStyle/>
          <a:p>
            <a:fld id="{3F6A9CD9-8AC6-43B2-BEE3-17E67D33C6D3}" type="datetimeFigureOut">
              <a:rPr lang="en-IN" smtClean="0"/>
              <a:t>01-06-2023</a:t>
            </a:fld>
            <a:endParaRPr lang="en-IN"/>
          </a:p>
        </p:txBody>
      </p:sp>
      <p:sp>
        <p:nvSpPr>
          <p:cNvPr id="6" name="Footer Placeholder 5">
            <a:extLst>
              <a:ext uri="{FF2B5EF4-FFF2-40B4-BE49-F238E27FC236}">
                <a16:creationId xmlns:a16="http://schemas.microsoft.com/office/drawing/2014/main" id="{3121EE1C-755D-04E8-9BB6-873EBDC87D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CF3ABC-0F20-C571-FBD1-99C006AE3BB6}"/>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22528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2279-5410-2B91-E775-83AC60219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18A70E-BA64-54CC-5DBC-5E1E6D7EAA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DCB1FA-A7A3-F94F-4D3F-905BDB528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308F8F-E8D8-6B85-2D0F-7485846FABD1}"/>
              </a:ext>
            </a:extLst>
          </p:cNvPr>
          <p:cNvSpPr>
            <a:spLocks noGrp="1"/>
          </p:cNvSpPr>
          <p:nvPr>
            <p:ph type="dt" sz="half" idx="10"/>
          </p:nvPr>
        </p:nvSpPr>
        <p:spPr/>
        <p:txBody>
          <a:bodyPr/>
          <a:lstStyle/>
          <a:p>
            <a:fld id="{3F6A9CD9-8AC6-43B2-BEE3-17E67D33C6D3}" type="datetimeFigureOut">
              <a:rPr lang="en-IN" smtClean="0"/>
              <a:t>01-06-2023</a:t>
            </a:fld>
            <a:endParaRPr lang="en-IN"/>
          </a:p>
        </p:txBody>
      </p:sp>
      <p:sp>
        <p:nvSpPr>
          <p:cNvPr id="6" name="Footer Placeholder 5">
            <a:extLst>
              <a:ext uri="{FF2B5EF4-FFF2-40B4-BE49-F238E27FC236}">
                <a16:creationId xmlns:a16="http://schemas.microsoft.com/office/drawing/2014/main" id="{A0FA64BD-AF7C-EAAA-3EF9-C8D52E4301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A18089-A965-90F0-7B52-52AEC922D5A8}"/>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3791092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D4014-0113-A83D-1782-37A0B5D85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76F578-C111-9D34-64BF-2AA04EAE1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88CB67-69E7-DF28-9985-35DF941B1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A9CD9-8AC6-43B2-BEE3-17E67D33C6D3}" type="datetimeFigureOut">
              <a:rPr lang="en-IN" smtClean="0"/>
              <a:t>01-06-2023</a:t>
            </a:fld>
            <a:endParaRPr lang="en-IN"/>
          </a:p>
        </p:txBody>
      </p:sp>
      <p:sp>
        <p:nvSpPr>
          <p:cNvPr id="5" name="Footer Placeholder 4">
            <a:extLst>
              <a:ext uri="{FF2B5EF4-FFF2-40B4-BE49-F238E27FC236}">
                <a16:creationId xmlns:a16="http://schemas.microsoft.com/office/drawing/2014/main" id="{B7880E03-FE19-0242-5CAD-6A5FC33845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87668C-0E17-71C6-E800-19F686CE2A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D8E4F-CE51-4585-8CBE-17FAE4A6EEAB}" type="slidenum">
              <a:rPr lang="en-IN" smtClean="0"/>
              <a:t>‹#›</a:t>
            </a:fld>
            <a:endParaRPr lang="en-IN"/>
          </a:p>
        </p:txBody>
      </p:sp>
    </p:spTree>
    <p:extLst>
      <p:ext uri="{BB962C8B-B14F-4D97-AF65-F5344CB8AC3E}">
        <p14:creationId xmlns:p14="http://schemas.microsoft.com/office/powerpoint/2010/main" val="1482603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7B6731-719E-3086-AAA0-5AC1EEF13A00}"/>
              </a:ext>
            </a:extLst>
          </p:cNvPr>
          <p:cNvSpPr txBox="1"/>
          <p:nvPr/>
        </p:nvSpPr>
        <p:spPr>
          <a:xfrm>
            <a:off x="1637016" y="4017195"/>
            <a:ext cx="8917968" cy="1631216"/>
          </a:xfrm>
          <a:prstGeom prst="rect">
            <a:avLst/>
          </a:prstGeom>
          <a:noFill/>
        </p:spPr>
        <p:txBody>
          <a:bodyPr wrap="square" rtlCol="0">
            <a:spAutoFit/>
          </a:bodyPr>
          <a:lstStyle/>
          <a:p>
            <a:pPr algn="ctr"/>
            <a:r>
              <a:rPr lang="pt-BR" sz="2800" b="1" dirty="0">
                <a:solidFill>
                  <a:schemeClr val="tx1">
                    <a:lumMod val="95000"/>
                    <a:lumOff val="5000"/>
                  </a:schemeClr>
                </a:solidFill>
              </a:rPr>
              <a:t>ENTERTAINER DATA ANALYSIS</a:t>
            </a:r>
          </a:p>
          <a:p>
            <a:pPr algn="ctr"/>
            <a:endParaRPr lang="pt-BR" b="1" dirty="0"/>
          </a:p>
          <a:p>
            <a:pPr algn="ctr"/>
            <a:endParaRPr lang="pt-BR" dirty="0"/>
          </a:p>
          <a:p>
            <a:pPr algn="ctr"/>
            <a:endParaRPr lang="pt-BR" dirty="0"/>
          </a:p>
          <a:p>
            <a:pPr algn="ctr"/>
            <a:r>
              <a:rPr lang="pt-BR" dirty="0"/>
              <a:t> Prepared by: Rohit Nautiyal </a:t>
            </a:r>
            <a:endParaRPr lang="en-IN" dirty="0"/>
          </a:p>
        </p:txBody>
      </p:sp>
      <p:sp>
        <p:nvSpPr>
          <p:cNvPr id="3" name="TextBox 2">
            <a:extLst>
              <a:ext uri="{FF2B5EF4-FFF2-40B4-BE49-F238E27FC236}">
                <a16:creationId xmlns:a16="http://schemas.microsoft.com/office/drawing/2014/main" id="{CA2BDAC3-E321-922B-E9F9-A78B5F5F4FB8}"/>
              </a:ext>
            </a:extLst>
          </p:cNvPr>
          <p:cNvSpPr txBox="1"/>
          <p:nvPr/>
        </p:nvSpPr>
        <p:spPr>
          <a:xfrm>
            <a:off x="2751762" y="595901"/>
            <a:ext cx="6688476" cy="830997"/>
          </a:xfrm>
          <a:prstGeom prst="rect">
            <a:avLst/>
          </a:prstGeom>
          <a:noFill/>
        </p:spPr>
        <p:txBody>
          <a:bodyPr wrap="square" rtlCol="0">
            <a:spAutoFit/>
          </a:bodyPr>
          <a:lstStyle/>
          <a:p>
            <a:pPr algn="ctr"/>
            <a:r>
              <a:rPr lang="en-IN" sz="2400" b="0" i="0" dirty="0">
                <a:solidFill>
                  <a:srgbClr val="374151"/>
                </a:solidFill>
                <a:effectLst/>
                <a:latin typeface="Söhne"/>
              </a:rPr>
              <a:t>Detailed Project Report </a:t>
            </a:r>
          </a:p>
          <a:p>
            <a:pPr algn="ctr"/>
            <a:r>
              <a:rPr lang="en-IN" sz="2400" dirty="0">
                <a:solidFill>
                  <a:srgbClr val="374151"/>
                </a:solidFill>
                <a:latin typeface="Söhne"/>
              </a:rPr>
              <a:t>(DPR)</a:t>
            </a:r>
            <a:endParaRPr lang="en-IN" sz="2400" dirty="0"/>
          </a:p>
        </p:txBody>
      </p:sp>
    </p:spTree>
    <p:extLst>
      <p:ext uri="{BB962C8B-B14F-4D97-AF65-F5344CB8AC3E}">
        <p14:creationId xmlns:p14="http://schemas.microsoft.com/office/powerpoint/2010/main" val="421627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B7D08E-E5B1-8F46-5FC5-609B25FD7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199" y="142818"/>
            <a:ext cx="11458693" cy="6390062"/>
          </a:xfrm>
          <a:prstGeom prst="rect">
            <a:avLst/>
          </a:prstGeom>
        </p:spPr>
      </p:pic>
    </p:spTree>
    <p:extLst>
      <p:ext uri="{BB962C8B-B14F-4D97-AF65-F5344CB8AC3E}">
        <p14:creationId xmlns:p14="http://schemas.microsoft.com/office/powerpoint/2010/main" val="940749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54D0FB-8161-42BE-B4E1-53622151E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20" y="178162"/>
            <a:ext cx="11773146" cy="6517278"/>
          </a:xfrm>
          <a:prstGeom prst="rect">
            <a:avLst/>
          </a:prstGeom>
        </p:spPr>
      </p:pic>
    </p:spTree>
    <p:extLst>
      <p:ext uri="{BB962C8B-B14F-4D97-AF65-F5344CB8AC3E}">
        <p14:creationId xmlns:p14="http://schemas.microsoft.com/office/powerpoint/2010/main" val="728101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540E1C-5FEB-2CBD-B7E8-F5D820D2A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1" y="241285"/>
            <a:ext cx="11364568" cy="6322075"/>
          </a:xfrm>
          <a:prstGeom prst="rect">
            <a:avLst/>
          </a:prstGeom>
        </p:spPr>
      </p:pic>
    </p:spTree>
    <p:extLst>
      <p:ext uri="{BB962C8B-B14F-4D97-AF65-F5344CB8AC3E}">
        <p14:creationId xmlns:p14="http://schemas.microsoft.com/office/powerpoint/2010/main" val="3280845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4CDEDC-D6F1-7648-5733-A19EA2122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40" y="145175"/>
            <a:ext cx="11783896" cy="6499465"/>
          </a:xfrm>
          <a:prstGeom prst="rect">
            <a:avLst/>
          </a:prstGeom>
        </p:spPr>
      </p:pic>
    </p:spTree>
    <p:extLst>
      <p:ext uri="{BB962C8B-B14F-4D97-AF65-F5344CB8AC3E}">
        <p14:creationId xmlns:p14="http://schemas.microsoft.com/office/powerpoint/2010/main" val="186809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EAF161-380A-6379-E1D2-66527327231B}"/>
              </a:ext>
            </a:extLst>
          </p:cNvPr>
          <p:cNvSpPr txBox="1"/>
          <p:nvPr/>
        </p:nvSpPr>
        <p:spPr>
          <a:xfrm>
            <a:off x="914400" y="513708"/>
            <a:ext cx="8743308" cy="5324535"/>
          </a:xfrm>
          <a:prstGeom prst="rect">
            <a:avLst/>
          </a:prstGeom>
          <a:noFill/>
        </p:spPr>
        <p:txBody>
          <a:bodyPr wrap="square" rtlCol="0">
            <a:spAutoFit/>
          </a:bodyPr>
          <a:lstStyle/>
          <a:p>
            <a:r>
              <a:rPr lang="en-US" sz="4000" b="1" dirty="0"/>
              <a:t>Contents</a:t>
            </a:r>
            <a:r>
              <a:rPr lang="en-US" sz="4000" dirty="0"/>
              <a:t> </a:t>
            </a:r>
          </a:p>
          <a:p>
            <a:endParaRPr lang="en-US" dirty="0"/>
          </a:p>
          <a:p>
            <a:endParaRPr lang="en-US" dirty="0"/>
          </a:p>
          <a:p>
            <a:r>
              <a:rPr lang="en-US" sz="2400" dirty="0"/>
              <a:t>➢ Introduction </a:t>
            </a:r>
          </a:p>
          <a:p>
            <a:endParaRPr lang="en-US" sz="2400" dirty="0"/>
          </a:p>
          <a:p>
            <a:r>
              <a:rPr lang="en-US" sz="2400" dirty="0"/>
              <a:t>➢ </a:t>
            </a:r>
            <a:r>
              <a:rPr lang="en-US" sz="2400" dirty="0" err="1"/>
              <a:t>GivenTasks</a:t>
            </a:r>
            <a:r>
              <a:rPr lang="en-US" sz="2400" dirty="0"/>
              <a:t> </a:t>
            </a:r>
          </a:p>
          <a:p>
            <a:endParaRPr lang="en-US" sz="2400" dirty="0"/>
          </a:p>
          <a:p>
            <a:r>
              <a:rPr lang="en-US" sz="2400" dirty="0"/>
              <a:t>➢ Data Preparation and Description </a:t>
            </a:r>
          </a:p>
          <a:p>
            <a:endParaRPr lang="en-US" sz="2400" dirty="0"/>
          </a:p>
          <a:p>
            <a:r>
              <a:rPr lang="en-US" sz="2400" dirty="0"/>
              <a:t>➢ Visuals </a:t>
            </a:r>
          </a:p>
          <a:p>
            <a:endParaRPr lang="en-US" sz="2400" dirty="0"/>
          </a:p>
          <a:p>
            <a:r>
              <a:rPr lang="en-US" sz="2400" dirty="0"/>
              <a:t>➢ About tools and theme </a:t>
            </a:r>
          </a:p>
          <a:p>
            <a:endParaRPr lang="en-US" sz="2400" dirty="0"/>
          </a:p>
          <a:p>
            <a:r>
              <a:rPr lang="en-US" sz="2400" dirty="0"/>
              <a:t>➢ Analysis </a:t>
            </a:r>
            <a:endParaRPr lang="en-IN" sz="2400" dirty="0"/>
          </a:p>
        </p:txBody>
      </p:sp>
    </p:spTree>
    <p:extLst>
      <p:ext uri="{BB962C8B-B14F-4D97-AF65-F5344CB8AC3E}">
        <p14:creationId xmlns:p14="http://schemas.microsoft.com/office/powerpoint/2010/main" val="284669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356B30-E2F8-28C8-0A69-67ABF5ACF076}"/>
              </a:ext>
            </a:extLst>
          </p:cNvPr>
          <p:cNvSpPr txBox="1"/>
          <p:nvPr/>
        </p:nvSpPr>
        <p:spPr>
          <a:xfrm>
            <a:off x="1017142" y="595901"/>
            <a:ext cx="10428269" cy="4985980"/>
          </a:xfrm>
          <a:prstGeom prst="rect">
            <a:avLst/>
          </a:prstGeom>
          <a:noFill/>
        </p:spPr>
        <p:txBody>
          <a:bodyPr wrap="square" rtlCol="0">
            <a:spAutoFit/>
          </a:bodyPr>
          <a:lstStyle/>
          <a:p>
            <a:r>
              <a:rPr lang="en-US" sz="3600" b="1" dirty="0"/>
              <a:t>Introduction</a:t>
            </a:r>
            <a:r>
              <a:rPr lang="en-US" sz="3600" dirty="0"/>
              <a:t> </a:t>
            </a:r>
          </a:p>
          <a:p>
            <a:endParaRPr lang="en-US" dirty="0"/>
          </a:p>
          <a:p>
            <a:r>
              <a:rPr lang="en-US" sz="2400" dirty="0"/>
              <a:t>➢ Normal life can be </a:t>
            </a:r>
            <a:r>
              <a:rPr lang="en-US" sz="2400" dirty="0" err="1"/>
              <a:t>stressfull</a:t>
            </a:r>
            <a:r>
              <a:rPr lang="en-US" sz="2400" dirty="0"/>
              <a:t> , and people need to relax. Being entertained by others is a wonderful way to take some time out of life. It can reduce stress and make life's issues easier to face. The media and entertainment industry consists of film, television, radio and print. These segments include movies, TV shows, radio shows, news, music, newspapers, magazines, and books. Entertainment industry is a group of subindustries devoted to entertainment. Entertainment industry is used to describe the mass media companies that control the distribution and manufacture of mass media entertainment. </a:t>
            </a:r>
          </a:p>
          <a:p>
            <a:endParaRPr lang="en-US" sz="2400" dirty="0"/>
          </a:p>
          <a:p>
            <a:r>
              <a:rPr lang="en-US" sz="2400" dirty="0"/>
              <a:t>➢ Benefits: User can easily </a:t>
            </a:r>
            <a:r>
              <a:rPr lang="en-US" sz="2400" dirty="0" err="1"/>
              <a:t>analyse</a:t>
            </a:r>
            <a:r>
              <a:rPr lang="en-US" sz="2400" dirty="0"/>
              <a:t> about their </a:t>
            </a:r>
            <a:r>
              <a:rPr lang="en-US" sz="2400" dirty="0" err="1"/>
              <a:t>favourite</a:t>
            </a:r>
            <a:r>
              <a:rPr lang="en-US" sz="2400" dirty="0"/>
              <a:t> entertainer through the dashboards in terms of how many awards he/she won. </a:t>
            </a:r>
            <a:endParaRPr lang="en-IN" sz="2400" dirty="0"/>
          </a:p>
        </p:txBody>
      </p:sp>
    </p:spTree>
    <p:extLst>
      <p:ext uri="{BB962C8B-B14F-4D97-AF65-F5344CB8AC3E}">
        <p14:creationId xmlns:p14="http://schemas.microsoft.com/office/powerpoint/2010/main" val="126699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20CDF4-A390-8CA3-D912-A0D687734C63}"/>
              </a:ext>
            </a:extLst>
          </p:cNvPr>
          <p:cNvSpPr txBox="1"/>
          <p:nvPr/>
        </p:nvSpPr>
        <p:spPr>
          <a:xfrm>
            <a:off x="1099335" y="595901"/>
            <a:ext cx="9575514" cy="4678204"/>
          </a:xfrm>
          <a:prstGeom prst="rect">
            <a:avLst/>
          </a:prstGeom>
          <a:noFill/>
        </p:spPr>
        <p:txBody>
          <a:bodyPr wrap="square" rtlCol="0">
            <a:spAutoFit/>
          </a:bodyPr>
          <a:lstStyle/>
          <a:p>
            <a:r>
              <a:rPr lang="en-US" sz="3600" b="1" dirty="0"/>
              <a:t>Given Tasks </a:t>
            </a:r>
          </a:p>
          <a:p>
            <a:endParaRPr lang="en-US" dirty="0"/>
          </a:p>
          <a:p>
            <a:pPr marL="285750" indent="-285750">
              <a:buFont typeface="Arial" panose="020B0604020202020204" pitchFamily="34" charset="0"/>
              <a:buChar char="•"/>
            </a:pPr>
            <a:r>
              <a:rPr lang="en-US" sz="2400" dirty="0"/>
              <a:t>write the process and data added to the current dataset. In addition, mention the theme on which you will be creating the dashboard.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You can add your data as per your convenience.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Do the data preparation part.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Build the dashboards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Build a Storyline</a:t>
            </a:r>
            <a:r>
              <a:rPr lang="en-US" sz="2800" dirty="0"/>
              <a:t> </a:t>
            </a:r>
            <a:endParaRPr lang="en-IN" sz="2800" dirty="0"/>
          </a:p>
        </p:txBody>
      </p:sp>
    </p:spTree>
    <p:extLst>
      <p:ext uri="{BB962C8B-B14F-4D97-AF65-F5344CB8AC3E}">
        <p14:creationId xmlns:p14="http://schemas.microsoft.com/office/powerpoint/2010/main" val="44790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3DD067-7C7A-1073-60D7-571F722A7AC1}"/>
              </a:ext>
            </a:extLst>
          </p:cNvPr>
          <p:cNvSpPr txBox="1"/>
          <p:nvPr/>
        </p:nvSpPr>
        <p:spPr>
          <a:xfrm>
            <a:off x="1438382" y="770562"/>
            <a:ext cx="9565240" cy="4678204"/>
          </a:xfrm>
          <a:prstGeom prst="rect">
            <a:avLst/>
          </a:prstGeom>
          <a:noFill/>
        </p:spPr>
        <p:txBody>
          <a:bodyPr wrap="square" rtlCol="0">
            <a:spAutoFit/>
          </a:bodyPr>
          <a:lstStyle/>
          <a:p>
            <a:r>
              <a:rPr lang="en-US" sz="2800" dirty="0"/>
              <a:t>Data Preparation &amp; Description </a:t>
            </a:r>
          </a:p>
          <a:p>
            <a:pPr marL="285750" indent="-285750">
              <a:buFont typeface="Arial" panose="020B0604020202020204" pitchFamily="34" charset="0"/>
              <a:buChar char="•"/>
            </a:pPr>
            <a:r>
              <a:rPr lang="en-US" dirty="0"/>
              <a:t>Data was given into three parts:</a:t>
            </a:r>
          </a:p>
          <a:p>
            <a:r>
              <a:rPr lang="en-US" dirty="0"/>
              <a:t> (1) Entertainer – Basic Info, (2) Entertainer – Breakthrough Info and (3) Entertainer – Last work Info.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combined them into a single file named "Entertainer - Final".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Given data is not that much sufficient for analysis </a:t>
            </a:r>
            <a:r>
              <a:rPr lang="en-US" dirty="0" err="1"/>
              <a:t>part,so</a:t>
            </a:r>
            <a:r>
              <a:rPr lang="en-US" dirty="0"/>
              <a:t> additional information is required to add.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added number of awards and nominees won by </a:t>
            </a:r>
            <a:r>
              <a:rPr lang="en-US" dirty="0" err="1"/>
              <a:t>them,awards</a:t>
            </a:r>
            <a:r>
              <a:rPr lang="en-US" dirty="0"/>
              <a:t> from breakthrough etc.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is in form of numeric and alphabets.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Additional data is added from IMDb's official website.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Source: IMDb </a:t>
            </a:r>
            <a:endParaRPr lang="en-IN" dirty="0"/>
          </a:p>
        </p:txBody>
      </p:sp>
    </p:spTree>
    <p:extLst>
      <p:ext uri="{BB962C8B-B14F-4D97-AF65-F5344CB8AC3E}">
        <p14:creationId xmlns:p14="http://schemas.microsoft.com/office/powerpoint/2010/main" val="418179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49BDC23-23B3-209F-A4C9-91213BBDA7F6}"/>
              </a:ext>
            </a:extLst>
          </p:cNvPr>
          <p:cNvGraphicFramePr>
            <a:graphicFrameLocks noGrp="1"/>
          </p:cNvGraphicFramePr>
          <p:nvPr>
            <p:extLst>
              <p:ext uri="{D42A27DB-BD31-4B8C-83A1-F6EECF244321}">
                <p14:modId xmlns:p14="http://schemas.microsoft.com/office/powerpoint/2010/main" val="3694156661"/>
              </p:ext>
            </p:extLst>
          </p:nvPr>
        </p:nvGraphicFramePr>
        <p:xfrm>
          <a:off x="91440" y="0"/>
          <a:ext cx="11287760" cy="8584986"/>
        </p:xfrm>
        <a:graphic>
          <a:graphicData uri="http://schemas.openxmlformats.org/drawingml/2006/table">
            <a:tbl>
              <a:tblPr firstRow="1" bandRow="1">
                <a:tableStyleId>{5C22544A-7EE6-4342-B048-85BDC9FD1C3A}</a:tableStyleId>
              </a:tblPr>
              <a:tblGrid>
                <a:gridCol w="5126882">
                  <a:extLst>
                    <a:ext uri="{9D8B030D-6E8A-4147-A177-3AD203B41FA5}">
                      <a16:colId xmlns:a16="http://schemas.microsoft.com/office/drawing/2014/main" val="3370568876"/>
                    </a:ext>
                  </a:extLst>
                </a:gridCol>
                <a:gridCol w="6160878">
                  <a:extLst>
                    <a:ext uri="{9D8B030D-6E8A-4147-A177-3AD203B41FA5}">
                      <a16:colId xmlns:a16="http://schemas.microsoft.com/office/drawing/2014/main" val="2645375033"/>
                    </a:ext>
                  </a:extLst>
                </a:gridCol>
              </a:tblGrid>
              <a:tr h="307581">
                <a:tc>
                  <a:txBody>
                    <a:bodyPr/>
                    <a:lstStyle/>
                    <a:p>
                      <a:pPr algn="ctr"/>
                      <a:r>
                        <a:rPr lang="en-IN" dirty="0"/>
                        <a:t>Column Name</a:t>
                      </a:r>
                    </a:p>
                  </a:txBody>
                  <a:tcPr/>
                </a:tc>
                <a:tc>
                  <a:txBody>
                    <a:bodyPr/>
                    <a:lstStyle/>
                    <a:p>
                      <a:pPr algn="ctr"/>
                      <a:r>
                        <a:rPr lang="en-IN" dirty="0"/>
                        <a:t>Description</a:t>
                      </a:r>
                    </a:p>
                  </a:txBody>
                  <a:tcPr/>
                </a:tc>
                <a:extLst>
                  <a:ext uri="{0D108BD9-81ED-4DB2-BD59-A6C34878D82A}">
                    <a16:rowId xmlns:a16="http://schemas.microsoft.com/office/drawing/2014/main" val="1650900974"/>
                  </a:ext>
                </a:extLst>
              </a:tr>
              <a:tr h="307581">
                <a:tc>
                  <a:txBody>
                    <a:bodyPr/>
                    <a:lstStyle/>
                    <a:p>
                      <a:r>
                        <a:rPr lang="en-US" dirty="0"/>
                        <a:t>Entertainer</a:t>
                      </a:r>
                      <a:endParaRPr lang="en-IN" dirty="0"/>
                    </a:p>
                  </a:txBody>
                  <a:tcPr/>
                </a:tc>
                <a:tc>
                  <a:txBody>
                    <a:bodyPr/>
                    <a:lstStyle/>
                    <a:p>
                      <a:r>
                        <a:rPr lang="en-US" dirty="0"/>
                        <a:t>Name of entertainer. </a:t>
                      </a:r>
                      <a:endParaRPr lang="en-IN" dirty="0"/>
                    </a:p>
                  </a:txBody>
                  <a:tcPr/>
                </a:tc>
                <a:extLst>
                  <a:ext uri="{0D108BD9-81ED-4DB2-BD59-A6C34878D82A}">
                    <a16:rowId xmlns:a16="http://schemas.microsoft.com/office/drawing/2014/main" val="1961446331"/>
                  </a:ext>
                </a:extLst>
              </a:tr>
              <a:tr h="307581">
                <a:tc>
                  <a:txBody>
                    <a:bodyPr/>
                    <a:lstStyle/>
                    <a:p>
                      <a:r>
                        <a:rPr lang="en-US" dirty="0"/>
                        <a:t>Profession</a:t>
                      </a:r>
                      <a:endParaRPr lang="en-IN" dirty="0"/>
                    </a:p>
                  </a:txBody>
                  <a:tcPr/>
                </a:tc>
                <a:tc>
                  <a:txBody>
                    <a:bodyPr/>
                    <a:lstStyle/>
                    <a:p>
                      <a:r>
                        <a:rPr lang="en-US" dirty="0"/>
                        <a:t>Category of entertainer (actor or singer). </a:t>
                      </a:r>
                      <a:endParaRPr lang="en-IN" dirty="0"/>
                    </a:p>
                  </a:txBody>
                  <a:tcPr/>
                </a:tc>
                <a:extLst>
                  <a:ext uri="{0D108BD9-81ED-4DB2-BD59-A6C34878D82A}">
                    <a16:rowId xmlns:a16="http://schemas.microsoft.com/office/drawing/2014/main" val="1179936601"/>
                  </a:ext>
                </a:extLst>
              </a:tr>
              <a:tr h="538266">
                <a:tc>
                  <a:txBody>
                    <a:bodyPr/>
                    <a:lstStyle/>
                    <a:p>
                      <a:r>
                        <a:rPr lang="en-US" dirty="0"/>
                        <a:t>Gender (traditional)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Gender of entertainer </a:t>
                      </a:r>
                      <a:endParaRPr lang="en-IN" dirty="0"/>
                    </a:p>
                    <a:p>
                      <a:endParaRPr lang="en-IN" dirty="0"/>
                    </a:p>
                  </a:txBody>
                  <a:tcPr/>
                </a:tc>
                <a:extLst>
                  <a:ext uri="{0D108BD9-81ED-4DB2-BD59-A6C34878D82A}">
                    <a16:rowId xmlns:a16="http://schemas.microsoft.com/office/drawing/2014/main" val="2746278850"/>
                  </a:ext>
                </a:extLst>
              </a:tr>
              <a:tr h="307581">
                <a:tc>
                  <a:txBody>
                    <a:bodyPr/>
                    <a:lstStyle/>
                    <a:p>
                      <a:r>
                        <a:rPr lang="en-US" dirty="0"/>
                        <a:t>Birth Year </a:t>
                      </a:r>
                      <a:endParaRPr lang="en-IN" dirty="0"/>
                    </a:p>
                  </a:txBody>
                  <a:tcPr/>
                </a:tc>
                <a:tc>
                  <a:txBody>
                    <a:bodyPr/>
                    <a:lstStyle/>
                    <a:p>
                      <a:r>
                        <a:rPr lang="en-US" dirty="0"/>
                        <a:t>Birth year of entertainer </a:t>
                      </a:r>
                      <a:endParaRPr lang="en-IN" dirty="0"/>
                    </a:p>
                  </a:txBody>
                  <a:tcPr/>
                </a:tc>
                <a:extLst>
                  <a:ext uri="{0D108BD9-81ED-4DB2-BD59-A6C34878D82A}">
                    <a16:rowId xmlns:a16="http://schemas.microsoft.com/office/drawing/2014/main" val="2377832199"/>
                  </a:ext>
                </a:extLst>
              </a:tr>
              <a:tr h="538266">
                <a:tc>
                  <a:txBody>
                    <a:bodyPr/>
                    <a:lstStyle/>
                    <a:p>
                      <a:r>
                        <a:rPr lang="en-US" dirty="0"/>
                        <a:t>Year of Breakthrough/#1 hit/Award Nomination </a:t>
                      </a:r>
                      <a:endParaRPr lang="en-IN" dirty="0"/>
                    </a:p>
                  </a:txBody>
                  <a:tcPr/>
                </a:tc>
                <a:tc>
                  <a:txBody>
                    <a:bodyPr/>
                    <a:lstStyle/>
                    <a:p>
                      <a:r>
                        <a:rPr lang="en-US" dirty="0"/>
                        <a:t>Year of breakthrough of entertainer . Breakthrough means super hit or career changing performance by entertainer. </a:t>
                      </a:r>
                      <a:endParaRPr lang="en-IN" dirty="0"/>
                    </a:p>
                  </a:txBody>
                  <a:tcPr/>
                </a:tc>
                <a:extLst>
                  <a:ext uri="{0D108BD9-81ED-4DB2-BD59-A6C34878D82A}">
                    <a16:rowId xmlns:a16="http://schemas.microsoft.com/office/drawing/2014/main" val="2608420982"/>
                  </a:ext>
                </a:extLst>
              </a:tr>
              <a:tr h="538266">
                <a:tc>
                  <a:txBody>
                    <a:bodyPr/>
                    <a:lstStyle/>
                    <a:p>
                      <a:r>
                        <a:rPr lang="en-US" dirty="0"/>
                        <a:t>Breakthrough Name </a:t>
                      </a:r>
                      <a:endParaRPr lang="en-IN" dirty="0"/>
                    </a:p>
                  </a:txBody>
                  <a:tcPr/>
                </a:tc>
                <a:tc>
                  <a:txBody>
                    <a:bodyPr/>
                    <a:lstStyle/>
                    <a:p>
                      <a:r>
                        <a:rPr lang="en-US" dirty="0"/>
                        <a:t>Name of breakthrough. It can be any musical album, TV shows, movie etc.</a:t>
                      </a:r>
                      <a:endParaRPr lang="en-IN" dirty="0"/>
                    </a:p>
                  </a:txBody>
                  <a:tcPr/>
                </a:tc>
                <a:extLst>
                  <a:ext uri="{0D108BD9-81ED-4DB2-BD59-A6C34878D82A}">
                    <a16:rowId xmlns:a16="http://schemas.microsoft.com/office/drawing/2014/main" val="907703815"/>
                  </a:ext>
                </a:extLst>
              </a:tr>
              <a:tr h="538266">
                <a:tc>
                  <a:txBody>
                    <a:bodyPr/>
                    <a:lstStyle/>
                    <a:p>
                      <a:r>
                        <a:rPr lang="en-US" dirty="0"/>
                        <a:t>Number of total other awards won by entertainer. </a:t>
                      </a:r>
                      <a:endParaRPr lang="en-IN" dirty="0"/>
                    </a:p>
                  </a:txBody>
                  <a:tcPr/>
                </a:tc>
                <a:tc>
                  <a:txBody>
                    <a:bodyPr/>
                    <a:lstStyle/>
                    <a:p>
                      <a:r>
                        <a:rPr lang="en-US" dirty="0"/>
                        <a:t>Number of total other awards won by entertainer. </a:t>
                      </a:r>
                      <a:endParaRPr lang="en-IN" dirty="0"/>
                    </a:p>
                  </a:txBody>
                  <a:tcPr/>
                </a:tc>
                <a:extLst>
                  <a:ext uri="{0D108BD9-81ED-4DB2-BD59-A6C34878D82A}">
                    <a16:rowId xmlns:a16="http://schemas.microsoft.com/office/drawing/2014/main" val="2239688143"/>
                  </a:ext>
                </a:extLst>
              </a:tr>
              <a:tr h="307581">
                <a:tc>
                  <a:txBody>
                    <a:bodyPr/>
                    <a:lstStyle/>
                    <a:p>
                      <a:r>
                        <a:rPr lang="en-US" dirty="0"/>
                        <a:t>Year of Last Major Work (arguable)</a:t>
                      </a:r>
                      <a:endParaRPr lang="en-IN" dirty="0"/>
                    </a:p>
                  </a:txBody>
                  <a:tcPr/>
                </a:tc>
                <a:tc>
                  <a:txBody>
                    <a:bodyPr/>
                    <a:lstStyle/>
                    <a:p>
                      <a:r>
                        <a:rPr lang="en-US" dirty="0"/>
                        <a:t>Number of total other awards won by entertainer. </a:t>
                      </a:r>
                      <a:endParaRPr lang="en-IN" dirty="0"/>
                    </a:p>
                  </a:txBody>
                  <a:tcPr/>
                </a:tc>
                <a:extLst>
                  <a:ext uri="{0D108BD9-81ED-4DB2-BD59-A6C34878D82A}">
                    <a16:rowId xmlns:a16="http://schemas.microsoft.com/office/drawing/2014/main" val="1480480960"/>
                  </a:ext>
                </a:extLst>
              </a:tr>
              <a:tr h="307581">
                <a:tc>
                  <a:txBody>
                    <a:bodyPr/>
                    <a:lstStyle/>
                    <a:p>
                      <a:r>
                        <a:rPr lang="en-US" dirty="0"/>
                        <a:t>Year of Death </a:t>
                      </a:r>
                      <a:endParaRPr lang="en-IN" dirty="0"/>
                    </a:p>
                  </a:txBody>
                  <a:tcPr/>
                </a:tc>
                <a:tc>
                  <a:txBody>
                    <a:bodyPr/>
                    <a:lstStyle/>
                    <a:p>
                      <a:r>
                        <a:rPr lang="en-US" dirty="0"/>
                        <a:t>Number of total other awards won by entertainer. </a:t>
                      </a:r>
                      <a:endParaRPr lang="en-IN" dirty="0"/>
                    </a:p>
                  </a:txBody>
                  <a:tcPr/>
                </a:tc>
                <a:extLst>
                  <a:ext uri="{0D108BD9-81ED-4DB2-BD59-A6C34878D82A}">
                    <a16:rowId xmlns:a16="http://schemas.microsoft.com/office/drawing/2014/main" val="4178066817"/>
                  </a:ext>
                </a:extLst>
              </a:tr>
              <a:tr h="307581">
                <a:tc>
                  <a:txBody>
                    <a:bodyPr/>
                    <a:lstStyle/>
                    <a:p>
                      <a:r>
                        <a:rPr lang="en-US" dirty="0"/>
                        <a:t>Total Awards won</a:t>
                      </a:r>
                      <a:endParaRPr lang="en-IN" dirty="0"/>
                    </a:p>
                  </a:txBody>
                  <a:tcPr/>
                </a:tc>
                <a:tc>
                  <a:txBody>
                    <a:bodyPr/>
                    <a:lstStyle/>
                    <a:p>
                      <a:r>
                        <a:rPr lang="en-US" dirty="0"/>
                        <a:t>Total number of awards won by entertainer.</a:t>
                      </a:r>
                      <a:endParaRPr lang="en-IN" dirty="0"/>
                    </a:p>
                  </a:txBody>
                  <a:tcPr/>
                </a:tc>
                <a:extLst>
                  <a:ext uri="{0D108BD9-81ED-4DB2-BD59-A6C34878D82A}">
                    <a16:rowId xmlns:a16="http://schemas.microsoft.com/office/drawing/2014/main" val="1239950519"/>
                  </a:ext>
                </a:extLst>
              </a:tr>
              <a:tr h="538266">
                <a:tc>
                  <a:txBody>
                    <a:bodyPr/>
                    <a:lstStyle/>
                    <a:p>
                      <a:r>
                        <a:rPr lang="en-US" dirty="0"/>
                        <a:t>Total Nominees </a:t>
                      </a:r>
                      <a:endParaRPr lang="en-IN" dirty="0"/>
                    </a:p>
                  </a:txBody>
                  <a:tcPr/>
                </a:tc>
                <a:tc>
                  <a:txBody>
                    <a:bodyPr/>
                    <a:lstStyle/>
                    <a:p>
                      <a:r>
                        <a:rPr lang="en-US" dirty="0"/>
                        <a:t>Total number of nominees by entertainer for whichever award they were candidate. </a:t>
                      </a:r>
                      <a:endParaRPr lang="en-IN" dirty="0"/>
                    </a:p>
                  </a:txBody>
                  <a:tcPr/>
                </a:tc>
                <a:extLst>
                  <a:ext uri="{0D108BD9-81ED-4DB2-BD59-A6C34878D82A}">
                    <a16:rowId xmlns:a16="http://schemas.microsoft.com/office/drawing/2014/main" val="1138044139"/>
                  </a:ext>
                </a:extLst>
              </a:tr>
              <a:tr h="307581">
                <a:tc>
                  <a:txBody>
                    <a:bodyPr/>
                    <a:lstStyle/>
                    <a:p>
                      <a:r>
                        <a:rPr lang="en-US" dirty="0"/>
                        <a:t>Oscar won </a:t>
                      </a:r>
                      <a:endParaRPr lang="en-IN" dirty="0"/>
                    </a:p>
                  </a:txBody>
                  <a:tcPr/>
                </a:tc>
                <a:tc>
                  <a:txBody>
                    <a:bodyPr/>
                    <a:lstStyle/>
                    <a:p>
                      <a:r>
                        <a:rPr lang="en-US" dirty="0"/>
                        <a:t>Number of total Oscars won by entertainer</a:t>
                      </a:r>
                      <a:endParaRPr lang="en-IN" dirty="0"/>
                    </a:p>
                  </a:txBody>
                  <a:tcPr/>
                </a:tc>
                <a:extLst>
                  <a:ext uri="{0D108BD9-81ED-4DB2-BD59-A6C34878D82A}">
                    <a16:rowId xmlns:a16="http://schemas.microsoft.com/office/drawing/2014/main" val="2876457041"/>
                  </a:ext>
                </a:extLst>
              </a:tr>
              <a:tr h="307581">
                <a:tc>
                  <a:txBody>
                    <a:bodyPr/>
                    <a:lstStyle/>
                    <a:p>
                      <a:r>
                        <a:rPr lang="en-US" dirty="0"/>
                        <a:t> Grammy won </a:t>
                      </a:r>
                      <a:endParaRPr lang="en-IN" dirty="0"/>
                    </a:p>
                  </a:txBody>
                  <a:tcPr/>
                </a:tc>
                <a:tc>
                  <a:txBody>
                    <a:bodyPr/>
                    <a:lstStyle/>
                    <a:p>
                      <a:r>
                        <a:rPr lang="en-US" dirty="0"/>
                        <a:t>Number of total Grammies won by entertainer</a:t>
                      </a:r>
                      <a:endParaRPr lang="en-IN" dirty="0"/>
                    </a:p>
                  </a:txBody>
                  <a:tcPr/>
                </a:tc>
                <a:extLst>
                  <a:ext uri="{0D108BD9-81ED-4DB2-BD59-A6C34878D82A}">
                    <a16:rowId xmlns:a16="http://schemas.microsoft.com/office/drawing/2014/main" val="2188850306"/>
                  </a:ext>
                </a:extLst>
              </a:tr>
              <a:tr h="307581">
                <a:tc>
                  <a:txBody>
                    <a:bodyPr/>
                    <a:lstStyle/>
                    <a:p>
                      <a:r>
                        <a:rPr lang="en-US" dirty="0"/>
                        <a:t>Emmy won</a:t>
                      </a:r>
                      <a:endParaRPr lang="en-IN" dirty="0"/>
                    </a:p>
                  </a:txBody>
                  <a:tcPr/>
                </a:tc>
                <a:tc>
                  <a:txBody>
                    <a:bodyPr/>
                    <a:lstStyle/>
                    <a:p>
                      <a:r>
                        <a:rPr lang="en-US" dirty="0"/>
                        <a:t>Number of total </a:t>
                      </a:r>
                      <a:r>
                        <a:rPr lang="en-US" dirty="0" err="1"/>
                        <a:t>Emmies</a:t>
                      </a:r>
                      <a:r>
                        <a:rPr lang="en-US" dirty="0"/>
                        <a:t> won by entertainer. </a:t>
                      </a:r>
                      <a:endParaRPr lang="en-IN" dirty="0"/>
                    </a:p>
                  </a:txBody>
                  <a:tcPr/>
                </a:tc>
                <a:extLst>
                  <a:ext uri="{0D108BD9-81ED-4DB2-BD59-A6C34878D82A}">
                    <a16:rowId xmlns:a16="http://schemas.microsoft.com/office/drawing/2014/main" val="4263350538"/>
                  </a:ext>
                </a:extLst>
              </a:tr>
              <a:tr h="307581">
                <a:tc>
                  <a:txBody>
                    <a:bodyPr/>
                    <a:lstStyle/>
                    <a:p>
                      <a:r>
                        <a:rPr lang="en-US" dirty="0"/>
                        <a:t>No. of other awards won </a:t>
                      </a:r>
                      <a:endParaRPr lang="en-IN" dirty="0"/>
                    </a:p>
                  </a:txBody>
                  <a:tcPr/>
                </a:tc>
                <a:tc>
                  <a:txBody>
                    <a:bodyPr/>
                    <a:lstStyle/>
                    <a:p>
                      <a:r>
                        <a:rPr lang="en-US" dirty="0"/>
                        <a:t>Number of total other awards won by entertainer. </a:t>
                      </a:r>
                      <a:endParaRPr lang="en-IN" dirty="0"/>
                    </a:p>
                  </a:txBody>
                  <a:tcPr/>
                </a:tc>
                <a:extLst>
                  <a:ext uri="{0D108BD9-81ED-4DB2-BD59-A6C34878D82A}">
                    <a16:rowId xmlns:a16="http://schemas.microsoft.com/office/drawing/2014/main" val="332585670"/>
                  </a:ext>
                </a:extLst>
              </a:tr>
              <a:tr h="307581">
                <a:tc>
                  <a:txBody>
                    <a:bodyPr/>
                    <a:lstStyle/>
                    <a:p>
                      <a:endParaRPr lang="en-IN"/>
                    </a:p>
                  </a:txBody>
                  <a:tcPr/>
                </a:tc>
                <a:tc>
                  <a:txBody>
                    <a:bodyPr/>
                    <a:lstStyle/>
                    <a:p>
                      <a:endParaRPr lang="en-IN"/>
                    </a:p>
                  </a:txBody>
                  <a:tcPr/>
                </a:tc>
                <a:extLst>
                  <a:ext uri="{0D108BD9-81ED-4DB2-BD59-A6C34878D82A}">
                    <a16:rowId xmlns:a16="http://schemas.microsoft.com/office/drawing/2014/main" val="3710525978"/>
                  </a:ext>
                </a:extLst>
              </a:tr>
              <a:tr h="307581">
                <a:tc>
                  <a:txBody>
                    <a:bodyPr/>
                    <a:lstStyle/>
                    <a:p>
                      <a:endParaRPr lang="en-IN" dirty="0"/>
                    </a:p>
                  </a:txBody>
                  <a:tcPr/>
                </a:tc>
                <a:tc>
                  <a:txBody>
                    <a:bodyPr/>
                    <a:lstStyle/>
                    <a:p>
                      <a:endParaRPr lang="en-IN"/>
                    </a:p>
                  </a:txBody>
                  <a:tcPr/>
                </a:tc>
                <a:extLst>
                  <a:ext uri="{0D108BD9-81ED-4DB2-BD59-A6C34878D82A}">
                    <a16:rowId xmlns:a16="http://schemas.microsoft.com/office/drawing/2014/main" val="2282724748"/>
                  </a:ext>
                </a:extLst>
              </a:tr>
              <a:tr h="307581">
                <a:tc>
                  <a:txBody>
                    <a:bodyPr/>
                    <a:lstStyle/>
                    <a:p>
                      <a:endParaRPr lang="en-IN"/>
                    </a:p>
                  </a:txBody>
                  <a:tcPr/>
                </a:tc>
                <a:tc>
                  <a:txBody>
                    <a:bodyPr/>
                    <a:lstStyle/>
                    <a:p>
                      <a:endParaRPr lang="en-IN"/>
                    </a:p>
                  </a:txBody>
                  <a:tcPr/>
                </a:tc>
                <a:extLst>
                  <a:ext uri="{0D108BD9-81ED-4DB2-BD59-A6C34878D82A}">
                    <a16:rowId xmlns:a16="http://schemas.microsoft.com/office/drawing/2014/main" val="3264572923"/>
                  </a:ext>
                </a:extLst>
              </a:tr>
              <a:tr h="30758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37637510"/>
                  </a:ext>
                </a:extLst>
              </a:tr>
            </a:tbl>
          </a:graphicData>
        </a:graphic>
      </p:graphicFrame>
    </p:spTree>
    <p:extLst>
      <p:ext uri="{BB962C8B-B14F-4D97-AF65-F5344CB8AC3E}">
        <p14:creationId xmlns:p14="http://schemas.microsoft.com/office/powerpoint/2010/main" val="397213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DDA2F0-C9D6-84A2-4E3F-C2FF306405C8}"/>
              </a:ext>
            </a:extLst>
          </p:cNvPr>
          <p:cNvSpPr txBox="1"/>
          <p:nvPr/>
        </p:nvSpPr>
        <p:spPr>
          <a:xfrm>
            <a:off x="843280" y="457200"/>
            <a:ext cx="5019040" cy="523220"/>
          </a:xfrm>
          <a:prstGeom prst="rect">
            <a:avLst/>
          </a:prstGeom>
          <a:noFill/>
        </p:spPr>
        <p:txBody>
          <a:bodyPr wrap="square" rtlCol="0">
            <a:spAutoFit/>
          </a:bodyPr>
          <a:lstStyle/>
          <a:p>
            <a:r>
              <a:rPr lang="en-US" sz="2800" b="1" dirty="0"/>
              <a:t>Tool used</a:t>
            </a:r>
            <a:endParaRPr lang="en-IN" sz="2800" b="1" dirty="0"/>
          </a:p>
        </p:txBody>
      </p:sp>
      <p:pic>
        <p:nvPicPr>
          <p:cNvPr id="4" name="Picture 3">
            <a:extLst>
              <a:ext uri="{FF2B5EF4-FFF2-40B4-BE49-F238E27FC236}">
                <a16:creationId xmlns:a16="http://schemas.microsoft.com/office/drawing/2014/main" id="{8CEB8877-9A7A-7746-5DAF-28E80BA1E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437" y="1808797"/>
            <a:ext cx="2143125" cy="2143125"/>
          </a:xfrm>
          <a:prstGeom prst="rect">
            <a:avLst/>
          </a:prstGeom>
        </p:spPr>
      </p:pic>
      <p:sp>
        <p:nvSpPr>
          <p:cNvPr id="5" name="TextBox 4">
            <a:extLst>
              <a:ext uri="{FF2B5EF4-FFF2-40B4-BE49-F238E27FC236}">
                <a16:creationId xmlns:a16="http://schemas.microsoft.com/office/drawing/2014/main" id="{0ED9E4A8-4C2D-57C0-F15C-74B6FCB289CF}"/>
              </a:ext>
            </a:extLst>
          </p:cNvPr>
          <p:cNvSpPr txBox="1"/>
          <p:nvPr/>
        </p:nvSpPr>
        <p:spPr>
          <a:xfrm>
            <a:off x="5065080" y="2647851"/>
            <a:ext cx="3007360" cy="646331"/>
          </a:xfrm>
          <a:prstGeom prst="rect">
            <a:avLst/>
          </a:prstGeom>
          <a:noFill/>
        </p:spPr>
        <p:txBody>
          <a:bodyPr wrap="square" rtlCol="0">
            <a:spAutoFit/>
          </a:bodyPr>
          <a:lstStyle/>
          <a:p>
            <a:pPr algn="ctr"/>
            <a:r>
              <a:rPr lang="en-US" dirty="0"/>
              <a:t>For Data Visualization and Dashboards</a:t>
            </a:r>
            <a:endParaRPr lang="en-IN" dirty="0"/>
          </a:p>
        </p:txBody>
      </p:sp>
      <p:pic>
        <p:nvPicPr>
          <p:cNvPr id="7" name="Picture 6">
            <a:extLst>
              <a:ext uri="{FF2B5EF4-FFF2-40B4-BE49-F238E27FC236}">
                <a16:creationId xmlns:a16="http://schemas.microsoft.com/office/drawing/2014/main" id="{9FE9B176-5C6F-2601-6A4A-6B75A3A3C9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6437" y="4483100"/>
            <a:ext cx="2219325" cy="2057400"/>
          </a:xfrm>
          <a:prstGeom prst="rect">
            <a:avLst/>
          </a:prstGeom>
        </p:spPr>
      </p:pic>
      <p:sp>
        <p:nvSpPr>
          <p:cNvPr id="8" name="TextBox 7">
            <a:extLst>
              <a:ext uri="{FF2B5EF4-FFF2-40B4-BE49-F238E27FC236}">
                <a16:creationId xmlns:a16="http://schemas.microsoft.com/office/drawing/2014/main" id="{AA6B3218-FE39-9F4D-28F7-D5877B10C4AB}"/>
              </a:ext>
            </a:extLst>
          </p:cNvPr>
          <p:cNvSpPr txBox="1"/>
          <p:nvPr/>
        </p:nvSpPr>
        <p:spPr>
          <a:xfrm>
            <a:off x="5466080" y="4780299"/>
            <a:ext cx="2875280" cy="923330"/>
          </a:xfrm>
          <a:prstGeom prst="rect">
            <a:avLst/>
          </a:prstGeom>
          <a:noFill/>
        </p:spPr>
        <p:txBody>
          <a:bodyPr wrap="square" rtlCol="0">
            <a:spAutoFit/>
          </a:bodyPr>
          <a:lstStyle/>
          <a:p>
            <a:pPr algn="ctr"/>
            <a:r>
              <a:rPr lang="en-US" dirty="0"/>
              <a:t>For Data Preparation, add additional data and Data Pre-processing</a:t>
            </a:r>
            <a:endParaRPr lang="en-IN" dirty="0"/>
          </a:p>
        </p:txBody>
      </p:sp>
    </p:spTree>
    <p:extLst>
      <p:ext uri="{BB962C8B-B14F-4D97-AF65-F5344CB8AC3E}">
        <p14:creationId xmlns:p14="http://schemas.microsoft.com/office/powerpoint/2010/main" val="31244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2B9E33-8E63-27C4-2B4E-D565235FA35A}"/>
              </a:ext>
            </a:extLst>
          </p:cNvPr>
          <p:cNvSpPr txBox="1"/>
          <p:nvPr/>
        </p:nvSpPr>
        <p:spPr>
          <a:xfrm>
            <a:off x="375920" y="436880"/>
            <a:ext cx="8636000" cy="1692771"/>
          </a:xfrm>
          <a:prstGeom prst="rect">
            <a:avLst/>
          </a:prstGeom>
          <a:noFill/>
        </p:spPr>
        <p:txBody>
          <a:bodyPr wrap="square" rtlCol="0">
            <a:spAutoFit/>
          </a:bodyPr>
          <a:lstStyle/>
          <a:p>
            <a:r>
              <a:rPr lang="en-US" sz="2800" b="1" dirty="0"/>
              <a:t>Theme </a:t>
            </a:r>
          </a:p>
          <a:p>
            <a:endParaRPr lang="en-US" sz="2800" dirty="0"/>
          </a:p>
          <a:p>
            <a:r>
              <a:rPr lang="en-US" sz="2400" dirty="0"/>
              <a:t>Decide top entertainer based on awards they won and </a:t>
            </a:r>
            <a:r>
              <a:rPr lang="en-US" sz="2400" dirty="0" err="1"/>
              <a:t>analyse</a:t>
            </a:r>
            <a:r>
              <a:rPr lang="en-US" sz="2400" dirty="0"/>
              <a:t> them.</a:t>
            </a:r>
            <a:endParaRPr lang="en-IN" sz="2400" dirty="0"/>
          </a:p>
        </p:txBody>
      </p:sp>
      <p:pic>
        <p:nvPicPr>
          <p:cNvPr id="4" name="Picture 3">
            <a:extLst>
              <a:ext uri="{FF2B5EF4-FFF2-40B4-BE49-F238E27FC236}">
                <a16:creationId xmlns:a16="http://schemas.microsoft.com/office/drawing/2014/main" id="{734F2CF2-6BEC-FDAC-6755-6F5318DA2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2257108"/>
            <a:ext cx="1685925" cy="2714625"/>
          </a:xfrm>
          <a:prstGeom prst="rect">
            <a:avLst/>
          </a:prstGeom>
        </p:spPr>
      </p:pic>
      <p:pic>
        <p:nvPicPr>
          <p:cNvPr id="6" name="Picture 5">
            <a:extLst>
              <a:ext uri="{FF2B5EF4-FFF2-40B4-BE49-F238E27FC236}">
                <a16:creationId xmlns:a16="http://schemas.microsoft.com/office/drawing/2014/main" id="{D6A6D099-E902-26AA-1C4A-31F55AA87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2414092"/>
            <a:ext cx="2562225" cy="1781175"/>
          </a:xfrm>
          <a:prstGeom prst="rect">
            <a:avLst/>
          </a:prstGeom>
        </p:spPr>
      </p:pic>
      <p:pic>
        <p:nvPicPr>
          <p:cNvPr id="8" name="Picture 7">
            <a:extLst>
              <a:ext uri="{FF2B5EF4-FFF2-40B4-BE49-F238E27FC236}">
                <a16:creationId xmlns:a16="http://schemas.microsoft.com/office/drawing/2014/main" id="{96A832E3-B21F-D9EB-CE17-DD3CBA994B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6500" y="2129651"/>
            <a:ext cx="1590675" cy="2876550"/>
          </a:xfrm>
          <a:prstGeom prst="rect">
            <a:avLst/>
          </a:prstGeom>
        </p:spPr>
      </p:pic>
      <p:pic>
        <p:nvPicPr>
          <p:cNvPr id="10" name="Picture 9">
            <a:extLst>
              <a:ext uri="{FF2B5EF4-FFF2-40B4-BE49-F238E27FC236}">
                <a16:creationId xmlns:a16="http://schemas.microsoft.com/office/drawing/2014/main" id="{F1740A07-A802-F7F1-BB69-42E6BD2C8A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825" y="2778899"/>
            <a:ext cx="2857500" cy="1600200"/>
          </a:xfrm>
          <a:prstGeom prst="rect">
            <a:avLst/>
          </a:prstGeom>
        </p:spPr>
      </p:pic>
    </p:spTree>
    <p:extLst>
      <p:ext uri="{BB962C8B-B14F-4D97-AF65-F5344CB8AC3E}">
        <p14:creationId xmlns:p14="http://schemas.microsoft.com/office/powerpoint/2010/main" val="100593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F07E0C-721E-6F22-EC32-A75442A59E50}"/>
              </a:ext>
            </a:extLst>
          </p:cNvPr>
          <p:cNvSpPr txBox="1"/>
          <p:nvPr/>
        </p:nvSpPr>
        <p:spPr>
          <a:xfrm>
            <a:off x="802640" y="477520"/>
            <a:ext cx="3738880" cy="523220"/>
          </a:xfrm>
          <a:prstGeom prst="rect">
            <a:avLst/>
          </a:prstGeom>
          <a:noFill/>
        </p:spPr>
        <p:txBody>
          <a:bodyPr wrap="square" rtlCol="0">
            <a:spAutoFit/>
          </a:bodyPr>
          <a:lstStyle/>
          <a:p>
            <a:r>
              <a:rPr lang="en-IN" sz="2800" b="1" dirty="0"/>
              <a:t>Visuals</a:t>
            </a:r>
          </a:p>
        </p:txBody>
      </p:sp>
      <p:pic>
        <p:nvPicPr>
          <p:cNvPr id="4" name="Picture 3">
            <a:extLst>
              <a:ext uri="{FF2B5EF4-FFF2-40B4-BE49-F238E27FC236}">
                <a16:creationId xmlns:a16="http://schemas.microsoft.com/office/drawing/2014/main" id="{5DF9A4A4-1D85-A941-3CE1-9CC73F82B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982" y="1000740"/>
            <a:ext cx="9913818" cy="5750341"/>
          </a:xfrm>
          <a:prstGeom prst="rect">
            <a:avLst/>
          </a:prstGeom>
        </p:spPr>
      </p:pic>
    </p:spTree>
    <p:extLst>
      <p:ext uri="{BB962C8B-B14F-4D97-AF65-F5344CB8AC3E}">
        <p14:creationId xmlns:p14="http://schemas.microsoft.com/office/powerpoint/2010/main" val="3971667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549</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cp:revision>
  <dcterms:created xsi:type="dcterms:W3CDTF">2023-06-01T08:06:45Z</dcterms:created>
  <dcterms:modified xsi:type="dcterms:W3CDTF">2023-06-01T10:04:48Z</dcterms:modified>
</cp:coreProperties>
</file>