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8" r:id="rId11"/>
    <p:sldId id="266" r:id="rId12"/>
    <p:sldId id="267" r:id="rId13"/>
    <p:sldId id="268" r:id="rId14"/>
    <p:sldId id="269" r:id="rId15"/>
    <p:sldId id="270" r:id="rId16"/>
    <p:sldId id="271" r:id="rId17"/>
    <p:sldId id="277" r:id="rId18"/>
    <p:sldId id="275" r:id="rId19"/>
    <p:sldId id="276" r:id="rId20"/>
    <p:sldId id="272"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nikam" initials="rn" lastIdx="1" clrIdx="0">
    <p:extLst>
      <p:ext uri="{19B8F6BF-5375-455C-9EA6-DF929625EA0E}">
        <p15:presenceInfo xmlns:p15="http://schemas.microsoft.com/office/powerpoint/2012/main" userId="e755284cd35db9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259C1-8E8A-4453-B0C2-3947B7CB21D4}" v="40" dt="2020-05-13T13:22:07.998"/>
    <p1510:client id="{148AEFA7-A645-4F28-A464-EF5E37D2D536}" v="9" dt="2020-05-13T14:14:26.805"/>
    <p1510:client id="{180D468E-8AD2-461C-B6F9-721F4C73A004}" v="1547" dt="2020-05-09T17:51:09.831"/>
    <p1510:client id="{5A2FFDB0-2C5C-490D-B540-B2D797D517DC}" v="13" dt="2020-05-11T18:04:05.360"/>
    <p1510:client id="{9D899934-CAA2-46F1-8BCB-7558BD1F5BB4}" v="167" dt="2020-05-13T13:01:55.617"/>
    <p1510:client id="{C52D8C4B-1BEE-4279-A1E2-E9E4E8CFD60B}" v="14" dt="2020-05-13T13:12:32.693"/>
    <p1510:client id="{C85924A3-7D3E-45BD-93D2-57C9B049EA2E}" v="8" dt="2020-05-11T17:25:22.587"/>
    <p1510:client id="{E0FC1BA9-D2F0-4A4C-9899-23E75853127E}" v="18" dt="2020-05-11T18:11:56.202"/>
    <p1510:client id="{E40FA201-E4CB-4842-B439-934ABCF1C8FD}" v="62" dt="2020-05-11T17:21:23.270"/>
    <p1510:client id="{EA50A12F-3072-426E-BF93-B3BE1240B203}" v="8" dt="2020-05-11T18:16:08.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raw.githubusercontent.com/rohitnikam16/AlgorithmAnalysis/master/output%20for%20genetic%20algorithm.jpg" TargetMode="External"/><Relationship Id="rId2" Type="http://schemas.openxmlformats.org/officeDocument/2006/relationships/hyperlink" Target="https://github.com/rohitnikam16/AlgorithmAnalysis/blob/master/genetic%20algorithm%20tsp.cpp"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wiki.c2.com/?JohnHollan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mailto:abdennaceur.kachouri@enis.rnu.tn"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60888"/>
            <a:ext cx="9144000" cy="2387600"/>
          </a:xfrm>
        </p:spPr>
        <p:txBody>
          <a:bodyPr vert="horz" lIns="91440" tIns="45720" rIns="91440" bIns="45720" rtlCol="0" anchor="b">
            <a:noAutofit/>
          </a:bodyPr>
          <a:lstStyle/>
          <a:p>
            <a:r>
              <a:rPr lang="en-US" sz="3200" b="1" u="sng">
                <a:ea typeface="+mj-lt"/>
                <a:cs typeface="+mj-lt"/>
              </a:rPr>
              <a:t>PROJECT</a:t>
            </a:r>
            <a:r>
              <a:rPr lang="en-US" sz="3200" b="1">
                <a:ea typeface="+mj-lt"/>
                <a:cs typeface="+mj-lt"/>
              </a:rPr>
              <a:t> </a:t>
            </a:r>
            <a:r>
              <a:rPr lang="en-US" sz="3200" b="1" u="sng">
                <a:ea typeface="+mj-lt"/>
                <a:cs typeface="+mj-lt"/>
              </a:rPr>
              <a:t>PROPOSAL</a:t>
            </a:r>
            <a:endParaRPr lang="en-US" sz="3200">
              <a:ea typeface="+mj-lt"/>
              <a:cs typeface="+mj-lt"/>
            </a:endParaRPr>
          </a:p>
          <a:p>
            <a:endParaRPr lang="en-US" sz="3200">
              <a:ea typeface="+mj-lt"/>
              <a:cs typeface="+mj-lt"/>
            </a:endParaRPr>
          </a:p>
          <a:p>
            <a:r>
              <a:rPr lang="en-US" sz="3200">
                <a:ea typeface="+mj-lt"/>
                <a:cs typeface="+mj-lt"/>
              </a:rPr>
              <a:t>-Travelling Salesman Problem</a:t>
            </a:r>
          </a:p>
          <a:p>
            <a:r>
              <a:rPr lang="en-US" sz="3200">
                <a:ea typeface="+mj-lt"/>
                <a:cs typeface="+mj-lt"/>
              </a:rPr>
              <a:t>(Analysis and implementation </a:t>
            </a:r>
          </a:p>
          <a:p>
            <a:r>
              <a:rPr lang="en-US" sz="3200">
                <a:ea typeface="+mj-lt"/>
                <a:cs typeface="+mj-lt"/>
              </a:rPr>
              <a:t>of algorithm)</a:t>
            </a:r>
            <a:r>
              <a:rPr lang="en-US" sz="3200" b="1">
                <a:ea typeface="+mj-lt"/>
                <a:cs typeface="+mj-lt"/>
              </a:rPr>
              <a:t> </a:t>
            </a:r>
            <a:endParaRPr lang="en-US" sz="3200">
              <a:ea typeface="+mj-lt"/>
              <a:cs typeface="+mj-lt"/>
            </a:endParaRPr>
          </a:p>
          <a:p>
            <a:pPr algn="r"/>
            <a:endParaRPr lang="en-US" sz="3200">
              <a:ea typeface="+mj-lt"/>
              <a:cs typeface="+mj-lt"/>
            </a:endParaRPr>
          </a:p>
          <a:p>
            <a:pPr algn="r"/>
            <a:endParaRPr lang="en-US" sz="3200">
              <a:ea typeface="+mj-lt"/>
              <a:cs typeface="+mj-lt"/>
            </a:endParaRPr>
          </a:p>
          <a:p>
            <a:pPr algn="r"/>
            <a:endParaRPr lang="en-US" sz="3200">
              <a:ea typeface="+mj-lt"/>
              <a:cs typeface="+mj-lt"/>
            </a:endParaRPr>
          </a:p>
          <a:p>
            <a:pPr algn="r"/>
            <a:endParaRPr lang="en-US" sz="3200">
              <a:ea typeface="+mj-lt"/>
              <a:cs typeface="+mj-lt"/>
            </a:endParaRPr>
          </a:p>
          <a:p>
            <a:pPr algn="r"/>
            <a:endParaRPr lang="en-US" sz="3200">
              <a:ea typeface="+mj-lt"/>
              <a:cs typeface="+mj-lt"/>
            </a:endParaRPr>
          </a:p>
          <a:p>
            <a:pPr algn="r"/>
            <a:r>
              <a:rPr lang="en-US" sz="3200" b="1">
                <a:ea typeface="+mj-lt"/>
                <a:cs typeface="+mj-lt"/>
              </a:rPr>
              <a:t>ROHIT NIKAM</a:t>
            </a:r>
            <a:endParaRPr lang="en-US" sz="3200">
              <a:ea typeface="+mj-lt"/>
              <a:cs typeface="+mj-lt"/>
            </a:endParaRPr>
          </a:p>
          <a:p>
            <a:pPr algn="r"/>
            <a:r>
              <a:rPr lang="en-US" sz="3200">
                <a:ea typeface="+mj-lt"/>
                <a:cs typeface="+mj-lt"/>
              </a:rPr>
              <a:t>(180001042)</a:t>
            </a:r>
          </a:p>
          <a:p>
            <a:pPr algn="r"/>
            <a:r>
              <a:rPr lang="en-US" sz="3200" b="1">
                <a:ea typeface="+mj-lt"/>
                <a:cs typeface="+mj-lt"/>
              </a:rPr>
              <a:t>PRADEEP PATIDAR</a:t>
            </a:r>
            <a:endParaRPr lang="en-US" sz="3200">
              <a:ea typeface="+mj-lt"/>
              <a:cs typeface="+mj-lt"/>
            </a:endParaRPr>
          </a:p>
          <a:p>
            <a:pPr algn="r"/>
            <a:r>
              <a:rPr lang="en-US" sz="3200">
                <a:ea typeface="+mj-lt"/>
                <a:cs typeface="+mj-lt"/>
              </a:rPr>
              <a:t>(180001034)</a:t>
            </a:r>
          </a:p>
          <a:p>
            <a:endParaRPr lang="en-US" sz="3200">
              <a:cs typeface="Calibri Ligh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7">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EA2890-5312-42DE-91A9-5E70EB40EEDE}"/>
              </a:ext>
            </a:extLst>
          </p:cNvPr>
          <p:cNvSpPr>
            <a:spLocks noGrp="1"/>
          </p:cNvSpPr>
          <p:nvPr>
            <p:ph type="title"/>
          </p:nvPr>
        </p:nvSpPr>
        <p:spPr>
          <a:xfrm>
            <a:off x="7041856" y="3113415"/>
            <a:ext cx="4036334" cy="2387600"/>
          </a:xfrm>
        </p:spPr>
        <p:txBody>
          <a:bodyPr vert="horz" lIns="91440" tIns="45720" rIns="91440" bIns="45720" rtlCol="0" anchor="t">
            <a:normAutofit/>
          </a:bodyPr>
          <a:lstStyle/>
          <a:p>
            <a:r>
              <a:rPr lang="en-US" sz="5400" dirty="0">
                <a:cs typeface="Calibri Light"/>
              </a:rPr>
              <a:t>Dynamic programming</a:t>
            </a:r>
            <a:br>
              <a:rPr lang="en-US" sz="5400" dirty="0">
                <a:cs typeface="Calibri Light"/>
              </a:rPr>
            </a:br>
            <a:r>
              <a:rPr lang="en-US" sz="5400" dirty="0">
                <a:cs typeface="Calibri Light"/>
              </a:rPr>
              <a:t>for TSP.</a:t>
            </a:r>
          </a:p>
        </p:txBody>
      </p:sp>
      <p:sp>
        <p:nvSpPr>
          <p:cNvPr id="33" name="Rectangle 9">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close up of a map&#10;&#10;Description generated with high confidence">
            <a:extLst>
              <a:ext uri="{FF2B5EF4-FFF2-40B4-BE49-F238E27FC236}">
                <a16:creationId xmlns:a16="http://schemas.microsoft.com/office/drawing/2014/main" id="{A2F5D79B-8DB1-429F-BFA2-6E80F80DACC6}"/>
              </a:ext>
            </a:extLst>
          </p:cNvPr>
          <p:cNvPicPr>
            <a:picLocks noChangeAspect="1"/>
          </p:cNvPicPr>
          <p:nvPr/>
        </p:nvPicPr>
        <p:blipFill rotWithShape="1">
          <a:blip r:embed="rId2"/>
          <a:srcRect l="1348" r="5472" b="2"/>
          <a:stretch/>
        </p:blipFill>
        <p:spPr>
          <a:xfrm>
            <a:off x="733507" y="666728"/>
            <a:ext cx="5536001" cy="5465791"/>
          </a:xfrm>
          <a:prstGeom prst="rect">
            <a:avLst/>
          </a:prstGeom>
        </p:spPr>
      </p:pic>
      <p:grpSp>
        <p:nvGrpSpPr>
          <p:cNvPr id="35" name="Group 1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36" name="Rectangle 1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62023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B80B-6F94-4A13-A248-38EC9071539C}"/>
              </a:ext>
            </a:extLst>
          </p:cNvPr>
          <p:cNvSpPr>
            <a:spLocks noGrp="1"/>
          </p:cNvSpPr>
          <p:nvPr>
            <p:ph type="title"/>
          </p:nvPr>
        </p:nvSpPr>
        <p:spPr>
          <a:xfrm>
            <a:off x="504825" y="2765425"/>
            <a:ext cx="10515600" cy="1325563"/>
          </a:xfrm>
        </p:spPr>
        <p:txBody>
          <a:bodyPr>
            <a:normAutofit fontScale="90000"/>
          </a:bodyPr>
          <a:lstStyle/>
          <a:p>
            <a:pPr algn="ctr"/>
            <a:r>
              <a:rPr lang="en-US" b="1">
                <a:cs typeface="Calibri Light"/>
              </a:rPr>
              <a:t>Here comes our main topic of discussion:</a:t>
            </a:r>
            <a:br>
              <a:rPr lang="en-US" b="1">
                <a:cs typeface="Calibri Light"/>
              </a:rPr>
            </a:br>
            <a:br>
              <a:rPr lang="en-US" b="1">
                <a:cs typeface="Calibri Light"/>
              </a:rPr>
            </a:br>
            <a:r>
              <a:rPr lang="en-US" b="1" i="1" u="sng">
                <a:cs typeface="Calibri Light"/>
              </a:rPr>
              <a:t>Genetic algorithm</a:t>
            </a:r>
          </a:p>
        </p:txBody>
      </p:sp>
    </p:spTree>
    <p:extLst>
      <p:ext uri="{BB962C8B-B14F-4D97-AF65-F5344CB8AC3E}">
        <p14:creationId xmlns:p14="http://schemas.microsoft.com/office/powerpoint/2010/main" val="2718373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DBC5-910B-4E4A-A361-B025B270D834}"/>
              </a:ext>
            </a:extLst>
          </p:cNvPr>
          <p:cNvSpPr>
            <a:spLocks noGrp="1"/>
          </p:cNvSpPr>
          <p:nvPr>
            <p:ph type="title"/>
          </p:nvPr>
        </p:nvSpPr>
        <p:spPr>
          <a:xfrm>
            <a:off x="295275" y="2946400"/>
            <a:ext cx="10515600" cy="1325563"/>
          </a:xfrm>
        </p:spPr>
        <p:txBody>
          <a:bodyPr vert="horz" lIns="91440" tIns="45720" rIns="91440" bIns="45720" rtlCol="0" anchor="ctr">
            <a:noAutofit/>
          </a:bodyPr>
          <a:lstStyle/>
          <a:p>
            <a:r>
              <a:rPr lang="en-US" sz="2200" b="1" dirty="0">
                <a:ea typeface="+mj-lt"/>
                <a:cs typeface="+mj-lt"/>
              </a:rPr>
              <a:t>  </a:t>
            </a:r>
            <a:r>
              <a:rPr lang="en-US" sz="2200" b="1" u="sng" dirty="0">
                <a:ea typeface="+mj-lt"/>
                <a:cs typeface="+mj-lt"/>
              </a:rPr>
              <a:t>GENETIC</a:t>
            </a:r>
            <a:r>
              <a:rPr lang="en-US" sz="2200" b="1" dirty="0">
                <a:ea typeface="+mj-lt"/>
                <a:cs typeface="+mj-lt"/>
              </a:rPr>
              <a:t> </a:t>
            </a:r>
            <a:r>
              <a:rPr lang="en-US" sz="2200" b="1" u="sng" dirty="0">
                <a:ea typeface="+mj-lt"/>
                <a:cs typeface="+mj-lt"/>
              </a:rPr>
              <a:t>ALGORITHM</a:t>
            </a:r>
            <a:br>
              <a:rPr lang="en-US" sz="2200" b="1" u="sng" dirty="0">
                <a:ea typeface="+mj-lt"/>
                <a:cs typeface="+mj-lt"/>
              </a:rPr>
            </a:br>
            <a:endParaRPr lang="en-US" sz="2200">
              <a:ea typeface="+mj-lt"/>
              <a:cs typeface="+mj-lt"/>
            </a:endParaRPr>
          </a:p>
          <a:p>
            <a:r>
              <a:rPr lang="en-US" sz="2200" dirty="0">
                <a:ea typeface="+mj-lt"/>
                <a:cs typeface="+mj-lt"/>
              </a:rPr>
              <a:t> - The genetic algorithm is a famous evolutionary metaheuristic. The genetic algorithm is inspired by biological mechanisms such as Mendel's laws and the theory of evolution proposed by Charles Darwin . His research process solutions to a given problem mimics that living beings in their evolution. It uses the same vocabulary as that of biology and classical genetics, so we talk about: gene,  chromosome, individual, population and generation.</a:t>
            </a:r>
          </a:p>
          <a:p>
            <a:r>
              <a:rPr lang="en-US" sz="2200" dirty="0">
                <a:ea typeface="+mj-lt"/>
                <a:cs typeface="+mj-lt"/>
              </a:rPr>
              <a:t>   </a:t>
            </a:r>
            <a:r>
              <a:rPr lang="en-US" sz="2200" b="1" dirty="0">
                <a:ea typeface="+mj-lt"/>
                <a:cs typeface="+mj-lt"/>
              </a:rPr>
              <a:t>The genetic algorithm evolves a population composed of a group of individuals for a whole generation </a:t>
            </a:r>
            <a:r>
              <a:rPr lang="en-US" sz="2200" dirty="0">
                <a:ea typeface="+mj-lt"/>
                <a:cs typeface="+mj-lt"/>
              </a:rPr>
              <a:t>until a stopping criterion is verified. The transition from one population to another is realized through operations of evaluation, selection, reproduction (crossover and mutation) and replacement.</a:t>
            </a:r>
          </a:p>
          <a:p>
            <a:r>
              <a:rPr lang="en-US" sz="2200" dirty="0">
                <a:ea typeface="+mj-lt"/>
                <a:cs typeface="+mj-lt"/>
              </a:rPr>
              <a:t>   </a:t>
            </a:r>
            <a:r>
              <a:rPr lang="en-US" sz="2200" b="1" dirty="0">
                <a:ea typeface="+mj-lt"/>
                <a:cs typeface="+mj-lt"/>
              </a:rPr>
              <a:t>The algorithm starts searching with a set of individuals. Each iteration of the search, the best individuals is selected to survive and reproduce. The selection of individuals is based on their qualities are measured from a feature called “objective function or fitness function.” Then individuals (called parents) are selected to undergo crossover and mutation operators to the generation of another population of individuals (called children)</a:t>
            </a:r>
            <a:r>
              <a:rPr lang="en-US" sz="2200" dirty="0">
                <a:ea typeface="+mj-lt"/>
                <a:cs typeface="+mj-lt"/>
              </a:rPr>
              <a:t>. The individuals of the new population will be assessed to replace some individuals of the current population</a:t>
            </a:r>
          </a:p>
          <a:p>
            <a:r>
              <a:rPr lang="en-US" sz="2200" dirty="0">
                <a:ea typeface="+mj-lt"/>
                <a:cs typeface="+mj-lt"/>
              </a:rPr>
              <a:t>- This implementation will cost </a:t>
            </a:r>
          </a:p>
          <a:p>
            <a:r>
              <a:rPr lang="en-US" sz="2200" dirty="0">
                <a:ea typeface="+mj-lt"/>
                <a:cs typeface="+mj-lt"/>
              </a:rPr>
              <a:t>   Time complexity- </a:t>
            </a:r>
            <a:r>
              <a:rPr lang="en-US" sz="2200" b="1" dirty="0">
                <a:ea typeface="+mj-lt"/>
                <a:cs typeface="+mj-lt"/>
              </a:rPr>
              <a:t>O(l*m*n)</a:t>
            </a:r>
          </a:p>
          <a:p>
            <a:r>
              <a:rPr lang="en-US" sz="2200" dirty="0">
                <a:ea typeface="+mj-lt"/>
                <a:cs typeface="+mj-lt"/>
              </a:rPr>
              <a:t>   </a:t>
            </a:r>
            <a:r>
              <a:rPr lang="en-US" sz="2200" b="1" dirty="0">
                <a:ea typeface="+mj-lt"/>
                <a:cs typeface="+mj-lt"/>
              </a:rPr>
              <a:t>(l=no. of cities, m=population, n=no. of iterations/generations)</a:t>
            </a:r>
            <a:br>
              <a:rPr lang="en-US" sz="2200" b="1" dirty="0">
                <a:ea typeface="+mj-lt"/>
                <a:cs typeface="+mj-lt"/>
              </a:rPr>
            </a:br>
            <a:r>
              <a:rPr lang="en-US" sz="2200" dirty="0">
                <a:ea typeface="+mj-lt"/>
                <a:cs typeface="+mj-lt"/>
              </a:rPr>
              <a:t>-Space complexity-</a:t>
            </a:r>
            <a:r>
              <a:rPr lang="en-US" sz="2200" b="1" dirty="0">
                <a:ea typeface="+mj-lt"/>
                <a:cs typeface="+mj-lt"/>
              </a:rPr>
              <a:t>O(l^2)</a:t>
            </a:r>
          </a:p>
          <a:p>
            <a:endParaRPr lang="en-US" sz="2200">
              <a:cs typeface="Calibri Light"/>
            </a:endParaRPr>
          </a:p>
        </p:txBody>
      </p:sp>
    </p:spTree>
    <p:extLst>
      <p:ext uri="{BB962C8B-B14F-4D97-AF65-F5344CB8AC3E}">
        <p14:creationId xmlns:p14="http://schemas.microsoft.com/office/powerpoint/2010/main" val="2992475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E4FA-675B-4178-B4C8-52639CF686EE}"/>
              </a:ext>
            </a:extLst>
          </p:cNvPr>
          <p:cNvSpPr>
            <a:spLocks noGrp="1"/>
          </p:cNvSpPr>
          <p:nvPr>
            <p:ph type="title"/>
          </p:nvPr>
        </p:nvSpPr>
        <p:spPr>
          <a:xfrm>
            <a:off x="504825" y="1631950"/>
            <a:ext cx="10515600" cy="3592513"/>
          </a:xfrm>
        </p:spPr>
        <p:txBody>
          <a:bodyPr/>
          <a:lstStyle/>
          <a:p>
            <a:r>
              <a:rPr lang="en-US" b="1" u="sng">
                <a:cs typeface="Calibri Light"/>
              </a:rPr>
              <a:t>Two main features of genetic algorithm:</a:t>
            </a:r>
            <a:br>
              <a:rPr lang="en-US">
                <a:cs typeface="Calibri Light"/>
              </a:rPr>
            </a:br>
            <a:br>
              <a:rPr lang="en-US">
                <a:cs typeface="Calibri Light"/>
              </a:rPr>
            </a:br>
            <a:r>
              <a:rPr lang="en-US">
                <a:cs typeface="Calibri Light"/>
              </a:rPr>
              <a:t>1. Genetic mutation</a:t>
            </a:r>
            <a:br>
              <a:rPr lang="en-US">
                <a:cs typeface="Calibri Light"/>
              </a:rPr>
            </a:br>
            <a:r>
              <a:rPr lang="en-US">
                <a:cs typeface="Calibri Light"/>
              </a:rPr>
              <a:t>2. Genetic crossover</a:t>
            </a:r>
            <a:endParaRPr lang="en-US"/>
          </a:p>
        </p:txBody>
      </p:sp>
    </p:spTree>
    <p:extLst>
      <p:ext uri="{BB962C8B-B14F-4D97-AF65-F5344CB8AC3E}">
        <p14:creationId xmlns:p14="http://schemas.microsoft.com/office/powerpoint/2010/main" val="1228906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03A4B4-0977-450A-94B0-4C48C360837C}"/>
              </a:ext>
            </a:extLst>
          </p:cNvPr>
          <p:cNvSpPr>
            <a:spLocks noGrp="1"/>
          </p:cNvSpPr>
          <p:nvPr>
            <p:ph type="title"/>
          </p:nvPr>
        </p:nvSpPr>
        <p:spPr>
          <a:xfrm>
            <a:off x="1028700" y="1967266"/>
            <a:ext cx="2628900" cy="2547257"/>
          </a:xfrm>
          <a:noFill/>
        </p:spPr>
        <p:txBody>
          <a:bodyPr anchor="ctr">
            <a:normAutofit/>
          </a:bodyPr>
          <a:lstStyle/>
          <a:p>
            <a:pPr algn="ctr"/>
            <a:r>
              <a:rPr lang="en-US" sz="3600" b="1" u="sng">
                <a:solidFill>
                  <a:srgbClr val="FFFFFF"/>
                </a:solidFill>
                <a:cs typeface="Calibri Light"/>
              </a:rPr>
              <a:t>Genetic mutation</a:t>
            </a:r>
            <a:endParaRPr lang="en-US" sz="3600" b="1" u="sng">
              <a:solidFill>
                <a:srgbClr val="FFFFFF"/>
              </a:solidFill>
            </a:endParaRPr>
          </a:p>
        </p:txBody>
      </p:sp>
      <p:pic>
        <p:nvPicPr>
          <p:cNvPr id="3" name="Picture 3">
            <a:extLst>
              <a:ext uri="{FF2B5EF4-FFF2-40B4-BE49-F238E27FC236}">
                <a16:creationId xmlns:a16="http://schemas.microsoft.com/office/drawing/2014/main" id="{C19F43F4-48B3-4D3B-9FD3-49535683EA3E}"/>
              </a:ext>
            </a:extLst>
          </p:cNvPr>
          <p:cNvPicPr>
            <a:picLocks noChangeAspect="1"/>
          </p:cNvPicPr>
          <p:nvPr/>
        </p:nvPicPr>
        <p:blipFill>
          <a:blip r:embed="rId2"/>
          <a:stretch>
            <a:fillRect/>
          </a:stretch>
        </p:blipFill>
        <p:spPr>
          <a:xfrm>
            <a:off x="4777316" y="1228361"/>
            <a:ext cx="6780700" cy="4398948"/>
          </a:xfrm>
          <a:prstGeom prst="rect">
            <a:avLst/>
          </a:prstGeom>
        </p:spPr>
      </p:pic>
    </p:spTree>
    <p:extLst>
      <p:ext uri="{BB962C8B-B14F-4D97-AF65-F5344CB8AC3E}">
        <p14:creationId xmlns:p14="http://schemas.microsoft.com/office/powerpoint/2010/main" val="2541470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3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633D4C-B189-42F7-AAB7-00C7262F97F6}"/>
              </a:ext>
            </a:extLst>
          </p:cNvPr>
          <p:cNvSpPr>
            <a:spLocks noGrp="1"/>
          </p:cNvSpPr>
          <p:nvPr>
            <p:ph type="title"/>
          </p:nvPr>
        </p:nvSpPr>
        <p:spPr>
          <a:xfrm>
            <a:off x="9093496" y="618681"/>
            <a:ext cx="2613872" cy="4794567"/>
          </a:xfrm>
        </p:spPr>
        <p:txBody>
          <a:bodyPr>
            <a:normAutofit/>
          </a:bodyPr>
          <a:lstStyle/>
          <a:p>
            <a:r>
              <a:rPr lang="en-US" sz="3600" b="1" u="sng">
                <a:solidFill>
                  <a:srgbClr val="FFFFFF"/>
                </a:solidFill>
                <a:cs typeface="Calibri Light"/>
              </a:rPr>
              <a:t>Genetic crossover</a:t>
            </a:r>
            <a:endParaRPr lang="en-US" sz="3600" u="sng">
              <a:solidFill>
                <a:srgbClr val="FFFFFF"/>
              </a:solidFill>
              <a:cs typeface="Calibri Light" panose="020F0302020204030204"/>
            </a:endParaRPr>
          </a:p>
        </p:txBody>
      </p:sp>
      <p:sp>
        <p:nvSpPr>
          <p:cNvPr id="1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close up of a logo&#10;&#10;Description generated with very high confidence">
            <a:extLst>
              <a:ext uri="{FF2B5EF4-FFF2-40B4-BE49-F238E27FC236}">
                <a16:creationId xmlns:a16="http://schemas.microsoft.com/office/drawing/2014/main" id="{48E3313A-E324-4FC6-810E-7C235C2D0A32}"/>
              </a:ext>
            </a:extLst>
          </p:cNvPr>
          <p:cNvPicPr>
            <a:picLocks noChangeAspect="1"/>
          </p:cNvPicPr>
          <p:nvPr/>
        </p:nvPicPr>
        <p:blipFill rotWithShape="1">
          <a:blip r:embed="rId2"/>
          <a:srcRect t="9637" b="12265"/>
          <a:stretch/>
        </p:blipFill>
        <p:spPr>
          <a:xfrm>
            <a:off x="976251" y="942538"/>
            <a:ext cx="7163222" cy="4808332"/>
          </a:xfrm>
          <a:prstGeom prst="rect">
            <a:avLst/>
          </a:prstGeom>
          <a:effectLst/>
        </p:spPr>
      </p:pic>
    </p:spTree>
    <p:extLst>
      <p:ext uri="{BB962C8B-B14F-4D97-AF65-F5344CB8AC3E}">
        <p14:creationId xmlns:p14="http://schemas.microsoft.com/office/powerpoint/2010/main" val="78122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9D0DB-D90A-498C-B9BA-423F1D41C9E0}"/>
              </a:ext>
            </a:extLst>
          </p:cNvPr>
          <p:cNvSpPr>
            <a:spLocks noGrp="1"/>
          </p:cNvSpPr>
          <p:nvPr>
            <p:ph type="title"/>
          </p:nvPr>
        </p:nvSpPr>
        <p:spPr>
          <a:xfrm>
            <a:off x="556532" y="643467"/>
            <a:ext cx="11210925" cy="744836"/>
          </a:xfrm>
        </p:spPr>
        <p:txBody>
          <a:bodyPr>
            <a:normAutofit/>
          </a:bodyPr>
          <a:lstStyle/>
          <a:p>
            <a:pPr algn="ctr"/>
            <a:r>
              <a:rPr lang="en-US" sz="3200" b="1" u="sng">
                <a:solidFill>
                  <a:schemeClr val="bg1"/>
                </a:solidFill>
                <a:cs typeface="Calibri Light"/>
              </a:rPr>
              <a:t>Genetic crossover</a:t>
            </a:r>
          </a:p>
        </p:txBody>
      </p:sp>
      <p:pic>
        <p:nvPicPr>
          <p:cNvPr id="5" name="Picture 5" descr="A close up of a black keyboard&#10;&#10;Description generated with very high confidence">
            <a:extLst>
              <a:ext uri="{FF2B5EF4-FFF2-40B4-BE49-F238E27FC236}">
                <a16:creationId xmlns:a16="http://schemas.microsoft.com/office/drawing/2014/main" id="{D7A8F357-1A7F-43E7-99D0-75586622FBF9}"/>
              </a:ext>
            </a:extLst>
          </p:cNvPr>
          <p:cNvPicPr>
            <a:picLocks noChangeAspect="1"/>
          </p:cNvPicPr>
          <p:nvPr/>
        </p:nvPicPr>
        <p:blipFill>
          <a:blip r:embed="rId2"/>
          <a:stretch>
            <a:fillRect/>
          </a:stretch>
        </p:blipFill>
        <p:spPr>
          <a:xfrm>
            <a:off x="643467" y="1999415"/>
            <a:ext cx="10905066" cy="3707722"/>
          </a:xfrm>
          <a:prstGeom prst="rect">
            <a:avLst/>
          </a:prstGeom>
        </p:spPr>
      </p:pic>
    </p:spTree>
    <p:extLst>
      <p:ext uri="{BB962C8B-B14F-4D97-AF65-F5344CB8AC3E}">
        <p14:creationId xmlns:p14="http://schemas.microsoft.com/office/powerpoint/2010/main" val="1984117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4F08-596A-423F-B3CC-50AF0EA3C91F}"/>
              </a:ext>
            </a:extLst>
          </p:cNvPr>
          <p:cNvSpPr>
            <a:spLocks noGrp="1"/>
          </p:cNvSpPr>
          <p:nvPr>
            <p:ph type="title"/>
          </p:nvPr>
        </p:nvSpPr>
        <p:spPr>
          <a:xfrm>
            <a:off x="457200" y="3194050"/>
            <a:ext cx="10515600" cy="1325563"/>
          </a:xfrm>
        </p:spPr>
        <p:txBody>
          <a:bodyPr vert="horz" lIns="91440" tIns="45720" rIns="91440" bIns="45720" rtlCol="0" anchor="ctr">
            <a:noAutofit/>
          </a:bodyPr>
          <a:lstStyle/>
          <a:p>
            <a:r>
              <a:rPr lang="en-US">
                <a:ea typeface="+mj-lt"/>
                <a:cs typeface="+mj-lt"/>
              </a:rPr>
              <a:t>Code: </a:t>
            </a:r>
            <a:r>
              <a:rPr lang="en-US" dirty="0">
                <a:ea typeface="+mj-lt"/>
                <a:cs typeface="+mj-lt"/>
                <a:hlinkClick r:id="rId2"/>
              </a:rPr>
              <a:t>https://github.com/rohitnikam16/AlgorithmAnalysis/blob/master/genetic%20algorithm%20tsp.cpp</a:t>
            </a:r>
            <a:br>
              <a:rPr lang="en-US" dirty="0">
                <a:ea typeface="+mj-lt"/>
                <a:cs typeface="+mj-lt"/>
              </a:rPr>
            </a:br>
            <a:br>
              <a:rPr lang="en-US" dirty="0">
                <a:ea typeface="+mj-lt"/>
                <a:cs typeface="+mj-lt"/>
              </a:rPr>
            </a:br>
            <a:r>
              <a:rPr lang="en-US">
                <a:ea typeface="+mj-lt"/>
                <a:cs typeface="+mj-lt"/>
              </a:rPr>
              <a:t>Output: </a:t>
            </a:r>
            <a:r>
              <a:rPr lang="en-US" dirty="0">
                <a:ea typeface="+mj-lt"/>
                <a:cs typeface="+mj-lt"/>
                <a:hlinkClick r:id="rId3"/>
              </a:rPr>
              <a:t>https://raw.githubusercontent.com/rohitnikam16/AlgorithmAnalysis/master/output%20for%20genetic%20algorithm.jpg</a:t>
            </a:r>
            <a:br>
              <a:rPr lang="en-US" dirty="0">
                <a:ea typeface="+mj-lt"/>
                <a:cs typeface="+mj-lt"/>
              </a:rPr>
            </a:br>
            <a:br>
              <a:rPr lang="en-US" dirty="0">
                <a:ea typeface="+mj-lt"/>
                <a:cs typeface="+mj-lt"/>
              </a:rPr>
            </a:br>
            <a:endParaRPr lang="en-US">
              <a:ea typeface="+mj-lt"/>
              <a:cs typeface="+mj-lt"/>
            </a:endParaRPr>
          </a:p>
        </p:txBody>
      </p:sp>
    </p:spTree>
    <p:extLst>
      <p:ext uri="{BB962C8B-B14F-4D97-AF65-F5344CB8AC3E}">
        <p14:creationId xmlns:p14="http://schemas.microsoft.com/office/powerpoint/2010/main" val="376289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5F1CF-CC16-426E-9EA3-D6B18A6A6D26}"/>
              </a:ext>
            </a:extLst>
          </p:cNvPr>
          <p:cNvSpPr>
            <a:spLocks noGrp="1"/>
          </p:cNvSpPr>
          <p:nvPr>
            <p:ph type="title"/>
          </p:nvPr>
        </p:nvSpPr>
        <p:spPr/>
        <p:txBody>
          <a:bodyPr/>
          <a:lstStyle/>
          <a:p>
            <a:r>
              <a:rPr lang="en-US" b="1" u="sng">
                <a:cs typeface="Calibri Light"/>
              </a:rPr>
              <a:t>History or background of genetic algorithm</a:t>
            </a:r>
          </a:p>
        </p:txBody>
      </p:sp>
      <p:sp>
        <p:nvSpPr>
          <p:cNvPr id="3" name="Content Placeholder 2">
            <a:extLst>
              <a:ext uri="{FF2B5EF4-FFF2-40B4-BE49-F238E27FC236}">
                <a16:creationId xmlns:a16="http://schemas.microsoft.com/office/drawing/2014/main" id="{05D58196-E252-4F02-A677-CB7A76137010}"/>
              </a:ext>
            </a:extLst>
          </p:cNvPr>
          <p:cNvSpPr>
            <a:spLocks noGrp="1"/>
          </p:cNvSpPr>
          <p:nvPr>
            <p:ph idx="1"/>
          </p:nvPr>
        </p:nvSpPr>
        <p:spPr/>
        <p:txBody>
          <a:bodyPr vert="horz" lIns="91440" tIns="45720" rIns="91440" bIns="45720" rtlCol="0" anchor="t">
            <a:normAutofit/>
          </a:bodyPr>
          <a:lstStyle/>
          <a:p>
            <a:r>
              <a:rPr lang="en-US" sz="2400">
                <a:ea typeface="+mn-lt"/>
                <a:cs typeface="+mn-lt"/>
              </a:rPr>
              <a:t>Genetic Algorithms (GAs) were developed by Prof. </a:t>
            </a:r>
            <a:r>
              <a:rPr lang="en-US" sz="2400">
                <a:ea typeface="+mn-lt"/>
                <a:cs typeface="+mn-lt"/>
                <a:hlinkClick r:id="rId2"/>
              </a:rPr>
              <a:t>JohnHolland</a:t>
            </a:r>
            <a:r>
              <a:rPr lang="en-US" sz="2400">
                <a:ea typeface="+mn-lt"/>
                <a:cs typeface="+mn-lt"/>
              </a:rPr>
              <a:t> and his students at the University of Michigan during the 1960s and 1970s. Essentially, they are a method of "breeding" computer programs and solutions to optimization or search problems by means of simulated evolution. </a:t>
            </a:r>
            <a:r>
              <a:rPr lang="en-US" sz="2400" b="1" i="1">
                <a:ea typeface="+mn-lt"/>
                <a:cs typeface="+mn-lt"/>
              </a:rPr>
              <a:t>Processes loosely based on natural selection, crossover, and mutation are repeatedly applied to a population of binary strings which represent potential solutions.</a:t>
            </a:r>
            <a:r>
              <a:rPr lang="en-US" sz="2400">
                <a:ea typeface="+mn-lt"/>
                <a:cs typeface="+mn-lt"/>
              </a:rPr>
              <a:t> Over time, the number of above-average individuals increases, and highly-fit building blocks are combined from several fit individuals to find good solutions to the problem at hand.</a:t>
            </a:r>
            <a:endParaRPr lang="en-US" sz="2400">
              <a:cs typeface="Calibri"/>
            </a:endParaRPr>
          </a:p>
        </p:txBody>
      </p:sp>
    </p:spTree>
    <p:extLst>
      <p:ext uri="{BB962C8B-B14F-4D97-AF65-F5344CB8AC3E}">
        <p14:creationId xmlns:p14="http://schemas.microsoft.com/office/powerpoint/2010/main" val="2428634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6BDD-D64D-4BA5-B98B-291306746FFC}"/>
              </a:ext>
            </a:extLst>
          </p:cNvPr>
          <p:cNvSpPr>
            <a:spLocks noGrp="1"/>
          </p:cNvSpPr>
          <p:nvPr>
            <p:ph type="title"/>
          </p:nvPr>
        </p:nvSpPr>
        <p:spPr/>
        <p:txBody>
          <a:bodyPr/>
          <a:lstStyle/>
          <a:p>
            <a:r>
              <a:rPr lang="en-US">
                <a:cs typeface="Calibri Light"/>
              </a:rPr>
              <a:t>Conclusion</a:t>
            </a:r>
            <a:endParaRPr lang="en-US"/>
          </a:p>
        </p:txBody>
      </p:sp>
      <p:sp>
        <p:nvSpPr>
          <p:cNvPr id="3" name="Content Placeholder 2">
            <a:extLst>
              <a:ext uri="{FF2B5EF4-FFF2-40B4-BE49-F238E27FC236}">
                <a16:creationId xmlns:a16="http://schemas.microsoft.com/office/drawing/2014/main" id="{3CBE436A-9DA1-4BBB-81B3-FDE9753CC676}"/>
              </a:ext>
            </a:extLst>
          </p:cNvPr>
          <p:cNvSpPr>
            <a:spLocks noGrp="1"/>
          </p:cNvSpPr>
          <p:nvPr>
            <p:ph idx="1"/>
          </p:nvPr>
        </p:nvSpPr>
        <p:spPr/>
        <p:txBody>
          <a:bodyPr vert="horz" lIns="91440" tIns="45720" rIns="91440" bIns="45720" rtlCol="0" anchor="t">
            <a:normAutofit/>
          </a:bodyPr>
          <a:lstStyle/>
          <a:p>
            <a:r>
              <a:rPr lang="en-US">
                <a:ea typeface="+mn-lt"/>
                <a:cs typeface="+mn-lt"/>
              </a:rPr>
              <a:t>A Genetic Algorithm is a population based search and Optimization method that mimics the process of natural evolution. The functioning of Genetic Algorithm is inspired by two main concepts of natural evolution – natural selection and genetics dynamics involving different genetic operations like crossover, mutation etc. </a:t>
            </a:r>
          </a:p>
          <a:p>
            <a:r>
              <a:rPr lang="en-US">
                <a:ea typeface="+mn-lt"/>
                <a:cs typeface="+mn-lt"/>
              </a:rPr>
              <a:t>The prime motto of the selection operator is to identify the better solutions in a population and include them to participate to form next generation. </a:t>
            </a:r>
          </a:p>
          <a:p>
            <a:r>
              <a:rPr lang="en-US">
                <a:cs typeface="Calibri"/>
              </a:rPr>
              <a:t>And yes we were successful in finding optimal path in our travelling salesman problem.(Actual solution=21, Algorithm solution=21)</a:t>
            </a:r>
          </a:p>
        </p:txBody>
      </p:sp>
    </p:spTree>
    <p:extLst>
      <p:ext uri="{BB962C8B-B14F-4D97-AF65-F5344CB8AC3E}">
        <p14:creationId xmlns:p14="http://schemas.microsoft.com/office/powerpoint/2010/main" val="279709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BBF9-BBCD-4DE4-B713-118A158C642C}"/>
              </a:ext>
            </a:extLst>
          </p:cNvPr>
          <p:cNvSpPr>
            <a:spLocks noGrp="1"/>
          </p:cNvSpPr>
          <p:nvPr>
            <p:ph type="title"/>
          </p:nvPr>
        </p:nvSpPr>
        <p:spPr>
          <a:xfrm>
            <a:off x="1066800" y="3089275"/>
            <a:ext cx="10515600" cy="1325563"/>
          </a:xfrm>
        </p:spPr>
        <p:txBody>
          <a:bodyPr vert="horz" lIns="91440" tIns="45720" rIns="91440" bIns="45720" rtlCol="0" anchor="ctr">
            <a:noAutofit/>
          </a:bodyPr>
          <a:lstStyle/>
          <a:p>
            <a:pPr algn="ctr"/>
            <a:r>
              <a:rPr lang="en-US" sz="3200" b="1" u="sng">
                <a:ea typeface="+mj-lt"/>
                <a:cs typeface="+mj-lt"/>
              </a:rPr>
              <a:t>INDEX</a:t>
            </a:r>
            <a:endParaRPr lang="en-US" sz="3200">
              <a:ea typeface="+mj-lt"/>
              <a:cs typeface="+mj-lt"/>
            </a:endParaRPr>
          </a:p>
          <a:p>
            <a:endParaRPr lang="en-US" sz="3200">
              <a:ea typeface="+mj-lt"/>
              <a:cs typeface="+mj-lt"/>
            </a:endParaRPr>
          </a:p>
          <a:p>
            <a:r>
              <a:rPr lang="en-US" sz="3200">
                <a:ea typeface="+mj-lt"/>
                <a:cs typeface="+mj-lt"/>
              </a:rPr>
              <a:t>1. Introduction of TSP(Travelling Salesman Problem)</a:t>
            </a:r>
          </a:p>
          <a:p>
            <a:r>
              <a:rPr lang="en-US" sz="3200">
                <a:ea typeface="+mj-lt"/>
                <a:cs typeface="+mj-lt"/>
              </a:rPr>
              <a:t>2. List of algorithms discussed</a:t>
            </a:r>
          </a:p>
          <a:p>
            <a:r>
              <a:rPr lang="en-US" sz="3200">
                <a:ea typeface="+mj-lt"/>
                <a:cs typeface="+mj-lt"/>
              </a:rPr>
              <a:t>3. Introduction of these algorithms and their analysis</a:t>
            </a:r>
          </a:p>
          <a:p>
            <a:endParaRPr lang="en-US" sz="3200">
              <a:cs typeface="Calibri Light"/>
            </a:endParaRPr>
          </a:p>
        </p:txBody>
      </p:sp>
    </p:spTree>
    <p:extLst>
      <p:ext uri="{BB962C8B-B14F-4D97-AF65-F5344CB8AC3E}">
        <p14:creationId xmlns:p14="http://schemas.microsoft.com/office/powerpoint/2010/main" val="3647648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3A6BA-E776-440A-A3EC-4F328D421292}"/>
              </a:ext>
            </a:extLst>
          </p:cNvPr>
          <p:cNvSpPr>
            <a:spLocks noGrp="1"/>
          </p:cNvSpPr>
          <p:nvPr>
            <p:ph type="ctrTitle"/>
          </p:nvPr>
        </p:nvSpPr>
        <p:spPr>
          <a:xfrm>
            <a:off x="228600" y="160338"/>
            <a:ext cx="9144000" cy="987425"/>
          </a:xfrm>
        </p:spPr>
        <p:txBody>
          <a:bodyPr/>
          <a:lstStyle/>
          <a:p>
            <a:r>
              <a:rPr lang="en-US" b="1">
                <a:cs typeface="Calibri Light"/>
              </a:rPr>
              <a:t>References</a:t>
            </a:r>
            <a:endParaRPr lang="en-US" b="1"/>
          </a:p>
        </p:txBody>
      </p:sp>
      <p:sp>
        <p:nvSpPr>
          <p:cNvPr id="3" name="Subtitle 2">
            <a:extLst>
              <a:ext uri="{FF2B5EF4-FFF2-40B4-BE49-F238E27FC236}">
                <a16:creationId xmlns:a16="http://schemas.microsoft.com/office/drawing/2014/main" id="{6C4749F6-0EB5-41F7-ABE6-6C30F51F907C}"/>
              </a:ext>
            </a:extLst>
          </p:cNvPr>
          <p:cNvSpPr>
            <a:spLocks noGrp="1"/>
          </p:cNvSpPr>
          <p:nvPr>
            <p:ph type="subTitle" idx="1"/>
          </p:nvPr>
        </p:nvSpPr>
        <p:spPr>
          <a:xfrm>
            <a:off x="142875" y="1192213"/>
            <a:ext cx="11753850" cy="5780087"/>
          </a:xfrm>
        </p:spPr>
        <p:txBody>
          <a:bodyPr vert="horz" lIns="91440" tIns="45720" rIns="91440" bIns="45720" rtlCol="0" anchor="t">
            <a:normAutofit fontScale="77500" lnSpcReduction="20000"/>
          </a:bodyPr>
          <a:lstStyle/>
          <a:p>
            <a:pPr algn="l"/>
            <a:r>
              <a:rPr lang="en-US">
                <a:cs typeface="Calibri" panose="020F0502020204030204"/>
              </a:rPr>
              <a:t>1.</a:t>
            </a:r>
            <a:r>
              <a:rPr lang="en-US">
                <a:ea typeface="+mn-lt"/>
                <a:cs typeface="+mn-lt"/>
              </a:rPr>
              <a:t>Greedy Permuting Method for Genetic Algorithm on Traveling Salesman Problem Junjun Liu and Wenzheng u ' College ofComputer Science and Technology, Faculty ofInformation Technology Beijing University ofTechnology No. 100, Pingleyuan, Chaoyang District, Beijing 100124, China liujunjun@ l26.com</a:t>
            </a:r>
          </a:p>
          <a:p>
            <a:pPr algn="l"/>
            <a:r>
              <a:rPr lang="en-US">
                <a:cs typeface="Calibri" panose="020F0502020204030204"/>
              </a:rPr>
              <a:t>2.</a:t>
            </a:r>
            <a:r>
              <a:rPr lang="en-US">
                <a:ea typeface="+mn-lt"/>
                <a:cs typeface="+mn-lt"/>
              </a:rPr>
              <a:t>Traveling Salesman Problem of Optimization based on Genetic Algorithms Walid Ellili, Mounir Samet, Abdennaceur Kachouri University of Sfax, LETI, ENIS Sfax, Tunisia elliliwalid@gmail.com, mounir.samet@enis.rnu.tn, </a:t>
            </a:r>
            <a:r>
              <a:rPr lang="en-US">
                <a:ea typeface="+mn-lt"/>
                <a:cs typeface="+mn-lt"/>
                <a:hlinkClick r:id="rId2"/>
              </a:rPr>
              <a:t>abdennaceur.kachouri@enis.rnu.tn</a:t>
            </a:r>
            <a:endParaRPr lang="en-US">
              <a:ea typeface="+mn-lt"/>
              <a:cs typeface="+mn-lt"/>
            </a:endParaRPr>
          </a:p>
          <a:p>
            <a:pPr algn="l"/>
            <a:r>
              <a:rPr lang="en-US">
                <a:ea typeface="+mn-lt"/>
                <a:cs typeface="+mn-lt"/>
              </a:rPr>
              <a:t>[1] Bellmore M, Nemhauser GL. The traveling salesman problem: a survey. Oper Res 1968;16:538–58 [2] Chatterjee S, Carrera C, Lynch LA. Genetic algorithms and traveling salesman problems.Eur J Oper Res 1996;93(3):490–510.</a:t>
            </a:r>
          </a:p>
          <a:p>
            <a:pPr algn="l"/>
            <a:r>
              <a:rPr lang="en-US">
                <a:ea typeface="+mn-lt"/>
                <a:cs typeface="+mn-lt"/>
              </a:rPr>
              <a:t>[3] R.E. Bellman, Dynamic programming treatment of the traveling salesman problem, Journal of the ACM 9 (1962) 61–63. </a:t>
            </a:r>
          </a:p>
          <a:p>
            <a:pPr algn="l"/>
            <a:r>
              <a:rPr lang="en-US">
                <a:ea typeface="+mn-lt"/>
                <a:cs typeface="+mn-lt"/>
              </a:rPr>
              <a:t>[4] M. Bellmore, G.L. Nemhauser, The traveling salesman problem: a survey, Operations Research 16 (1968) 538–558. </a:t>
            </a:r>
          </a:p>
          <a:p>
            <a:pPr algn="l"/>
            <a:r>
              <a:rPr lang="en-US">
                <a:ea typeface="+mn-lt"/>
                <a:cs typeface="+mn-lt"/>
              </a:rPr>
              <a:t>[5] D.E. Goldberg, Messy genetic algorithms: motivation, analysis, and first results, Complex Systems 3 (1989) 493–530. </a:t>
            </a:r>
          </a:p>
          <a:p>
            <a:pPr algn="l"/>
            <a:r>
              <a:rPr lang="en-US">
                <a:ea typeface="+mn-lt"/>
                <a:cs typeface="+mn-lt"/>
              </a:rPr>
              <a:t>[6] L. Huang, C.G. Zhou, K.P. Wang, Hybrid ant colony algorithm for traveling salesman problem, Progress in Natural Science 4 (13) (2003) 295–299. </a:t>
            </a:r>
          </a:p>
          <a:p>
            <a:pPr algn="l"/>
            <a:r>
              <a:rPr lang="en-US">
                <a:ea typeface="+mn-lt"/>
                <a:cs typeface="+mn-lt"/>
              </a:rPr>
              <a:t>[7] Rego.C and C. Roucairol. Le problème de tournées de véhicules : Etude et Résolution Approchée. Technical Report. INRIA, Février 1994. </a:t>
            </a:r>
          </a:p>
          <a:p>
            <a:pPr algn="l"/>
            <a:r>
              <a:rPr lang="en-US">
                <a:ea typeface="+mn-lt"/>
                <a:cs typeface="+mn-lt"/>
              </a:rPr>
              <a:t>[8] S. Bourazza. Variantes d'algorithmes génétiques appliquées aux problèmes d'ordonnancement. Thèse de doctorat. Université du Havre, France. 2006. </a:t>
            </a:r>
          </a:p>
          <a:p>
            <a:pPr algn="l"/>
            <a:r>
              <a:rPr lang="en-US">
                <a:ea typeface="+mn-lt"/>
                <a:cs typeface="+mn-lt"/>
              </a:rPr>
              <a:t>[9] C. Darwin. The origin of species by means of natural selection. Mentor Reprint, New York, 1859. </a:t>
            </a:r>
          </a:p>
          <a:p>
            <a:pPr algn="l"/>
            <a:r>
              <a:rPr lang="en-US">
                <a:ea typeface="+mn-lt"/>
                <a:cs typeface="+mn-lt"/>
              </a:rPr>
              <a:t>[10] http://www.orientation.tn/orient/liens/distance.htm</a:t>
            </a:r>
            <a:endParaRPr lang="en-US">
              <a:cs typeface="Calibri"/>
            </a:endParaRPr>
          </a:p>
        </p:txBody>
      </p:sp>
    </p:spTree>
    <p:extLst>
      <p:ext uri="{BB962C8B-B14F-4D97-AF65-F5344CB8AC3E}">
        <p14:creationId xmlns:p14="http://schemas.microsoft.com/office/powerpoint/2010/main" val="1165698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64D6-5909-49BB-8A4C-68A18DCCDAF5}"/>
              </a:ext>
            </a:extLst>
          </p:cNvPr>
          <p:cNvSpPr>
            <a:spLocks noGrp="1"/>
          </p:cNvSpPr>
          <p:nvPr>
            <p:ph type="title"/>
          </p:nvPr>
        </p:nvSpPr>
        <p:spPr>
          <a:xfrm>
            <a:off x="571500" y="2946400"/>
            <a:ext cx="10515600" cy="1325563"/>
          </a:xfrm>
        </p:spPr>
        <p:txBody>
          <a:bodyPr>
            <a:noAutofit/>
          </a:bodyPr>
          <a:lstStyle/>
          <a:p>
            <a:r>
              <a:rPr lang="en-US" sz="1800">
                <a:ea typeface="+mj-lt"/>
                <a:cs typeface="+mj-lt"/>
              </a:rPr>
              <a:t>[I] Holland, John H., Adaptation in Neural and Artificial Systems. University of Michigan Press, 1975. 50 </a:t>
            </a:r>
            <a:br>
              <a:rPr lang="en-US" sz="1800">
                <a:ea typeface="+mj-lt"/>
                <a:cs typeface="+mj-lt"/>
              </a:rPr>
            </a:br>
            <a:r>
              <a:rPr lang="en-US" sz="1800">
                <a:ea typeface="+mj-lt"/>
                <a:cs typeface="+mj-lt"/>
              </a:rPr>
              <a:t>[2] Darwin, Charles, and William F. Bynum. The origin ofspecies by means of natural selection: or, the preservation of favored races in the struggle for life. Penguin, 2009 . </a:t>
            </a:r>
            <a:br>
              <a:rPr lang="en-US" sz="1800">
                <a:ea typeface="+mj-lt"/>
                <a:cs typeface="+mj-lt"/>
              </a:rPr>
            </a:br>
            <a:r>
              <a:rPr lang="en-US" sz="1800">
                <a:ea typeface="+mj-lt"/>
                <a:cs typeface="+mj-lt"/>
              </a:rPr>
              <a:t>[3] Potvin, Jean Yves. "Genetic algorithms for the traveling salesman problem," Annals of Ope rations Resea rch, vol. 63, no. 3, pp. 337 -370, 1996. </a:t>
            </a:r>
            <a:br>
              <a:rPr lang="en-US" sz="1800">
                <a:ea typeface="+mj-lt"/>
                <a:cs typeface="+mj-lt"/>
              </a:rPr>
            </a:br>
            <a:r>
              <a:rPr lang="en-US" sz="1800">
                <a:ea typeface="+mj-lt"/>
                <a:cs typeface="+mj-lt"/>
              </a:rPr>
              <a:t>[4] Sigl, B., M. Golub, and V. Mornar. "Solving time table scheduling problem using gene tic algorithms," Proceedings of the International Confere nce on Information Techno logy Interfaces (lTI), pp. 519-524, 2003 . </a:t>
            </a:r>
            <a:br>
              <a:rPr lang="en-US" sz="1800">
                <a:ea typeface="+mj-lt"/>
                <a:cs typeface="+mj-lt"/>
              </a:rPr>
            </a:br>
            <a:r>
              <a:rPr lang="en-US" sz="1800">
                <a:ea typeface="+mj-lt"/>
                <a:cs typeface="+mj-lt"/>
              </a:rPr>
              <a:t>[5] Hong, Tzung Pei, et al. "Evolution of Appropriate Crossover and Mutation Operators in a Genetic Process," Applied Intelligence, vol. 16, no. I, pp. 7- 17,2002. </a:t>
            </a:r>
            <a:br>
              <a:rPr lang="en-US" sz="1800">
                <a:ea typeface="+mj-lt"/>
                <a:cs typeface="+mj-lt"/>
              </a:rPr>
            </a:br>
            <a:r>
              <a:rPr lang="en-US" sz="1800">
                <a:ea typeface="+mj-lt"/>
                <a:cs typeface="+mj-lt"/>
              </a:rPr>
              <a:t>[6] Deng, Yong, Y. Liu, and D. Zhou. "An Improved Gene tic Algorithm with Initial Population Strategy for Symmetric TSP," Mathematical Problems in Engineering, vol. 20 15, no. 3, pp. 1-6, 2015. </a:t>
            </a:r>
            <a:br>
              <a:rPr lang="en-US" sz="1800">
                <a:ea typeface="+mj-lt"/>
                <a:cs typeface="+mj-lt"/>
              </a:rPr>
            </a:br>
            <a:r>
              <a:rPr lang="en-US" sz="1800">
                <a:ea typeface="+mj-lt"/>
                <a:cs typeface="+mj-lt"/>
              </a:rPr>
              <a:t>[7] Luo, C. Y., B. Lu, and F. Liu. "Neighbo ur field method for population initialization ofTSP," Journ al ofChongq ing Unive rsity, vol. 32, no. 11, pp. 1311- 1315,2009. 51 </a:t>
            </a:r>
            <a:br>
              <a:rPr lang="en-US" sz="1800">
                <a:ea typeface="+mj-lt"/>
                <a:cs typeface="+mj-lt"/>
              </a:rPr>
            </a:br>
            <a:r>
              <a:rPr lang="en-US" sz="1800">
                <a:ea typeface="+mj-lt"/>
                <a:cs typeface="+mj-lt"/>
              </a:rPr>
              <a:t>[8] lsrnkhan, Hassan, and K. Zamanifar. "Developing Improved Greedy Crossover to Solve Symme tric Trave ling Salesman Problem," International Journal of Computer Science Issues, vol. 9, no. 4, pp. 121- 126, 2012. </a:t>
            </a:r>
            <a:br>
              <a:rPr lang="en-US" sz="1800">
                <a:ea typeface="+mj-lt"/>
                <a:cs typeface="+mj-lt"/>
              </a:rPr>
            </a:br>
            <a:r>
              <a:rPr lang="en-US" sz="1800">
                <a:ea typeface="+mj-lt"/>
                <a:cs typeface="+mj-lt"/>
              </a:rPr>
              <a:t>[9] Hassanat, Ahmad B. A, and E. Alkafaween. "On Enhancing Gene tic Algorithms Using New Crossovers." International Journal of Com puter Applications in Tec hnology, vol. 55, no. 3, pp: 202-212,2017. </a:t>
            </a:r>
            <a:br>
              <a:rPr lang="en-US" sz="1800">
                <a:ea typeface="+mj-lt"/>
                <a:cs typeface="+mj-lt"/>
              </a:rPr>
            </a:br>
            <a:r>
              <a:rPr lang="en-US" sz="1800">
                <a:ea typeface="+mj-lt"/>
                <a:cs typeface="+mj-lt"/>
              </a:rPr>
              <a:t>[10] Raza li, Noraini Mohd, and John Geraghty. "Genetic algorithm performance with different selection strategies in solving TSP," Proce edings of the World Congress on Engineering 20 11 (WCE 20 11), 20 11, vol. 2, pp. 1134-11 39. </a:t>
            </a:r>
            <a:br>
              <a:rPr lang="en-US" sz="1800">
                <a:ea typeface="+mj-lt"/>
                <a:cs typeface="+mj-lt"/>
              </a:rPr>
            </a:br>
            <a:r>
              <a:rPr lang="en-US" sz="1800">
                <a:ea typeface="+mj-lt"/>
                <a:cs typeface="+mj-lt"/>
              </a:rPr>
              <a:t>[11] Serpell, Ma rtin, and James E. Smith. "Self-adaptation of mutation ope rator and proba bility for permutation represen tations in genetic algorithms," Evolutionary Computation, vol. 18, no . 3, pp. 49 1-5 14, 2010 . </a:t>
            </a:r>
            <a:br>
              <a:rPr lang="en-US" sz="1800">
                <a:ea typeface="+mj-lt"/>
                <a:cs typeface="+mj-lt"/>
              </a:rPr>
            </a:br>
            <a:r>
              <a:rPr lang="en-US" sz="1800">
                <a:ea typeface="+mj-lt"/>
                <a:cs typeface="+mj-lt"/>
              </a:rPr>
              <a:t>[12] Gerhard Reinelt, TSPLlB, [Onl ine] Av</a:t>
            </a:r>
            <a:endParaRPr lang="en-US" sz="1800">
              <a:cs typeface="Calibri Light"/>
            </a:endParaRPr>
          </a:p>
        </p:txBody>
      </p:sp>
    </p:spTree>
    <p:extLst>
      <p:ext uri="{BB962C8B-B14F-4D97-AF65-F5344CB8AC3E}">
        <p14:creationId xmlns:p14="http://schemas.microsoft.com/office/powerpoint/2010/main" val="1536370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0015C-4763-4605-858B-A9879476BD08}"/>
              </a:ext>
            </a:extLst>
          </p:cNvPr>
          <p:cNvSpPr>
            <a:spLocks noGrp="1"/>
          </p:cNvSpPr>
          <p:nvPr>
            <p:ph type="ctrTitle"/>
          </p:nvPr>
        </p:nvSpPr>
        <p:spPr>
          <a:xfrm>
            <a:off x="1524000" y="446088"/>
            <a:ext cx="9144000" cy="2387600"/>
          </a:xfrm>
        </p:spPr>
        <p:txBody>
          <a:bodyPr/>
          <a:lstStyle/>
          <a:p>
            <a:r>
              <a:rPr lang="en-US" b="1" u="sng">
                <a:cs typeface="Calibri Light"/>
              </a:rPr>
              <a:t>Acknowledgement</a:t>
            </a:r>
          </a:p>
        </p:txBody>
      </p:sp>
      <p:sp>
        <p:nvSpPr>
          <p:cNvPr id="3" name="Subtitle 2">
            <a:extLst>
              <a:ext uri="{FF2B5EF4-FFF2-40B4-BE49-F238E27FC236}">
                <a16:creationId xmlns:a16="http://schemas.microsoft.com/office/drawing/2014/main" id="{D36A6CEC-625F-4805-B96D-DC929EBB146B}"/>
              </a:ext>
            </a:extLst>
          </p:cNvPr>
          <p:cNvSpPr>
            <a:spLocks noGrp="1"/>
          </p:cNvSpPr>
          <p:nvPr>
            <p:ph type="subTitle" idx="1"/>
          </p:nvPr>
        </p:nvSpPr>
        <p:spPr/>
        <p:txBody>
          <a:bodyPr vert="horz" lIns="91440" tIns="45720" rIns="91440" bIns="45720" rtlCol="0" anchor="t">
            <a:normAutofit/>
          </a:bodyPr>
          <a:lstStyle/>
          <a:p>
            <a:r>
              <a:rPr lang="en-US">
                <a:cs typeface="Calibri"/>
              </a:rPr>
              <a:t>We are thankful to our professor Dr. Kapil Ahuja for giving us such wonderful project from which we learned a lot and got wide information.</a:t>
            </a:r>
            <a:endParaRPr lang="en-US"/>
          </a:p>
        </p:txBody>
      </p:sp>
    </p:spTree>
    <p:extLst>
      <p:ext uri="{BB962C8B-B14F-4D97-AF65-F5344CB8AC3E}">
        <p14:creationId xmlns:p14="http://schemas.microsoft.com/office/powerpoint/2010/main" val="925876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7EC3-ED8C-4EC4-9370-995C1832E47B}"/>
              </a:ext>
            </a:extLst>
          </p:cNvPr>
          <p:cNvSpPr>
            <a:spLocks noGrp="1"/>
          </p:cNvSpPr>
          <p:nvPr>
            <p:ph type="title"/>
          </p:nvPr>
        </p:nvSpPr>
        <p:spPr>
          <a:xfrm>
            <a:off x="781050" y="2936875"/>
            <a:ext cx="10515600" cy="1325563"/>
          </a:xfrm>
        </p:spPr>
        <p:txBody>
          <a:bodyPr/>
          <a:lstStyle/>
          <a:p>
            <a:r>
              <a:rPr lang="en-US" b="1">
                <a:cs typeface="Calibri Light"/>
              </a:rPr>
              <a:t>What is travelling salesman problem???</a:t>
            </a:r>
          </a:p>
        </p:txBody>
      </p:sp>
    </p:spTree>
    <p:extLst>
      <p:ext uri="{BB962C8B-B14F-4D97-AF65-F5344CB8AC3E}">
        <p14:creationId xmlns:p14="http://schemas.microsoft.com/office/powerpoint/2010/main" val="45764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F1E3-4E3E-4945-87DA-CEC2DD04AB4A}"/>
              </a:ext>
            </a:extLst>
          </p:cNvPr>
          <p:cNvSpPr>
            <a:spLocks noGrp="1"/>
          </p:cNvSpPr>
          <p:nvPr>
            <p:ph type="title"/>
          </p:nvPr>
        </p:nvSpPr>
        <p:spPr>
          <a:xfrm>
            <a:off x="361950" y="3032125"/>
            <a:ext cx="10515600" cy="1325563"/>
          </a:xfrm>
        </p:spPr>
        <p:txBody>
          <a:bodyPr vert="horz" lIns="91440" tIns="45720" rIns="91440" bIns="45720" rtlCol="0" anchor="ctr">
            <a:noAutofit/>
          </a:bodyPr>
          <a:lstStyle/>
          <a:p>
            <a:r>
              <a:rPr lang="en-US" sz="3200" b="1" u="sng">
                <a:ea typeface="+mj-lt"/>
                <a:cs typeface="+mj-lt"/>
              </a:rPr>
              <a:t>1. INTRODUCTION OF TSP</a:t>
            </a:r>
            <a:br>
              <a:rPr lang="en-US" sz="3200" b="1" u="sng">
                <a:ea typeface="+mj-lt"/>
                <a:cs typeface="+mj-lt"/>
              </a:rPr>
            </a:br>
            <a:endParaRPr lang="en-US" sz="3200">
              <a:ea typeface="+mj-lt"/>
              <a:cs typeface="+mj-lt"/>
            </a:endParaRPr>
          </a:p>
          <a:p>
            <a:r>
              <a:rPr lang="en-US" sz="2400">
                <a:ea typeface="+mj-lt"/>
                <a:cs typeface="+mj-lt"/>
              </a:rPr>
              <a:t>-</a:t>
            </a:r>
            <a:r>
              <a:rPr lang="en-US" sz="2400" b="1">
                <a:ea typeface="+mj-lt"/>
                <a:cs typeface="+mj-lt"/>
              </a:rPr>
              <a:t> Travelling Salesman Problem (TSP):</a:t>
            </a:r>
            <a:r>
              <a:rPr lang="en-US" sz="2400">
                <a:ea typeface="+mj-lt"/>
                <a:cs typeface="+mj-lt"/>
              </a:rPr>
              <a:t> The TSP is a </a:t>
            </a:r>
            <a:r>
              <a:rPr lang="en-US" sz="2400" err="1">
                <a:ea typeface="+mj-lt"/>
                <a:cs typeface="+mj-lt"/>
              </a:rPr>
              <a:t>well known</a:t>
            </a:r>
            <a:r>
              <a:rPr lang="en-US" sz="2400">
                <a:ea typeface="+mj-lt"/>
                <a:cs typeface="+mj-lt"/>
              </a:rPr>
              <a:t> computational problem in combinatorial optimization, which is known to be NP­-Complete. Here is an informal definition of the problem: N points (cities), as well as the cost of travelling between every pair of them are given. </a:t>
            </a:r>
            <a:r>
              <a:rPr lang="en-US" sz="2400" b="1" i="1" u="sng">
                <a:ea typeface="+mj-lt"/>
                <a:cs typeface="+mj-lt"/>
              </a:rPr>
              <a:t>Assume that a salesperson, starting from a given city, has to visit each city exactly once and hence make a round trip. The aim is to find an optimal tour in which the total cost of the round trip is minimized.   </a:t>
            </a:r>
          </a:p>
          <a:p>
            <a:r>
              <a:rPr lang="en-US" sz="2400" b="1" i="1" u="sng">
                <a:ea typeface="+mj-lt"/>
                <a:cs typeface="+mj-lt"/>
              </a:rPr>
              <a:t>More formally, the TSP can be formulated as a problem in graph theory.   Given a complete graph G on a set of V vertices (cities) and a set of E edges, and the cost for each edge, find a Hamiltonian Cycle of minimum total cost.</a:t>
            </a:r>
            <a:r>
              <a:rPr lang="en-US" sz="2400" b="1" i="1">
                <a:ea typeface="+mj-lt"/>
                <a:cs typeface="+mj-lt"/>
              </a:rPr>
              <a:t> </a:t>
            </a:r>
            <a:r>
              <a:rPr lang="en-US" sz="2400">
                <a:ea typeface="+mj-lt"/>
                <a:cs typeface="+mj-lt"/>
              </a:rPr>
              <a:t>  </a:t>
            </a:r>
          </a:p>
          <a:p>
            <a:r>
              <a:rPr lang="en-US" sz="2400">
                <a:ea typeface="+mj-lt"/>
                <a:cs typeface="+mj-lt"/>
              </a:rPr>
              <a:t>To complete the definition we shall define the following terms: Complete graph-­ a simple undirected graph in which every pair of distinct vertices is connected by a unique edge.  </a:t>
            </a:r>
          </a:p>
          <a:p>
            <a:r>
              <a:rPr lang="en-US" sz="2400">
                <a:ea typeface="+mj-lt"/>
                <a:cs typeface="+mj-lt"/>
              </a:rPr>
              <a:t>Therefore, here we will be discussing algorithms which will solve TSP.</a:t>
            </a:r>
          </a:p>
          <a:p>
            <a:r>
              <a:rPr lang="en-US" sz="2400">
                <a:ea typeface="+mj-lt"/>
                <a:cs typeface="+mj-lt"/>
              </a:rPr>
              <a:t>We will discuss them in the order of their improving complexities from worst to best (found till now).</a:t>
            </a:r>
            <a:r>
              <a:rPr lang="en-US" sz="2400" i="1">
                <a:ea typeface="+mj-lt"/>
                <a:cs typeface="+mj-lt"/>
              </a:rPr>
              <a:t> </a:t>
            </a:r>
            <a:endParaRPr lang="en-US" sz="2400" b="1" i="1">
              <a:cs typeface="Calibri Light"/>
            </a:endParaRPr>
          </a:p>
        </p:txBody>
      </p:sp>
    </p:spTree>
    <p:extLst>
      <p:ext uri="{BB962C8B-B14F-4D97-AF65-F5344CB8AC3E}">
        <p14:creationId xmlns:p14="http://schemas.microsoft.com/office/powerpoint/2010/main" val="3385640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73647-E41E-44F3-8449-6CEB3AC85EC1}"/>
              </a:ext>
            </a:extLst>
          </p:cNvPr>
          <p:cNvSpPr>
            <a:spLocks noGrp="1"/>
          </p:cNvSpPr>
          <p:nvPr>
            <p:ph type="title"/>
          </p:nvPr>
        </p:nvSpPr>
        <p:spPr>
          <a:xfrm>
            <a:off x="561975" y="3060700"/>
            <a:ext cx="10515600" cy="1325563"/>
          </a:xfrm>
        </p:spPr>
        <p:txBody>
          <a:bodyPr>
            <a:normAutofit fontScale="90000"/>
          </a:bodyPr>
          <a:lstStyle/>
          <a:p>
            <a:r>
              <a:rPr lang="en-US" b="1">
                <a:ea typeface="+mj-lt"/>
                <a:cs typeface="+mj-lt"/>
              </a:rPr>
              <a:t> </a:t>
            </a:r>
            <a:r>
              <a:rPr lang="en-US" b="1" u="sng">
                <a:ea typeface="+mj-lt"/>
                <a:cs typeface="+mj-lt"/>
              </a:rPr>
              <a:t>2. Algorithms to be discussed</a:t>
            </a:r>
            <a:br>
              <a:rPr lang="en-US" b="1" u="sng">
                <a:ea typeface="+mj-lt"/>
                <a:cs typeface="+mj-lt"/>
              </a:rPr>
            </a:br>
            <a:endParaRPr lang="en-US">
              <a:ea typeface="+mj-lt"/>
              <a:cs typeface="+mj-lt"/>
            </a:endParaRPr>
          </a:p>
          <a:p>
            <a:pPr marL="285750" indent="-285750">
              <a:buFont typeface="Arial"/>
              <a:buChar char="•"/>
            </a:pPr>
            <a:r>
              <a:rPr lang="en-US">
                <a:ea typeface="+mj-lt"/>
                <a:cs typeface="+mj-lt"/>
              </a:rPr>
              <a:t>Backtracking</a:t>
            </a:r>
          </a:p>
          <a:p>
            <a:pPr marL="285750" indent="-285750">
              <a:buFont typeface="Arial"/>
              <a:buChar char="•"/>
            </a:pPr>
            <a:r>
              <a:rPr lang="en-US">
                <a:ea typeface="+mj-lt"/>
                <a:cs typeface="+mj-lt"/>
              </a:rPr>
              <a:t>Dynamic programming</a:t>
            </a:r>
          </a:p>
          <a:p>
            <a:pPr marL="285750" indent="-285750">
              <a:buFont typeface="Arial"/>
              <a:buChar char="•"/>
            </a:pPr>
            <a:r>
              <a:rPr lang="en-US">
                <a:ea typeface="+mj-lt"/>
                <a:cs typeface="+mj-lt"/>
              </a:rPr>
              <a:t>Genetic algorithm</a:t>
            </a:r>
          </a:p>
          <a:p>
            <a:endParaRPr lang="en-US">
              <a:cs typeface="Calibri Light"/>
            </a:endParaRPr>
          </a:p>
        </p:txBody>
      </p:sp>
    </p:spTree>
    <p:extLst>
      <p:ext uri="{BB962C8B-B14F-4D97-AF65-F5344CB8AC3E}">
        <p14:creationId xmlns:p14="http://schemas.microsoft.com/office/powerpoint/2010/main" val="2001526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AEEE-D24E-4708-9F7B-28A83F3B02FC}"/>
              </a:ext>
            </a:extLst>
          </p:cNvPr>
          <p:cNvSpPr>
            <a:spLocks noGrp="1"/>
          </p:cNvSpPr>
          <p:nvPr>
            <p:ph type="title"/>
          </p:nvPr>
        </p:nvSpPr>
        <p:spPr>
          <a:xfrm>
            <a:off x="485775" y="2917825"/>
            <a:ext cx="10515600" cy="1325563"/>
          </a:xfrm>
        </p:spPr>
        <p:txBody>
          <a:bodyPr>
            <a:normAutofit fontScale="90000"/>
          </a:bodyPr>
          <a:lstStyle/>
          <a:p>
            <a:r>
              <a:rPr lang="en-US" b="1" i="1">
                <a:cs typeface="Calibri Light"/>
              </a:rPr>
              <a:t>Our present work's major aim focuses on highlighting the genetic algorithm's crucial importance and benefits in solving the traveling salesman problem.</a:t>
            </a:r>
            <a:endParaRPr lang="en-US">
              <a:ea typeface="+mj-lt"/>
              <a:cs typeface="+mj-lt"/>
            </a:endParaRPr>
          </a:p>
          <a:p>
            <a:endParaRPr lang="en-US">
              <a:cs typeface="Calibri Light"/>
            </a:endParaRPr>
          </a:p>
        </p:txBody>
      </p:sp>
    </p:spTree>
    <p:extLst>
      <p:ext uri="{BB962C8B-B14F-4D97-AF65-F5344CB8AC3E}">
        <p14:creationId xmlns:p14="http://schemas.microsoft.com/office/powerpoint/2010/main" val="1193275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B152-46C2-484B-B042-771C5211780D}"/>
              </a:ext>
            </a:extLst>
          </p:cNvPr>
          <p:cNvSpPr>
            <a:spLocks noGrp="1"/>
          </p:cNvSpPr>
          <p:nvPr>
            <p:ph type="title"/>
          </p:nvPr>
        </p:nvSpPr>
        <p:spPr>
          <a:xfrm>
            <a:off x="504825" y="2584450"/>
            <a:ext cx="10515600" cy="1325563"/>
          </a:xfrm>
        </p:spPr>
        <p:txBody>
          <a:bodyPr>
            <a:normAutofit fontScale="90000"/>
          </a:bodyPr>
          <a:lstStyle/>
          <a:p>
            <a:r>
              <a:rPr lang="en-US">
                <a:cs typeface="Calibri Light"/>
              </a:rPr>
              <a:t>First, we will have a look upon non-polynomial time complexity algorithms that inspired us to discover much better algorithms.</a:t>
            </a:r>
          </a:p>
        </p:txBody>
      </p:sp>
    </p:spTree>
    <p:extLst>
      <p:ext uri="{BB962C8B-B14F-4D97-AF65-F5344CB8AC3E}">
        <p14:creationId xmlns:p14="http://schemas.microsoft.com/office/powerpoint/2010/main" val="51722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DD3C-9F69-4742-99E5-69207E6214C7}"/>
              </a:ext>
            </a:extLst>
          </p:cNvPr>
          <p:cNvSpPr>
            <a:spLocks noGrp="1"/>
          </p:cNvSpPr>
          <p:nvPr>
            <p:ph type="title"/>
          </p:nvPr>
        </p:nvSpPr>
        <p:spPr>
          <a:xfrm>
            <a:off x="590550" y="3222625"/>
            <a:ext cx="10515600" cy="1325563"/>
          </a:xfrm>
        </p:spPr>
        <p:txBody>
          <a:bodyPr>
            <a:normAutofit fontScale="90000"/>
          </a:bodyPr>
          <a:lstStyle/>
          <a:p>
            <a:r>
              <a:rPr lang="en-US" b="1" u="sng">
                <a:ea typeface="+mj-lt"/>
                <a:cs typeface="+mj-lt"/>
              </a:rPr>
              <a:t>BACKTRACKING</a:t>
            </a:r>
            <a:br>
              <a:rPr lang="en-US" b="1" u="sng">
                <a:ea typeface="+mj-lt"/>
                <a:cs typeface="+mj-lt"/>
              </a:rPr>
            </a:br>
            <a:endParaRPr lang="en-US">
              <a:ea typeface="+mj-lt"/>
              <a:cs typeface="+mj-lt"/>
            </a:endParaRPr>
          </a:p>
          <a:p>
            <a:r>
              <a:rPr lang="en-US" sz="3600">
                <a:ea typeface="+mj-lt"/>
                <a:cs typeface="+mj-lt"/>
              </a:rPr>
              <a:t>-Key idea used in this algorithm is depth first search in graphs.</a:t>
            </a:r>
          </a:p>
          <a:p>
            <a:r>
              <a:rPr lang="en-US" sz="3600">
                <a:ea typeface="+mj-lt"/>
                <a:cs typeface="+mj-lt"/>
              </a:rPr>
              <a:t>-Calculate cost of every traversal from starting city to ending city     and keep track of minimum cost and keep on updating the value of  minimum cost stored value.</a:t>
            </a:r>
          </a:p>
          <a:p>
            <a:r>
              <a:rPr lang="en-US" sz="3600">
                <a:ea typeface="+mj-lt"/>
                <a:cs typeface="+mj-lt"/>
              </a:rPr>
              <a:t>-This implementation will cost </a:t>
            </a:r>
          </a:p>
          <a:p>
            <a:r>
              <a:rPr lang="en-US" sz="3600">
                <a:ea typeface="+mj-lt"/>
                <a:cs typeface="+mj-lt"/>
              </a:rPr>
              <a:t>  Time complexity- O(n!)</a:t>
            </a:r>
            <a:br>
              <a:rPr lang="en-US" sz="3600">
                <a:ea typeface="+mj-lt"/>
                <a:cs typeface="+mj-lt"/>
              </a:rPr>
            </a:br>
            <a:r>
              <a:rPr lang="en-US" sz="3600">
                <a:ea typeface="+mj-lt"/>
                <a:cs typeface="+mj-lt"/>
              </a:rPr>
              <a:t>Space complexity-O(n^2)</a:t>
            </a:r>
            <a:br>
              <a:rPr lang="en-US" sz="3600">
                <a:ea typeface="+mj-lt"/>
                <a:cs typeface="+mj-lt"/>
              </a:rPr>
            </a:br>
            <a:endParaRPr lang="en-US" sz="3600">
              <a:ea typeface="+mj-lt"/>
              <a:cs typeface="+mj-lt"/>
            </a:endParaRPr>
          </a:p>
          <a:p>
            <a:endParaRPr lang="en-US">
              <a:cs typeface="Calibri Light"/>
            </a:endParaRPr>
          </a:p>
        </p:txBody>
      </p:sp>
      <p:pic>
        <p:nvPicPr>
          <p:cNvPr id="4" name="Picture 18" descr="A picture containing building, ocean, boat, sitting&#10;&#10;Description generated with very high confidence">
            <a:extLst>
              <a:ext uri="{FF2B5EF4-FFF2-40B4-BE49-F238E27FC236}">
                <a16:creationId xmlns:a16="http://schemas.microsoft.com/office/drawing/2014/main" id="{222F2DB1-945D-4A91-9537-2E334681C5D9}"/>
              </a:ext>
            </a:extLst>
          </p:cNvPr>
          <p:cNvPicPr>
            <a:picLocks noChangeAspect="1"/>
          </p:cNvPicPr>
          <p:nvPr/>
        </p:nvPicPr>
        <p:blipFill>
          <a:blip r:embed="rId2"/>
          <a:stretch>
            <a:fillRect/>
          </a:stretch>
        </p:blipFill>
        <p:spPr>
          <a:xfrm>
            <a:off x="7470321" y="3719513"/>
            <a:ext cx="3630385" cy="3011260"/>
          </a:xfrm>
          <a:prstGeom prst="rect">
            <a:avLst/>
          </a:prstGeom>
        </p:spPr>
      </p:pic>
    </p:spTree>
    <p:extLst>
      <p:ext uri="{BB962C8B-B14F-4D97-AF65-F5344CB8AC3E}">
        <p14:creationId xmlns:p14="http://schemas.microsoft.com/office/powerpoint/2010/main" val="3684541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113CF-6D7D-4C60-ADD0-B646C0A5E6AA}"/>
              </a:ext>
            </a:extLst>
          </p:cNvPr>
          <p:cNvSpPr>
            <a:spLocks noGrp="1"/>
          </p:cNvSpPr>
          <p:nvPr>
            <p:ph type="title"/>
          </p:nvPr>
        </p:nvSpPr>
        <p:spPr>
          <a:xfrm>
            <a:off x="200025" y="2955925"/>
            <a:ext cx="10515600" cy="1325563"/>
          </a:xfrm>
        </p:spPr>
        <p:txBody>
          <a:bodyPr vert="horz" lIns="91440" tIns="45720" rIns="91440" bIns="45720" rtlCol="0" anchor="ctr">
            <a:noAutofit/>
          </a:bodyPr>
          <a:lstStyle/>
          <a:p>
            <a:r>
              <a:rPr lang="en-US" sz="2400" b="1" u="sng" dirty="0">
                <a:ea typeface="+mj-lt"/>
                <a:cs typeface="+mj-lt"/>
              </a:rPr>
              <a:t>DYNAMIC PROGRAMMING</a:t>
            </a:r>
            <a:endParaRPr lang="en-US" sz="2400" dirty="0">
              <a:ea typeface="+mj-lt"/>
              <a:cs typeface="+mj-lt"/>
            </a:endParaRPr>
          </a:p>
          <a:p>
            <a:r>
              <a:rPr lang="en-US" sz="2400" dirty="0">
                <a:ea typeface="+mj-lt"/>
                <a:cs typeface="+mj-lt"/>
              </a:rPr>
              <a:t>- Let the given set of vertices be {1, 2, 3, 4,….n}. Let us consider 1    as  starting and ending point of output. </a:t>
            </a:r>
            <a:r>
              <a:rPr lang="en-US" sz="2400" b="1" dirty="0">
                <a:ea typeface="+mj-lt"/>
                <a:cs typeface="+mj-lt"/>
              </a:rPr>
              <a:t>For every other vertex </a:t>
            </a:r>
            <a:r>
              <a:rPr lang="en-US" sz="2400" b="1" dirty="0" err="1">
                <a:ea typeface="+mj-lt"/>
                <a:cs typeface="+mj-lt"/>
              </a:rPr>
              <a:t>i</a:t>
            </a:r>
            <a:r>
              <a:rPr lang="en-US" sz="2400" b="1" dirty="0">
                <a:ea typeface="+mj-lt"/>
                <a:cs typeface="+mj-lt"/>
              </a:rPr>
              <a:t>     (other  than 1), we find the minimum cost path with 1 as the     starting point, </a:t>
            </a:r>
            <a:r>
              <a:rPr lang="en-US" sz="2400" b="1" dirty="0" err="1">
                <a:ea typeface="+mj-lt"/>
                <a:cs typeface="+mj-lt"/>
              </a:rPr>
              <a:t>i</a:t>
            </a:r>
            <a:r>
              <a:rPr lang="en-US" sz="2400" b="1" dirty="0">
                <a:ea typeface="+mj-lt"/>
                <a:cs typeface="+mj-lt"/>
              </a:rPr>
              <a:t>   as the ending point</a:t>
            </a:r>
            <a:r>
              <a:rPr lang="en-US" sz="2400" dirty="0">
                <a:ea typeface="+mj-lt"/>
                <a:cs typeface="+mj-lt"/>
              </a:rPr>
              <a:t> and all vertices appearing     exactly once. Let the   cost of this path be cost(</a:t>
            </a:r>
            <a:r>
              <a:rPr lang="en-US" sz="2400" dirty="0" err="1">
                <a:ea typeface="+mj-lt"/>
                <a:cs typeface="+mj-lt"/>
              </a:rPr>
              <a:t>i</a:t>
            </a:r>
            <a:r>
              <a:rPr lang="en-US" sz="2400" dirty="0">
                <a:ea typeface="+mj-lt"/>
                <a:cs typeface="+mj-lt"/>
              </a:rPr>
              <a:t>),</a:t>
            </a:r>
            <a:r>
              <a:rPr lang="en-US" sz="2400" b="1" dirty="0">
                <a:ea typeface="+mj-lt"/>
                <a:cs typeface="+mj-lt"/>
              </a:rPr>
              <a:t> the cost of     corresponding Cycle would   be cost(</a:t>
            </a:r>
            <a:r>
              <a:rPr lang="en-US" sz="2400" b="1" dirty="0" err="1">
                <a:ea typeface="+mj-lt"/>
                <a:cs typeface="+mj-lt"/>
              </a:rPr>
              <a:t>i</a:t>
            </a:r>
            <a:r>
              <a:rPr lang="en-US" sz="2400" b="1" dirty="0">
                <a:ea typeface="+mj-lt"/>
                <a:cs typeface="+mj-lt"/>
              </a:rPr>
              <a:t>) + </a:t>
            </a:r>
            <a:r>
              <a:rPr lang="en-US" sz="2400" b="1" dirty="0" err="1">
                <a:ea typeface="+mj-lt"/>
                <a:cs typeface="+mj-lt"/>
              </a:rPr>
              <a:t>dist</a:t>
            </a:r>
            <a:r>
              <a:rPr lang="en-US" sz="2400" b="1" dirty="0">
                <a:ea typeface="+mj-lt"/>
                <a:cs typeface="+mj-lt"/>
              </a:rPr>
              <a:t>(</a:t>
            </a:r>
            <a:r>
              <a:rPr lang="en-US" sz="2400" b="1" dirty="0" err="1">
                <a:ea typeface="+mj-lt"/>
                <a:cs typeface="+mj-lt"/>
              </a:rPr>
              <a:t>i</a:t>
            </a:r>
            <a:r>
              <a:rPr lang="en-US" sz="2400" b="1" dirty="0">
                <a:ea typeface="+mj-lt"/>
                <a:cs typeface="+mj-lt"/>
              </a:rPr>
              <a:t>, 1)</a:t>
            </a:r>
            <a:r>
              <a:rPr lang="en-US" sz="2400" dirty="0">
                <a:ea typeface="+mj-lt"/>
                <a:cs typeface="+mj-lt"/>
              </a:rPr>
              <a:t> where </a:t>
            </a:r>
            <a:r>
              <a:rPr lang="en-US" sz="2400" dirty="0" err="1">
                <a:ea typeface="+mj-lt"/>
                <a:cs typeface="+mj-lt"/>
              </a:rPr>
              <a:t>dist</a:t>
            </a:r>
            <a:r>
              <a:rPr lang="en-US" sz="2400" dirty="0">
                <a:ea typeface="+mj-lt"/>
                <a:cs typeface="+mj-lt"/>
              </a:rPr>
              <a:t>(</a:t>
            </a:r>
            <a:r>
              <a:rPr lang="en-US" sz="2400" dirty="0" err="1">
                <a:ea typeface="+mj-lt"/>
                <a:cs typeface="+mj-lt"/>
              </a:rPr>
              <a:t>i</a:t>
            </a:r>
            <a:r>
              <a:rPr lang="en-US" sz="2400" dirty="0">
                <a:ea typeface="+mj-lt"/>
                <a:cs typeface="+mj-lt"/>
              </a:rPr>
              <a:t>, 1) is     the distance from </a:t>
            </a:r>
            <a:r>
              <a:rPr lang="en-US" sz="2400" dirty="0" err="1">
                <a:ea typeface="+mj-lt"/>
                <a:cs typeface="+mj-lt"/>
              </a:rPr>
              <a:t>i</a:t>
            </a:r>
            <a:r>
              <a:rPr lang="en-US" sz="2400" dirty="0">
                <a:ea typeface="+mj-lt"/>
                <a:cs typeface="+mj-lt"/>
              </a:rPr>
              <a:t> to 1.</a:t>
            </a:r>
          </a:p>
          <a:p>
            <a:r>
              <a:rPr lang="en-US" sz="2400" dirty="0">
                <a:ea typeface="+mj-lt"/>
                <a:cs typeface="+mj-lt"/>
              </a:rPr>
              <a:t>   -</a:t>
            </a:r>
            <a:r>
              <a:rPr lang="en-US" sz="2400" b="1" dirty="0">
                <a:ea typeface="+mj-lt"/>
                <a:cs typeface="+mj-lt"/>
              </a:rPr>
              <a:t>Now to find cost(</a:t>
            </a:r>
            <a:r>
              <a:rPr lang="en-US" sz="2400" b="1" dirty="0" err="1">
                <a:ea typeface="+mj-lt"/>
                <a:cs typeface="+mj-lt"/>
              </a:rPr>
              <a:t>i</a:t>
            </a:r>
            <a:r>
              <a:rPr lang="en-US" sz="2400" b="1" dirty="0">
                <a:ea typeface="+mj-lt"/>
                <a:cs typeface="+mj-lt"/>
              </a:rPr>
              <a:t>):</a:t>
            </a:r>
          </a:p>
          <a:p>
            <a:r>
              <a:rPr lang="en-US" sz="2400" b="1" dirty="0">
                <a:ea typeface="+mj-lt"/>
                <a:cs typeface="+mj-lt"/>
              </a:rPr>
              <a:t> define a term </a:t>
            </a:r>
            <a:r>
              <a:rPr lang="en-US" sz="2400" b="1" i="1" dirty="0">
                <a:ea typeface="+mj-lt"/>
                <a:cs typeface="+mj-lt"/>
              </a:rPr>
              <a:t>C(S, </a:t>
            </a:r>
            <a:r>
              <a:rPr lang="en-US" sz="2400" b="1" i="1" err="1">
                <a:ea typeface="+mj-lt"/>
                <a:cs typeface="+mj-lt"/>
              </a:rPr>
              <a:t>i</a:t>
            </a:r>
            <a:r>
              <a:rPr lang="en-US" sz="2400" b="1" i="1" dirty="0">
                <a:ea typeface="+mj-lt"/>
                <a:cs typeface="+mj-lt"/>
              </a:rPr>
              <a:t>) be the cost of the minimum cost path visiting   each vertex in set S exactly once, starting at 1 and ending at </a:t>
            </a:r>
            <a:r>
              <a:rPr lang="en-US" sz="2400" b="1" i="1" err="1">
                <a:ea typeface="+mj-lt"/>
                <a:cs typeface="+mj-lt"/>
              </a:rPr>
              <a:t>i</a:t>
            </a:r>
            <a:r>
              <a:rPr lang="en-US" sz="2400" b="1" dirty="0">
                <a:ea typeface="+mj-lt"/>
                <a:cs typeface="+mj-lt"/>
              </a:rPr>
              <a:t>.</a:t>
            </a:r>
            <a:br>
              <a:rPr lang="en-US" sz="2400" b="1" dirty="0">
                <a:ea typeface="+mj-lt"/>
                <a:cs typeface="+mj-lt"/>
              </a:rPr>
            </a:br>
            <a:r>
              <a:rPr lang="en-US" sz="2400" b="1" dirty="0">
                <a:ea typeface="+mj-lt"/>
                <a:cs typeface="+mj-lt"/>
              </a:rPr>
              <a:t>We start with all subsets of size 2 and calculate C(S, </a:t>
            </a:r>
            <a:r>
              <a:rPr lang="en-US" sz="2400" b="1" err="1">
                <a:ea typeface="+mj-lt"/>
                <a:cs typeface="+mj-lt"/>
              </a:rPr>
              <a:t>i</a:t>
            </a:r>
            <a:r>
              <a:rPr lang="en-US" sz="2400" b="1" dirty="0">
                <a:ea typeface="+mj-lt"/>
                <a:cs typeface="+mj-lt"/>
              </a:rPr>
              <a:t>) for all     subsets where S is the subset, then we calculate C(S, </a:t>
            </a:r>
            <a:r>
              <a:rPr lang="en-US" sz="2400" b="1" err="1">
                <a:ea typeface="+mj-lt"/>
                <a:cs typeface="+mj-lt"/>
              </a:rPr>
              <a:t>i</a:t>
            </a:r>
            <a:r>
              <a:rPr lang="en-US" sz="2400" b="1" dirty="0">
                <a:ea typeface="+mj-lt"/>
                <a:cs typeface="+mj-lt"/>
              </a:rPr>
              <a:t>) for all     subsets S of size 3 and so on. Note that 1 must be present in   every   subset.</a:t>
            </a:r>
          </a:p>
          <a:p>
            <a:r>
              <a:rPr lang="en-US" sz="2400" dirty="0">
                <a:ea typeface="+mj-lt"/>
                <a:cs typeface="+mj-lt"/>
              </a:rPr>
              <a:t>   -This implementation will cost </a:t>
            </a:r>
          </a:p>
          <a:p>
            <a:r>
              <a:rPr lang="en-US" sz="2400" dirty="0">
                <a:ea typeface="+mj-lt"/>
                <a:cs typeface="+mj-lt"/>
              </a:rPr>
              <a:t>Time complexity- </a:t>
            </a:r>
            <a:r>
              <a:rPr lang="en-US" sz="2400" b="1" dirty="0">
                <a:ea typeface="+mj-lt"/>
                <a:cs typeface="+mj-lt"/>
              </a:rPr>
              <a:t>O((n^2)*(2^n))</a:t>
            </a:r>
          </a:p>
          <a:p>
            <a:r>
              <a:rPr lang="en-US" sz="2400" dirty="0">
                <a:ea typeface="+mj-lt"/>
                <a:cs typeface="+mj-lt"/>
              </a:rPr>
              <a:t>   -The time complexity is much less than O(n!), but still exponential.</a:t>
            </a:r>
          </a:p>
          <a:p>
            <a:r>
              <a:rPr lang="en-US" sz="2400" dirty="0">
                <a:ea typeface="+mj-lt"/>
                <a:cs typeface="+mj-lt"/>
              </a:rPr>
              <a:t>     Space required is also </a:t>
            </a:r>
            <a:r>
              <a:rPr lang="en-US" sz="2400" b="1" dirty="0">
                <a:ea typeface="+mj-lt"/>
                <a:cs typeface="+mj-lt"/>
              </a:rPr>
              <a:t>exponential</a:t>
            </a:r>
            <a:r>
              <a:rPr lang="en-US" sz="2400" dirty="0">
                <a:ea typeface="+mj-lt"/>
                <a:cs typeface="+mj-lt"/>
              </a:rPr>
              <a:t>.</a:t>
            </a:r>
            <a:br>
              <a:rPr lang="en-US" sz="2400" dirty="0">
                <a:ea typeface="+mj-lt"/>
                <a:cs typeface="+mj-lt"/>
              </a:rPr>
            </a:br>
            <a:endParaRPr lang="en-US" sz="2400">
              <a:ea typeface="+mj-lt"/>
              <a:cs typeface="+mj-lt"/>
            </a:endParaRPr>
          </a:p>
          <a:p>
            <a:endParaRPr lang="en-US" sz="2400">
              <a:cs typeface="Calibri Light"/>
            </a:endParaRPr>
          </a:p>
        </p:txBody>
      </p:sp>
    </p:spTree>
    <p:extLst>
      <p:ext uri="{BB962C8B-B14F-4D97-AF65-F5344CB8AC3E}">
        <p14:creationId xmlns:p14="http://schemas.microsoft.com/office/powerpoint/2010/main" val="12390449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PROJECT PROPOSAL  -Travelling Salesman Problem (Analysis and implementation  of algorithm)       ROHIT NIKAM (180001042) PRADEEP PATIDAR (180001034) </vt:lpstr>
      <vt:lpstr>INDEX  1. Introduction of TSP(Travelling Salesman Problem) 2. List of algorithms discussed 3. Introduction of these algorithms and their analysis </vt:lpstr>
      <vt:lpstr>What is travelling salesman problem???</vt:lpstr>
      <vt:lpstr>1. INTRODUCTION OF TSP  - Travelling Salesman Problem (TSP): The TSP is a well known computational problem in combinatorial optimization, which is known to be NP­-Complete. Here is an informal definition of the problem: N points (cities), as well as the cost of travelling between every pair of them are given. Assume that a salesperson, starting from a given city, has to visit each city exactly once and hence make a round trip. The aim is to find an optimal tour in which the total cost of the round trip is minimized.    More formally, the TSP can be formulated as a problem in graph theory.   Given a complete graph G on a set of V vertices (cities) and a set of E edges, and the cost for each edge, find a Hamiltonian Cycle of minimum total cost.    To complete the definition we shall define the following terms: Complete graph-­ a simple undirected graph in which every pair of distinct vertices is connected by a unique edge.   Therefore, here we will be discussing algorithms which will solve TSP. We will discuss them in the order of their improving complexities from worst to best (found till now). </vt:lpstr>
      <vt:lpstr> 2. Algorithms to be discussed  Backtracking Dynamic programming Genetic algorithm </vt:lpstr>
      <vt:lpstr>Our present work's major aim focuses on highlighting the genetic algorithm's crucial importance and benefits in solving the traveling salesman problem. </vt:lpstr>
      <vt:lpstr>First, we will have a look upon non-polynomial time complexity algorithms that inspired us to discover much better algorithms.</vt:lpstr>
      <vt:lpstr>BACKTRACKING  -Key idea used in this algorithm is depth first search in graphs. -Calculate cost of every traversal from starting city to ending city     and keep track of minimum cost and keep on updating the value of  minimum cost stored value. -This implementation will cost    Time complexity- O(n!) Space complexity-O(n^2)  </vt:lpstr>
      <vt:lpstr>DYNAMIC PROGRAMMING - Let the given set of vertices be {1, 2, 3, 4,….n}. Let us consider 1    as  starting and ending point of output. For every other vertex i     (other  than 1), we find the minimum cost path with 1 as the     starting point, i   as the ending point and all vertices appearing     exactly once. Let the   cost of this path be cost(i), the cost of     corresponding Cycle would   be cost(i) + dist(i, 1) where dist(i, 1) is     the distance from i to 1.    -Now to find cost(i):  define a term C(S, i) be the cost of the minimum cost path visiting   each vertex in set S exactly once, starting at 1 and ending at i. We start with all subsets of size 2 and calculate C(S, i) for all     subsets where S is the subset, then we calculate C(S, i) for all     subsets S of size 3 and so on. Note that 1 must be present in   every   subset.    -This implementation will cost  Time complexity- O((n^2)*(2^n))    -The time complexity is much less than O(n!), but still exponential.      Space required is also exponential.  </vt:lpstr>
      <vt:lpstr>Dynamic programming for TSP.</vt:lpstr>
      <vt:lpstr>Here comes our main topic of discussion:  Genetic algorithm</vt:lpstr>
      <vt:lpstr>  GENETIC ALGORITHM   - The genetic algorithm is a famous evolutionary metaheuristic. The genetic algorithm is inspired by biological mechanisms such as Mendel's laws and the theory of evolution proposed by Charles Darwin . His research process solutions to a given problem mimics that living beings in their evolution. It uses the same vocabulary as that of biology and classical genetics, so we talk about: gene,  chromosome, individual, population and generation.    The genetic algorithm evolves a population composed of a group of individuals for a whole generation until a stopping criterion is verified. The transition from one population to another is realized through operations of evaluation, selection, reproduction (crossover and mutation) and replacement.    The algorithm starts searching with a set of individuals. Each iteration of the search, the best individuals is selected to survive and reproduce. The selection of individuals is based on their qualities are measured from a feature called “objective function or fitness function.” Then individuals (called parents) are selected to undergo crossover and mutation operators to the generation of another population of individuals (called children). The individuals of the new population will be assessed to replace some individuals of the current population - This implementation will cost     Time complexity- O(l*m*n)    (l=no. of cities, m=population, n=no. of iterations/generations) -Space complexity-O(l^2) </vt:lpstr>
      <vt:lpstr>Two main features of genetic algorithm:  1. Genetic mutation 2. Genetic crossover</vt:lpstr>
      <vt:lpstr>Genetic mutation</vt:lpstr>
      <vt:lpstr>Genetic crossover</vt:lpstr>
      <vt:lpstr>Genetic crossover</vt:lpstr>
      <vt:lpstr>Code: https://github.com/rohitnikam16/AlgorithmAnalysis/blob/master/genetic%20algorithm%20tsp.cpp  Output: https://raw.githubusercontent.com/rohitnikam16/AlgorithmAnalysis/master/output%20for%20genetic%20algorithm.jpg  </vt:lpstr>
      <vt:lpstr>History or background of genetic algorithm</vt:lpstr>
      <vt:lpstr>Conclusion</vt:lpstr>
      <vt:lpstr>References</vt:lpstr>
      <vt:lpstr>[I] Holland, John H., Adaptation in Neural and Artificial Systems. University of Michigan Press, 1975. 50  [2] Darwin, Charles, and William F. Bynum. The origin ofspecies by means of natural selection: or, the preservation of favored races in the struggle for life. Penguin, 2009 .  [3] Potvin, Jean Yves. "Genetic algorithms for the traveling salesman problem," Annals of Ope rations Resea rch, vol. 63, no. 3, pp. 337 -370, 1996.  [4] Sigl, B., M. Golub, and V. Mornar. "Solving time table scheduling problem using gene tic algorithms," Proceedings of the International Confere nce on Information Techno logy Interfaces (lTI), pp. 519-524, 2003 .  [5] Hong, Tzung Pei, et al. "Evolution of Appropriate Crossover and Mutation Operators in a Genetic Process," Applied Intelligence, vol. 16, no. I, pp. 7- 17,2002.  [6] Deng, Yong, Y. Liu, and D. Zhou. "An Improved Gene tic Algorithm with Initial Population Strategy for Symmetric TSP," Mathematical Problems in Engineering, vol. 20 15, no. 3, pp. 1-6, 2015.  [7] Luo, C. Y., B. Lu, and F. Liu. "Neighbo ur field method for population initialization ofTSP," Journ al ofChongq ing Unive rsity, vol. 32, no. 11, pp. 1311- 1315,2009. 51  [8] lsrnkhan, Hassan, and K. Zamanifar. "Developing Improved Greedy Crossover to Solve Symme tric Trave ling Salesman Problem," International Journal of Computer Science Issues, vol. 9, no. 4, pp. 121- 126, 2012.  [9] Hassanat, Ahmad B. A, and E. Alkafaween. "On Enhancing Gene tic Algorithms Using New Crossovers." International Journal of Com puter Applications in Tec hnology, vol. 55, no. 3, pp: 202-212,2017.  [10] Raza li, Noraini Mohd, and John Geraghty. "Genetic algorithm performance with different selection strategies in solving TSP," Proce edings of the World Congress on Engineering 20 11 (WCE 20 11), 20 11, vol. 2, pp. 1134-11 39.  [11] Serpell, Ma rtin, and James E. Smith. "Self-adaptation of mutation ope rator and proba bility for permutation represen tations in genetic algorithms," Evolutionary Computation, vol. 18, no . 3, pp. 49 1-5 14, 2010 .  [12] Gerhard Reinelt, TSPLlB, [Onl ine] Av</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80</cp:revision>
  <dcterms:created xsi:type="dcterms:W3CDTF">2020-05-09T10:08:45Z</dcterms:created>
  <dcterms:modified xsi:type="dcterms:W3CDTF">2020-05-13T14:14:28Z</dcterms:modified>
</cp:coreProperties>
</file>