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8" name="PlaceHolder 2"/>
          <p:cNvSpPr>
            <a:spLocks noGrp="1"/>
          </p:cNvSpPr>
          <p:nvPr>
            <p:ph/>
          </p:nvPr>
        </p:nvSpPr>
        <p:spPr>
          <a:xfrm>
            <a:off x="684360" y="685800"/>
            <a:ext cx="853416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3"/>
          <p:cNvSpPr>
            <a:spLocks noGrp="1"/>
          </p:cNvSpPr>
          <p:nvPr>
            <p:ph/>
          </p:nvPr>
        </p:nvSpPr>
        <p:spPr>
          <a:xfrm>
            <a:off x="684360" y="2574000"/>
            <a:ext cx="853416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p:nvPr>
        </p:nvSpPr>
        <p:spPr>
          <a:xfrm>
            <a:off x="68436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3"/>
          <p:cNvSpPr>
            <a:spLocks noGrp="1"/>
          </p:cNvSpPr>
          <p:nvPr>
            <p:ph/>
          </p:nvPr>
        </p:nvSpPr>
        <p:spPr>
          <a:xfrm>
            <a:off x="505728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 name="PlaceHolder 4"/>
          <p:cNvSpPr>
            <a:spLocks noGrp="1"/>
          </p:cNvSpPr>
          <p:nvPr>
            <p:ph/>
          </p:nvPr>
        </p:nvSpPr>
        <p:spPr>
          <a:xfrm>
            <a:off x="68436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 name="PlaceHolder 5"/>
          <p:cNvSpPr>
            <a:spLocks noGrp="1"/>
          </p:cNvSpPr>
          <p:nvPr>
            <p:ph/>
          </p:nvPr>
        </p:nvSpPr>
        <p:spPr>
          <a:xfrm>
            <a:off x="505728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 name="PlaceHolder 2"/>
          <p:cNvSpPr>
            <a:spLocks noGrp="1"/>
          </p:cNvSpPr>
          <p:nvPr>
            <p:ph/>
          </p:nvPr>
        </p:nvSpPr>
        <p:spPr>
          <a:xfrm>
            <a:off x="684360" y="6858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7" name="PlaceHolder 3"/>
          <p:cNvSpPr>
            <a:spLocks noGrp="1"/>
          </p:cNvSpPr>
          <p:nvPr>
            <p:ph/>
          </p:nvPr>
        </p:nvSpPr>
        <p:spPr>
          <a:xfrm>
            <a:off x="3570120" y="6858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4"/>
          <p:cNvSpPr>
            <a:spLocks noGrp="1"/>
          </p:cNvSpPr>
          <p:nvPr>
            <p:ph/>
          </p:nvPr>
        </p:nvSpPr>
        <p:spPr>
          <a:xfrm>
            <a:off x="6455520" y="6858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9" name="PlaceHolder 5"/>
          <p:cNvSpPr>
            <a:spLocks noGrp="1"/>
          </p:cNvSpPr>
          <p:nvPr>
            <p:ph/>
          </p:nvPr>
        </p:nvSpPr>
        <p:spPr>
          <a:xfrm>
            <a:off x="684360" y="25740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6"/>
          <p:cNvSpPr>
            <a:spLocks noGrp="1"/>
          </p:cNvSpPr>
          <p:nvPr>
            <p:ph/>
          </p:nvPr>
        </p:nvSpPr>
        <p:spPr>
          <a:xfrm>
            <a:off x="3570120" y="25740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1" name="PlaceHolder 7"/>
          <p:cNvSpPr>
            <a:spLocks noGrp="1"/>
          </p:cNvSpPr>
          <p:nvPr>
            <p:ph/>
          </p:nvPr>
        </p:nvSpPr>
        <p:spPr>
          <a:xfrm>
            <a:off x="6455520" y="25740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subTitle"/>
          </p:nvPr>
        </p:nvSpPr>
        <p:spPr>
          <a:xfrm>
            <a:off x="684360" y="685800"/>
            <a:ext cx="8534160" cy="36147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p:nvPr>
        </p:nvSpPr>
        <p:spPr>
          <a:xfrm>
            <a:off x="684360" y="685800"/>
            <a:ext cx="853416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p:nvPr>
        </p:nvSpPr>
        <p:spPr>
          <a:xfrm>
            <a:off x="68436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3"/>
          <p:cNvSpPr>
            <a:spLocks noGrp="1"/>
          </p:cNvSpPr>
          <p:nvPr>
            <p:ph/>
          </p:nvPr>
        </p:nvSpPr>
        <p:spPr>
          <a:xfrm>
            <a:off x="505728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684360" y="4487400"/>
            <a:ext cx="8534160" cy="69850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p:nvPr>
        </p:nvSpPr>
        <p:spPr>
          <a:xfrm>
            <a:off x="68436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3"/>
          <p:cNvSpPr>
            <a:spLocks noGrp="1"/>
          </p:cNvSpPr>
          <p:nvPr>
            <p:ph/>
          </p:nvPr>
        </p:nvSpPr>
        <p:spPr>
          <a:xfrm>
            <a:off x="505728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4"/>
          <p:cNvSpPr>
            <a:spLocks noGrp="1"/>
          </p:cNvSpPr>
          <p:nvPr>
            <p:ph/>
          </p:nvPr>
        </p:nvSpPr>
        <p:spPr>
          <a:xfrm>
            <a:off x="68436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subTitle"/>
          </p:nvPr>
        </p:nvSpPr>
        <p:spPr>
          <a:xfrm>
            <a:off x="684360" y="685800"/>
            <a:ext cx="8534160" cy="36147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7" name="PlaceHolder 2"/>
          <p:cNvSpPr>
            <a:spLocks noGrp="1"/>
          </p:cNvSpPr>
          <p:nvPr>
            <p:ph/>
          </p:nvPr>
        </p:nvSpPr>
        <p:spPr>
          <a:xfrm>
            <a:off x="68436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3"/>
          <p:cNvSpPr>
            <a:spLocks noGrp="1"/>
          </p:cNvSpPr>
          <p:nvPr>
            <p:ph/>
          </p:nvPr>
        </p:nvSpPr>
        <p:spPr>
          <a:xfrm>
            <a:off x="505728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4"/>
          <p:cNvSpPr>
            <a:spLocks noGrp="1"/>
          </p:cNvSpPr>
          <p:nvPr>
            <p:ph/>
          </p:nvPr>
        </p:nvSpPr>
        <p:spPr>
          <a:xfrm>
            <a:off x="505728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p:nvPr>
        </p:nvSpPr>
        <p:spPr>
          <a:xfrm>
            <a:off x="68436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 name="PlaceHolder 3"/>
          <p:cNvSpPr>
            <a:spLocks noGrp="1"/>
          </p:cNvSpPr>
          <p:nvPr>
            <p:ph/>
          </p:nvPr>
        </p:nvSpPr>
        <p:spPr>
          <a:xfrm>
            <a:off x="505728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 name="PlaceHolder 4"/>
          <p:cNvSpPr>
            <a:spLocks noGrp="1"/>
          </p:cNvSpPr>
          <p:nvPr>
            <p:ph/>
          </p:nvPr>
        </p:nvSpPr>
        <p:spPr>
          <a:xfrm>
            <a:off x="684360" y="2574000"/>
            <a:ext cx="853416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5" name="PlaceHolder 2"/>
          <p:cNvSpPr>
            <a:spLocks noGrp="1"/>
          </p:cNvSpPr>
          <p:nvPr>
            <p:ph/>
          </p:nvPr>
        </p:nvSpPr>
        <p:spPr>
          <a:xfrm>
            <a:off x="684360" y="685800"/>
            <a:ext cx="853416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6" name="PlaceHolder 3"/>
          <p:cNvSpPr>
            <a:spLocks noGrp="1"/>
          </p:cNvSpPr>
          <p:nvPr>
            <p:ph/>
          </p:nvPr>
        </p:nvSpPr>
        <p:spPr>
          <a:xfrm>
            <a:off x="684360" y="2574000"/>
            <a:ext cx="853416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p:nvPr>
        </p:nvSpPr>
        <p:spPr>
          <a:xfrm>
            <a:off x="68436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9" name="PlaceHolder 3"/>
          <p:cNvSpPr>
            <a:spLocks noGrp="1"/>
          </p:cNvSpPr>
          <p:nvPr>
            <p:ph/>
          </p:nvPr>
        </p:nvSpPr>
        <p:spPr>
          <a:xfrm>
            <a:off x="505728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0" name="PlaceHolder 4"/>
          <p:cNvSpPr>
            <a:spLocks noGrp="1"/>
          </p:cNvSpPr>
          <p:nvPr>
            <p:ph/>
          </p:nvPr>
        </p:nvSpPr>
        <p:spPr>
          <a:xfrm>
            <a:off x="68436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 name="PlaceHolder 5"/>
          <p:cNvSpPr>
            <a:spLocks noGrp="1"/>
          </p:cNvSpPr>
          <p:nvPr>
            <p:ph/>
          </p:nvPr>
        </p:nvSpPr>
        <p:spPr>
          <a:xfrm>
            <a:off x="505728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p:nvPr>
        </p:nvSpPr>
        <p:spPr>
          <a:xfrm>
            <a:off x="684360" y="6858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4" name="PlaceHolder 3"/>
          <p:cNvSpPr>
            <a:spLocks noGrp="1"/>
          </p:cNvSpPr>
          <p:nvPr>
            <p:ph/>
          </p:nvPr>
        </p:nvSpPr>
        <p:spPr>
          <a:xfrm>
            <a:off x="3570120" y="6858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5" name="PlaceHolder 4"/>
          <p:cNvSpPr>
            <a:spLocks noGrp="1"/>
          </p:cNvSpPr>
          <p:nvPr>
            <p:ph/>
          </p:nvPr>
        </p:nvSpPr>
        <p:spPr>
          <a:xfrm>
            <a:off x="6455520" y="6858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6" name="PlaceHolder 5"/>
          <p:cNvSpPr>
            <a:spLocks noGrp="1"/>
          </p:cNvSpPr>
          <p:nvPr>
            <p:ph/>
          </p:nvPr>
        </p:nvSpPr>
        <p:spPr>
          <a:xfrm>
            <a:off x="684360" y="25740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6"/>
          <p:cNvSpPr>
            <a:spLocks noGrp="1"/>
          </p:cNvSpPr>
          <p:nvPr>
            <p:ph/>
          </p:nvPr>
        </p:nvSpPr>
        <p:spPr>
          <a:xfrm>
            <a:off x="3570120" y="25740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8" name="PlaceHolder 7"/>
          <p:cNvSpPr>
            <a:spLocks noGrp="1"/>
          </p:cNvSpPr>
          <p:nvPr>
            <p:ph/>
          </p:nvPr>
        </p:nvSpPr>
        <p:spPr>
          <a:xfrm>
            <a:off x="6455520" y="2574000"/>
            <a:ext cx="27478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684360" y="685800"/>
            <a:ext cx="853416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68436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505728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84360" y="4487400"/>
            <a:ext cx="8534160" cy="69850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68436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505728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4"/>
          <p:cNvSpPr>
            <a:spLocks noGrp="1"/>
          </p:cNvSpPr>
          <p:nvPr>
            <p:ph/>
          </p:nvPr>
        </p:nvSpPr>
        <p:spPr>
          <a:xfrm>
            <a:off x="68436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684360" y="685800"/>
            <a:ext cx="4164480" cy="361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505728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4"/>
          <p:cNvSpPr>
            <a:spLocks noGrp="1"/>
          </p:cNvSpPr>
          <p:nvPr>
            <p:ph/>
          </p:nvPr>
        </p:nvSpPr>
        <p:spPr>
          <a:xfrm>
            <a:off x="5057280" y="25740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68436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5057280" y="685800"/>
            <a:ext cx="416448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684360" y="2574000"/>
            <a:ext cx="8534160" cy="1724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2d2ef"/>
            </a:gs>
            <a:gs pos="100000">
              <a:srgbClr val="05578d"/>
            </a:gs>
          </a:gsLst>
          <a:lin ang="6120000"/>
        </a:gradFill>
      </p:bgPr>
    </p:bg>
    <p:spTree>
      <p:nvGrpSpPr>
        <p:cNvPr id="1" name=""/>
        <p:cNvGrpSpPr/>
        <p:nvPr/>
      </p:nvGrpSpPr>
      <p:grpSpPr>
        <a:xfrm>
          <a:off x="0" y="0"/>
          <a:ext cx="0" cy="0"/>
          <a:chOff x="0" y="0"/>
          <a:chExt cx="0" cy="0"/>
        </a:xfrm>
      </p:grpSpPr>
      <p:grpSp>
        <p:nvGrpSpPr>
          <p:cNvPr id="0" name="Google Shape;6;p14"/>
          <p:cNvGrpSpPr/>
          <p:nvPr/>
        </p:nvGrpSpPr>
        <p:grpSpPr>
          <a:xfrm>
            <a:off x="9207000" y="2963160"/>
            <a:ext cx="2981520" cy="3208680"/>
            <a:chOff x="9207000" y="2963160"/>
            <a:chExt cx="2981520" cy="3208680"/>
          </a:xfrm>
        </p:grpSpPr>
        <p:sp>
          <p:nvSpPr>
            <p:cNvPr id="1" name="Google Shape;7;p14"/>
            <p:cNvSpPr/>
            <p:nvPr/>
          </p:nvSpPr>
          <p:spPr>
            <a:xfrm flipH="1">
              <a:off x="11275200" y="2963160"/>
              <a:ext cx="912600" cy="9126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2" name="Google Shape;8;p14"/>
            <p:cNvSpPr/>
            <p:nvPr/>
          </p:nvSpPr>
          <p:spPr>
            <a:xfrm flipH="1">
              <a:off x="9207000" y="3190320"/>
              <a:ext cx="2981520" cy="29815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3" name="Google Shape;9;p14"/>
            <p:cNvSpPr/>
            <p:nvPr/>
          </p:nvSpPr>
          <p:spPr>
            <a:xfrm flipH="1">
              <a:off x="10291680" y="3285000"/>
              <a:ext cx="1896120" cy="18961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4" name="Google Shape;10;p14"/>
            <p:cNvSpPr/>
            <p:nvPr/>
          </p:nvSpPr>
          <p:spPr>
            <a:xfrm flipH="1">
              <a:off x="10443240" y="3130920"/>
              <a:ext cx="1745280" cy="1745280"/>
            </a:xfrm>
            <a:custGeom>
              <a:avLst/>
              <a:gdLst/>
              <a:ahLst/>
              <a:rect l="l" t="t" r="r" b="b"/>
              <a:pathLst>
                <a:path w="21600" h="21600">
                  <a:moveTo>
                    <a:pt x="0" y="0"/>
                  </a:moveTo>
                  <a:lnTo>
                    <a:pt x="21600" y="21600"/>
                  </a:lnTo>
                </a:path>
              </a:pathLst>
            </a:custGeom>
            <a:noFill/>
            <a:ln w="28575">
              <a:solidFill>
                <a:srgbClr val="ffffff"/>
              </a:solidFill>
              <a:round/>
            </a:ln>
          </p:spPr>
          <p:style>
            <a:lnRef idx="0"/>
            <a:fillRef idx="0"/>
            <a:effectRef idx="0"/>
            <a:fontRef idx="minor"/>
          </p:style>
        </p:sp>
        <p:sp>
          <p:nvSpPr>
            <p:cNvPr id="5" name="Google Shape;11;p14"/>
            <p:cNvSpPr/>
            <p:nvPr/>
          </p:nvSpPr>
          <p:spPr>
            <a:xfrm flipH="1">
              <a:off x="10918080" y="3683160"/>
              <a:ext cx="1269720" cy="1269720"/>
            </a:xfrm>
            <a:custGeom>
              <a:avLst/>
              <a:gdLst/>
              <a:ahLst/>
              <a:rect l="l" t="t" r="r" b="b"/>
              <a:pathLst>
                <a:path w="21600" h="21600">
                  <a:moveTo>
                    <a:pt x="0" y="0"/>
                  </a:moveTo>
                  <a:lnTo>
                    <a:pt x="21600" y="21600"/>
                  </a:lnTo>
                </a:path>
              </a:pathLst>
            </a:custGeom>
            <a:noFill/>
            <a:ln w="28575">
              <a:solidFill>
                <a:srgbClr val="ffffff"/>
              </a:solidFill>
              <a:round/>
            </a:ln>
          </p:spPr>
          <p:style>
            <a:lnRef idx="0"/>
            <a:fillRef idx="0"/>
            <a:effectRef idx="0"/>
            <a:fontRef idx="minor"/>
          </p:style>
        </p:sp>
      </p:grpSp>
      <p:sp>
        <p:nvSpPr>
          <p:cNvPr id="6" name="PlaceHolder 1"/>
          <p:cNvSpPr>
            <a:spLocks noGrp="1"/>
          </p:cNvSpPr>
          <p:nvPr>
            <p:ph type="title"/>
          </p:nvPr>
        </p:nvSpPr>
        <p:spPr>
          <a:xfrm>
            <a:off x="684360" y="685800"/>
            <a:ext cx="8000640" cy="2971440"/>
          </a:xfrm>
          <a:prstGeom prst="rect">
            <a:avLst/>
          </a:prstGeom>
          <a:noFill/>
          <a:ln w="0">
            <a:noFill/>
          </a:ln>
        </p:spPr>
        <p:txBody>
          <a:bodyPr anchor="b">
            <a:normAutofit/>
          </a:bodyPr>
          <a:p>
            <a:r>
              <a:rPr b="0" lang="en-IN" sz="4800" spc="-1" strike="noStrike">
                <a:solidFill>
                  <a:srgbClr val="000000"/>
                </a:solidFill>
                <a:latin typeface="Arial"/>
              </a:rPr>
              <a:t>Click to edit the title text format</a:t>
            </a:r>
            <a:endParaRPr b="0" lang="en-IN" sz="4800" spc="-1" strike="noStrike">
              <a:solidFill>
                <a:srgbClr val="000000"/>
              </a:solidFill>
              <a:latin typeface="Arial"/>
            </a:endParaRPr>
          </a:p>
        </p:txBody>
      </p:sp>
      <p:sp>
        <p:nvSpPr>
          <p:cNvPr id="7" name="PlaceHolder 2"/>
          <p:cNvSpPr>
            <a:spLocks noGrp="1"/>
          </p:cNvSpPr>
          <p:nvPr>
            <p:ph type="dt"/>
          </p:nvPr>
        </p:nvSpPr>
        <p:spPr>
          <a:xfrm>
            <a:off x="9904320" y="6172200"/>
            <a:ext cx="1599840" cy="364680"/>
          </a:xfrm>
          <a:prstGeom prst="rect">
            <a:avLst/>
          </a:prstGeom>
          <a:noFill/>
          <a:ln w="0">
            <a:noFill/>
          </a:ln>
        </p:spPr>
        <p:txBody>
          <a:bodyPr anchor="t">
            <a:noAutofit/>
          </a:bodyPr>
          <a:p>
            <a:endParaRPr b="0" lang="en-IN" sz="2400" spc="-1" strike="noStrike">
              <a:latin typeface="Times New Roman"/>
            </a:endParaRPr>
          </a:p>
        </p:txBody>
      </p:sp>
      <p:sp>
        <p:nvSpPr>
          <p:cNvPr id="8" name="PlaceHolder 3"/>
          <p:cNvSpPr>
            <a:spLocks noGrp="1"/>
          </p:cNvSpPr>
          <p:nvPr>
            <p:ph type="ftr"/>
          </p:nvPr>
        </p:nvSpPr>
        <p:spPr>
          <a:xfrm>
            <a:off x="684360" y="6172200"/>
            <a:ext cx="7543440" cy="364680"/>
          </a:xfrm>
          <a:prstGeom prst="rect">
            <a:avLst/>
          </a:prstGeom>
          <a:noFill/>
          <a:ln w="0">
            <a:noFill/>
          </a:ln>
        </p:spPr>
        <p:txBody>
          <a:bodyPr anchor="t">
            <a:noAutofit/>
          </a:bodyPr>
          <a:p>
            <a:endParaRPr b="0" lang="en-IN" sz="2400" spc="-1" strike="noStrike">
              <a:latin typeface="Times New Roman"/>
            </a:endParaRPr>
          </a:p>
        </p:txBody>
      </p:sp>
      <p:sp>
        <p:nvSpPr>
          <p:cNvPr id="9" name="PlaceHolder 4"/>
          <p:cNvSpPr>
            <a:spLocks noGrp="1"/>
          </p:cNvSpPr>
          <p:nvPr>
            <p:ph type="sldNum"/>
          </p:nvPr>
        </p:nvSpPr>
        <p:spPr>
          <a:xfrm>
            <a:off x="10363320" y="5578560"/>
            <a:ext cx="1141920" cy="669600"/>
          </a:xfrm>
          <a:prstGeom prst="rect">
            <a:avLst/>
          </a:prstGeom>
          <a:noFill/>
          <a:ln w="0">
            <a:noFill/>
          </a:ln>
        </p:spPr>
        <p:txBody>
          <a:bodyPr anchor="b">
            <a:noAutofit/>
          </a:bodyPr>
          <a:p>
            <a:pPr algn="r">
              <a:lnSpc>
                <a:spcPct val="100000"/>
              </a:lnSpc>
              <a:tabLst>
                <a:tab algn="l" pos="0"/>
              </a:tabLst>
            </a:pPr>
            <a:fld id="{4E0DB7F2-3372-4CD7-B0E5-344E1C817A39}" type="slidenum">
              <a:rPr b="0" lang="en-US" sz="3200" spc="-1" strike="noStrike">
                <a:solidFill>
                  <a:srgbClr val="09304a"/>
                </a:solidFill>
                <a:latin typeface="Century Gothic"/>
                <a:ea typeface="Century Gothic"/>
              </a:rPr>
              <a:t>&lt;number&gt;</a:t>
            </a:fld>
            <a:endParaRPr b="0" lang="en-IN" sz="3200" spc="-1" strike="noStrike">
              <a:latin typeface="Times New Roman"/>
            </a:endParaRPr>
          </a:p>
        </p:txBody>
      </p:sp>
      <p:sp>
        <p:nvSpPr>
          <p:cNvPr id="10" name="Google Shape;23;p15"/>
          <p:cNvSpPr/>
          <p:nvPr/>
        </p:nvSpPr>
        <p:spPr>
          <a:xfrm flipH="1">
            <a:off x="8228160" y="8640"/>
            <a:ext cx="3809520" cy="3809520"/>
          </a:xfrm>
          <a:custGeom>
            <a:avLst/>
            <a:gdLst/>
            <a:ahLst/>
            <a:rect l="l" t="t" r="r" b="b"/>
            <a:pathLst>
              <a:path w="21600" h="21600">
                <a:moveTo>
                  <a:pt x="0" y="0"/>
                </a:moveTo>
                <a:lnTo>
                  <a:pt x="21600" y="21600"/>
                </a:lnTo>
              </a:path>
            </a:pathLst>
          </a:custGeom>
          <a:noFill/>
          <a:ln w="12700">
            <a:solidFill>
              <a:srgbClr val="ffffff"/>
            </a:solidFill>
            <a:round/>
          </a:ln>
        </p:spPr>
        <p:style>
          <a:lnRef idx="0"/>
          <a:fillRef idx="0"/>
          <a:effectRef idx="0"/>
          <a:fontRef idx="minor"/>
        </p:style>
      </p:sp>
      <p:sp>
        <p:nvSpPr>
          <p:cNvPr id="11" name="Google Shape;24;p15"/>
          <p:cNvSpPr/>
          <p:nvPr/>
        </p:nvSpPr>
        <p:spPr>
          <a:xfrm flipH="1">
            <a:off x="6108120" y="91440"/>
            <a:ext cx="6080400" cy="6080400"/>
          </a:xfrm>
          <a:custGeom>
            <a:avLst/>
            <a:gdLst/>
            <a:ahLst/>
            <a:rect l="l" t="t" r="r" b="b"/>
            <a:pathLst>
              <a:path w="21600" h="21600">
                <a:moveTo>
                  <a:pt x="0" y="0"/>
                </a:moveTo>
                <a:lnTo>
                  <a:pt x="21600" y="21600"/>
                </a:lnTo>
              </a:path>
            </a:pathLst>
          </a:custGeom>
          <a:noFill/>
          <a:ln w="12700">
            <a:solidFill>
              <a:srgbClr val="ffffff"/>
            </a:solidFill>
            <a:round/>
          </a:ln>
        </p:spPr>
        <p:style>
          <a:lnRef idx="0"/>
          <a:fillRef idx="0"/>
          <a:effectRef idx="0"/>
          <a:fontRef idx="minor"/>
        </p:style>
      </p:sp>
      <p:sp>
        <p:nvSpPr>
          <p:cNvPr id="12" name="Google Shape;25;p15"/>
          <p:cNvSpPr/>
          <p:nvPr/>
        </p:nvSpPr>
        <p:spPr>
          <a:xfrm flipH="1">
            <a:off x="7235280" y="228600"/>
            <a:ext cx="4952520" cy="4952520"/>
          </a:xfrm>
          <a:custGeom>
            <a:avLst/>
            <a:gdLst/>
            <a:ahLst/>
            <a:rect l="l" t="t" r="r" b="b"/>
            <a:pathLst>
              <a:path w="21600" h="21600">
                <a:moveTo>
                  <a:pt x="0" y="0"/>
                </a:moveTo>
                <a:lnTo>
                  <a:pt x="21600" y="21600"/>
                </a:lnTo>
              </a:path>
            </a:pathLst>
          </a:custGeom>
          <a:noFill/>
          <a:ln w="12700">
            <a:solidFill>
              <a:srgbClr val="ffffff"/>
            </a:solidFill>
            <a:round/>
          </a:ln>
        </p:spPr>
        <p:style>
          <a:lnRef idx="0"/>
          <a:fillRef idx="0"/>
          <a:effectRef idx="0"/>
          <a:fontRef idx="minor"/>
        </p:style>
      </p:sp>
      <p:sp>
        <p:nvSpPr>
          <p:cNvPr id="13" name="Google Shape;26;p15"/>
          <p:cNvSpPr/>
          <p:nvPr/>
        </p:nvSpPr>
        <p:spPr>
          <a:xfrm flipH="1">
            <a:off x="7335720" y="32400"/>
            <a:ext cx="4852800" cy="4852800"/>
          </a:xfrm>
          <a:custGeom>
            <a:avLst/>
            <a:gdLst/>
            <a:ahLst/>
            <a:rect l="l" t="t" r="r" b="b"/>
            <a:pathLst>
              <a:path w="21600" h="21600">
                <a:moveTo>
                  <a:pt x="0" y="0"/>
                </a:moveTo>
                <a:lnTo>
                  <a:pt x="21600" y="21600"/>
                </a:lnTo>
              </a:path>
            </a:pathLst>
          </a:custGeom>
          <a:noFill/>
          <a:ln w="31750">
            <a:solidFill>
              <a:srgbClr val="ffffff"/>
            </a:solidFill>
            <a:round/>
          </a:ln>
        </p:spPr>
        <p:style>
          <a:lnRef idx="0"/>
          <a:fillRef idx="0"/>
          <a:effectRef idx="0"/>
          <a:fontRef idx="minor"/>
        </p:style>
      </p:sp>
      <p:sp>
        <p:nvSpPr>
          <p:cNvPr id="14" name="Google Shape;27;p15"/>
          <p:cNvSpPr/>
          <p:nvPr/>
        </p:nvSpPr>
        <p:spPr>
          <a:xfrm flipH="1">
            <a:off x="7845480" y="609480"/>
            <a:ext cx="4343040" cy="4343040"/>
          </a:xfrm>
          <a:custGeom>
            <a:avLst/>
            <a:gdLst/>
            <a:ahLst/>
            <a:rect l="l" t="t" r="r" b="b"/>
            <a:pathLst>
              <a:path w="21600" h="21600">
                <a:moveTo>
                  <a:pt x="0" y="0"/>
                </a:moveTo>
                <a:lnTo>
                  <a:pt x="21600" y="21600"/>
                </a:lnTo>
              </a:path>
            </a:pathLst>
          </a:custGeom>
          <a:noFill/>
          <a:ln w="31750">
            <a:solidFill>
              <a:srgbClr val="ffffff"/>
            </a:solidFill>
            <a:round/>
          </a:ln>
        </p:spPr>
        <p:style>
          <a:lnRef idx="0"/>
          <a:fillRef idx="0"/>
          <a:effectRef idx="0"/>
          <a:fontRef idx="minor"/>
        </p:style>
      </p: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2d2ef"/>
            </a:gs>
            <a:gs pos="100000">
              <a:srgbClr val="05578d"/>
            </a:gs>
          </a:gsLst>
          <a:lin ang="6120000"/>
        </a:gradFill>
      </p:bgPr>
    </p:bg>
    <p:spTree>
      <p:nvGrpSpPr>
        <p:cNvPr id="1" name=""/>
        <p:cNvGrpSpPr/>
        <p:nvPr/>
      </p:nvGrpSpPr>
      <p:grpSpPr>
        <a:xfrm>
          <a:off x="0" y="0"/>
          <a:ext cx="0" cy="0"/>
          <a:chOff x="0" y="0"/>
          <a:chExt cx="0" cy="0"/>
        </a:xfrm>
      </p:grpSpPr>
      <p:grpSp>
        <p:nvGrpSpPr>
          <p:cNvPr id="52" name="Google Shape;6;p14"/>
          <p:cNvGrpSpPr/>
          <p:nvPr/>
        </p:nvGrpSpPr>
        <p:grpSpPr>
          <a:xfrm>
            <a:off x="9207000" y="2963160"/>
            <a:ext cx="2981520" cy="3208680"/>
            <a:chOff x="9207000" y="2963160"/>
            <a:chExt cx="2981520" cy="3208680"/>
          </a:xfrm>
        </p:grpSpPr>
        <p:sp>
          <p:nvSpPr>
            <p:cNvPr id="53" name="Google Shape;7;p14"/>
            <p:cNvSpPr/>
            <p:nvPr/>
          </p:nvSpPr>
          <p:spPr>
            <a:xfrm flipH="1">
              <a:off x="11275200" y="2963160"/>
              <a:ext cx="912600" cy="91260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54" name="Google Shape;8;p14"/>
            <p:cNvSpPr/>
            <p:nvPr/>
          </p:nvSpPr>
          <p:spPr>
            <a:xfrm flipH="1">
              <a:off x="9207000" y="3190320"/>
              <a:ext cx="2981520" cy="29815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55" name="Google Shape;9;p14"/>
            <p:cNvSpPr/>
            <p:nvPr/>
          </p:nvSpPr>
          <p:spPr>
            <a:xfrm flipH="1">
              <a:off x="10291680" y="3285000"/>
              <a:ext cx="1896120" cy="189612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56" name="Google Shape;10;p14"/>
            <p:cNvSpPr/>
            <p:nvPr/>
          </p:nvSpPr>
          <p:spPr>
            <a:xfrm flipH="1">
              <a:off x="10443240" y="3130920"/>
              <a:ext cx="1745280" cy="1745280"/>
            </a:xfrm>
            <a:custGeom>
              <a:avLst/>
              <a:gdLst/>
              <a:ahLst/>
              <a:rect l="l" t="t" r="r" b="b"/>
              <a:pathLst>
                <a:path w="21600" h="21600">
                  <a:moveTo>
                    <a:pt x="0" y="0"/>
                  </a:moveTo>
                  <a:lnTo>
                    <a:pt x="21600" y="21600"/>
                  </a:lnTo>
                </a:path>
              </a:pathLst>
            </a:custGeom>
            <a:noFill/>
            <a:ln w="28575">
              <a:solidFill>
                <a:srgbClr val="ffffff"/>
              </a:solidFill>
              <a:round/>
            </a:ln>
          </p:spPr>
          <p:style>
            <a:lnRef idx="0"/>
            <a:fillRef idx="0"/>
            <a:effectRef idx="0"/>
            <a:fontRef idx="minor"/>
          </p:style>
        </p:sp>
        <p:sp>
          <p:nvSpPr>
            <p:cNvPr id="57" name="Google Shape;11;p14"/>
            <p:cNvSpPr/>
            <p:nvPr/>
          </p:nvSpPr>
          <p:spPr>
            <a:xfrm flipH="1">
              <a:off x="10918080" y="3683160"/>
              <a:ext cx="1269720" cy="1269720"/>
            </a:xfrm>
            <a:custGeom>
              <a:avLst/>
              <a:gdLst/>
              <a:ahLst/>
              <a:rect l="l" t="t" r="r" b="b"/>
              <a:pathLst>
                <a:path w="21600" h="21600">
                  <a:moveTo>
                    <a:pt x="0" y="0"/>
                  </a:moveTo>
                  <a:lnTo>
                    <a:pt x="21600" y="21600"/>
                  </a:lnTo>
                </a:path>
              </a:pathLst>
            </a:custGeom>
            <a:noFill/>
            <a:ln w="28575">
              <a:solidFill>
                <a:srgbClr val="ffffff"/>
              </a:solidFill>
              <a:round/>
            </a:ln>
          </p:spPr>
          <p:style>
            <a:lnRef idx="0"/>
            <a:fillRef idx="0"/>
            <a:effectRef idx="0"/>
            <a:fontRef idx="minor"/>
          </p:style>
        </p:sp>
      </p:grpSp>
      <p:sp>
        <p:nvSpPr>
          <p:cNvPr id="58" name="PlaceHolder 1"/>
          <p:cNvSpPr>
            <a:spLocks noGrp="1"/>
          </p:cNvSpPr>
          <p:nvPr>
            <p:ph type="title"/>
          </p:nvPr>
        </p:nvSpPr>
        <p:spPr>
          <a:xfrm>
            <a:off x="684360" y="4487400"/>
            <a:ext cx="8534160" cy="1506600"/>
          </a:xfrm>
          <a:prstGeom prst="rect">
            <a:avLst/>
          </a:prstGeom>
          <a:noFill/>
          <a:ln w="0">
            <a:noFill/>
          </a:ln>
        </p:spPr>
        <p:txBody>
          <a:bodyPr anchor="ctr">
            <a:norm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59" name="PlaceHolder 2"/>
          <p:cNvSpPr>
            <a:spLocks noGrp="1"/>
          </p:cNvSpPr>
          <p:nvPr>
            <p:ph type="body"/>
          </p:nvPr>
        </p:nvSpPr>
        <p:spPr>
          <a:xfrm>
            <a:off x="684360" y="685800"/>
            <a:ext cx="8534160" cy="3614760"/>
          </a:xfrm>
          <a:prstGeom prst="rect">
            <a:avLst/>
          </a:prstGeom>
          <a:noFill/>
          <a:ln w="0">
            <a:noFill/>
          </a:ln>
        </p:spPr>
        <p:txBody>
          <a:bodyPr anchor="ctr">
            <a:norm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Arial"/>
              </a:rPr>
              <a:t>Click to edit the outline text format</a:t>
            </a:r>
            <a:endParaRPr b="0" lang="en-IN"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60" name="PlaceHolder 3"/>
          <p:cNvSpPr>
            <a:spLocks noGrp="1"/>
          </p:cNvSpPr>
          <p:nvPr>
            <p:ph type="dt"/>
          </p:nvPr>
        </p:nvSpPr>
        <p:spPr>
          <a:xfrm>
            <a:off x="9904320" y="6172200"/>
            <a:ext cx="1599840" cy="364680"/>
          </a:xfrm>
          <a:prstGeom prst="rect">
            <a:avLst/>
          </a:prstGeom>
          <a:noFill/>
          <a:ln w="0">
            <a:noFill/>
          </a:ln>
        </p:spPr>
        <p:txBody>
          <a:bodyPr anchor="t">
            <a:noAutofit/>
          </a:bodyPr>
          <a:p>
            <a:endParaRPr b="0" lang="en-IN" sz="2400" spc="-1" strike="noStrike">
              <a:latin typeface="Times New Roman"/>
            </a:endParaRPr>
          </a:p>
        </p:txBody>
      </p:sp>
      <p:sp>
        <p:nvSpPr>
          <p:cNvPr id="61" name="PlaceHolder 4"/>
          <p:cNvSpPr>
            <a:spLocks noGrp="1"/>
          </p:cNvSpPr>
          <p:nvPr>
            <p:ph type="ftr"/>
          </p:nvPr>
        </p:nvSpPr>
        <p:spPr>
          <a:xfrm>
            <a:off x="684360" y="6172200"/>
            <a:ext cx="7543440" cy="364680"/>
          </a:xfrm>
          <a:prstGeom prst="rect">
            <a:avLst/>
          </a:prstGeom>
          <a:noFill/>
          <a:ln w="0">
            <a:noFill/>
          </a:ln>
        </p:spPr>
        <p:txBody>
          <a:bodyPr anchor="t">
            <a:noAutofit/>
          </a:bodyPr>
          <a:p>
            <a:endParaRPr b="0" lang="en-IN" sz="2400" spc="-1" strike="noStrike">
              <a:latin typeface="Times New Roman"/>
            </a:endParaRPr>
          </a:p>
        </p:txBody>
      </p:sp>
      <p:sp>
        <p:nvSpPr>
          <p:cNvPr id="62" name="PlaceHolder 5"/>
          <p:cNvSpPr>
            <a:spLocks noGrp="1"/>
          </p:cNvSpPr>
          <p:nvPr>
            <p:ph type="sldNum"/>
          </p:nvPr>
        </p:nvSpPr>
        <p:spPr>
          <a:xfrm>
            <a:off x="10363320" y="5578560"/>
            <a:ext cx="1141920" cy="669600"/>
          </a:xfrm>
          <a:prstGeom prst="rect">
            <a:avLst/>
          </a:prstGeom>
          <a:noFill/>
          <a:ln w="0">
            <a:noFill/>
          </a:ln>
        </p:spPr>
        <p:txBody>
          <a:bodyPr anchor="b">
            <a:noAutofit/>
          </a:bodyPr>
          <a:p>
            <a:pPr algn="r">
              <a:lnSpc>
                <a:spcPct val="100000"/>
              </a:lnSpc>
              <a:tabLst>
                <a:tab algn="l" pos="0"/>
              </a:tabLst>
            </a:pPr>
            <a:fld id="{C2DC44DB-83A7-4B68-8377-17DC9FC0D740}" type="slidenum">
              <a:rPr b="0" lang="en-US" sz="3200" spc="-1" strike="noStrike">
                <a:solidFill>
                  <a:srgbClr val="09304a"/>
                </a:solidFill>
                <a:latin typeface="Century Gothic"/>
                <a:ea typeface="Century Gothic"/>
              </a:rPr>
              <a:t>&lt;number&gt;</a:t>
            </a:fld>
            <a:endParaRPr b="0" lang="en-IN" sz="3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4360" y="2537280"/>
            <a:ext cx="6400440" cy="3253680"/>
          </a:xfrm>
          <a:prstGeom prst="rect">
            <a:avLst/>
          </a:prstGeom>
          <a:noFill/>
          <a:ln w="0">
            <a:noFill/>
          </a:ln>
        </p:spPr>
        <p:txBody>
          <a:bodyPr anchor="t">
            <a:normAutofit/>
          </a:bodyPr>
          <a:p>
            <a:pPr>
              <a:lnSpc>
                <a:spcPct val="100000"/>
              </a:lnSpc>
              <a:tabLst>
                <a:tab algn="l" pos="0"/>
              </a:tabLst>
            </a:pPr>
            <a:r>
              <a:rPr b="0" lang="en-US" sz="2100" spc="-1" strike="noStrike">
                <a:solidFill>
                  <a:srgbClr val="ffffff"/>
                </a:solidFill>
                <a:latin typeface="Times New Roman"/>
                <a:ea typeface="Times New Roman"/>
              </a:rPr>
              <a:t>	</a:t>
            </a:r>
            <a:r>
              <a:rPr b="0" lang="en-US" sz="2100" spc="-1" strike="noStrike">
                <a:solidFill>
                  <a:srgbClr val="ffffff"/>
                </a:solidFill>
                <a:latin typeface="Times New Roman"/>
                <a:ea typeface="Times New Roman"/>
              </a:rPr>
              <a:t>	</a:t>
            </a:r>
            <a:r>
              <a:rPr b="0" lang="en-US" sz="3000" spc="-1" strike="noStrike">
                <a:solidFill>
                  <a:srgbClr val="ffffff"/>
                </a:solidFill>
                <a:latin typeface="Times New Roman"/>
                <a:ea typeface="Times New Roman"/>
              </a:rPr>
              <a:t>Money Laundering Detection</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p:nvPr>
        </p:nvSpPr>
        <p:spPr>
          <a:xfrm>
            <a:off x="684360" y="685800"/>
            <a:ext cx="10519920" cy="5418360"/>
          </a:xfrm>
          <a:prstGeom prst="rect">
            <a:avLst/>
          </a:prstGeom>
          <a:noFill/>
          <a:ln w="0">
            <a:noFill/>
          </a:ln>
        </p:spPr>
        <p:txBody>
          <a:bodyPr anchor="ctr">
            <a:normAutofit/>
          </a:bodyPr>
          <a:p>
            <a:pPr>
              <a:lnSpc>
                <a:spcPct val="100000"/>
              </a:lnSpc>
              <a:tabLst>
                <a:tab algn="l" pos="0"/>
              </a:tabLst>
            </a:pP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000" spc="-1" strike="noStrike">
                <a:solidFill>
                  <a:srgbClr val="ffffff"/>
                </a:solidFill>
                <a:latin typeface="Times New Roman"/>
                <a:ea typeface="Times New Roman"/>
              </a:rPr>
              <a:t>	</a:t>
            </a:r>
            <a:r>
              <a:rPr b="0" lang="en-US" sz="2200" spc="-1" strike="noStrike">
                <a:solidFill>
                  <a:srgbClr val="ffffff"/>
                </a:solidFill>
                <a:latin typeface="Times New Roman"/>
                <a:ea typeface="Times New Roman"/>
              </a:rPr>
              <a:t>Q &amp; A:</a:t>
            </a:r>
            <a:endParaRPr b="0" lang="en-IN" sz="22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Q1) What’s the source of data?</a:t>
            </a:r>
            <a:endParaRPr b="0" lang="en-IN" sz="1800" spc="-1" strike="noStrike">
              <a:solidFill>
                <a:srgbClr val="000000"/>
              </a:solidFill>
              <a:latin typeface="Arial"/>
            </a:endParaRPr>
          </a:p>
          <a:p>
            <a:pPr marL="457200">
              <a:lnSpc>
                <a:spcPct val="100000"/>
              </a:lnSpc>
              <a:spcBef>
                <a:spcPts val="961"/>
              </a:spcBef>
              <a:tabLst>
                <a:tab algn="l" pos="0"/>
              </a:tabLst>
            </a:pPr>
            <a:r>
              <a:rPr b="0" lang="en-US" sz="1800" spc="-1" strike="noStrike">
                <a:solidFill>
                  <a:srgbClr val="ffffff"/>
                </a:solidFill>
                <a:latin typeface="Times New Roman"/>
                <a:ea typeface="Times New Roman"/>
              </a:rPr>
              <a:t>The data  for training is provided by the client on a daily basis </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Q 2) What was the type of data?</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The data was the combination of numerical and Categorical values.</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Q 3) What’s the complete flow you followed in this Project?</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Refer slide 5</a:t>
            </a:r>
            <a:r>
              <a:rPr b="0" lang="en-US" sz="1800" spc="-1" strike="noStrike" baseline="30000">
                <a:solidFill>
                  <a:srgbClr val="ffffff"/>
                </a:solidFill>
                <a:latin typeface="Times New Roman"/>
                <a:ea typeface="Times New Roman"/>
              </a:rPr>
              <a:t>th</a:t>
            </a:r>
            <a:r>
              <a:rPr b="0" lang="en-US" sz="1800" spc="-1" strike="noStrike">
                <a:solidFill>
                  <a:srgbClr val="ffffff"/>
                </a:solidFill>
                <a:latin typeface="Times New Roman"/>
                <a:ea typeface="Times New Roman"/>
              </a:rPr>
              <a:t> for better Understanding </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Q 4) After the File validation what you do when the validation steps are failed</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An error is raised, saying what is the exact issue and then we raise the same issue with client</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to send a new proper file</a:t>
            </a: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684360" y="685800"/>
            <a:ext cx="11073960" cy="6307200"/>
          </a:xfrm>
          <a:prstGeom prst="rect">
            <a:avLst/>
          </a:prstGeom>
          <a:noFill/>
          <a:ln w="0">
            <a:noFill/>
          </a:ln>
        </p:spPr>
        <p:txBody>
          <a:bodyPr anchor="ctr">
            <a:normAutofit/>
          </a:bodyPr>
          <a:p>
            <a:pPr>
              <a:lnSpc>
                <a:spcPct val="100000"/>
              </a:lnSpc>
              <a:tabLst>
                <a:tab algn="l" pos="0"/>
              </a:tabLst>
            </a:pPr>
            <a:r>
              <a:rPr b="0" lang="en-US" sz="2000" spc="-1" strike="noStrike">
                <a:solidFill>
                  <a:srgbClr val="ffffff"/>
                </a:solidFill>
                <a:latin typeface="Times New Roman"/>
                <a:ea typeface="Times New Roman"/>
              </a:rPr>
              <a:t>Q 5) </a:t>
            </a:r>
            <a:r>
              <a:rPr b="0" lang="en-US" sz="1800" spc="-1" strike="noStrike">
                <a:solidFill>
                  <a:srgbClr val="ffffff"/>
                </a:solidFill>
                <a:latin typeface="Times New Roman"/>
                <a:ea typeface="Times New Roman"/>
              </a:rPr>
              <a:t>How logs are managed?</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We have a running log mechanism where we store logs for all the training steps in one training_log.logs file  </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and  for prediction files we store it in prediction_logs.log</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Q 6) What techniques were you using for data pre-processing?</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Removing unwanted attributes</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Visualizing  relation of independent variables with each other and output variables</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Checking and changing Distribution of continuous values</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Cleaning data and imputing if null values are present. </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Converting categorical data into numeric values.</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Scaling the data</a:t>
            </a:r>
            <a:endParaRPr b="0" lang="en-IN" sz="1800" spc="-1" strike="noStrike">
              <a:solidFill>
                <a:srgbClr val="000000"/>
              </a:solidFill>
              <a:latin typeface="Arial"/>
            </a:endParaRPr>
          </a:p>
          <a:p>
            <a:pPr marL="743040" indent="-194400">
              <a:lnSpc>
                <a:spcPct val="100000"/>
              </a:lnSpc>
              <a:spcBef>
                <a:spcPts val="96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p:nvPr>
        </p:nvSpPr>
        <p:spPr>
          <a:xfrm>
            <a:off x="684360" y="685800"/>
            <a:ext cx="10764720" cy="5933520"/>
          </a:xfrm>
          <a:prstGeom prst="rect">
            <a:avLst/>
          </a:prstGeom>
          <a:noFill/>
          <a:ln w="0">
            <a:noFill/>
          </a:ln>
        </p:spPr>
        <p:txBody>
          <a:bodyPr anchor="ctr">
            <a:normAutofit/>
          </a:bodyPr>
          <a:p>
            <a:pPr>
              <a:lnSpc>
                <a:spcPct val="100000"/>
              </a:lnSpc>
              <a:tabLst>
                <a:tab algn="l" pos="0"/>
              </a:tabLst>
            </a:pPr>
            <a:r>
              <a:rPr b="0" lang="en-US" sz="1800" spc="-1" strike="noStrike">
                <a:solidFill>
                  <a:srgbClr val="ffffff"/>
                </a:solidFill>
                <a:latin typeface="Times New Roman"/>
                <a:ea typeface="Times New Roman"/>
              </a:rPr>
              <a:t>Q 7) How training was done or what models were used?</a:t>
            </a:r>
            <a:endParaRPr b="0" lang="en-IN" sz="1800" spc="-1" strike="noStrike">
              <a:solidFill>
                <a:srgbClr val="000000"/>
              </a:solidFill>
              <a:latin typeface="Arial"/>
            </a:endParaRPr>
          </a:p>
          <a:p>
            <a:pPr marL="2858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Before diving the data in training and validation set we performed clustering over fit to divide the data into clusters.</a:t>
            </a:r>
            <a:endParaRPr b="0" lang="en-IN" sz="1800" spc="-1" strike="noStrike">
              <a:solidFill>
                <a:srgbClr val="000000"/>
              </a:solidFill>
              <a:latin typeface="Arial"/>
            </a:endParaRPr>
          </a:p>
          <a:p>
            <a:pPr marL="2858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As per cluster the training and validation data were divided.</a:t>
            </a:r>
            <a:endParaRPr b="0" lang="en-IN" sz="1800" spc="-1" strike="noStrike">
              <a:solidFill>
                <a:srgbClr val="000000"/>
              </a:solidFill>
              <a:latin typeface="Arial"/>
            </a:endParaRPr>
          </a:p>
          <a:p>
            <a:pPr marL="2858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The scaling was performed over training and validation data</a:t>
            </a:r>
            <a:endParaRPr b="0" lang="en-IN" sz="1800" spc="-1" strike="noStrike">
              <a:solidFill>
                <a:srgbClr val="000000"/>
              </a:solidFill>
              <a:latin typeface="Arial"/>
            </a:endParaRPr>
          </a:p>
          <a:p>
            <a:pPr marL="2858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Algorithms like RandomForest , XGBoost were used based on the recall final model was used for each cluster and we saved that model .</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Q 8) How Prediction was done?</a:t>
            </a:r>
            <a:endParaRPr b="0" lang="en-IN" sz="1800" spc="-1" strike="noStrike">
              <a:solidFill>
                <a:srgbClr val="000000"/>
              </a:solidFill>
              <a:latin typeface="Arial"/>
            </a:endParaRPr>
          </a:p>
          <a:p>
            <a:pPr>
              <a:lnSpc>
                <a:spcPct val="100000"/>
              </a:lnSpc>
              <a:spcBef>
                <a:spcPts val="961"/>
              </a:spcBef>
              <a:tabLst>
                <a:tab algn="l" pos="0"/>
              </a:tabLst>
            </a:pPr>
            <a:r>
              <a:rPr b="0" lang="en-US" sz="1800" spc="-1" strike="noStrike">
                <a:solidFill>
                  <a:srgbClr val="ffffff"/>
                </a:solidFill>
                <a:latin typeface="Times New Roman"/>
                <a:ea typeface="Times New Roman"/>
              </a:rPr>
              <a:t>The testing files are shared by the client .We Perform the same life cycle till the data is clustered .Then on the basis of cluster number model is loaded and perform prediction. In the end we get the accumulated data of predictions.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p:nvPr>
        </p:nvSpPr>
        <p:spPr>
          <a:xfrm>
            <a:off x="684360" y="685800"/>
            <a:ext cx="11125440" cy="3614760"/>
          </a:xfrm>
          <a:prstGeom prst="rect">
            <a:avLst/>
          </a:prstGeom>
          <a:noFill/>
          <a:ln w="0">
            <a:noFill/>
          </a:ln>
        </p:spPr>
        <p:txBody>
          <a:bodyPr anchor="ctr">
            <a:normAutofit/>
          </a:bodyPr>
          <a:p>
            <a:pPr marL="285840" indent="-285840">
              <a:lnSpc>
                <a:spcPct val="100000"/>
              </a:lnSpc>
              <a:buClr>
                <a:srgbClr val="ffffff"/>
              </a:buClr>
              <a:buFont typeface="Noto Sans Symbols"/>
              <a:buChar char="▶"/>
            </a:pPr>
            <a:r>
              <a:rPr b="0" lang="en-US" sz="1800" spc="-1" strike="noStrike">
                <a:solidFill>
                  <a:srgbClr val="ffffff"/>
                </a:solidFill>
                <a:latin typeface="Times New Roman"/>
                <a:ea typeface="Times New Roman"/>
              </a:rPr>
              <a:t>Q 9) What are the different stages of deployment?</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pPr>
            <a:r>
              <a:rPr b="0" lang="en-US" sz="1800" spc="-1" strike="noStrike">
                <a:solidFill>
                  <a:srgbClr val="ffffff"/>
                </a:solidFill>
                <a:latin typeface="Times New Roman"/>
                <a:ea typeface="Times New Roman"/>
              </a:rPr>
              <a:t>When the model is ready we deploy it  in Fire environment .Where SIT and UAT is performed over it.</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pPr>
            <a:r>
              <a:rPr b="0" lang="en-US" sz="1800" spc="-1" strike="noStrike">
                <a:solidFill>
                  <a:srgbClr val="ffffff"/>
                </a:solidFill>
                <a:latin typeface="Times New Roman"/>
                <a:ea typeface="Times New Roman"/>
              </a:rPr>
              <a:t>Once We get Sign off from Fire we deploy in Earth and UAT is performed over it.</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pPr>
            <a:r>
              <a:rPr b="0" lang="en-US" sz="1800" spc="-1" strike="noStrike">
                <a:solidFill>
                  <a:srgbClr val="ffffff"/>
                </a:solidFill>
                <a:latin typeface="Times New Roman"/>
                <a:ea typeface="Times New Roman"/>
              </a:rPr>
              <a:t>After getting the sign off from Earth we deploy in cloud production</a:t>
            </a:r>
            <a:endParaRPr b="0" lang="en-IN" sz="1800" spc="-1" strike="noStrike">
              <a:solidFill>
                <a:srgbClr val="000000"/>
              </a:solidFill>
              <a:latin typeface="Arial"/>
            </a:endParaRPr>
          </a:p>
          <a:p>
            <a:pPr marL="285840" indent="-194400">
              <a:lnSpc>
                <a:spcPct val="100000"/>
              </a:lnSpc>
              <a:spcBef>
                <a:spcPts val="961"/>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684360" y="685800"/>
            <a:ext cx="8534160" cy="5457240"/>
          </a:xfrm>
          <a:prstGeom prst="rect">
            <a:avLst/>
          </a:prstGeom>
          <a:noFill/>
          <a:ln w="0">
            <a:noFill/>
          </a:ln>
        </p:spPr>
        <p:txBody>
          <a:bodyPr anchor="ctr">
            <a:normAutofit/>
          </a:bodyPr>
          <a:p>
            <a:pPr>
              <a:lnSpc>
                <a:spcPct val="100000"/>
              </a:lnSpc>
              <a:tabLst>
                <a:tab algn="l" pos="0"/>
              </a:tabLst>
            </a:pPr>
            <a:r>
              <a:rPr b="0" lang="en-US" sz="2000" spc="-1" strike="noStrike">
                <a:solidFill>
                  <a:srgbClr val="0f486f"/>
                </a:solidFill>
                <a:latin typeface="Century Gothic"/>
                <a:ea typeface="Century Gothic"/>
              </a:rPr>
              <a:t>	</a:t>
            </a:r>
            <a:r>
              <a:rPr b="0" lang="en-US" sz="2000" spc="-1" strike="noStrike">
                <a:solidFill>
                  <a:srgbClr val="0f486f"/>
                </a:solidFill>
                <a:latin typeface="Century Gothic"/>
                <a:ea typeface="Century Gothic"/>
              </a:rPr>
              <a:t>	</a:t>
            </a:r>
            <a:r>
              <a:rPr b="0" lang="en-US" sz="2000" spc="-1" strike="noStrike">
                <a:solidFill>
                  <a:srgbClr val="0f486f"/>
                </a:solidFill>
                <a:latin typeface="Century Gothic"/>
                <a:ea typeface="Century Gothic"/>
              </a:rPr>
              <a:t>	</a:t>
            </a:r>
            <a:r>
              <a:rPr b="0" lang="en-US" sz="2000" spc="-1" strike="noStrike">
                <a:solidFill>
                  <a:srgbClr val="0f486f"/>
                </a:solidFill>
                <a:latin typeface="Century Gothic"/>
                <a:ea typeface="Century Gothic"/>
              </a:rPr>
              <a:t>	</a:t>
            </a:r>
            <a:r>
              <a:rPr b="0" lang="en-US" sz="2000" spc="-1" strike="noStrike">
                <a:solidFill>
                  <a:srgbClr val="0f486f"/>
                </a:solidFill>
                <a:latin typeface="Century Gothic"/>
                <a:ea typeface="Century Gothic"/>
              </a:rPr>
              <a:t>	</a:t>
            </a:r>
            <a:r>
              <a:rPr b="1" lang="en-US" sz="2000" spc="-1" strike="noStrike">
                <a:solidFill>
                  <a:srgbClr val="0f486f"/>
                </a:solidFill>
                <a:latin typeface="Century Gothic"/>
                <a:ea typeface="Century Gothic"/>
              </a:rPr>
              <a:t>	</a:t>
            </a:r>
            <a:endParaRPr b="0" lang="en-IN" sz="2000" spc="-1" strike="noStrike">
              <a:solidFill>
                <a:srgbClr val="000000"/>
              </a:solidFill>
              <a:latin typeface="Arial"/>
            </a:endParaRPr>
          </a:p>
          <a:p>
            <a:pPr>
              <a:lnSpc>
                <a:spcPct val="100000"/>
              </a:lnSpc>
              <a:spcBef>
                <a:spcPts val="1040"/>
              </a:spcBef>
              <a:tabLst>
                <a:tab algn="l" pos="0"/>
              </a:tabLst>
            </a:pPr>
            <a:r>
              <a:rPr b="0" lang="en-US" sz="2200" spc="-1" strike="noStrike">
                <a:solidFill>
                  <a:srgbClr val="ffffff"/>
                </a:solidFill>
                <a:latin typeface="Times New Roman"/>
                <a:ea typeface="Times New Roman"/>
              </a:rPr>
              <a:t>Objective: </a:t>
            </a:r>
            <a:endParaRPr b="0" lang="en-IN" sz="2200" spc="-1" strike="noStrike">
              <a:solidFill>
                <a:srgbClr val="000000"/>
              </a:solidFill>
              <a:latin typeface="Arial"/>
            </a:endParaRPr>
          </a:p>
          <a:p>
            <a:pPr marL="457200">
              <a:lnSpc>
                <a:spcPct val="100000"/>
              </a:lnSpc>
              <a:spcBef>
                <a:spcPts val="961"/>
              </a:spcBef>
              <a:tabLst>
                <a:tab algn="l" pos="0"/>
              </a:tabLst>
            </a:pPr>
            <a:r>
              <a:rPr b="0" lang="en-US" sz="1800" spc="-1" strike="noStrike">
                <a:solidFill>
                  <a:srgbClr val="ffffff"/>
                </a:solidFill>
                <a:latin typeface="Times New Roman"/>
                <a:ea typeface="Times New Roman"/>
              </a:rPr>
              <a:t>Development of a predictive model for monitoring fraudulent transaction for financial services company . The model will determine whether a transaction that happened at a particular time is a fraudulent transaction or a valid transaction</a:t>
            </a:r>
            <a:endParaRPr b="0" lang="en-IN" sz="1800" spc="-1" strike="noStrike">
              <a:solidFill>
                <a:srgbClr val="000000"/>
              </a:solidFill>
              <a:latin typeface="Arial"/>
            </a:endParaRPr>
          </a:p>
          <a:p>
            <a:pPr>
              <a:lnSpc>
                <a:spcPct val="100000"/>
              </a:lnSpc>
              <a:spcBef>
                <a:spcPts val="1040"/>
              </a:spcBef>
              <a:tabLst>
                <a:tab algn="l" pos="0"/>
              </a:tabLst>
            </a:pPr>
            <a:r>
              <a:rPr b="0" lang="en-US" sz="2200" spc="-1" strike="noStrike">
                <a:solidFill>
                  <a:srgbClr val="ffffff"/>
                </a:solidFill>
                <a:latin typeface="Times New Roman"/>
                <a:ea typeface="Times New Roman"/>
              </a:rPr>
              <a:t>Benefits:</a:t>
            </a: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Detection of upcoming frauds.</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Help in Economic growth</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Less manual intervention to identify and rectify fraud transaction</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marL="285840" indent="-184320">
              <a:lnSpc>
                <a:spcPct val="100000"/>
              </a:lnSpc>
              <a:spcBef>
                <a:spcPts val="1001"/>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1005840" y="405360"/>
            <a:ext cx="8534160" cy="5714640"/>
          </a:xfrm>
          <a:prstGeom prst="rect">
            <a:avLst/>
          </a:prstGeom>
          <a:noFill/>
          <a:ln w="0">
            <a:noFill/>
          </a:ln>
        </p:spPr>
        <p:txBody>
          <a:bodyPr anchor="ctr">
            <a:normAutofit/>
          </a:bodyPr>
          <a:p>
            <a:pPr>
              <a:lnSpc>
                <a:spcPct val="100000"/>
              </a:lnSpc>
              <a:tabLst>
                <a:tab algn="l" pos="0"/>
              </a:tabLst>
            </a:pPr>
            <a:r>
              <a:rPr b="0" lang="en-US" sz="2200" spc="-1" strike="noStrike">
                <a:solidFill>
                  <a:srgbClr val="ffffff"/>
                </a:solidFill>
                <a:latin typeface="Times New Roman"/>
                <a:ea typeface="Times New Roman"/>
              </a:rPr>
              <a:t>Data Sharing Agreement :</a:t>
            </a:r>
            <a:endParaRPr b="0" lang="en-IN" sz="2200" spc="-1" strike="noStrike">
              <a:solidFill>
                <a:srgbClr val="000000"/>
              </a:solidFill>
              <a:latin typeface="Arial"/>
            </a:endParaRPr>
          </a:p>
          <a:p>
            <a:pPr>
              <a:lnSpc>
                <a:spcPct val="100000"/>
              </a:lnSpc>
              <a:tabLst>
                <a:tab algn="l" pos="0"/>
              </a:tabLst>
            </a:pP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Number of Columns</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Column names </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Column data type</a:t>
            </a:r>
            <a:endParaRPr b="0" lang="en-IN" sz="1800" spc="-1" strike="noStrike">
              <a:solidFill>
                <a:srgbClr val="000000"/>
              </a:solidFill>
              <a:latin typeface="Arial"/>
            </a:endParaRPr>
          </a:p>
          <a:p>
            <a:pPr marL="285840" indent="-184320">
              <a:lnSpc>
                <a:spcPct val="100000"/>
              </a:lnSpc>
              <a:spcBef>
                <a:spcPts val="1001"/>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684360" y="685800"/>
            <a:ext cx="8534160" cy="2058480"/>
          </a:xfrm>
          <a:prstGeom prst="rect">
            <a:avLst/>
          </a:prstGeom>
          <a:noFill/>
          <a:ln w="0">
            <a:noFill/>
          </a:ln>
        </p:spPr>
        <p:txBody>
          <a:bodyPr anchor="ctr">
            <a:normAutofit/>
          </a:bodyPr>
          <a:p>
            <a:pPr marL="3657600">
              <a:lnSpc>
                <a:spcPct val="100000"/>
              </a:lnSpc>
              <a:tabLst>
                <a:tab algn="l" pos="0"/>
              </a:tabLst>
            </a:pPr>
            <a:r>
              <a:rPr b="0" lang="en-US" sz="2200" spc="-1" strike="noStrike">
                <a:solidFill>
                  <a:srgbClr val="ffffff"/>
                </a:solidFill>
                <a:latin typeface="Times New Roman"/>
                <a:ea typeface="Times New Roman"/>
              </a:rPr>
              <a:t>Architecture</a:t>
            </a:r>
            <a:endParaRPr b="0" lang="en-IN" sz="2200" spc="-1" strike="noStrike">
              <a:solidFill>
                <a:srgbClr val="000000"/>
              </a:solidFill>
              <a:latin typeface="Arial"/>
            </a:endParaRPr>
          </a:p>
          <a:p>
            <a:pPr marL="285840" indent="-184320">
              <a:lnSpc>
                <a:spcPct val="100000"/>
              </a:lnSpc>
              <a:spcBef>
                <a:spcPts val="1001"/>
              </a:spcBef>
              <a:tabLst>
                <a:tab algn="l" pos="0"/>
              </a:tabLst>
            </a:pPr>
            <a:endParaRPr b="0" lang="en-IN" sz="2200" spc="-1" strike="noStrike">
              <a:solidFill>
                <a:srgbClr val="000000"/>
              </a:solidFill>
              <a:latin typeface="Arial"/>
            </a:endParaRPr>
          </a:p>
          <a:p>
            <a:pPr marL="285840" indent="-184320">
              <a:lnSpc>
                <a:spcPct val="100000"/>
              </a:lnSpc>
              <a:spcBef>
                <a:spcPts val="1001"/>
              </a:spcBef>
              <a:tabLst>
                <a:tab algn="l" pos="0"/>
              </a:tabLst>
            </a:pPr>
            <a:endParaRPr b="0" lang="en-IN" sz="2200" spc="-1" strike="noStrike">
              <a:solidFill>
                <a:srgbClr val="000000"/>
              </a:solidFill>
              <a:latin typeface="Arial"/>
            </a:endParaRPr>
          </a:p>
        </p:txBody>
      </p:sp>
      <p:pic>
        <p:nvPicPr>
          <p:cNvPr id="103" name="" descr=""/>
          <p:cNvPicPr/>
          <p:nvPr/>
        </p:nvPicPr>
        <p:blipFill>
          <a:blip r:embed="rId1"/>
          <a:stretch/>
        </p:blipFill>
        <p:spPr>
          <a:xfrm>
            <a:off x="360000" y="1800000"/>
            <a:ext cx="11160000" cy="4779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703800" y="912600"/>
            <a:ext cx="8534160" cy="6010920"/>
          </a:xfrm>
          <a:prstGeom prst="rect">
            <a:avLst/>
          </a:prstGeom>
          <a:noFill/>
          <a:ln w="0">
            <a:noFill/>
          </a:ln>
        </p:spPr>
        <p:txBody>
          <a:bodyPr anchor="ctr">
            <a:normAutofit/>
          </a:bodyPr>
          <a:p>
            <a:pPr>
              <a:lnSpc>
                <a:spcPct val="100000"/>
              </a:lnSpc>
              <a:tabLst>
                <a:tab algn="l" pos="0"/>
              </a:tabLst>
            </a:pPr>
            <a:r>
              <a:rPr b="0" lang="en-US" sz="2200" spc="-1" strike="noStrike">
                <a:solidFill>
                  <a:srgbClr val="ffffff"/>
                </a:solidFill>
                <a:latin typeface="Times New Roman"/>
                <a:ea typeface="Times New Roman"/>
              </a:rPr>
              <a:t>Data Validation and Data Transformation :</a:t>
            </a: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Number of Columns – Validation of number of columns present in the files, and if it doesn't match then the file then raise an error</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Name of Columns - The name of the columns is validated and should be the same as given in the schema file. If not, then raise an error</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Data type of columns - The data type of columns is given in the schema file. It is validated when we insert the files into Database. If the datatype is wrong, then error is raised</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684360" y="685800"/>
            <a:ext cx="8534160" cy="5366880"/>
          </a:xfrm>
          <a:prstGeom prst="rect">
            <a:avLst/>
          </a:prstGeom>
          <a:noFill/>
          <a:ln w="0">
            <a:noFill/>
          </a:ln>
        </p:spPr>
        <p:txBody>
          <a:bodyPr anchor="ctr">
            <a:normAutofit/>
          </a:bodyPr>
          <a:p>
            <a:pPr>
              <a:lnSpc>
                <a:spcPct val="100000"/>
              </a:lnSpc>
              <a:tabLst>
                <a:tab algn="l" pos="0"/>
              </a:tabLst>
            </a:pPr>
            <a:r>
              <a:rPr b="0" lang="en-US" sz="2200" spc="-1" strike="noStrike">
                <a:solidFill>
                  <a:srgbClr val="ffffff"/>
                </a:solidFill>
                <a:latin typeface="Times New Roman"/>
                <a:ea typeface="Times New Roman"/>
              </a:rPr>
              <a:t>Data Insertion in Database:</a:t>
            </a: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Table creation :- Table name  “training_dataset_{date}" is created in the database for inserting the files. If the table is already present then new records are inserted in the same table.</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Insertion of files in the table – After the validation of a file, the data is loaded in the NoSQL database table. If the validation fails, no records will be inserted in the table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p:nvPr>
        </p:nvSpPr>
        <p:spPr>
          <a:xfrm>
            <a:off x="684360" y="102960"/>
            <a:ext cx="11009520" cy="6426360"/>
          </a:xfrm>
          <a:prstGeom prst="rect">
            <a:avLst/>
          </a:prstGeom>
          <a:noFill/>
          <a:ln w="0">
            <a:noFill/>
          </a:ln>
        </p:spPr>
        <p:txBody>
          <a:bodyPr anchor="ctr">
            <a:normAutofit/>
          </a:bodyPr>
          <a:p>
            <a:pPr>
              <a:lnSpc>
                <a:spcPct val="100000"/>
              </a:lnSpc>
              <a:tabLst>
                <a:tab algn="l" pos="0"/>
              </a:tabLst>
            </a:pPr>
            <a:r>
              <a:rPr b="0" lang="en-US" sz="2200" spc="-1" strike="noStrike">
                <a:solidFill>
                  <a:srgbClr val="ffffff"/>
                </a:solidFill>
                <a:latin typeface="Times New Roman"/>
                <a:ea typeface="Times New Roman"/>
              </a:rPr>
              <a:t>Model Training:</a:t>
            </a: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Data Preprocessing   </a:t>
            </a:r>
            <a:endParaRPr b="0" lang="en-IN" sz="1800" spc="-1" strike="noStrike">
              <a:solidFill>
                <a:srgbClr val="000000"/>
              </a:solidFill>
              <a:latin typeface="Arial"/>
            </a:endParaRPr>
          </a:p>
          <a:p>
            <a:pPr lvl="2" marL="12002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Performing EDA to get insight of data like  identifying distribution  ,trend</a:t>
            </a:r>
            <a:endParaRPr b="0" lang="en-IN" sz="1800" spc="-1" strike="noStrike">
              <a:solidFill>
                <a:srgbClr val="000000"/>
              </a:solidFill>
              <a:latin typeface="Arial"/>
            </a:endParaRPr>
          </a:p>
          <a:p>
            <a:pPr marL="914400">
              <a:lnSpc>
                <a:spcPct val="100000"/>
              </a:lnSpc>
              <a:spcBef>
                <a:spcPts val="961"/>
              </a:spcBef>
              <a:tabLst>
                <a:tab algn="l" pos="0"/>
              </a:tabLst>
            </a:pPr>
            <a:r>
              <a:rPr b="0" lang="en-US" sz="1800" spc="-1" strike="noStrike">
                <a:solidFill>
                  <a:srgbClr val="ffffff"/>
                </a:solidFill>
                <a:latin typeface="Times New Roman"/>
                <a:ea typeface="Times New Roman"/>
              </a:rPr>
              <a:t>      </a:t>
            </a:r>
            <a:r>
              <a:rPr b="0" lang="en-US" sz="1800" spc="-1" strike="noStrike">
                <a:solidFill>
                  <a:srgbClr val="ffffff"/>
                </a:solidFill>
                <a:latin typeface="Times New Roman"/>
                <a:ea typeface="Times New Roman"/>
              </a:rPr>
              <a:t>among data etc.</a:t>
            </a:r>
            <a:endParaRPr b="0" lang="en-IN" sz="1800" spc="-1" strike="noStrike">
              <a:solidFill>
                <a:srgbClr val="000000"/>
              </a:solidFill>
              <a:latin typeface="Arial"/>
            </a:endParaRPr>
          </a:p>
          <a:p>
            <a:pPr lvl="2" marL="12002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Check for null values in the columns. If present impute the null values.</a:t>
            </a:r>
            <a:endParaRPr b="0" lang="en-IN" sz="1800" spc="-1" strike="noStrike">
              <a:solidFill>
                <a:srgbClr val="000000"/>
              </a:solidFill>
              <a:latin typeface="Arial"/>
            </a:endParaRPr>
          </a:p>
          <a:p>
            <a:pPr lvl="2" marL="12002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Encode the categorical values with numeric values.</a:t>
            </a:r>
            <a:endParaRPr b="0" lang="en-IN" sz="1800" spc="-1" strike="noStrike">
              <a:solidFill>
                <a:srgbClr val="000000"/>
              </a:solidFill>
              <a:latin typeface="Arial"/>
            </a:endParaRPr>
          </a:p>
          <a:p>
            <a:pPr lvl="2" marL="12002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Perform Standard Scalar to scale down the values.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684360" y="685800"/>
            <a:ext cx="8534160" cy="5379840"/>
          </a:xfrm>
          <a:prstGeom prst="rect">
            <a:avLst/>
          </a:prstGeom>
          <a:noFill/>
          <a:ln w="0">
            <a:noFill/>
          </a:ln>
        </p:spPr>
        <p:txBody>
          <a:bodyPr anchor="ctr">
            <a:normAutofit/>
          </a:bodyPr>
          <a:p>
            <a:pPr lvl="1" marL="743040" indent="-285840">
              <a:lnSpc>
                <a:spcPct val="100000"/>
              </a:lnSpc>
              <a:buClr>
                <a:srgbClr val="ffffff"/>
              </a:buClr>
              <a:buFont typeface="Noto Sans Symbols"/>
              <a:buChar char="⮚"/>
            </a:pPr>
            <a:r>
              <a:rPr b="0" lang="en-US" sz="1800" spc="-1" strike="noStrike">
                <a:solidFill>
                  <a:srgbClr val="ffffff"/>
                </a:solidFill>
                <a:latin typeface="Times New Roman"/>
                <a:ea typeface="Times New Roman"/>
              </a:rPr>
              <a:t>Clustering – </a:t>
            </a:r>
            <a:endParaRPr b="0" lang="en-IN" sz="1800" spc="-1" strike="noStrike">
              <a:solidFill>
                <a:srgbClr val="000000"/>
              </a:solidFill>
              <a:latin typeface="Arial"/>
            </a:endParaRPr>
          </a:p>
          <a:p>
            <a:pPr lvl="2" marL="1200240" indent="-285840">
              <a:lnSpc>
                <a:spcPct val="100000"/>
              </a:lnSpc>
              <a:spcBef>
                <a:spcPts val="961"/>
              </a:spcBef>
              <a:buClr>
                <a:srgbClr val="ffffff"/>
              </a:buClr>
              <a:buFont typeface="Noto Sans Symbols"/>
              <a:buChar char="▪"/>
            </a:pPr>
            <a:r>
              <a:rPr b="0" lang="en-US" sz="1800" spc="-1" strike="noStrike">
                <a:solidFill>
                  <a:srgbClr val="ffffff"/>
                </a:solidFill>
                <a:latin typeface="Times New Roman"/>
                <a:ea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b="0" lang="en-IN" sz="1800" spc="-1" strike="noStrike">
              <a:solidFill>
                <a:srgbClr val="000000"/>
              </a:solidFill>
              <a:latin typeface="Arial"/>
            </a:endParaRPr>
          </a:p>
          <a:p>
            <a:pPr lvl="2" marL="1200240" indent="-285840">
              <a:lnSpc>
                <a:spcPct val="100000"/>
              </a:lnSpc>
              <a:spcBef>
                <a:spcPts val="961"/>
              </a:spcBef>
              <a:buClr>
                <a:srgbClr val="ffffff"/>
              </a:buClr>
              <a:buFont typeface="Noto Sans Symbols"/>
              <a:buChar char="▪"/>
            </a:pPr>
            <a:r>
              <a:rPr b="0" lang="en-US" sz="1800" spc="-1" strike="noStrike">
                <a:solidFill>
                  <a:srgbClr val="ffffff"/>
                </a:solidFill>
                <a:latin typeface="Times New Roman"/>
                <a:ea typeface="Times New Roman"/>
              </a:rPr>
              <a:t>The Kmeans model is trained over preprocessed data, and the model is saved for further use in prediction</a:t>
            </a:r>
            <a:endParaRPr b="0" lang="en-IN" sz="18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pPr>
            <a:r>
              <a:rPr b="0" lang="en-US" sz="1800" spc="-1" strike="noStrike">
                <a:solidFill>
                  <a:srgbClr val="ffffff"/>
                </a:solidFill>
                <a:latin typeface="Times New Roman"/>
                <a:ea typeface="Times New Roman"/>
              </a:rPr>
              <a:t>Model Selection – </a:t>
            </a:r>
            <a:endParaRPr b="0" lang="en-IN" sz="1800" spc="-1" strike="noStrike">
              <a:solidFill>
                <a:srgbClr val="000000"/>
              </a:solidFill>
              <a:latin typeface="Arial"/>
            </a:endParaRPr>
          </a:p>
          <a:p>
            <a:pPr marL="914400">
              <a:lnSpc>
                <a:spcPct val="100000"/>
              </a:lnSpc>
              <a:spcBef>
                <a:spcPts val="961"/>
              </a:spcBef>
              <a:tabLst>
                <a:tab algn="l" pos="0"/>
              </a:tabLst>
            </a:pPr>
            <a:r>
              <a:rPr b="0" lang="en-US" sz="1800" spc="-1" strike="noStrike">
                <a:solidFill>
                  <a:srgbClr val="ffffff"/>
                </a:solidFill>
                <a:latin typeface="Times New Roman"/>
                <a:ea typeface="Times New Roman"/>
              </a:rPr>
              <a:t>After the clusters are created, we find the best model for each cluster. By using 2  algorithms “RandomForest” and "XGBoost". For each cluster both the hyper tunned algorithms are used. We calculate the F1 scores for both models and select the model with the best score. Similarly, the model is selected for each cluster. All the models for every cluster are saved for use in prediction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684360" y="685800"/>
            <a:ext cx="8534160" cy="6345720"/>
          </a:xfrm>
          <a:prstGeom prst="rect">
            <a:avLst/>
          </a:prstGeom>
          <a:noFill/>
          <a:ln w="0">
            <a:noFill/>
          </a:ln>
        </p:spPr>
        <p:txBody>
          <a:bodyPr anchor="ctr">
            <a:normAutofit/>
          </a:bodyPr>
          <a:p>
            <a:pPr marL="285840" indent="-184320">
              <a:lnSpc>
                <a:spcPct val="100000"/>
              </a:lnSpc>
              <a:tabLst>
                <a:tab algn="l" pos="0"/>
              </a:tabLst>
            </a:pPr>
            <a:endParaRPr b="0" lang="en-IN" sz="1400" spc="-1" strike="noStrike">
              <a:solidFill>
                <a:srgbClr val="000000"/>
              </a:solidFill>
              <a:latin typeface="Arial"/>
            </a:endParaRPr>
          </a:p>
          <a:p>
            <a:pPr>
              <a:lnSpc>
                <a:spcPct val="100000"/>
              </a:lnSpc>
              <a:spcBef>
                <a:spcPts val="1040"/>
              </a:spcBef>
              <a:tabLst>
                <a:tab algn="l" pos="0"/>
              </a:tabLst>
            </a:pPr>
            <a:r>
              <a:rPr b="0" lang="en-US" sz="2200" spc="-1" strike="noStrike">
                <a:solidFill>
                  <a:srgbClr val="ffffff"/>
                </a:solidFill>
                <a:latin typeface="Times New Roman"/>
                <a:ea typeface="Times New Roman"/>
              </a:rPr>
              <a:t>Prediction:</a:t>
            </a:r>
            <a:endParaRPr b="0" lang="en-IN" sz="2200" spc="-1" strike="noStrike">
              <a:solidFill>
                <a:srgbClr val="000000"/>
              </a:solidFill>
              <a:latin typeface="Arial"/>
            </a:endParaRPr>
          </a:p>
          <a:p>
            <a:pPr lvl="1"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The testing files are shared in the batches and we perform the same Validation operations ,data transformation and data insertion on them.</a:t>
            </a:r>
            <a:endParaRPr b="0" lang="en-IN" sz="1800" spc="-1" strike="noStrike">
              <a:solidFill>
                <a:srgbClr val="000000"/>
              </a:solidFill>
              <a:latin typeface="Arial"/>
            </a:endParaRPr>
          </a:p>
          <a:p>
            <a:pPr lvl="2"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We perform data pre-processing techniques on it.</a:t>
            </a:r>
            <a:endParaRPr b="0" lang="en-IN" sz="1800" spc="-1" strike="noStrike">
              <a:solidFill>
                <a:srgbClr val="000000"/>
              </a:solidFill>
              <a:latin typeface="Arial"/>
            </a:endParaRPr>
          </a:p>
          <a:p>
            <a:pPr lvl="2"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KMeans model created during training is loaded and clusters for the preprocessed data is predicted</a:t>
            </a:r>
            <a:endParaRPr b="0" lang="en-IN" sz="1800" spc="-1" strike="noStrike">
              <a:solidFill>
                <a:srgbClr val="000000"/>
              </a:solidFill>
              <a:latin typeface="Arial"/>
            </a:endParaRPr>
          </a:p>
          <a:p>
            <a:pPr lvl="2"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Based on the cluster number respective model is loaded and is used to predict the data for that cluster.</a:t>
            </a:r>
            <a:endParaRPr b="0" lang="en-IN" sz="1800" spc="-1" strike="noStrike">
              <a:solidFill>
                <a:srgbClr val="000000"/>
              </a:solidFill>
              <a:latin typeface="Arial"/>
            </a:endParaRPr>
          </a:p>
          <a:p>
            <a:pPr lvl="2" marL="743040" indent="-285840">
              <a:lnSpc>
                <a:spcPct val="100000"/>
              </a:lnSpc>
              <a:spcBef>
                <a:spcPts val="961"/>
              </a:spcBef>
              <a:buClr>
                <a:srgbClr val="ffffff"/>
              </a:buClr>
              <a:buFont typeface="Noto Sans Symbols"/>
              <a:buChar char="⮚"/>
              <a:tabLst>
                <a:tab algn="l" pos="0"/>
              </a:tabLst>
            </a:pPr>
            <a:r>
              <a:rPr b="0" lang="en-US" sz="1800" spc="-1" strike="noStrike">
                <a:solidFill>
                  <a:srgbClr val="ffffff"/>
                </a:solidFill>
                <a:latin typeface="Times New Roman"/>
                <a:ea typeface="Times New Roman"/>
              </a:rPr>
              <a:t>Once the prediction is done for all the clusters. The predictions  are saved in csv format and shared.</a:t>
            </a:r>
            <a:endParaRPr b="0" lang="en-IN" sz="1800" spc="-1" strike="noStrike">
              <a:solidFill>
                <a:srgbClr val="000000"/>
              </a:solidFill>
              <a:latin typeface="Arial"/>
            </a:endParaRPr>
          </a:p>
          <a:p>
            <a:pPr marL="285840" indent="-184320">
              <a:lnSpc>
                <a:spcPct val="100000"/>
              </a:lnSpc>
              <a:spcBef>
                <a:spcPts val="1001"/>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LibreOffice/7.2.1.2$Windows_X86_64 LibreOffice_project/87b77fad49947c1441b67c559c339af8f3517e22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2021-06-19T13:01:53Z</dcterms:created>
  <dc:creator>Windows 10</dc:creator>
  <dc:description/>
  <dc:language>en-IN</dc:language>
  <cp:lastModifiedBy/>
  <dcterms:modified xsi:type="dcterms:W3CDTF">2022-04-06T23:49:02Z</dcterms:modified>
  <cp:revision>1</cp:revision>
  <dc:subject/>
  <dc:title/>
</cp:coreProperties>
</file>