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2" r:id="rId8"/>
    <p:sldId id="263" r:id="rId9"/>
    <p:sldId id="262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4" r:id="rId19"/>
    <p:sldId id="275" r:id="rId20"/>
    <p:sldId id="276" r:id="rId21"/>
    <p:sldId id="27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614A4B7-B0E5-41AE-85B0-FF6A32A4D03A}">
          <p14:sldIdLst>
            <p14:sldId id="256"/>
            <p14:sldId id="257"/>
            <p14:sldId id="258"/>
            <p14:sldId id="259"/>
            <p14:sldId id="260"/>
            <p14:sldId id="261"/>
            <p14:sldId id="272"/>
            <p14:sldId id="263"/>
            <p14:sldId id="262"/>
            <p14:sldId id="265"/>
            <p14:sldId id="266"/>
            <p14:sldId id="267"/>
            <p14:sldId id="268"/>
            <p14:sldId id="269"/>
            <p14:sldId id="270"/>
            <p14:sldId id="271"/>
            <p14:sldId id="273"/>
            <p14:sldId id="274"/>
            <p14:sldId id="275"/>
            <p14:sldId id="276"/>
            <p14:sldId id="27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874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185BB-8B07-4DC9-86F3-2A225C7774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1261872"/>
            <a:ext cx="7638222" cy="2852928"/>
          </a:xfrm>
        </p:spPr>
        <p:txBody>
          <a:bodyPr anchor="b">
            <a:normAutofit/>
          </a:bodyPr>
          <a:lstStyle>
            <a:lvl1pPr algn="l">
              <a:lnSpc>
                <a:spcPct val="130000"/>
              </a:lnSpc>
              <a:defRPr sz="3600" spc="1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4D496A-6E7A-4923-8ED5-B4164125DE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0200" y="4681728"/>
            <a:ext cx="7638222" cy="9292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buNone/>
              <a:defRPr sz="1600" b="1" cap="all" spc="6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E3D20-43DC-4C14-8CFF-18545AED1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9/16/2025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FC300-5AFC-418B-85FD-EFA94BD7A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C7E81-ED3C-4DB0-8E74-AD2A87E6B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0C817C9-850F-4FB6-B93B-CF3076C4A5C1}"/>
              </a:ext>
            </a:extLst>
          </p:cNvPr>
          <p:cNvGrpSpPr/>
          <p:nvPr/>
        </p:nvGrpSpPr>
        <p:grpSpPr>
          <a:xfrm flipH="1">
            <a:off x="0" y="0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59433A8-B67D-4675-AFDE-131069A709FC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1CD1C45-6A4D-4237-B39C-2D58F401A8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193797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958AD-1CAD-45B3-B83D-DC9D33CD6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153F2E-0397-4423-8A88-D0059DEAF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08662" y="2019299"/>
            <a:ext cx="10357666" cy="411480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7ADDE1-7025-4FA9-822D-481685085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9/16/2025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2A73E0-F328-46DC-98BE-CA0981F75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652226-010C-494F-8BE8-BF91F3553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F89E9C4-9D18-4529-BC0C-68EAE507CDF8}"/>
              </a:ext>
            </a:extLst>
          </p:cNvPr>
          <p:cNvGrpSpPr/>
          <p:nvPr/>
        </p:nvGrpSpPr>
        <p:grpSpPr>
          <a:xfrm flipH="1" flipV="1">
            <a:off x="0" y="3551521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D7DF5937-0C03-4786-AB62-3CF7CECB92D6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9AD93DB-2DB0-4B2D-884B-6EC453443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98050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C635D0-31D9-44E1-911D-F7D5D54009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53914" y="624313"/>
            <a:ext cx="2537986" cy="550978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7F9230-1FA4-439D-A800-B5F006F07C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00100" y="624313"/>
            <a:ext cx="7816542" cy="55097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AB2A3-7055-43AF-8BAB-0A9B74448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9/16/2025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9A1821-A311-49CD-BCB4-B4BC88661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37C6A8-813A-486A-AA90-AB28935F2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38C7A17-06CC-442C-A876-A51B2B556508}"/>
              </a:ext>
            </a:extLst>
          </p:cNvPr>
          <p:cNvGrpSpPr/>
          <p:nvPr/>
        </p:nvGrpSpPr>
        <p:grpSpPr>
          <a:xfrm flipH="1" flipV="1">
            <a:off x="0" y="3551521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54C1798A-2980-4F34-8355-7BCB6B295322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9D7542C-E4AE-488F-BC75-2E7ED83910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17220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25F8D-0421-4AEC-9C40-A13163EC8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37680-115A-411F-AEF6-4AC2096B4A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662" y="2019299"/>
            <a:ext cx="10357666" cy="4114801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0CC193-1304-4D0F-8331-14D4EC08E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9/16/2025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F455C1-CD32-4050-BAFF-51CC6B62D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AF608-FF11-4CBE-B717-5D56AE67D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466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BD23A02E-6DCF-427A-8CFD-281B2185C7F0}"/>
              </a:ext>
            </a:extLst>
          </p:cNvPr>
          <p:cNvSpPr/>
          <p:nvPr/>
        </p:nvSpPr>
        <p:spPr>
          <a:xfrm>
            <a:off x="3242985" y="511814"/>
            <a:ext cx="5706031" cy="570603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dist="165100" dir="2220000" algn="tr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6B4C32-F19C-44F3-8EF8-1F506D74D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9192" y="1709738"/>
            <a:ext cx="4893617" cy="2553893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889729-131C-4F78-9DAA-E9EE28EA91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62249" y="4540468"/>
            <a:ext cx="4067503" cy="11540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 b="1" cap="all" spc="6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24E608-AC1F-41FB-974A-BD619C6C2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9/16/2025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986158-8B03-45C3-891D-0357B198B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C3B054-E8A2-43FD-B0FB-B1CCFA4BC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805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64AA7-6D5A-402E-AD1A-880F2BDB7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D32B6-F9D8-4A43-B52C-336CFAB00A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2976" y="2019299"/>
            <a:ext cx="4995019" cy="4157663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50CDD9-5742-4A34-BA72-7CCA72D914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3718" y="2019299"/>
            <a:ext cx="5027954" cy="4157663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2783AA-D2AB-4385-A91F-870CB6564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9/16/2025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5AAD9C-5CA2-4DA1-84D3-B1838979F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1AB3C7-9574-47BC-932D-782BEE998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444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4C468-781B-4BC5-8DEA-B9EF2BF90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460" y="369168"/>
            <a:ext cx="10458729" cy="143981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67223F-48E4-491D-AB5D-5FC8A0C566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0101" y="1843067"/>
            <a:ext cx="5007894" cy="66200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D6B764-4B87-42FF-ABAA-69B07B88FF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00101" y="2505075"/>
            <a:ext cx="5007894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4357B9-406F-4BF9-B8FB-C53421EEF5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6061" y="1843067"/>
            <a:ext cx="4994128" cy="66200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20462B-1939-4DAA-A7DD-6BDC95054A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6061" y="2505075"/>
            <a:ext cx="4994128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6C938B-C4C2-4FA9-85CA-9CD742CD7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9/16/2025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AD8886-0D28-4D49-8D43-151D37E94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2FDDE8-E9F8-4B6C-9A40-829617A7C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130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AE3D8-6C35-428B-B2F2-251FDE10B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983769"/>
            <a:ext cx="10094770" cy="1180574"/>
          </a:xfrm>
          <a:solidFill>
            <a:schemeClr val="accent1">
              <a:lumMod val="20000"/>
              <a:lumOff val="80000"/>
            </a:schemeClr>
          </a:solidFill>
          <a:effectLst>
            <a:outerShdw dist="165100" dir="18900000" algn="bl" rotWithShape="0">
              <a:prstClr val="black"/>
            </a:outerShdw>
          </a:effectLst>
        </p:spPr>
        <p:txBody>
          <a:bodyPr/>
          <a:lstStyle>
            <a:lvl1pPr marL="18288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0B8015-E11A-42CA-AE88-7BD73F87E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9/16/2025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309078-34CA-45CD-B479-03906A265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D03258-F989-47B2-A643-A60CD8A77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134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DA2F31-48B6-40CE-A364-3CE73FD85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9/16/2025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7EEA00-F166-41EB-9331-CA99BB70F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BB051F-F8FC-4FF6-9783-45F9FE7AC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000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08635-A5AF-48F4-8CD2-FB0E01113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1600200"/>
          </a:xfrm>
        </p:spPr>
        <p:txBody>
          <a:bodyPr anchor="t">
            <a:normAutofit/>
          </a:bodyPr>
          <a:lstStyle>
            <a:lvl1pPr>
              <a:defRPr sz="2800"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5E0E-DCC0-4781-A608-962B1241B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9826" y="987425"/>
            <a:ext cx="6045562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21F43E-3D50-4A1C-A289-B3D0DD0E71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31273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E70E3A-6639-4EA0-8305-C1899DAB4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9/16/2025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6AFD57-4189-42FB-B29E-96366E51B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F5E2EC-8483-4FBC-9D29-C19025FA8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362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CE581-A090-4AE9-9965-B06BDB52B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1600200"/>
          </a:xfrm>
        </p:spPr>
        <p:txBody>
          <a:bodyPr anchor="t">
            <a:normAutofit/>
          </a:bodyPr>
          <a:lstStyle>
            <a:lvl1pPr>
              <a:defRPr sz="2800" b="1"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39DEF4-262F-4ACF-9B29-3D4B819E70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53969" y="987425"/>
            <a:ext cx="5694503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ED7CBB-7A6F-441E-9072-2494B952F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31273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159692-77BE-4A7D-AA70-635007A6E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71E64-FE02-4DE5-B72F-53C3706641C3}" type="datetimeFigureOut">
              <a:rPr lang="en-US" smtClean="0"/>
              <a:t>9/16/2025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B9A4DA-63AF-4D6A-98DB-E1D0AC741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6B7958-B19B-4C23-A82F-DD4E4B91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F18EF7-BE1E-4ECB-84D4-67C2B4D8F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711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86DAE1-1F65-43B8-A400-95E6DEEDC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61" y="365125"/>
            <a:ext cx="10357666" cy="14384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75C993-A44B-4C2D-818E-4C9000BB05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8662" y="2019299"/>
            <a:ext cx="10357666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A21B6E-ECC6-47D0-9C14-812B746F15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5014" y="634204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E6171E64-FE02-4DE5-B72F-53C3706641C3}" type="datetimeFigureOut">
              <a:rPr lang="en-US" smtClean="0"/>
              <a:t>9/16/2025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09A716-DEA9-48A9-A5BC-0F392D2B49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96200" y="6342042"/>
            <a:ext cx="34701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5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9CB69E-A0E4-4558-9C62-4CD8CDD2A5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6329" y="6342042"/>
            <a:ext cx="5262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91F18EF7-BE1E-4ECB-84D4-67C2B4D8F095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B6ECC43-D65E-4A7B-A76B-D278A2184166}"/>
              </a:ext>
            </a:extLst>
          </p:cNvPr>
          <p:cNvGrpSpPr/>
          <p:nvPr/>
        </p:nvGrpSpPr>
        <p:grpSpPr>
          <a:xfrm flipV="1">
            <a:off x="11626076" y="3551521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7EE443C5-5AB9-407B-A8C3-011BB14FEF06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>
                <a:gd name="connsiteX0" fmla="*/ 757287 w 757287"/>
                <a:gd name="connsiteY0" fmla="*/ 3694096 h 3694096"/>
                <a:gd name="connsiteX1" fmla="*/ 757287 w 757287"/>
                <a:gd name="connsiteY1" fmla="*/ 0 h 3694096"/>
                <a:gd name="connsiteX2" fmla="*/ 0 w 757287"/>
                <a:gd name="connsiteY2" fmla="*/ 0 h 3694096"/>
                <a:gd name="connsiteX3" fmla="*/ 0 w 757287"/>
                <a:gd name="connsiteY3" fmla="*/ 3686094 h 369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538C9FA-DA5E-4785-8F4A-CA481A3A65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39971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45" r:id="rId6"/>
    <p:sldLayoutId id="2147483750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320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SzPct val="8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30000"/>
        </a:lnSpc>
        <a:spcBef>
          <a:spcPts val="500"/>
        </a:spcBef>
        <a:buSzPct val="100000"/>
        <a:buFont typeface="Avenir Next LT Pro Light" panose="020B03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30000"/>
        </a:lnSpc>
        <a:spcBef>
          <a:spcPts val="500"/>
        </a:spcBef>
        <a:buSzPct val="100000"/>
        <a:buFont typeface="Avenir Next LT Pro Light" panose="020B03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FFC321AD-2C92-446F-AF58-8CAA634BFD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EA855B9-EE27-4441-846C-35DF1C648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C35BBB-9443-2B37-971C-AB4138F18A3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t="34941" b="8810"/>
          <a:stretch>
            <a:fillRect/>
          </a:stretch>
        </p:blipFill>
        <p:spPr>
          <a:xfrm>
            <a:off x="13273" y="11"/>
            <a:ext cx="12191980" cy="68579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03E30C5-E453-1F9D-74B6-CC374497CB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1161389"/>
            <a:ext cx="7142018" cy="2852928"/>
          </a:xfrm>
        </p:spPr>
        <p:txBody>
          <a:bodyPr>
            <a:normAutofit/>
          </a:bodyPr>
          <a:lstStyle/>
          <a:p>
            <a:r>
              <a:rPr lang="en-US" b="1" u="sng" dirty="0">
                <a:solidFill>
                  <a:srgbClr val="FFFFFF"/>
                </a:solidFill>
              </a:rPr>
              <a:t>Fashion Trend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0F9295-EC0E-A306-CF47-F13EDABD22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0200" y="4246399"/>
            <a:ext cx="7142018" cy="929296"/>
          </a:xfrm>
        </p:spPr>
        <p:txBody>
          <a:bodyPr>
            <a:normAutofit/>
          </a:bodyPr>
          <a:lstStyle/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BF5D4DB-368A-4B23-81E4-E0454BAD8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3253" y="322803"/>
            <a:ext cx="642729" cy="2930667"/>
          </a:xfrm>
          <a:prstGeom prst="rect">
            <a:avLst/>
          </a:prstGeom>
          <a:blipFill dpi="0" rotWithShape="1">
            <a:blip r:embed="rId3">
              <a:alphaModFix amt="99000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rcRect/>
            <a:tile tx="0" ty="0" sx="6000" sy="6000" flip="none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372D7B9-36D5-4C1F-B7C9-36717C28F1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206609" cy="20213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076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24B6EEC-2121-C1CE-5677-D456AD90DB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Discount Analysis: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D260F4EF-6647-C062-388A-D0F193C8A33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2128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2AF830F-91A4-BEFD-CC64-ED0FD1E96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600" spc="0" dirty="0"/>
              <a:t>Discount Tier Comparison: How many products fall into each discount tier?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E5D6A57-7DCA-E212-1DEC-0E59392CA2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196548"/>
            <a:ext cx="3932237" cy="3127376"/>
          </a:xfrm>
        </p:spPr>
        <p:txBody>
          <a:bodyPr>
            <a:normAutofit fontScale="85000" lnSpcReduction="20000"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The </a:t>
            </a:r>
            <a:r>
              <a:rPr lang="en-US" b="1" dirty="0"/>
              <a:t>Deep (&gt;40%) discount tier</a:t>
            </a:r>
            <a:r>
              <a:rPr lang="en-US" dirty="0"/>
              <a:t> contains the highest number of products—over 15,000.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A significant portion of products (over 8,000) have </a:t>
            </a:r>
            <a:r>
              <a:rPr lang="en-US" b="1" dirty="0"/>
              <a:t>no discount</a:t>
            </a:r>
            <a:r>
              <a:rPr lang="en-US" dirty="0"/>
              <a:t> applied.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/>
              <a:t>Moderate (20–40%)</a:t>
            </a:r>
            <a:r>
              <a:rPr lang="en-US" dirty="0"/>
              <a:t> discounts cover around 6,500 items, while </a:t>
            </a:r>
            <a:r>
              <a:rPr lang="en-US" b="1" dirty="0"/>
              <a:t>Light (10–20%)</a:t>
            </a:r>
            <a:r>
              <a:rPr lang="en-US" dirty="0"/>
              <a:t> discounts are rare.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There is a strong tendency toward either heavy discounting or no discount, with fewer products in between tiers.</a:t>
            </a:r>
          </a:p>
          <a:p>
            <a:endParaRPr 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7A5C8484-178B-1DB3-AFF9-C875B1D325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0160" y="1673987"/>
            <a:ext cx="5154612" cy="351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79383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FC0CF85-B36C-7960-329D-209E29B93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1600" spc="0" dirty="0"/>
              <a:t>Discount % vs Product Type: Which product types get the highest average discount?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51A443C-F08C-880B-20B0-1736C9CE40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7" y="2320941"/>
            <a:ext cx="3932237" cy="3127376"/>
          </a:xfrm>
        </p:spPr>
        <p:txBody>
          <a:bodyPr>
            <a:normAutofit fontScale="92500" lnSpcReduction="20000"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Product types with the highest average discounts (over 75%) are </a:t>
            </a:r>
            <a:r>
              <a:rPr lang="en-US" b="1" dirty="0"/>
              <a:t>Brocade Tunic</a:t>
            </a:r>
            <a:r>
              <a:rPr lang="en-US" dirty="0"/>
              <a:t>, </a:t>
            </a:r>
            <a:r>
              <a:rPr lang="en-US" b="1" dirty="0"/>
              <a:t>Brocade </a:t>
            </a:r>
            <a:r>
              <a:rPr lang="en-US" b="1" dirty="0" err="1"/>
              <a:t>Angarakha</a:t>
            </a:r>
            <a:r>
              <a:rPr lang="en-US" dirty="0"/>
              <a:t>, </a:t>
            </a:r>
            <a:r>
              <a:rPr lang="en-US" b="1" dirty="0" err="1"/>
              <a:t>Chanderi</a:t>
            </a:r>
            <a:r>
              <a:rPr lang="en-US" b="1" dirty="0"/>
              <a:t> Kurta</a:t>
            </a:r>
            <a:r>
              <a:rPr lang="en-US" dirty="0"/>
              <a:t>, and </a:t>
            </a:r>
            <a:r>
              <a:rPr lang="en-US" b="1" dirty="0" err="1"/>
              <a:t>Chanderi</a:t>
            </a:r>
            <a:r>
              <a:rPr lang="en-US" b="1" dirty="0"/>
              <a:t> Top</a:t>
            </a:r>
            <a:r>
              <a:rPr lang="en-US" dirty="0"/>
              <a:t>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Other highly discounted types include </a:t>
            </a:r>
            <a:r>
              <a:rPr lang="en-US" b="1" dirty="0"/>
              <a:t>Black Cardigan</a:t>
            </a:r>
            <a:r>
              <a:rPr lang="en-US" dirty="0"/>
              <a:t> and </a:t>
            </a:r>
            <a:r>
              <a:rPr lang="en-US" b="1" dirty="0"/>
              <a:t>Fit Sweater</a:t>
            </a:r>
            <a:r>
              <a:rPr lang="en-US" dirty="0"/>
              <a:t>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These top 10 types are typically niche or ethnic-focused items, possibly driving aggressive discounting to boost sales.</a:t>
            </a:r>
          </a:p>
          <a:p>
            <a:endParaRPr lang="en-US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3C6D9BDE-A65D-60C9-8EDF-2CB6709517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2319" y="1597030"/>
            <a:ext cx="5798185" cy="3851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37664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C04F8C0-06BA-F04D-B141-D5AB8ED2E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600" spc="0" dirty="0"/>
              <a:t>Discounts Across Categories: Which categories rely most on heavy discounts?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BD9E6D4-E976-459E-6448-AEF42CE01D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7" y="2226365"/>
            <a:ext cx="3932237" cy="3127376"/>
          </a:xfrm>
        </p:spPr>
        <p:txBody>
          <a:bodyPr>
            <a:normAutofit fontScale="92500" lnSpcReduction="20000"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 err="1"/>
              <a:t>Topwear</a:t>
            </a:r>
            <a:r>
              <a:rPr lang="en-US" dirty="0"/>
              <a:t> and </a:t>
            </a:r>
            <a:r>
              <a:rPr lang="en-US" b="1" dirty="0" err="1"/>
              <a:t>Westernwear</a:t>
            </a:r>
            <a:r>
              <a:rPr lang="en-US" dirty="0"/>
              <a:t> categories have the largest concentration of products under the </a:t>
            </a:r>
            <a:r>
              <a:rPr lang="en-US" b="1" dirty="0"/>
              <a:t>Deep (&gt;40%)</a:t>
            </a:r>
            <a:r>
              <a:rPr lang="en-US" dirty="0"/>
              <a:t> discount tier.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/>
              <a:t>Footwear</a:t>
            </a:r>
            <a:r>
              <a:rPr lang="en-US" dirty="0"/>
              <a:t> and </a:t>
            </a:r>
            <a:r>
              <a:rPr lang="en-US" b="1" dirty="0" err="1"/>
              <a:t>Ethnicwear</a:t>
            </a:r>
            <a:r>
              <a:rPr lang="en-US" dirty="0"/>
              <a:t> categories have substantial representation across both deep discount and no discount segments.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Light discounts are minimal in all categories, reinforcing the "all or none" discounting trend.</a:t>
            </a:r>
          </a:p>
          <a:p>
            <a:endParaRPr lang="en-US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F2FE5CB5-878B-4761-4F13-E024E87238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2479" y="1189088"/>
            <a:ext cx="5984241" cy="44798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4718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1C881C0-BB2B-A659-F657-2F1A6C039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1600" spc="0" dirty="0"/>
              <a:t>Price vs Discount Analysis: Are higher-priced products more likely to have higher discounts?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022D293-A98D-68A1-D2E4-7390B9A9FB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494721"/>
            <a:ext cx="3932237" cy="3127376"/>
          </a:xfrm>
        </p:spPr>
        <p:txBody>
          <a:bodyPr>
            <a:normAutofit fontScale="92500" lnSpcReduction="20000"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The highest discount percentages are mostly found among lower and mid-priced products.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Products with no or light discounts are dispersed across the full price range, but deep discounts cluster at lower price points.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Extremely high-priced products rarely receive large discounts, suggesting premium items are less likely to be heavily marked down.</a:t>
            </a:r>
          </a:p>
          <a:p>
            <a:endParaRPr lang="en-US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F710FDE8-D3C1-EACF-9BB5-24BF909631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0354" y="1284460"/>
            <a:ext cx="5967729" cy="4043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1192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00D102D-BB7F-E67E-7AEA-572EB5D461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Gender-Based Preferences: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90B1DE7-DB93-D1CC-D4F3-4D6FE35F28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6559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40A4588-553D-DF31-F7A4-2A196646B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600" spc="0" dirty="0"/>
              <a:t>Which categories and product types dominate for Men vs Women?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E03A04C-2B38-EDD3-8D99-205D9C6A39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7" y="2146852"/>
            <a:ext cx="4050265" cy="3091070"/>
          </a:xfrm>
        </p:spPr>
        <p:txBody>
          <a:bodyPr>
            <a:normAutofit fontScale="25000" lnSpcReduction="20000"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6000" b="1" dirty="0" err="1"/>
              <a:t>Topwear</a:t>
            </a:r>
            <a:r>
              <a:rPr lang="en-US" sz="6000" dirty="0"/>
              <a:t> is predominantly offered for men, while </a:t>
            </a:r>
            <a:r>
              <a:rPr lang="en-US" sz="6000" b="1" dirty="0" err="1"/>
              <a:t>Ethnicwear</a:t>
            </a:r>
            <a:r>
              <a:rPr lang="en-US" sz="6000" dirty="0"/>
              <a:t> and </a:t>
            </a:r>
            <a:r>
              <a:rPr lang="en-US" sz="6000" b="1" dirty="0" err="1"/>
              <a:t>Westernwear</a:t>
            </a:r>
            <a:r>
              <a:rPr lang="en-US" sz="6000" dirty="0"/>
              <a:t> are focused on women’s products.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6000" b="1" dirty="0" err="1"/>
              <a:t>Bottomwear</a:t>
            </a:r>
            <a:r>
              <a:rPr lang="en-US" sz="6000" dirty="0"/>
              <a:t> and </a:t>
            </a:r>
            <a:r>
              <a:rPr lang="en-US" sz="6000" b="1" dirty="0"/>
              <a:t>Footwear</a:t>
            </a:r>
            <a:r>
              <a:rPr lang="en-US" sz="6000" dirty="0"/>
              <a:t> categories have nearly equal representation for both genders.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6000" b="1" dirty="0" err="1"/>
              <a:t>Fusionwear</a:t>
            </a:r>
            <a:r>
              <a:rPr lang="en-US" sz="6000" dirty="0"/>
              <a:t> and </a:t>
            </a:r>
            <a:r>
              <a:rPr lang="en-US" sz="6000" b="1" dirty="0"/>
              <a:t>Lingerie</a:t>
            </a:r>
            <a:r>
              <a:rPr lang="en-US" sz="6000" dirty="0"/>
              <a:t> are almost entirely for women, and </a:t>
            </a:r>
            <a:r>
              <a:rPr lang="en-US" sz="6000" b="1" dirty="0"/>
              <a:t>Innerwear</a:t>
            </a:r>
            <a:r>
              <a:rPr lang="en-US" sz="6000" dirty="0"/>
              <a:t> is nearly exclusive to men.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6000" dirty="0"/>
              <a:t>The chart highlights distinct gender segmentation across fashion categories.</a:t>
            </a:r>
          </a:p>
          <a:p>
            <a:endParaRPr lang="en-US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3C7B6159-5DCE-5EA2-168D-F949AD6B09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44273" y="987425"/>
            <a:ext cx="6377167" cy="4606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00311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778A548-F12C-5EC6-D544-C87021975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5"/>
            <a:ext cx="4080082" cy="692288"/>
          </a:xfrm>
        </p:spPr>
        <p:txBody>
          <a:bodyPr>
            <a:normAutofit/>
          </a:bodyPr>
          <a:lstStyle/>
          <a:p>
            <a:r>
              <a:rPr lang="en-US" sz="1600" spc="0" dirty="0"/>
              <a:t>Gender-wise average discount %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166D4A3-BBCD-8F73-E21E-D06052D544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679713"/>
            <a:ext cx="3911115" cy="4190863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The </a:t>
            </a:r>
            <a:r>
              <a:rPr lang="en-US" b="1" dirty="0"/>
              <a:t>average discount percentage</a:t>
            </a:r>
            <a:r>
              <a:rPr lang="en-US" dirty="0"/>
              <a:t> is similar for men and women, both just above 32%.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The visual suggests there is no major bias in discounting strategy by gender.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Both men’s and women’s products receive comparable levels of promotional activity.</a:t>
            </a:r>
          </a:p>
          <a:p>
            <a:endParaRPr lang="en-US" dirty="0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906ABB3B-F46C-33BE-20A5-8377FC6234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4698" y="1787524"/>
            <a:ext cx="5925955" cy="3293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92610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0E82FAD-E293-DDBB-131E-53183E9E4B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1020279"/>
          </a:xfrm>
        </p:spPr>
        <p:txBody>
          <a:bodyPr>
            <a:normAutofit/>
          </a:bodyPr>
          <a:lstStyle/>
          <a:p>
            <a:r>
              <a:rPr lang="en-US" sz="1600" spc="0" dirty="0"/>
              <a:t>Identify whether men’s or women’s products are more discount-driven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76364C1-E48F-2F18-0462-2B3E1EDB8B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176670"/>
            <a:ext cx="3932237" cy="3693906"/>
          </a:xfrm>
        </p:spPr>
        <p:txBody>
          <a:bodyPr>
            <a:normAutofit fontScale="92500"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The </a:t>
            </a:r>
            <a:r>
              <a:rPr lang="en-US" b="1" dirty="0"/>
              <a:t>median discount percentage</a:t>
            </a:r>
            <a:r>
              <a:rPr lang="en-US" dirty="0"/>
              <a:t> and spread (interquartile range) are slightly higher for women’s products compared to men’s.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Both genders show similar minimum and maximum discount ranges, reaching up to 80–85%.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There is a broad range of discounts available for both men and women, but women's products tend to have more variability in discount levels.</a:t>
            </a:r>
          </a:p>
          <a:p>
            <a:endParaRPr lang="en-US" dirty="0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67F9CCDE-428D-A8F0-9805-F9A5B3A463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8033" y="1699432"/>
            <a:ext cx="5931045" cy="352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44939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44906D7-511E-DB2E-B040-4D018F2E19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Price Segment Analysis: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5058B29-9E7C-045A-5F7E-DD919EB100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0605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2E973-1463-88D9-A3E8-C5E29D0D29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85334" y="1055394"/>
            <a:ext cx="8939981" cy="2867676"/>
          </a:xfrm>
        </p:spPr>
        <p:txBody>
          <a:bodyPr/>
          <a:lstStyle/>
          <a:p>
            <a:r>
              <a:rPr lang="en-US" b="1" dirty="0"/>
              <a:t>Brand &amp; Category Analysis</a:t>
            </a:r>
            <a:r>
              <a:rPr lang="en-US" dirty="0"/>
              <a:t>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4F6E7F-84F1-E3AB-1E2D-8C590E00C9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53903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0C9DECE-2FDF-839D-9037-04357C38C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1000401"/>
          </a:xfrm>
        </p:spPr>
        <p:txBody>
          <a:bodyPr>
            <a:normAutofit/>
          </a:bodyPr>
          <a:lstStyle/>
          <a:p>
            <a:r>
              <a:rPr lang="en-US" sz="1600" spc="0" dirty="0"/>
              <a:t>Distribution of products across Budget, Mid, Premium, Luxury.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5D9EC23-0A6E-108F-54E2-A26449903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87217"/>
            <a:ext cx="3932237" cy="3783359"/>
          </a:xfrm>
        </p:spPr>
        <p:txBody>
          <a:bodyPr>
            <a:normAutofit fontScale="92500" lnSpcReduction="20000"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The </a:t>
            </a:r>
            <a:r>
              <a:rPr lang="en-US" b="1" dirty="0"/>
              <a:t>Mid (₹500–₹1499)</a:t>
            </a:r>
            <a:r>
              <a:rPr lang="en-US" dirty="0"/>
              <a:t> segment holds the majority share, with 57.7% of all products.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/>
              <a:t>Premium (₹1500–₹3999)</a:t>
            </a:r>
            <a:r>
              <a:rPr lang="en-US" dirty="0"/>
              <a:t> products make up 31.3%, representing a significant secondary tier.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Only 9.4% of products fall in the </a:t>
            </a:r>
            <a:r>
              <a:rPr lang="en-US" b="1" dirty="0"/>
              <a:t>Low (&lt;₹500)</a:t>
            </a:r>
            <a:r>
              <a:rPr lang="en-US" dirty="0"/>
              <a:t> range, while </a:t>
            </a:r>
            <a:r>
              <a:rPr lang="en-US" b="1" dirty="0"/>
              <a:t>Luxury (₹4000+)</a:t>
            </a:r>
            <a:r>
              <a:rPr lang="en-US" dirty="0"/>
              <a:t> accounts for just 1.6%.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The bulk of products are priced in the affordable-to-premium range, with very limited focus on budget and luxury items.</a:t>
            </a:r>
          </a:p>
          <a:p>
            <a:endParaRPr lang="en-US" dirty="0"/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C3A003DD-5CB9-009B-0876-8C5D472B7E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9804" y="1388541"/>
            <a:ext cx="4810125" cy="3895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95649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C89B680-61C1-02E3-0BAE-DB93B385F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5"/>
            <a:ext cx="4030386" cy="940766"/>
          </a:xfrm>
        </p:spPr>
        <p:txBody>
          <a:bodyPr>
            <a:normAutofit/>
          </a:bodyPr>
          <a:lstStyle/>
          <a:p>
            <a:r>
              <a:rPr lang="en-US" sz="1600" spc="0" dirty="0"/>
              <a:t>Which categories dominate in each segment?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1268FF1-E0E3-0818-E8FC-9D91FE5A3E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838739"/>
            <a:ext cx="4030386" cy="4031837"/>
          </a:xfrm>
        </p:spPr>
        <p:txBody>
          <a:bodyPr>
            <a:normAutofit fontScale="92500" lnSpcReduction="20000"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 err="1"/>
              <a:t>Topwear</a:t>
            </a:r>
            <a:r>
              <a:rPr lang="en-US" dirty="0"/>
              <a:t> and </a:t>
            </a:r>
            <a:r>
              <a:rPr lang="en-US" b="1" dirty="0" err="1"/>
              <a:t>Westernwear</a:t>
            </a:r>
            <a:r>
              <a:rPr lang="en-US" dirty="0"/>
              <a:t> have the highest counts in the </a:t>
            </a:r>
            <a:r>
              <a:rPr lang="en-US" b="1" dirty="0"/>
              <a:t>Mid</a:t>
            </a:r>
            <a:r>
              <a:rPr lang="en-US" dirty="0"/>
              <a:t> segment (4,989 and 4,611 respectively).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/>
              <a:t>Footwear</a:t>
            </a:r>
            <a:r>
              <a:rPr lang="en-US" dirty="0"/>
              <a:t> and </a:t>
            </a:r>
            <a:r>
              <a:rPr lang="en-US" b="1" dirty="0" err="1"/>
              <a:t>Ethnicwear</a:t>
            </a:r>
            <a:r>
              <a:rPr lang="en-US" dirty="0"/>
              <a:t> are also strongly represented in both the mid and premium segments.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The </a:t>
            </a:r>
            <a:r>
              <a:rPr lang="en-US" b="1" dirty="0"/>
              <a:t>Luxury</a:t>
            </a:r>
            <a:r>
              <a:rPr lang="en-US" dirty="0"/>
              <a:t> segment has sparse products in almost all categories.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Most categories show their greatest inventory concentration within the mid-range price segment, further emphasizing its central role in pricing strategy.</a:t>
            </a:r>
          </a:p>
          <a:p>
            <a:endParaRPr lang="en-US" dirty="0"/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3B205AAA-7C7A-CA5C-206A-B5880907CC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528943"/>
            <a:ext cx="5661549" cy="3800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7291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350DD-6D96-B43E-7D9A-4441172CE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7" y="929552"/>
            <a:ext cx="4692911" cy="792214"/>
          </a:xfrm>
        </p:spPr>
        <p:txBody>
          <a:bodyPr>
            <a:normAutofit/>
          </a:bodyPr>
          <a:lstStyle/>
          <a:p>
            <a:r>
              <a:rPr lang="en-US" sz="1600" spc="300" dirty="0"/>
              <a:t>Top Brands: Which brands have the most products?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DB27A0-0831-F93B-CA03-CF63FD30F8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97660" y="1975395"/>
            <a:ext cx="4102603" cy="4262459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b="1" dirty="0"/>
              <a:t>Performax</a:t>
            </a:r>
            <a:r>
              <a:rPr lang="en-US" sz="1800" dirty="0"/>
              <a:t> leads with the highest number of products, exceeding 3000.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Brands like </a:t>
            </a:r>
            <a:r>
              <a:rPr lang="en-US" sz="1800" b="1" dirty="0"/>
              <a:t>Teamspirit</a:t>
            </a:r>
            <a:r>
              <a:rPr lang="en-US" sz="1800" dirty="0"/>
              <a:t>, </a:t>
            </a:r>
            <a:r>
              <a:rPr lang="en-US" sz="1800" b="1" dirty="0"/>
              <a:t>dnmx</a:t>
            </a:r>
            <a:r>
              <a:rPr lang="en-US" sz="1800" dirty="0"/>
              <a:t>, and </a:t>
            </a:r>
            <a:r>
              <a:rPr lang="en-US" sz="1800" b="1" dirty="0"/>
              <a:t>Netplay</a:t>
            </a:r>
            <a:r>
              <a:rPr lang="en-US" sz="1800" dirty="0"/>
              <a:t> follow, each with over 1500 products.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/>
              <a:t>A few brands account for most of the inventory, indicating market concentration among leading brands.</a:t>
            </a:r>
          </a:p>
        </p:txBody>
      </p:sp>
      <p:pic>
        <p:nvPicPr>
          <p:cNvPr id="10" name="Picture 9" descr="A graph showing the top 10 brands by product count&#10;&#10;AI-generated content may be incorrect.">
            <a:extLst>
              <a:ext uri="{FF2B5EF4-FFF2-40B4-BE49-F238E27FC236}">
                <a16:creationId xmlns:a16="http://schemas.microsoft.com/office/drawing/2014/main" id="{3E61239B-49F0-9607-C686-BEFD5823E7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9158" y="1206330"/>
            <a:ext cx="6736467" cy="4445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3373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B8647-3DDC-C51E-5364-28FEA694D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13804"/>
            <a:ext cx="4449842" cy="1049719"/>
          </a:xfrm>
        </p:spPr>
        <p:txBody>
          <a:bodyPr>
            <a:normAutofit/>
          </a:bodyPr>
          <a:lstStyle/>
          <a:p>
            <a:r>
              <a:rPr lang="en-US" sz="1600" spc="300" dirty="0"/>
              <a:t>Category Analysis: Which categories dominate overall?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8833CE-5A95-AA44-83D3-504B7BFC9F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39355"/>
            <a:ext cx="4172050" cy="4143736"/>
          </a:xfrm>
        </p:spPr>
        <p:txBody>
          <a:bodyPr>
            <a:normAutofit fontScale="55000" lnSpcReduction="20000"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3400" dirty="0"/>
              <a:t> </a:t>
            </a:r>
            <a:r>
              <a:rPr lang="en-US" sz="3400" b="1" dirty="0"/>
              <a:t>Topwear</a:t>
            </a:r>
            <a:r>
              <a:rPr lang="en-US" sz="3400" dirty="0"/>
              <a:t> is the largest category, with more than 7000 products.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3400" b="1" dirty="0"/>
              <a:t>Westernwear</a:t>
            </a:r>
            <a:r>
              <a:rPr lang="en-US" sz="3400" dirty="0"/>
              <a:t>, </a:t>
            </a:r>
            <a:r>
              <a:rPr lang="en-US" sz="3400" b="1" dirty="0"/>
              <a:t>Footwear</a:t>
            </a:r>
            <a:r>
              <a:rPr lang="en-US" sz="3400" dirty="0"/>
              <a:t>, and </a:t>
            </a:r>
            <a:r>
              <a:rPr lang="en-US" sz="3400" b="1" dirty="0"/>
              <a:t>Ethnicwear</a:t>
            </a:r>
            <a:r>
              <a:rPr lang="en-US" sz="3400" dirty="0"/>
              <a:t> are also major categories, each with 5000–7000 products.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3400" dirty="0"/>
              <a:t>Smaller categories such as </a:t>
            </a:r>
            <a:r>
              <a:rPr lang="en-US" sz="3400" b="1" dirty="0"/>
              <a:t>Fusionwear</a:t>
            </a:r>
            <a:r>
              <a:rPr lang="en-US" sz="3400" dirty="0"/>
              <a:t>, </a:t>
            </a:r>
            <a:r>
              <a:rPr lang="en-US" sz="3400" b="1" dirty="0"/>
              <a:t>Lingerie</a:t>
            </a:r>
            <a:r>
              <a:rPr lang="en-US" sz="3400" dirty="0"/>
              <a:t>, and </a:t>
            </a:r>
            <a:r>
              <a:rPr lang="en-US" sz="3400" b="1" dirty="0"/>
              <a:t>Innerwear</a:t>
            </a:r>
            <a:r>
              <a:rPr lang="en-US" sz="3400" dirty="0"/>
              <a:t> make up a minor portion of the total assortment.</a:t>
            </a:r>
          </a:p>
          <a:p>
            <a:br>
              <a:rPr lang="en-US" dirty="0"/>
            </a:br>
            <a:endParaRPr lang="en-US" dirty="0"/>
          </a:p>
        </p:txBody>
      </p:sp>
      <p:pic>
        <p:nvPicPr>
          <p:cNvPr id="5" name="Picture 4" descr="A bar graph with green and white bars">
            <a:extLst>
              <a:ext uri="{FF2B5EF4-FFF2-40B4-BE49-F238E27FC236}">
                <a16:creationId xmlns:a16="http://schemas.microsoft.com/office/drawing/2014/main" id="{2BF467E5-33B1-7463-290F-6E83127E16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0268" y="1101383"/>
            <a:ext cx="6348036" cy="4282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387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2EC16-B77D-1E72-EEB0-B20483313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1060036"/>
          </a:xfrm>
        </p:spPr>
        <p:txBody>
          <a:bodyPr>
            <a:normAutofit/>
          </a:bodyPr>
          <a:lstStyle/>
          <a:p>
            <a:r>
              <a:rPr lang="en-US" sz="1600" spc="0" dirty="0"/>
              <a:t>Category vs Price Segment: Which categories dominate in Budget, Mid, Premium, Luxury</a:t>
            </a:r>
            <a:r>
              <a:rPr lang="en-US" sz="1600" dirty="0"/>
              <a:t>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67111E-E1A0-2BF8-F5F6-D05491635A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47461"/>
            <a:ext cx="3932237" cy="3823115"/>
          </a:xfrm>
        </p:spPr>
        <p:txBody>
          <a:bodyPr>
            <a:normAutofit fontScale="92500"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Most products are concentrated in the </a:t>
            </a:r>
            <a:r>
              <a:rPr lang="en-US" b="1" dirty="0"/>
              <a:t>Mid (₹500–₹1499)</a:t>
            </a:r>
            <a:r>
              <a:rPr lang="en-US" dirty="0"/>
              <a:t> price range across all categories.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/>
              <a:t>Topwear</a:t>
            </a:r>
            <a:r>
              <a:rPr lang="en-US" dirty="0"/>
              <a:t> and </a:t>
            </a:r>
            <a:r>
              <a:rPr lang="en-US" b="1" dirty="0"/>
              <a:t>Westernwear</a:t>
            </a:r>
            <a:r>
              <a:rPr lang="en-US" dirty="0"/>
              <a:t> dominate the mid and </a:t>
            </a:r>
            <a:r>
              <a:rPr lang="en-US" b="1" dirty="0"/>
              <a:t>Footwear </a:t>
            </a:r>
            <a:r>
              <a:rPr lang="en-US" dirty="0"/>
              <a:t>and </a:t>
            </a:r>
            <a:r>
              <a:rPr lang="en-US" b="1" dirty="0"/>
              <a:t>Ethnicwear</a:t>
            </a:r>
            <a:r>
              <a:rPr lang="en-US" dirty="0"/>
              <a:t> to the  premium segments.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High-end (</a:t>
            </a:r>
            <a:r>
              <a:rPr lang="en-US" b="1" dirty="0"/>
              <a:t>Luxury</a:t>
            </a:r>
            <a:r>
              <a:rPr lang="en-US" dirty="0"/>
              <a:t>) and low-cost segments have significantly fewer product options, highlighting a focus on accessible and premium pricing for mainstream categories.</a:t>
            </a:r>
          </a:p>
        </p:txBody>
      </p:sp>
      <p:pic>
        <p:nvPicPr>
          <p:cNvPr id="6" name="Picture 5" descr="A screenshot of a graph&#10;&#10;AI-generated content may be incorrect.">
            <a:extLst>
              <a:ext uri="{FF2B5EF4-FFF2-40B4-BE49-F238E27FC236}">
                <a16:creationId xmlns:a16="http://schemas.microsoft.com/office/drawing/2014/main" id="{DEAEF0EA-B8F6-D9EC-160F-145A86D1AE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0551" y="987425"/>
            <a:ext cx="5845910" cy="4883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022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2B82036-1894-C609-092D-32FA0FE0E6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Product Type Analysis: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8EDED99A-BE4B-FD12-39E5-58EB933DFF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106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6A1DCF3-9E9E-21F7-E7B8-493BD7B7F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600" spc="0" dirty="0"/>
              <a:t>Which product types (T-shirts, Jeans, Sarees, Shoes) are most common?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C52322C-94BB-0712-9607-0CEB5E312B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216426"/>
            <a:ext cx="3932237" cy="3127376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/>
              <a:t>Crew-Neck T-shirt</a:t>
            </a:r>
            <a:r>
              <a:rPr lang="en-US" dirty="0"/>
              <a:t>, </a:t>
            </a:r>
            <a:r>
              <a:rPr lang="en-US" b="1" dirty="0"/>
              <a:t>Straight Kurta</a:t>
            </a:r>
            <a:r>
              <a:rPr lang="en-US" dirty="0"/>
              <a:t>, and </a:t>
            </a:r>
            <a:r>
              <a:rPr lang="en-US" b="1" dirty="0"/>
              <a:t>Fit Shirt</a:t>
            </a:r>
            <a:r>
              <a:rPr lang="en-US" dirty="0"/>
              <a:t> are the highest-count product types, all exceeding 2000.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The top 10 list includes both apparel and footwear, reflecting broad consumer demand for comfort and versatility.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T-shirts, kurtas, and jeans consistently lead as everyday staples.</a:t>
            </a:r>
          </a:p>
          <a:p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E62FF01-1CA7-D85D-2740-1AE718AFD6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3954" y="1264293"/>
            <a:ext cx="5809286" cy="4329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30287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B6CE69A-4FAE-CEB8-21EE-C23789663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600" spc="0" dirty="0"/>
              <a:t>Compare product type distribution across genders.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B6B162C-4114-9B71-FE99-259CEC7DF9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948070"/>
            <a:ext cx="3932237" cy="3127376"/>
          </a:xfrm>
        </p:spPr>
        <p:txBody>
          <a:bodyPr>
            <a:normAutofit fontScale="92500" lnSpcReduction="20000"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Shirts and t-shirts (especially </a:t>
            </a:r>
            <a:r>
              <a:rPr lang="en-US" b="1" dirty="0"/>
              <a:t>Crew-Neck T-shirt</a:t>
            </a:r>
            <a:r>
              <a:rPr lang="en-US" dirty="0"/>
              <a:t> and </a:t>
            </a:r>
            <a:r>
              <a:rPr lang="en-US" b="1" dirty="0"/>
              <a:t>Fit Shirt</a:t>
            </a:r>
            <a:r>
              <a:rPr lang="en-US" dirty="0"/>
              <a:t>) are dominated by the men's segment.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Kurtas (</a:t>
            </a:r>
            <a:r>
              <a:rPr lang="en-US" b="1" dirty="0"/>
              <a:t>Straight Kurta</a:t>
            </a:r>
            <a:r>
              <a:rPr lang="en-US" dirty="0"/>
              <a:t>, </a:t>
            </a:r>
            <a:r>
              <a:rPr lang="en-US" b="1" dirty="0"/>
              <a:t>A-line Kurta</a:t>
            </a:r>
            <a:r>
              <a:rPr lang="en-US" dirty="0"/>
              <a:t>) are almost entirely concentrated in women’s products.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Footwear types (e.g., </a:t>
            </a:r>
            <a:r>
              <a:rPr lang="en-US" b="1" dirty="0"/>
              <a:t>Sports Shoes</a:t>
            </a:r>
            <a:r>
              <a:rPr lang="en-US" dirty="0"/>
              <a:t>, </a:t>
            </a:r>
            <a:r>
              <a:rPr lang="en-US" b="1" dirty="0"/>
              <a:t>Running Shoes</a:t>
            </a:r>
            <a:r>
              <a:rPr lang="en-US" dirty="0"/>
              <a:t>, </a:t>
            </a:r>
            <a:r>
              <a:rPr lang="en-US" b="1" dirty="0"/>
              <a:t>Flip-Flops</a:t>
            </a:r>
            <a:r>
              <a:rPr lang="en-US" dirty="0"/>
              <a:t>) show moderate counts for both men and women but are more prominent for men.</a:t>
            </a:r>
          </a:p>
          <a:p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ADD5A4B-E6DE-E7FD-1E8D-51F3FB26E7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6218" y="1417955"/>
            <a:ext cx="6281210" cy="3958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36856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FA45A-02F2-030E-4954-230F6A455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8206" y="897110"/>
            <a:ext cx="3932237" cy="1600200"/>
          </a:xfrm>
        </p:spPr>
        <p:txBody>
          <a:bodyPr>
            <a:normAutofit/>
          </a:bodyPr>
          <a:lstStyle/>
          <a:p>
            <a:r>
              <a:rPr lang="en-US" sz="1600" spc="0" dirty="0"/>
              <a:t>Identify top product types within each category.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428466-7B20-A58F-3B59-B5A5EC1AB3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907450"/>
            <a:ext cx="5110438" cy="4053440"/>
          </a:xfrm>
        </p:spPr>
        <p:txBody>
          <a:bodyPr>
            <a:normAutofit fontScale="25000" lnSpcReduction="20000"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5600" b="1" dirty="0"/>
              <a:t>Checked Shirt</a:t>
            </a:r>
            <a:r>
              <a:rPr lang="en-US" sz="5600" dirty="0"/>
              <a:t> and </a:t>
            </a:r>
            <a:r>
              <a:rPr lang="en-US" sz="5600" b="1" dirty="0"/>
              <a:t>Cotton Shirt</a:t>
            </a:r>
            <a:r>
              <a:rPr lang="en-US" sz="5600" dirty="0"/>
              <a:t> dominate in </a:t>
            </a:r>
            <a:r>
              <a:rPr lang="en-US" sz="5600" b="1" dirty="0" err="1"/>
              <a:t>Topwear</a:t>
            </a:r>
            <a:r>
              <a:rPr lang="en-US" sz="5600" b="1" dirty="0"/>
              <a:t>/</a:t>
            </a:r>
            <a:r>
              <a:rPr lang="en-US" sz="5600" b="1" dirty="0" err="1"/>
              <a:t>Westernwear</a:t>
            </a:r>
            <a:r>
              <a:rPr lang="en-US" sz="5600" dirty="0"/>
              <a:t>, far outnumbering other product types.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5600" b="1" dirty="0"/>
              <a:t>Fit Joggers</a:t>
            </a:r>
            <a:r>
              <a:rPr lang="en-US" sz="5600" dirty="0"/>
              <a:t>, </a:t>
            </a:r>
            <a:r>
              <a:rPr lang="en-US" sz="5600" b="1" dirty="0"/>
              <a:t>Track Pants</a:t>
            </a:r>
            <a:r>
              <a:rPr lang="en-US" sz="5600" dirty="0"/>
              <a:t>, and </a:t>
            </a:r>
            <a:r>
              <a:rPr lang="en-US" sz="5600" b="1" dirty="0"/>
              <a:t>Fit Jeans</a:t>
            </a:r>
            <a:r>
              <a:rPr lang="en-US" sz="5600" dirty="0"/>
              <a:t> are the top items within </a:t>
            </a:r>
            <a:r>
              <a:rPr lang="en-US" sz="5600" b="1" dirty="0" err="1"/>
              <a:t>Bottomwear</a:t>
            </a:r>
            <a:r>
              <a:rPr lang="en-US" sz="5600" dirty="0"/>
              <a:t>, focusing on casual and athletic comfort.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5600" b="1" dirty="0"/>
              <a:t>Straight Kurta</a:t>
            </a:r>
            <a:r>
              <a:rPr lang="en-US" sz="5600" dirty="0"/>
              <a:t>, </a:t>
            </a:r>
            <a:r>
              <a:rPr lang="en-US" sz="5600" b="1" dirty="0"/>
              <a:t>A-line Kurta</a:t>
            </a:r>
            <a:r>
              <a:rPr lang="en-US" sz="5600" dirty="0"/>
              <a:t>, and </a:t>
            </a:r>
            <a:r>
              <a:rPr lang="en-US" sz="5600" b="1" dirty="0"/>
              <a:t>Dress Material</a:t>
            </a:r>
            <a:r>
              <a:rPr lang="en-US" sz="5600" dirty="0"/>
              <a:t> are central to </a:t>
            </a:r>
            <a:r>
              <a:rPr lang="en-US" sz="5600" b="1" dirty="0" err="1"/>
              <a:t>Ethnicwear</a:t>
            </a:r>
            <a:r>
              <a:rPr lang="en-US" sz="5600" b="1" dirty="0"/>
              <a:t>/</a:t>
            </a:r>
            <a:r>
              <a:rPr lang="en-US" sz="5600" b="1" dirty="0" err="1"/>
              <a:t>Fusionwear</a:t>
            </a:r>
            <a:r>
              <a:rPr lang="en-US" sz="5600" dirty="0"/>
              <a:t>, mainly for women.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5600" dirty="0"/>
              <a:t>Footwear product types (e.g., </a:t>
            </a:r>
            <a:r>
              <a:rPr lang="en-US" sz="5600" b="1" dirty="0"/>
              <a:t>Walking Shoes</a:t>
            </a:r>
            <a:r>
              <a:rPr lang="en-US" sz="5600" dirty="0"/>
              <a:t>) hold notable positions but are less dominant than </a:t>
            </a:r>
            <a:r>
              <a:rPr lang="en-US" sz="5600" dirty="0" err="1"/>
              <a:t>topwear</a:t>
            </a:r>
            <a:r>
              <a:rPr lang="en-US" sz="5600" dirty="0"/>
              <a:t> or </a:t>
            </a:r>
            <a:r>
              <a:rPr lang="en-US" sz="5600" dirty="0" err="1"/>
              <a:t>bottomwear</a:t>
            </a:r>
            <a:r>
              <a:rPr lang="en-US" sz="5600" dirty="0"/>
              <a:t>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5600" dirty="0"/>
              <a:t>The chart demonstrates that most inventory is concentrated in a small number of high-volume categories and product types, especially those associated with everyday wear and mainstream preferences.</a:t>
            </a:r>
          </a:p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64B6027-77EB-9931-3240-F7D9D86B1F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0226" y="745435"/>
            <a:ext cx="5853113" cy="5754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8698479"/>
      </p:ext>
    </p:extLst>
  </p:cSld>
  <p:clrMapOvr>
    <a:masterClrMapping/>
  </p:clrMapOvr>
</p:sld>
</file>

<file path=ppt/theme/theme1.xml><?xml version="1.0" encoding="utf-8"?>
<a:theme xmlns:a="http://schemas.openxmlformats.org/drawingml/2006/main" name="VeniceBeachVTI">
  <a:themeElements>
    <a:clrScheme name="Venice Beach">
      <a:dk1>
        <a:sysClr val="windowText" lastClr="000000"/>
      </a:dk1>
      <a:lt1>
        <a:sysClr val="window" lastClr="FFFFFF"/>
      </a:lt1>
      <a:dk2>
        <a:srgbClr val="2B3E3D"/>
      </a:dk2>
      <a:lt2>
        <a:srgbClr val="FEF3EB"/>
      </a:lt2>
      <a:accent1>
        <a:srgbClr val="FE8542"/>
      </a:accent1>
      <a:accent2>
        <a:srgbClr val="EC6D60"/>
      </a:accent2>
      <a:accent3>
        <a:srgbClr val="CDA32B"/>
      </a:accent3>
      <a:accent4>
        <a:srgbClr val="EE66A7"/>
      </a:accent4>
      <a:accent5>
        <a:srgbClr val="EA5F48"/>
      </a:accent5>
      <a:accent6>
        <a:srgbClr val="C8466B"/>
      </a:accent6>
      <a:hlink>
        <a:srgbClr val="E46153"/>
      </a:hlink>
      <a:folHlink>
        <a:srgbClr val="CF63B0"/>
      </a:folHlink>
    </a:clrScheme>
    <a:fontScheme name="Avenir 1">
      <a:majorFont>
        <a:latin typeface="Avenir Next LT Pro Light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eniceBeachVTI" id="{69839BBA-F383-4FFD-B56A-E36ACE43E09D}" vid="{060D2740-A69C-444A-B833-E03D333ADD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</TotalTime>
  <Words>1113</Words>
  <Application>Microsoft Office PowerPoint</Application>
  <PresentationFormat>Widescreen</PresentationFormat>
  <Paragraphs>73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Avenir Next LT Pro</vt:lpstr>
      <vt:lpstr>Avenir Next LT Pro Light</vt:lpstr>
      <vt:lpstr>Wingdings</vt:lpstr>
      <vt:lpstr>VeniceBeachVTI</vt:lpstr>
      <vt:lpstr>Fashion Trend Analysis</vt:lpstr>
      <vt:lpstr>Brand &amp; Category Analysis:</vt:lpstr>
      <vt:lpstr>Top Brands: Which brands have the most products?</vt:lpstr>
      <vt:lpstr>Category Analysis: Which categories dominate overall?</vt:lpstr>
      <vt:lpstr>Category vs Price Segment: Which categories dominate in Budget, Mid, Premium, Luxury?</vt:lpstr>
      <vt:lpstr>Product Type Analysis:</vt:lpstr>
      <vt:lpstr>Which product types (T-shirts, Jeans, Sarees, Shoes) are most common?</vt:lpstr>
      <vt:lpstr>Compare product type distribution across genders.</vt:lpstr>
      <vt:lpstr>Identify top product types within each category.</vt:lpstr>
      <vt:lpstr>Discount Analysis:</vt:lpstr>
      <vt:lpstr>Discount Tier Comparison: How many products fall into each discount tier?</vt:lpstr>
      <vt:lpstr>Discount % vs Product Type: Which product types get the highest average discount?</vt:lpstr>
      <vt:lpstr>Discounts Across Categories: Which categories rely most on heavy discounts?</vt:lpstr>
      <vt:lpstr>Price vs Discount Analysis: Are higher-priced products more likely to have higher discounts?</vt:lpstr>
      <vt:lpstr>Gender-Based Preferences:</vt:lpstr>
      <vt:lpstr>Which categories and product types dominate for Men vs Women?</vt:lpstr>
      <vt:lpstr>Gender-wise average discount %</vt:lpstr>
      <vt:lpstr>Identify whether men’s or women’s products are more discount-driven</vt:lpstr>
      <vt:lpstr>Price Segment Analysis:</vt:lpstr>
      <vt:lpstr>Distribution of products across Budget, Mid, Premium, Luxury.</vt:lpstr>
      <vt:lpstr>Which categories dominate in each segment?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Rohit Pal</dc:creator>
  <cp:lastModifiedBy>Rohit Pal</cp:lastModifiedBy>
  <cp:revision>6</cp:revision>
  <dcterms:created xsi:type="dcterms:W3CDTF">2025-09-12T05:27:03Z</dcterms:created>
  <dcterms:modified xsi:type="dcterms:W3CDTF">2025-09-16T12:11:57Z</dcterms:modified>
</cp:coreProperties>
</file>