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21"/>
  </p:normalViewPr>
  <p:slideViewPr>
    <p:cSldViewPr snapToGrid="0">
      <p:cViewPr varScale="1">
        <p:scale>
          <a:sx n="108" d="100"/>
          <a:sy n="108" d="100"/>
        </p:scale>
        <p:origin x="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7EB30-7068-1042-A8B9-0A83E9DAF54A}" type="datetimeFigureOut">
              <a:rPr lang="en-US" smtClean="0"/>
              <a:t>2/28/25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49C5D-D4CE-7C44-975E-8403F35BE53C}" type="slidenum">
              <a:rPr lang="en-US" smtClean="0"/>
              <a:t>‹#›</a:t>
            </a:fld>
            <a:endParaRPr lang="en-US"/>
          </a:p>
        </p:txBody>
      </p:sp>
    </p:spTree>
    <p:extLst>
      <p:ext uri="{BB962C8B-B14F-4D97-AF65-F5344CB8AC3E}">
        <p14:creationId xmlns:p14="http://schemas.microsoft.com/office/powerpoint/2010/main" val="3317957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4F45E-F399-F7C3-6323-796B78F3F0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A55247-57AC-3E44-05CB-A158786252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8D096E-6607-3870-4EED-5B2B703576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DD314C-AF4A-12F7-DC10-178D2E323DF6}"/>
              </a:ext>
            </a:extLst>
          </p:cNvPr>
          <p:cNvSpPr>
            <a:spLocks noGrp="1"/>
          </p:cNvSpPr>
          <p:nvPr>
            <p:ph type="sldNum" sz="quarter" idx="5"/>
          </p:nvPr>
        </p:nvSpPr>
        <p:spPr/>
        <p:txBody>
          <a:bodyPr/>
          <a:lstStyle/>
          <a:p>
            <a:fld id="{B6E49C5D-D4CE-7C44-975E-8403F35BE53C}" type="slidenum">
              <a:rPr lang="en-US" smtClean="0"/>
              <a:t>14</a:t>
            </a:fld>
            <a:endParaRPr lang="en-US"/>
          </a:p>
        </p:txBody>
      </p:sp>
    </p:spTree>
    <p:extLst>
      <p:ext uri="{BB962C8B-B14F-4D97-AF65-F5344CB8AC3E}">
        <p14:creationId xmlns:p14="http://schemas.microsoft.com/office/powerpoint/2010/main" val="33292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E49C5D-D4CE-7C44-975E-8403F35BE53C}" type="slidenum">
              <a:rPr lang="en-US" smtClean="0"/>
              <a:t>15</a:t>
            </a:fld>
            <a:endParaRPr lang="en-US"/>
          </a:p>
        </p:txBody>
      </p:sp>
    </p:spTree>
    <p:extLst>
      <p:ext uri="{BB962C8B-B14F-4D97-AF65-F5344CB8AC3E}">
        <p14:creationId xmlns:p14="http://schemas.microsoft.com/office/powerpoint/2010/main" val="186648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2/28/25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8865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2/28/25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464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2/28/25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919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2/28/25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2929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2/28/25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334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2/28/25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9875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2/28/25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5708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2/28/25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4534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2/28/25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800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2/28/25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2444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2/28/25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1510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2/28/25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2339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20BAE-50B3-6A42-9279-6B62F0B466F0}"/>
              </a:ext>
            </a:extLst>
          </p:cNvPr>
          <p:cNvPicPr>
            <a:picLocks noChangeAspect="1"/>
          </p:cNvPicPr>
          <p:nvPr/>
        </p:nvPicPr>
        <p:blipFill>
          <a:blip r:embed="rId2"/>
          <a:srcRect l="11597" r="13903"/>
          <a:stretch/>
        </p:blipFill>
        <p:spPr>
          <a:xfrm>
            <a:off x="6515100" y="10"/>
            <a:ext cx="5676900" cy="6857990"/>
          </a:xfrm>
          <a:prstGeom prst="rect">
            <a:avLst/>
          </a:prstGeom>
        </p:spPr>
      </p:pic>
      <p:sp>
        <p:nvSpPr>
          <p:cNvPr id="2" name="Title 1">
            <a:extLst>
              <a:ext uri="{FF2B5EF4-FFF2-40B4-BE49-F238E27FC236}">
                <a16:creationId xmlns:a16="http://schemas.microsoft.com/office/drawing/2014/main" id="{41D416A6-7EDB-BB79-32D4-A7BB69941DFB}"/>
              </a:ext>
            </a:extLst>
          </p:cNvPr>
          <p:cNvSpPr>
            <a:spLocks noGrp="1"/>
          </p:cNvSpPr>
          <p:nvPr>
            <p:ph type="ctrTitle"/>
          </p:nvPr>
        </p:nvSpPr>
        <p:spPr>
          <a:xfrm>
            <a:off x="703400" y="723899"/>
            <a:ext cx="5227171" cy="5410195"/>
          </a:xfrm>
        </p:spPr>
        <p:txBody>
          <a:bodyPr>
            <a:normAutofit/>
          </a:bodyPr>
          <a:lstStyle/>
          <a:p>
            <a:pPr algn="ctr">
              <a:lnSpc>
                <a:spcPct val="90000"/>
              </a:lnSpc>
            </a:pPr>
            <a:r>
              <a:rPr lang="en-US" sz="2400" b="1" dirty="0">
                <a:latin typeface="Arial" panose="020B0604020202020204" pitchFamily="34" charset="0"/>
                <a:cs typeface="Arial" panose="020B0604020202020204" pitchFamily="34" charset="0"/>
              </a:rPr>
              <a:t>Analyzing Gym Member Data and Predicting Calories Burned: A Data-Driven Approach to Optimize Fitness Outcomes</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Rohit Patil</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DSC530-T302 Data Exploration and Analysis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Matthew Metzger</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February 28, 2024</a:t>
            </a:r>
          </a:p>
        </p:txBody>
      </p:sp>
      <p:cxnSp>
        <p:nvCxnSpPr>
          <p:cNvPr id="10" name="Straight Connector 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81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84B418-85B9-D1C1-B67B-D4FB2E8371E8}"/>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24A86D-54E9-B737-EDA7-B1B33C48D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ligned barbell plates">
            <a:extLst>
              <a:ext uri="{FF2B5EF4-FFF2-40B4-BE49-F238E27FC236}">
                <a16:creationId xmlns:a16="http://schemas.microsoft.com/office/drawing/2014/main" id="{17301A47-4491-B36A-BA9A-1429199C7188}"/>
              </a:ext>
            </a:extLst>
          </p:cNvPr>
          <p:cNvPicPr>
            <a:picLocks noChangeAspect="1"/>
          </p:cNvPicPr>
          <p:nvPr/>
        </p:nvPicPr>
        <p:blipFill>
          <a:blip r:embed="rId2"/>
          <a:srcRect l="45927" r="16608" b="-1"/>
          <a:stretch/>
        </p:blipFill>
        <p:spPr>
          <a:xfrm>
            <a:off x="8665028" y="10"/>
            <a:ext cx="3526971" cy="6857990"/>
          </a:xfrm>
          <a:prstGeom prst="rect">
            <a:avLst/>
          </a:prstGeom>
        </p:spPr>
      </p:pic>
      <p:sp>
        <p:nvSpPr>
          <p:cNvPr id="2" name="Title 1">
            <a:extLst>
              <a:ext uri="{FF2B5EF4-FFF2-40B4-BE49-F238E27FC236}">
                <a16:creationId xmlns:a16="http://schemas.microsoft.com/office/drawing/2014/main" id="{8BCE43C5-96AC-4F4B-35F2-59F9E2541722}"/>
              </a:ext>
            </a:extLst>
          </p:cNvPr>
          <p:cNvSpPr>
            <a:spLocks noGrp="1"/>
          </p:cNvSpPr>
          <p:nvPr>
            <p:ph type="title"/>
          </p:nvPr>
        </p:nvSpPr>
        <p:spPr>
          <a:xfrm>
            <a:off x="704088" y="914400"/>
            <a:ext cx="6239599" cy="530347"/>
          </a:xfrm>
        </p:spPr>
        <p:txBody>
          <a:bodyPr>
            <a:noAutofit/>
          </a:bodyPr>
          <a:lstStyle/>
          <a:p>
            <a:r>
              <a:rPr lang="en-US" sz="3200" b="1" dirty="0">
                <a:latin typeface="Arial" panose="020B0604020202020204" pitchFamily="34" charset="0"/>
                <a:cs typeface="Arial" panose="020B0604020202020204" pitchFamily="34" charset="0"/>
              </a:rPr>
              <a:t>Descriptive analysis</a:t>
            </a:r>
          </a:p>
        </p:txBody>
      </p:sp>
      <p:sp>
        <p:nvSpPr>
          <p:cNvPr id="3" name="Content Placeholder 2">
            <a:extLst>
              <a:ext uri="{FF2B5EF4-FFF2-40B4-BE49-F238E27FC236}">
                <a16:creationId xmlns:a16="http://schemas.microsoft.com/office/drawing/2014/main" id="{2B33D01F-386D-8531-2C4A-9AB61175C2C5}"/>
              </a:ext>
            </a:extLst>
          </p:cNvPr>
          <p:cNvSpPr>
            <a:spLocks noGrp="1"/>
          </p:cNvSpPr>
          <p:nvPr>
            <p:ph idx="1"/>
          </p:nvPr>
        </p:nvSpPr>
        <p:spPr>
          <a:xfrm>
            <a:off x="704088" y="5098288"/>
            <a:ext cx="7786769" cy="1690624"/>
          </a:xfrm>
        </p:spPr>
        <p:txBody>
          <a:bodyPr>
            <a:normAutofit fontScale="92500"/>
          </a:bodyPr>
          <a:lstStyle/>
          <a:p>
            <a:pPr marL="0" indent="0">
              <a:lnSpc>
                <a:spcPct val="100000"/>
              </a:lnSpc>
              <a:buNone/>
            </a:pPr>
            <a:r>
              <a:rPr lang="en-US" sz="1800" b="1" dirty="0">
                <a:latin typeface="Arial" panose="020B0604020202020204" pitchFamily="34" charset="0"/>
                <a:cs typeface="Arial" panose="020B0604020202020204" pitchFamily="34" charset="0"/>
              </a:rPr>
              <a:t>Age: </a:t>
            </a:r>
            <a:r>
              <a:rPr lang="en-US" sz="1800" dirty="0">
                <a:latin typeface="Arial" panose="020B0604020202020204" pitchFamily="34" charset="0"/>
                <a:cs typeface="Arial" panose="020B0604020202020204" pitchFamily="34" charset="0"/>
              </a:rPr>
              <a:t>The average of individuals in the dataset are 38.68</a:t>
            </a:r>
          </a:p>
          <a:p>
            <a:pPr marL="0" indent="0">
              <a:lnSpc>
                <a:spcPct val="100000"/>
              </a:lnSpc>
              <a:buNone/>
            </a:pPr>
            <a:r>
              <a:rPr lang="en-US" sz="1800" b="1" dirty="0">
                <a:latin typeface="Arial" panose="020B0604020202020204" pitchFamily="34" charset="0"/>
                <a:cs typeface="Arial" panose="020B0604020202020204" pitchFamily="34" charset="0"/>
              </a:rPr>
              <a:t>BMI: </a:t>
            </a:r>
            <a:r>
              <a:rPr lang="en-US" sz="1800" dirty="0">
                <a:latin typeface="Arial" panose="020B0604020202020204" pitchFamily="34" charset="0"/>
                <a:cs typeface="Arial" panose="020B0604020202020204" pitchFamily="34" charset="0"/>
              </a:rPr>
              <a:t>Average BMI is 24.91%</a:t>
            </a:r>
          </a:p>
          <a:p>
            <a:pPr marL="0" indent="0">
              <a:lnSpc>
                <a:spcPct val="100000"/>
              </a:lnSpc>
              <a:buNone/>
            </a:pPr>
            <a:r>
              <a:rPr lang="en-US" sz="1800" b="1" dirty="0" err="1">
                <a:latin typeface="Arial" panose="020B0604020202020204" pitchFamily="34" charset="0"/>
                <a:cs typeface="Arial" panose="020B0604020202020204" pitchFamily="34" charset="0"/>
              </a:rPr>
              <a:t>Calories_Burned</a:t>
            </a:r>
            <a:r>
              <a:rPr lang="en-US" sz="1800" b="1"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Average calories burned 905.42.</a:t>
            </a:r>
          </a:p>
          <a:p>
            <a:pPr marL="0" indent="0">
              <a:lnSpc>
                <a:spcPct val="100000"/>
              </a:lnSpc>
              <a:buNone/>
            </a:pPr>
            <a:r>
              <a:rPr lang="en-US" sz="1800" b="1" dirty="0" err="1">
                <a:latin typeface="Arial" panose="020B0604020202020204" pitchFamily="34" charset="0"/>
                <a:cs typeface="Arial" panose="020B0604020202020204" pitchFamily="34" charset="0"/>
              </a:rPr>
              <a:t>Session_Duration</a:t>
            </a:r>
            <a:r>
              <a:rPr lang="en-US" sz="1800" b="1" dirty="0">
                <a:latin typeface="Arial" panose="020B0604020202020204" pitchFamily="34" charset="0"/>
                <a:cs typeface="Arial" panose="020B0604020202020204" pitchFamily="34" charset="0"/>
              </a:rPr>
              <a:t> (hours):</a:t>
            </a:r>
            <a:r>
              <a:rPr lang="en-US" sz="1800" dirty="0">
                <a:latin typeface="Arial" panose="020B0604020202020204" pitchFamily="34" charset="0"/>
                <a:cs typeface="Arial" panose="020B0604020202020204" pitchFamily="34" charset="0"/>
              </a:rPr>
              <a:t> Average Workout duration  is around 1.25 hours</a:t>
            </a:r>
          </a:p>
        </p:txBody>
      </p:sp>
      <p:cxnSp>
        <p:nvCxnSpPr>
          <p:cNvPr id="15" name="Straight Connector 14">
            <a:extLst>
              <a:ext uri="{FF2B5EF4-FFF2-40B4-BE49-F238E27FC236}">
                <a16:creationId xmlns:a16="http://schemas.microsoft.com/office/drawing/2014/main" id="{211E865D-0B83-827E-1EE2-832BD9938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AI-generated content may be incorrect.">
            <a:extLst>
              <a:ext uri="{FF2B5EF4-FFF2-40B4-BE49-F238E27FC236}">
                <a16:creationId xmlns:a16="http://schemas.microsoft.com/office/drawing/2014/main" id="{3B4FE670-4856-1837-C2A9-C94CF141554A}"/>
              </a:ext>
            </a:extLst>
          </p:cNvPr>
          <p:cNvPicPr>
            <a:picLocks noChangeAspect="1"/>
          </p:cNvPicPr>
          <p:nvPr/>
        </p:nvPicPr>
        <p:blipFill>
          <a:blip r:embed="rId3"/>
          <a:stretch>
            <a:fillRect/>
          </a:stretch>
        </p:blipFill>
        <p:spPr>
          <a:xfrm>
            <a:off x="805543" y="1636770"/>
            <a:ext cx="7772400" cy="3392430"/>
          </a:xfrm>
          <a:prstGeom prst="rect">
            <a:avLst/>
          </a:prstGeom>
        </p:spPr>
      </p:pic>
    </p:spTree>
    <p:extLst>
      <p:ext uri="{BB962C8B-B14F-4D97-AF65-F5344CB8AC3E}">
        <p14:creationId xmlns:p14="http://schemas.microsoft.com/office/powerpoint/2010/main" val="181579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4280D4-4764-3CAF-D9FD-98F5F781A4B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29279-8659-F4EA-AC97-60D6885FD712}"/>
              </a:ext>
            </a:extLst>
          </p:cNvPr>
          <p:cNvSpPr>
            <a:spLocks noGrp="1"/>
          </p:cNvSpPr>
          <p:nvPr>
            <p:ph type="title"/>
          </p:nvPr>
        </p:nvSpPr>
        <p:spPr>
          <a:xfrm>
            <a:off x="704089" y="914400"/>
            <a:ext cx="4934712" cy="530353"/>
          </a:xfrm>
        </p:spPr>
        <p:txBody>
          <a:bodyPr>
            <a:noAutofit/>
          </a:bodyPr>
          <a:lstStyle/>
          <a:p>
            <a:r>
              <a:rPr lang="en-US" sz="3200" b="1" dirty="0">
                <a:latin typeface="Arial" panose="020B0604020202020204" pitchFamily="34" charset="0"/>
                <a:cs typeface="Arial" panose="020B0604020202020204" pitchFamily="34" charset="0"/>
              </a:rPr>
              <a:t>PMF analysis</a:t>
            </a:r>
          </a:p>
        </p:txBody>
      </p:sp>
      <p:sp>
        <p:nvSpPr>
          <p:cNvPr id="3" name="Content Placeholder 2">
            <a:extLst>
              <a:ext uri="{FF2B5EF4-FFF2-40B4-BE49-F238E27FC236}">
                <a16:creationId xmlns:a16="http://schemas.microsoft.com/office/drawing/2014/main" id="{D53D5459-132F-93AC-C78C-07047A00BEF0}"/>
              </a:ext>
            </a:extLst>
          </p:cNvPr>
          <p:cNvSpPr>
            <a:spLocks noGrp="1"/>
          </p:cNvSpPr>
          <p:nvPr>
            <p:ph idx="1"/>
          </p:nvPr>
        </p:nvSpPr>
        <p:spPr>
          <a:xfrm>
            <a:off x="704087" y="1508253"/>
            <a:ext cx="11487913" cy="1780538"/>
          </a:xfrm>
        </p:spPr>
        <p:txBody>
          <a:bodyPr>
            <a:noAutofit/>
          </a:bodyPr>
          <a:lstStyle/>
          <a:p>
            <a:pPr marL="0" indent="0" algn="l">
              <a:buNone/>
            </a:pPr>
            <a:r>
              <a:rPr lang="en-US" sz="1400" b="1" i="0" dirty="0">
                <a:solidFill>
                  <a:srgbClr val="404040"/>
                </a:solidFill>
                <a:effectLst/>
                <a:latin typeface="Arial" panose="020B0604020202020204" pitchFamily="34" charset="0"/>
                <a:cs typeface="Arial" panose="020B0604020202020204" pitchFamily="34" charset="0"/>
              </a:rPr>
              <a:t>Analysis Summary:</a:t>
            </a:r>
            <a:r>
              <a:rPr lang="en-US" sz="1400" i="0" dirty="0">
                <a:solidFill>
                  <a:srgbClr val="404040"/>
                </a:solidFill>
                <a:effectLst/>
                <a:latin typeface="Arial" panose="020B0604020202020204" pitchFamily="34" charset="0"/>
                <a:cs typeface="Arial" panose="020B0604020202020204" pitchFamily="34" charset="0"/>
              </a:rPr>
              <a:t> Calories Burned by Gender, Workout Type, and Session Duration</a:t>
            </a:r>
          </a:p>
          <a:p>
            <a:pPr marL="0" indent="0">
              <a:buNone/>
            </a:pPr>
            <a:r>
              <a:rPr lang="en-US" sz="1400" b="1" i="0" dirty="0">
                <a:solidFill>
                  <a:srgbClr val="404040"/>
                </a:solidFill>
                <a:effectLst/>
                <a:latin typeface="Arial" panose="020B0604020202020204" pitchFamily="34" charset="0"/>
                <a:cs typeface="Arial" panose="020B0604020202020204" pitchFamily="34" charset="0"/>
              </a:rPr>
              <a:t>Calories Burned by Gender: </a:t>
            </a:r>
            <a:r>
              <a:rPr lang="en-US" sz="1400" i="0" dirty="0">
                <a:solidFill>
                  <a:srgbClr val="404040"/>
                </a:solidFill>
                <a:effectLst/>
                <a:latin typeface="Arial" panose="020B0604020202020204" pitchFamily="34" charset="0"/>
                <a:cs typeface="Arial" panose="020B0604020202020204" pitchFamily="34" charset="0"/>
              </a:rPr>
              <a:t>Female gym members tend to burn more calories on average than male gym members.</a:t>
            </a:r>
          </a:p>
          <a:p>
            <a:pPr marL="0" indent="0">
              <a:buNone/>
            </a:pPr>
            <a:r>
              <a:rPr lang="en-US" sz="1400" b="1" i="0" dirty="0">
                <a:solidFill>
                  <a:srgbClr val="404040"/>
                </a:solidFill>
                <a:effectLst/>
                <a:latin typeface="Arial" panose="020B0604020202020204" pitchFamily="34" charset="0"/>
                <a:cs typeface="Arial" panose="020B0604020202020204" pitchFamily="34" charset="0"/>
              </a:rPr>
              <a:t>Calories Burned by Workout Type: </a:t>
            </a:r>
            <a:r>
              <a:rPr lang="en-US" sz="1400" i="0" dirty="0">
                <a:solidFill>
                  <a:srgbClr val="404040"/>
                </a:solidFill>
                <a:effectLst/>
                <a:latin typeface="Arial" panose="020B0604020202020204" pitchFamily="34" charset="0"/>
                <a:cs typeface="Arial" panose="020B0604020202020204" pitchFamily="34" charset="0"/>
              </a:rPr>
              <a:t>HIIT (High-Intensity Interval Training) workouts result in significantly higher calorie burn than Cardio workouts.</a:t>
            </a:r>
          </a:p>
          <a:p>
            <a:pPr marL="0" indent="0">
              <a:buNone/>
            </a:pPr>
            <a:r>
              <a:rPr lang="en-US" sz="1400" b="1" i="0" dirty="0">
                <a:solidFill>
                  <a:srgbClr val="404040"/>
                </a:solidFill>
                <a:effectLst/>
                <a:latin typeface="Arial" panose="020B0604020202020204" pitchFamily="34" charset="0"/>
                <a:cs typeface="Arial" panose="020B0604020202020204" pitchFamily="34" charset="0"/>
              </a:rPr>
              <a:t>Calories Burned by Session Duration: </a:t>
            </a:r>
            <a:r>
              <a:rPr lang="en-US" sz="1400" i="0" dirty="0">
                <a:solidFill>
                  <a:srgbClr val="404040"/>
                </a:solidFill>
                <a:effectLst/>
                <a:latin typeface="Arial" panose="020B0604020202020204" pitchFamily="34" charset="0"/>
                <a:cs typeface="Arial" panose="020B0604020202020204" pitchFamily="34" charset="0"/>
              </a:rPr>
              <a:t>Shorter workout sessions are associated with fewer calories burned, while longer sessions lead to higher calorie expenditure.</a:t>
            </a:r>
          </a:p>
        </p:txBody>
      </p:sp>
      <p:cxnSp>
        <p:nvCxnSpPr>
          <p:cNvPr id="23" name="Straight Connector 22">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person and person&#10;&#10;AI-generated content may be incorrect.">
            <a:extLst>
              <a:ext uri="{FF2B5EF4-FFF2-40B4-BE49-F238E27FC236}">
                <a16:creationId xmlns:a16="http://schemas.microsoft.com/office/drawing/2014/main" id="{32046541-C17E-D420-CADF-F1C2304DC1C6}"/>
              </a:ext>
            </a:extLst>
          </p:cNvPr>
          <p:cNvPicPr>
            <a:picLocks noChangeAspect="1"/>
          </p:cNvPicPr>
          <p:nvPr/>
        </p:nvPicPr>
        <p:blipFill>
          <a:blip r:embed="rId2"/>
          <a:stretch>
            <a:fillRect/>
          </a:stretch>
        </p:blipFill>
        <p:spPr>
          <a:xfrm>
            <a:off x="119887" y="3598167"/>
            <a:ext cx="4169890" cy="2971800"/>
          </a:xfrm>
          <a:prstGeom prst="rect">
            <a:avLst/>
          </a:prstGeom>
        </p:spPr>
      </p:pic>
      <p:pic>
        <p:nvPicPr>
          <p:cNvPr id="9" name="Picture 8" descr="A graph of calories burned&#10;&#10;AI-generated content may be incorrect.">
            <a:extLst>
              <a:ext uri="{FF2B5EF4-FFF2-40B4-BE49-F238E27FC236}">
                <a16:creationId xmlns:a16="http://schemas.microsoft.com/office/drawing/2014/main" id="{B25EC468-EF55-61CA-22DC-6CD3002E2477}"/>
              </a:ext>
            </a:extLst>
          </p:cNvPr>
          <p:cNvPicPr>
            <a:picLocks noChangeAspect="1"/>
          </p:cNvPicPr>
          <p:nvPr/>
        </p:nvPicPr>
        <p:blipFill>
          <a:blip r:embed="rId3"/>
          <a:stretch>
            <a:fillRect/>
          </a:stretch>
        </p:blipFill>
        <p:spPr>
          <a:xfrm>
            <a:off x="4121598" y="3518920"/>
            <a:ext cx="4155142" cy="2971800"/>
          </a:xfrm>
          <a:prstGeom prst="rect">
            <a:avLst/>
          </a:prstGeom>
        </p:spPr>
      </p:pic>
      <p:pic>
        <p:nvPicPr>
          <p:cNvPr id="11" name="Picture 10" descr="A graph of calories burned by a person&#10;&#10;AI-generated content may be incorrect.">
            <a:extLst>
              <a:ext uri="{FF2B5EF4-FFF2-40B4-BE49-F238E27FC236}">
                <a16:creationId xmlns:a16="http://schemas.microsoft.com/office/drawing/2014/main" id="{70BAAB2C-76FA-7921-6CE5-29B0505D3EF0}"/>
              </a:ext>
            </a:extLst>
          </p:cNvPr>
          <p:cNvPicPr>
            <a:picLocks noChangeAspect="1"/>
          </p:cNvPicPr>
          <p:nvPr/>
        </p:nvPicPr>
        <p:blipFill>
          <a:blip r:embed="rId4"/>
          <a:stretch>
            <a:fillRect/>
          </a:stretch>
        </p:blipFill>
        <p:spPr>
          <a:xfrm>
            <a:off x="8241511" y="3482593"/>
            <a:ext cx="3874067" cy="2971800"/>
          </a:xfrm>
          <a:prstGeom prst="rect">
            <a:avLst/>
          </a:prstGeom>
        </p:spPr>
      </p:pic>
    </p:spTree>
    <p:extLst>
      <p:ext uri="{BB962C8B-B14F-4D97-AF65-F5344CB8AC3E}">
        <p14:creationId xmlns:p14="http://schemas.microsoft.com/office/powerpoint/2010/main" val="363641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D64342-25B9-7068-3AC0-BCB89B4220B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B43094D-C5A6-077C-4939-D129D3CE5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3702F-F364-ACC3-A256-3A4EA0A1A7BE}"/>
              </a:ext>
            </a:extLst>
          </p:cNvPr>
          <p:cNvSpPr>
            <a:spLocks noGrp="1"/>
          </p:cNvSpPr>
          <p:nvPr>
            <p:ph type="title"/>
          </p:nvPr>
        </p:nvSpPr>
        <p:spPr>
          <a:xfrm>
            <a:off x="704088" y="914400"/>
            <a:ext cx="10446512" cy="530353"/>
          </a:xfrm>
        </p:spPr>
        <p:txBody>
          <a:bodyPr>
            <a:noAutofit/>
          </a:bodyPr>
          <a:lstStyle/>
          <a:p>
            <a:r>
              <a:rPr lang="en-US" sz="3200" b="1" dirty="0">
                <a:latin typeface="Arial" panose="020B0604020202020204" pitchFamily="34" charset="0"/>
                <a:cs typeface="Arial" panose="020B0604020202020204" pitchFamily="34" charset="0"/>
              </a:rPr>
              <a:t>Cumulative Distribution Function (CDF)</a:t>
            </a:r>
          </a:p>
        </p:txBody>
      </p:sp>
      <p:sp>
        <p:nvSpPr>
          <p:cNvPr id="3" name="Content Placeholder 2">
            <a:extLst>
              <a:ext uri="{FF2B5EF4-FFF2-40B4-BE49-F238E27FC236}">
                <a16:creationId xmlns:a16="http://schemas.microsoft.com/office/drawing/2014/main" id="{4FE2B60D-527F-AA07-D3B2-A4C6E3B29A0C}"/>
              </a:ext>
            </a:extLst>
          </p:cNvPr>
          <p:cNvSpPr>
            <a:spLocks noGrp="1"/>
          </p:cNvSpPr>
          <p:nvPr>
            <p:ph idx="1"/>
          </p:nvPr>
        </p:nvSpPr>
        <p:spPr>
          <a:xfrm>
            <a:off x="704088" y="1749553"/>
            <a:ext cx="5214113" cy="4498847"/>
          </a:xfrm>
        </p:spPr>
        <p:txBody>
          <a:bodyPr>
            <a:noAutofit/>
          </a:bodyPr>
          <a:lstStyle/>
          <a:p>
            <a:pPr marL="0" indent="0" algn="l">
              <a:buNone/>
            </a:pPr>
            <a:r>
              <a:rPr lang="en-US" sz="1400" dirty="0">
                <a:solidFill>
                  <a:srgbClr val="212529"/>
                </a:solidFill>
                <a:latin typeface="Arial" panose="020B0604020202020204" pitchFamily="34" charset="0"/>
                <a:cs typeface="Arial" panose="020B0604020202020204" pitchFamily="34" charset="0"/>
              </a:rPr>
              <a:t>T</a:t>
            </a:r>
            <a:r>
              <a:rPr lang="en-US" sz="1400" b="0" i="0" dirty="0">
                <a:solidFill>
                  <a:srgbClr val="212529"/>
                </a:solidFill>
                <a:effectLst/>
                <a:latin typeface="Arial" panose="020B0604020202020204" pitchFamily="34" charset="0"/>
                <a:cs typeface="Arial" panose="020B0604020202020204" pitchFamily="34" charset="0"/>
              </a:rPr>
              <a:t>he CDF helps us understand the distribution of BMI values across a population and answer questions like:</a:t>
            </a:r>
          </a:p>
          <a:p>
            <a:pPr marL="0" indent="0" algn="l">
              <a:buNone/>
            </a:pPr>
            <a:r>
              <a:rPr lang="en-US" sz="1400" b="1" i="0" dirty="0">
                <a:solidFill>
                  <a:srgbClr val="404040"/>
                </a:solidFill>
                <a:effectLst/>
                <a:latin typeface="Arial" panose="020B0604020202020204" pitchFamily="34" charset="0"/>
                <a:cs typeface="Arial" panose="020B0604020202020204" pitchFamily="34" charset="0"/>
              </a:rPr>
              <a:t>What percentage of individuals have BMI below 25?</a:t>
            </a:r>
          </a:p>
          <a:p>
            <a:pPr marL="0" indent="0" algn="l">
              <a:buNone/>
            </a:pPr>
            <a:r>
              <a:rPr lang="en-US" sz="1400" i="0" dirty="0">
                <a:solidFill>
                  <a:srgbClr val="404040"/>
                </a:solidFill>
                <a:effectLst/>
                <a:latin typeface="Arial" panose="020B0604020202020204" pitchFamily="34" charset="0"/>
                <a:cs typeface="Arial" panose="020B0604020202020204" pitchFamily="34" charset="0"/>
              </a:rPr>
              <a:t>About 60% of people.</a:t>
            </a:r>
          </a:p>
          <a:p>
            <a:pPr marL="0" indent="0" algn="l">
              <a:buNone/>
            </a:pPr>
            <a:r>
              <a:rPr lang="en-US" sz="1400" b="1" i="0" dirty="0">
                <a:solidFill>
                  <a:srgbClr val="404040"/>
                </a:solidFill>
                <a:effectLst/>
                <a:latin typeface="Arial" panose="020B0604020202020204" pitchFamily="34" charset="0"/>
                <a:cs typeface="Arial" panose="020B0604020202020204" pitchFamily="34" charset="0"/>
              </a:rPr>
              <a:t>What BMI value corresponds to the 50th percentile (median)?</a:t>
            </a:r>
          </a:p>
          <a:p>
            <a:pPr marL="0" indent="0" algn="l">
              <a:buNone/>
            </a:pPr>
            <a:r>
              <a:rPr lang="en-US" sz="1400" dirty="0">
                <a:solidFill>
                  <a:srgbClr val="404040"/>
                </a:solidFill>
                <a:latin typeface="Arial" panose="020B0604020202020204" pitchFamily="34" charset="0"/>
                <a:cs typeface="Arial" panose="020B0604020202020204" pitchFamily="34" charset="0"/>
              </a:rPr>
              <a:t>22.5 is the BMI.</a:t>
            </a:r>
            <a:r>
              <a:rPr lang="en-US" sz="1400" b="1" i="0" dirty="0">
                <a:solidFill>
                  <a:srgbClr val="404040"/>
                </a:solidFill>
                <a:effectLst/>
                <a:latin typeface="Arial" panose="020B0604020202020204" pitchFamily="34" charset="0"/>
                <a:cs typeface="Arial" panose="020B0604020202020204" pitchFamily="34" charset="0"/>
              </a:rPr>
              <a:t> </a:t>
            </a:r>
          </a:p>
        </p:txBody>
      </p:sp>
      <p:cxnSp>
        <p:nvCxnSpPr>
          <p:cNvPr id="23" name="Straight Connector 22">
            <a:extLst>
              <a:ext uri="{FF2B5EF4-FFF2-40B4-BE49-F238E27FC236}">
                <a16:creationId xmlns:a16="http://schemas.microsoft.com/office/drawing/2014/main" id="{4F2089FC-680A-8020-74A1-3052A01266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graph with a line&#10;&#10;AI-generated content may be incorrect.">
            <a:extLst>
              <a:ext uri="{FF2B5EF4-FFF2-40B4-BE49-F238E27FC236}">
                <a16:creationId xmlns:a16="http://schemas.microsoft.com/office/drawing/2014/main" id="{46186933-12FD-FE6A-25CC-AFFBCF34C4AB}"/>
              </a:ext>
            </a:extLst>
          </p:cNvPr>
          <p:cNvPicPr>
            <a:picLocks noChangeAspect="1"/>
          </p:cNvPicPr>
          <p:nvPr/>
        </p:nvPicPr>
        <p:blipFill>
          <a:blip r:embed="rId2"/>
          <a:stretch>
            <a:fillRect/>
          </a:stretch>
        </p:blipFill>
        <p:spPr>
          <a:xfrm>
            <a:off x="5702300" y="1749553"/>
            <a:ext cx="6188482" cy="4803647"/>
          </a:xfrm>
          <a:prstGeom prst="rect">
            <a:avLst/>
          </a:prstGeom>
        </p:spPr>
      </p:pic>
    </p:spTree>
    <p:extLst>
      <p:ext uri="{BB962C8B-B14F-4D97-AF65-F5344CB8AC3E}">
        <p14:creationId xmlns:p14="http://schemas.microsoft.com/office/powerpoint/2010/main" val="251032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A0A385-79CC-A23A-0547-66B252C720A5}"/>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D9397D-3277-114B-FEC6-FADA48B8D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48ED8-2A66-9200-3802-F00AC04C2551}"/>
              </a:ext>
            </a:extLst>
          </p:cNvPr>
          <p:cNvSpPr>
            <a:spLocks noGrp="1"/>
          </p:cNvSpPr>
          <p:nvPr>
            <p:ph type="title"/>
          </p:nvPr>
        </p:nvSpPr>
        <p:spPr>
          <a:xfrm>
            <a:off x="704088" y="914400"/>
            <a:ext cx="10446512" cy="530353"/>
          </a:xfrm>
        </p:spPr>
        <p:txBody>
          <a:bodyPr>
            <a:noAutofit/>
          </a:bodyPr>
          <a:lstStyle/>
          <a:p>
            <a:r>
              <a:rPr lang="en-US" sz="3200" b="1" dirty="0">
                <a:latin typeface="Arial" panose="020B0604020202020204" pitchFamily="34" charset="0"/>
                <a:cs typeface="Arial" panose="020B0604020202020204" pitchFamily="34" charset="0"/>
              </a:rPr>
              <a:t>Analytical Distribution of age</a:t>
            </a:r>
          </a:p>
        </p:txBody>
      </p:sp>
      <p:sp>
        <p:nvSpPr>
          <p:cNvPr id="3" name="Content Placeholder 2">
            <a:extLst>
              <a:ext uri="{FF2B5EF4-FFF2-40B4-BE49-F238E27FC236}">
                <a16:creationId xmlns:a16="http://schemas.microsoft.com/office/drawing/2014/main" id="{875A14CD-8FE6-C1D5-F5F0-80E390AF14C9}"/>
              </a:ext>
            </a:extLst>
          </p:cNvPr>
          <p:cNvSpPr>
            <a:spLocks noGrp="1"/>
          </p:cNvSpPr>
          <p:nvPr>
            <p:ph idx="1"/>
          </p:nvPr>
        </p:nvSpPr>
        <p:spPr>
          <a:xfrm>
            <a:off x="704088" y="1749553"/>
            <a:ext cx="5214113" cy="4498847"/>
          </a:xfrm>
        </p:spPr>
        <p:txBody>
          <a:bodyPr>
            <a:noAutofit/>
          </a:bodyPr>
          <a:lstStyle/>
          <a:p>
            <a:pPr marL="0" indent="0" algn="l">
              <a:buNone/>
            </a:pPr>
            <a:r>
              <a:rPr lang="en-US" sz="1400" dirty="0">
                <a:solidFill>
                  <a:srgbClr val="212529"/>
                </a:solidFill>
                <a:latin typeface="Arial" panose="020B0604020202020204" pitchFamily="34" charset="0"/>
                <a:cs typeface="Arial" panose="020B0604020202020204" pitchFamily="34" charset="0"/>
              </a:rPr>
              <a:t>T</a:t>
            </a:r>
            <a:r>
              <a:rPr lang="en-US" sz="1400" b="0" i="0" dirty="0">
                <a:solidFill>
                  <a:srgbClr val="212529"/>
                </a:solidFill>
                <a:effectLst/>
                <a:latin typeface="Arial" panose="020B0604020202020204" pitchFamily="34" charset="0"/>
                <a:cs typeface="Arial" panose="020B0604020202020204" pitchFamily="34" charset="0"/>
              </a:rPr>
              <a:t>he analytical distribution of age shows that all groups are interested in going to the gym.</a:t>
            </a:r>
          </a:p>
          <a:p>
            <a:pPr marL="0" indent="0" algn="l">
              <a:buNone/>
            </a:pPr>
            <a:r>
              <a:rPr lang="en-US" sz="1400" dirty="0">
                <a:solidFill>
                  <a:srgbClr val="212529"/>
                </a:solidFill>
                <a:latin typeface="Arial" panose="020B0604020202020204" pitchFamily="34" charset="0"/>
                <a:cs typeface="Arial" panose="020B0604020202020204" pitchFamily="34" charset="0"/>
              </a:rPr>
              <a:t>Major age groups that are going to gym are 20 years, 40years and 55 years.</a:t>
            </a:r>
            <a:endParaRPr lang="en-US" sz="1400" b="1" i="0" dirty="0">
              <a:solidFill>
                <a:srgbClr val="404040"/>
              </a:solidFill>
              <a:effectLst/>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27574CCD-73FC-39E7-FA69-37A3611C6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graph of a number of people&#10;&#10;AI-generated content may be incorrect.">
            <a:extLst>
              <a:ext uri="{FF2B5EF4-FFF2-40B4-BE49-F238E27FC236}">
                <a16:creationId xmlns:a16="http://schemas.microsoft.com/office/drawing/2014/main" id="{7019F782-E45F-E617-3AA4-E84CB4F4607D}"/>
              </a:ext>
            </a:extLst>
          </p:cNvPr>
          <p:cNvPicPr>
            <a:picLocks noChangeAspect="1"/>
          </p:cNvPicPr>
          <p:nvPr/>
        </p:nvPicPr>
        <p:blipFill>
          <a:blip r:embed="rId2"/>
          <a:stretch>
            <a:fillRect/>
          </a:stretch>
        </p:blipFill>
        <p:spPr>
          <a:xfrm>
            <a:off x="5918201" y="1858363"/>
            <a:ext cx="4762500" cy="4999637"/>
          </a:xfrm>
          <a:prstGeom prst="rect">
            <a:avLst/>
          </a:prstGeom>
        </p:spPr>
      </p:pic>
    </p:spTree>
    <p:extLst>
      <p:ext uri="{BB962C8B-B14F-4D97-AF65-F5344CB8AC3E}">
        <p14:creationId xmlns:p14="http://schemas.microsoft.com/office/powerpoint/2010/main" val="269821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4C4FAB-7728-B109-23DC-2DE85D980EA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46D030-11BF-4BAA-6239-7094C9995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E47C5-D0EF-D457-D3EA-9373BE810782}"/>
              </a:ext>
            </a:extLst>
          </p:cNvPr>
          <p:cNvSpPr>
            <a:spLocks noGrp="1"/>
          </p:cNvSpPr>
          <p:nvPr>
            <p:ph type="title"/>
          </p:nvPr>
        </p:nvSpPr>
        <p:spPr>
          <a:xfrm>
            <a:off x="704088" y="914400"/>
            <a:ext cx="10446512" cy="530353"/>
          </a:xfrm>
        </p:spPr>
        <p:txBody>
          <a:bodyPr>
            <a:noAutofit/>
          </a:bodyPr>
          <a:lstStyle/>
          <a:p>
            <a:r>
              <a:rPr lang="en-US" sz="3200" b="1" dirty="0">
                <a:latin typeface="Arial" panose="020B0604020202020204" pitchFamily="34" charset="0"/>
                <a:cs typeface="Arial" panose="020B0604020202020204" pitchFamily="34" charset="0"/>
              </a:rPr>
              <a:t>SCATTERPLOT, Covariance and Pearson’s Correlation</a:t>
            </a:r>
          </a:p>
        </p:txBody>
      </p:sp>
      <p:sp>
        <p:nvSpPr>
          <p:cNvPr id="3" name="Content Placeholder 2">
            <a:extLst>
              <a:ext uri="{FF2B5EF4-FFF2-40B4-BE49-F238E27FC236}">
                <a16:creationId xmlns:a16="http://schemas.microsoft.com/office/drawing/2014/main" id="{C0415B37-46CD-8D3A-610C-4BB2D48ECF40}"/>
              </a:ext>
            </a:extLst>
          </p:cNvPr>
          <p:cNvSpPr>
            <a:spLocks noGrp="1"/>
          </p:cNvSpPr>
          <p:nvPr>
            <p:ph idx="1"/>
          </p:nvPr>
        </p:nvSpPr>
        <p:spPr>
          <a:xfrm>
            <a:off x="713231" y="2108757"/>
            <a:ext cx="5141469" cy="4498847"/>
          </a:xfrm>
        </p:spPr>
        <p:txBody>
          <a:bodyPr>
            <a:noAutofit/>
          </a:bodyPr>
          <a:lstStyle/>
          <a:p>
            <a:pPr marL="0" indent="0" algn="l">
              <a:buNone/>
            </a:pPr>
            <a:r>
              <a:rPr lang="en-US" sz="1400" dirty="0">
                <a:solidFill>
                  <a:srgbClr val="212529"/>
                </a:solidFill>
                <a:latin typeface="Arial" panose="020B0604020202020204" pitchFamily="34" charset="0"/>
                <a:cs typeface="Arial" panose="020B0604020202020204" pitchFamily="34" charset="0"/>
              </a:rPr>
              <a:t>The covariance is 85, which indicates a positive correlation between session duration and calories burned. This means as session duration increases, calories burned tend to increase.</a:t>
            </a:r>
          </a:p>
          <a:p>
            <a:pPr marL="0" indent="0" algn="l">
              <a:buNone/>
            </a:pPr>
            <a:endParaRPr lang="en-US" sz="1400" dirty="0">
              <a:solidFill>
                <a:srgbClr val="212529"/>
              </a:solidFill>
              <a:latin typeface="Arial" panose="020B0604020202020204" pitchFamily="34" charset="0"/>
              <a:cs typeface="Arial" panose="020B0604020202020204" pitchFamily="34" charset="0"/>
            </a:endParaRPr>
          </a:p>
          <a:p>
            <a:pPr marL="0" indent="0" algn="l">
              <a:buNone/>
            </a:pPr>
            <a:r>
              <a:rPr lang="en-US" sz="1400" dirty="0">
                <a:solidFill>
                  <a:srgbClr val="212529"/>
                </a:solidFill>
                <a:latin typeface="Arial" panose="020B0604020202020204" pitchFamily="34" charset="0"/>
                <a:cs typeface="Arial" panose="020B0604020202020204" pitchFamily="34" charset="0"/>
              </a:rPr>
              <a:t>Pearson's correlation is positive (0.91), which indicates a strong tendency for calories burned to increase as session duration increases.</a:t>
            </a:r>
          </a:p>
          <a:p>
            <a:pPr marL="0" indent="0">
              <a:buNone/>
            </a:pPr>
            <a:endParaRPr lang="en-US" sz="1400" dirty="0">
              <a:solidFill>
                <a:srgbClr val="212529"/>
              </a:solidFill>
              <a:latin typeface="Arial" panose="020B0604020202020204" pitchFamily="34" charset="0"/>
              <a:cs typeface="Arial" panose="020B0604020202020204" pitchFamily="34" charset="0"/>
            </a:endParaRPr>
          </a:p>
          <a:p>
            <a:pPr marL="0" indent="0" algn="l">
              <a:buNone/>
            </a:pPr>
            <a:endParaRPr lang="en-US" sz="1400" dirty="0">
              <a:solidFill>
                <a:srgbClr val="212529"/>
              </a:solidFill>
              <a:latin typeface="Arial" panose="020B0604020202020204" pitchFamily="34" charset="0"/>
              <a:cs typeface="Arial" panose="020B0604020202020204" pitchFamily="34" charset="0"/>
            </a:endParaRPr>
          </a:p>
          <a:p>
            <a:pPr marL="0" indent="0" algn="l">
              <a:buNone/>
            </a:pPr>
            <a:r>
              <a:rPr lang="en-US" sz="1400" dirty="0">
                <a:solidFill>
                  <a:srgbClr val="212529"/>
                </a:solidFill>
                <a:latin typeface="Arial" panose="020B0604020202020204" pitchFamily="34" charset="0"/>
                <a:cs typeface="Arial" panose="020B0604020202020204" pitchFamily="34" charset="0"/>
              </a:rPr>
              <a:t> </a:t>
            </a:r>
            <a:endParaRPr lang="en-US" sz="1400" b="1" i="0" dirty="0">
              <a:solidFill>
                <a:srgbClr val="404040"/>
              </a:solidFill>
              <a:effectLst/>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A0AC48A4-9568-BA14-C9D5-D189BB33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diagram of a scatter plot&#10;&#10;AI-generated content may be incorrect.">
            <a:extLst>
              <a:ext uri="{FF2B5EF4-FFF2-40B4-BE49-F238E27FC236}">
                <a16:creationId xmlns:a16="http://schemas.microsoft.com/office/drawing/2014/main" id="{6D078CCF-29E4-5C46-0BE1-C84EDFC06D60}"/>
              </a:ext>
            </a:extLst>
          </p:cNvPr>
          <p:cNvPicPr>
            <a:picLocks noChangeAspect="1"/>
          </p:cNvPicPr>
          <p:nvPr/>
        </p:nvPicPr>
        <p:blipFill>
          <a:blip r:embed="rId3"/>
          <a:stretch>
            <a:fillRect/>
          </a:stretch>
        </p:blipFill>
        <p:spPr>
          <a:xfrm>
            <a:off x="5797550" y="1768185"/>
            <a:ext cx="6394450" cy="4766382"/>
          </a:xfrm>
          <a:prstGeom prst="rect">
            <a:avLst/>
          </a:prstGeom>
        </p:spPr>
      </p:pic>
    </p:spTree>
    <p:extLst>
      <p:ext uri="{BB962C8B-B14F-4D97-AF65-F5344CB8AC3E}">
        <p14:creationId xmlns:p14="http://schemas.microsoft.com/office/powerpoint/2010/main" val="202522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BAC1EE-B626-4878-82C2-AD1D76CB586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7E77177-1A71-7869-CC20-2E7095BA5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3404A-56BE-E1D6-BB03-C20DD9CE396B}"/>
              </a:ext>
            </a:extLst>
          </p:cNvPr>
          <p:cNvSpPr>
            <a:spLocks noGrp="1"/>
          </p:cNvSpPr>
          <p:nvPr>
            <p:ph type="title"/>
          </p:nvPr>
        </p:nvSpPr>
        <p:spPr>
          <a:xfrm>
            <a:off x="704088" y="914400"/>
            <a:ext cx="10446512" cy="530353"/>
          </a:xfrm>
        </p:spPr>
        <p:txBody>
          <a:bodyPr>
            <a:noAutofit/>
          </a:bodyPr>
          <a:lstStyle/>
          <a:p>
            <a:r>
              <a:rPr lang="en-US" sz="3200" b="1" dirty="0">
                <a:latin typeface="Arial" panose="020B0604020202020204" pitchFamily="34" charset="0"/>
                <a:cs typeface="Arial" panose="020B0604020202020204" pitchFamily="34" charset="0"/>
              </a:rPr>
              <a:t>SCATTERPLOT, Covariance and Pearson’s Correlation</a:t>
            </a:r>
          </a:p>
        </p:txBody>
      </p:sp>
      <p:sp>
        <p:nvSpPr>
          <p:cNvPr id="3" name="Content Placeholder 2">
            <a:extLst>
              <a:ext uri="{FF2B5EF4-FFF2-40B4-BE49-F238E27FC236}">
                <a16:creationId xmlns:a16="http://schemas.microsoft.com/office/drawing/2014/main" id="{ECE24CE8-E233-3718-F4F7-DE9CAA5BCE8A}"/>
              </a:ext>
            </a:extLst>
          </p:cNvPr>
          <p:cNvSpPr>
            <a:spLocks noGrp="1"/>
          </p:cNvSpPr>
          <p:nvPr>
            <p:ph idx="1"/>
          </p:nvPr>
        </p:nvSpPr>
        <p:spPr>
          <a:xfrm>
            <a:off x="713231" y="2108757"/>
            <a:ext cx="5141469" cy="4498847"/>
          </a:xfrm>
        </p:spPr>
        <p:txBody>
          <a:bodyPr>
            <a:noAutofit/>
          </a:bodyPr>
          <a:lstStyle/>
          <a:p>
            <a:pPr marL="0" indent="0" algn="l">
              <a:buNone/>
            </a:pPr>
            <a:r>
              <a:rPr lang="en-US" sz="1400" dirty="0">
                <a:solidFill>
                  <a:srgbClr val="212529"/>
                </a:solidFill>
                <a:latin typeface="Arial" panose="020B0604020202020204" pitchFamily="34" charset="0"/>
                <a:cs typeface="Arial" panose="020B0604020202020204" pitchFamily="34" charset="0"/>
              </a:rPr>
              <a:t>The covariance is -513, which indicates a negative correlation between age and calories burned. This means as age increases, calories burned tend to decrease.</a:t>
            </a:r>
          </a:p>
          <a:p>
            <a:pPr marL="0" indent="0" algn="l">
              <a:buNone/>
            </a:pPr>
            <a:endParaRPr lang="en-US" sz="1400" dirty="0">
              <a:solidFill>
                <a:srgbClr val="212529"/>
              </a:solidFill>
              <a:latin typeface="Arial" panose="020B0604020202020204" pitchFamily="34" charset="0"/>
              <a:cs typeface="Arial" panose="020B0604020202020204" pitchFamily="34" charset="0"/>
            </a:endParaRPr>
          </a:p>
          <a:p>
            <a:pPr marL="0" indent="0" algn="l">
              <a:buNone/>
            </a:pPr>
            <a:r>
              <a:rPr lang="en-US" sz="1400" dirty="0">
                <a:solidFill>
                  <a:srgbClr val="212529"/>
                </a:solidFill>
                <a:latin typeface="Arial" panose="020B0604020202020204" pitchFamily="34" charset="0"/>
                <a:cs typeface="Arial" panose="020B0604020202020204" pitchFamily="34" charset="0"/>
              </a:rPr>
              <a:t>Pearson's correlation is negative (-0.15), which indicates while there is a tendency for calories burned to decrease as age increases, the relation is not strong.</a:t>
            </a:r>
          </a:p>
          <a:p>
            <a:pPr marL="0" indent="0" algn="l">
              <a:buNone/>
            </a:pPr>
            <a:endParaRPr lang="en-US" sz="1400" dirty="0">
              <a:solidFill>
                <a:srgbClr val="212529"/>
              </a:solidFill>
              <a:latin typeface="Arial" panose="020B0604020202020204" pitchFamily="34" charset="0"/>
              <a:cs typeface="Arial" panose="020B0604020202020204" pitchFamily="34" charset="0"/>
            </a:endParaRPr>
          </a:p>
          <a:p>
            <a:pPr marL="0" indent="0" algn="l">
              <a:buNone/>
            </a:pPr>
            <a:endParaRPr lang="en-US" sz="1400" dirty="0">
              <a:solidFill>
                <a:srgbClr val="212529"/>
              </a:solidFill>
              <a:latin typeface="Arial" panose="020B0604020202020204" pitchFamily="34" charset="0"/>
              <a:cs typeface="Arial" panose="020B0604020202020204" pitchFamily="34" charset="0"/>
            </a:endParaRPr>
          </a:p>
          <a:p>
            <a:pPr marL="0" indent="0" algn="l">
              <a:buNone/>
            </a:pPr>
            <a:r>
              <a:rPr lang="en-US" sz="1400" dirty="0">
                <a:solidFill>
                  <a:srgbClr val="212529"/>
                </a:solidFill>
                <a:latin typeface="Arial" panose="020B0604020202020204" pitchFamily="34" charset="0"/>
                <a:cs typeface="Arial" panose="020B0604020202020204" pitchFamily="34" charset="0"/>
              </a:rPr>
              <a:t> </a:t>
            </a:r>
            <a:endParaRPr lang="en-US" sz="1400" b="1" i="0" dirty="0">
              <a:solidFill>
                <a:srgbClr val="404040"/>
              </a:solidFill>
              <a:effectLst/>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ACA7AF85-8FEE-7066-7BFF-3B6809A7A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graph of a scatter plot&#10;&#10;AI-generated content may be incorrect.">
            <a:extLst>
              <a:ext uri="{FF2B5EF4-FFF2-40B4-BE49-F238E27FC236}">
                <a16:creationId xmlns:a16="http://schemas.microsoft.com/office/drawing/2014/main" id="{9887229A-6E31-1167-FB7A-EDFB24F7AAE6}"/>
              </a:ext>
            </a:extLst>
          </p:cNvPr>
          <p:cNvPicPr>
            <a:picLocks noChangeAspect="1"/>
          </p:cNvPicPr>
          <p:nvPr/>
        </p:nvPicPr>
        <p:blipFill>
          <a:blip r:embed="rId3"/>
          <a:stretch>
            <a:fillRect/>
          </a:stretch>
        </p:blipFill>
        <p:spPr>
          <a:xfrm>
            <a:off x="6096000" y="1901952"/>
            <a:ext cx="5964765" cy="4498848"/>
          </a:xfrm>
          <a:prstGeom prst="rect">
            <a:avLst/>
          </a:prstGeom>
        </p:spPr>
      </p:pic>
    </p:spTree>
    <p:extLst>
      <p:ext uri="{BB962C8B-B14F-4D97-AF65-F5344CB8AC3E}">
        <p14:creationId xmlns:p14="http://schemas.microsoft.com/office/powerpoint/2010/main" val="248891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20591A-A5AA-1111-DECC-9599DFC02C7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65FEEF-D245-D085-8E98-ADBA1E177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92379-2884-4F05-7A49-ECB214FDE01E}"/>
              </a:ext>
            </a:extLst>
          </p:cNvPr>
          <p:cNvSpPr>
            <a:spLocks noGrp="1"/>
          </p:cNvSpPr>
          <p:nvPr>
            <p:ph type="title"/>
          </p:nvPr>
        </p:nvSpPr>
        <p:spPr>
          <a:xfrm>
            <a:off x="704089" y="914400"/>
            <a:ext cx="4934712" cy="530353"/>
          </a:xfrm>
        </p:spPr>
        <p:txBody>
          <a:bodyPr>
            <a:noAutofit/>
          </a:bodyPr>
          <a:lstStyle/>
          <a:p>
            <a:r>
              <a:rPr lang="en-US" sz="3200" b="1" dirty="0">
                <a:latin typeface="Arial" panose="020B0604020202020204" pitchFamily="34" charset="0"/>
                <a:cs typeface="Arial" panose="020B0604020202020204" pitchFamily="34" charset="0"/>
              </a:rPr>
              <a:t>Hypothesis results</a:t>
            </a:r>
          </a:p>
        </p:txBody>
      </p:sp>
      <p:sp>
        <p:nvSpPr>
          <p:cNvPr id="3" name="Content Placeholder 2">
            <a:extLst>
              <a:ext uri="{FF2B5EF4-FFF2-40B4-BE49-F238E27FC236}">
                <a16:creationId xmlns:a16="http://schemas.microsoft.com/office/drawing/2014/main" id="{44241C54-04A6-2C9D-7F70-0153AEF744D6}"/>
              </a:ext>
            </a:extLst>
          </p:cNvPr>
          <p:cNvSpPr>
            <a:spLocks noGrp="1"/>
          </p:cNvSpPr>
          <p:nvPr>
            <p:ph idx="1"/>
          </p:nvPr>
        </p:nvSpPr>
        <p:spPr>
          <a:xfrm>
            <a:off x="704087" y="1571753"/>
            <a:ext cx="9976613" cy="1780538"/>
          </a:xfrm>
        </p:spPr>
        <p:txBody>
          <a:bodyPr>
            <a:noAutofit/>
          </a:bodyPr>
          <a:lstStyle/>
          <a:p>
            <a:pPr marL="0" indent="0" algn="l">
              <a:buNone/>
            </a:pPr>
            <a:r>
              <a:rPr lang="en-US" sz="1400" b="1" dirty="0">
                <a:solidFill>
                  <a:srgbClr val="404040"/>
                </a:solidFill>
                <a:latin typeface="Arial" panose="020B0604020202020204" pitchFamily="34" charset="0"/>
                <a:cs typeface="Arial" panose="020B0604020202020204" pitchFamily="34" charset="0"/>
              </a:rPr>
              <a:t>p</a:t>
            </a:r>
            <a:r>
              <a:rPr lang="en-US" sz="1400" b="1" i="0" dirty="0">
                <a:solidFill>
                  <a:srgbClr val="404040"/>
                </a:solidFill>
                <a:effectLst/>
                <a:latin typeface="Arial" panose="020B0604020202020204" pitchFamily="34" charset="0"/>
                <a:cs typeface="Arial" panose="020B0604020202020204" pitchFamily="34" charset="0"/>
              </a:rPr>
              <a:t>-value: </a:t>
            </a:r>
            <a:r>
              <a:rPr lang="en-US" sz="1400" i="0" dirty="0">
                <a:solidFill>
                  <a:srgbClr val="404040"/>
                </a:solidFill>
                <a:effectLst/>
                <a:latin typeface="Arial" panose="020B0604020202020204" pitchFamily="34" charset="0"/>
                <a:cs typeface="Arial" panose="020B0604020202020204" pitchFamily="34" charset="0"/>
              </a:rPr>
              <a:t>0.000002358</a:t>
            </a:r>
          </a:p>
          <a:p>
            <a:pPr marL="0" indent="0">
              <a:buNone/>
            </a:pPr>
            <a:r>
              <a:rPr lang="en-US" sz="1400" i="0" dirty="0">
                <a:solidFill>
                  <a:srgbClr val="404040"/>
                </a:solidFill>
                <a:effectLst/>
                <a:latin typeface="Arial" panose="020B0604020202020204" pitchFamily="34" charset="0"/>
                <a:cs typeface="Arial" panose="020B0604020202020204" pitchFamily="34" charset="0"/>
              </a:rPr>
              <a:t>Reject the null hypothesis: Male and female gym members have a significant difference in average calories burned.</a:t>
            </a:r>
          </a:p>
          <a:p>
            <a:pPr marL="0" indent="0">
              <a:buNone/>
            </a:pPr>
            <a:r>
              <a:rPr lang="en-US" sz="1400" b="1" i="0" dirty="0">
                <a:solidFill>
                  <a:srgbClr val="404040"/>
                </a:solidFill>
                <a:effectLst/>
                <a:latin typeface="Arial" panose="020B0604020202020204" pitchFamily="34" charset="0"/>
                <a:cs typeface="Arial" panose="020B0604020202020204" pitchFamily="34" charset="0"/>
              </a:rPr>
              <a:t>t-statistic: </a:t>
            </a:r>
            <a:r>
              <a:rPr lang="en-US" sz="1400" i="0" dirty="0">
                <a:solidFill>
                  <a:srgbClr val="404040"/>
                </a:solidFill>
                <a:effectLst/>
                <a:latin typeface="Arial" panose="020B0604020202020204" pitchFamily="34" charset="0"/>
                <a:cs typeface="Arial" panose="020B0604020202020204" pitchFamily="34" charset="0"/>
              </a:rPr>
              <a:t>4.7485</a:t>
            </a:r>
          </a:p>
          <a:p>
            <a:pPr marL="0" indent="0">
              <a:buNone/>
            </a:pPr>
            <a:r>
              <a:rPr lang="en-US" sz="1400" i="0" dirty="0">
                <a:solidFill>
                  <a:srgbClr val="404040"/>
                </a:solidFill>
                <a:effectLst/>
                <a:latin typeface="Arial" panose="020B0604020202020204" pitchFamily="34" charset="0"/>
                <a:cs typeface="Arial" panose="020B0604020202020204" pitchFamily="34" charset="0"/>
              </a:rPr>
              <a:t>  This indicates that the difference in average calories burned between males and females is 4.7485, which is a standard error away from zero.</a:t>
            </a:r>
          </a:p>
          <a:p>
            <a:pPr marL="0" indent="0">
              <a:buNone/>
            </a:pPr>
            <a:r>
              <a:rPr lang="en-US" sz="1400" i="0" dirty="0">
                <a:solidFill>
                  <a:srgbClr val="404040"/>
                </a:solidFill>
                <a:effectLst/>
                <a:latin typeface="Arial" panose="020B0604020202020204" pitchFamily="34" charset="0"/>
                <a:cs typeface="Arial" panose="020B0604020202020204" pitchFamily="34" charset="0"/>
              </a:rPr>
              <a:t>The larger the absolute value of the t-value, the stronger the evidence against the null hypothesis.</a:t>
            </a:r>
          </a:p>
          <a:p>
            <a:pPr marL="0" indent="0">
              <a:buNone/>
            </a:pPr>
            <a:endParaRPr lang="en-US" sz="1400" i="0" dirty="0">
              <a:solidFill>
                <a:srgbClr val="404040"/>
              </a:solidFill>
              <a:effectLst/>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E4DC502C-2C72-ED73-0AFF-FF8BEDF05A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96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028802-CB77-CE0F-85B3-2A05A545091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5AF9BD3-3180-8263-2F5F-75E9D8359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821CE-5171-BF3C-5872-057700D4797D}"/>
              </a:ext>
            </a:extLst>
          </p:cNvPr>
          <p:cNvSpPr>
            <a:spLocks noGrp="1"/>
          </p:cNvSpPr>
          <p:nvPr>
            <p:ph type="title"/>
          </p:nvPr>
        </p:nvSpPr>
        <p:spPr>
          <a:xfrm>
            <a:off x="704088" y="914400"/>
            <a:ext cx="10446512" cy="530353"/>
          </a:xfrm>
        </p:spPr>
        <p:txBody>
          <a:bodyPr>
            <a:noAutofit/>
          </a:bodyPr>
          <a:lstStyle/>
          <a:p>
            <a:r>
              <a:rPr lang="en-US" sz="3200" b="1" dirty="0">
                <a:latin typeface="Arial" panose="020B0604020202020204" pitchFamily="34" charset="0"/>
                <a:cs typeface="Arial" panose="020B0604020202020204" pitchFamily="34" charset="0"/>
              </a:rPr>
              <a:t>Regression analysis</a:t>
            </a:r>
          </a:p>
        </p:txBody>
      </p:sp>
      <p:sp>
        <p:nvSpPr>
          <p:cNvPr id="3" name="Content Placeholder 2">
            <a:extLst>
              <a:ext uri="{FF2B5EF4-FFF2-40B4-BE49-F238E27FC236}">
                <a16:creationId xmlns:a16="http://schemas.microsoft.com/office/drawing/2014/main" id="{013D3E6D-EC10-3076-D6DC-4AB2B7B91250}"/>
              </a:ext>
            </a:extLst>
          </p:cNvPr>
          <p:cNvSpPr>
            <a:spLocks noGrp="1"/>
          </p:cNvSpPr>
          <p:nvPr>
            <p:ph idx="1"/>
          </p:nvPr>
        </p:nvSpPr>
        <p:spPr>
          <a:xfrm>
            <a:off x="704088" y="1749553"/>
            <a:ext cx="5150612" cy="4790947"/>
          </a:xfrm>
        </p:spPr>
        <p:txBody>
          <a:bodyPr>
            <a:noAutofit/>
          </a:bodyPr>
          <a:lstStyle/>
          <a:p>
            <a:pPr marL="0" indent="0" algn="l">
              <a:buNone/>
            </a:pPr>
            <a:r>
              <a:rPr lang="en-US" sz="1400" b="1" dirty="0">
                <a:solidFill>
                  <a:srgbClr val="212529"/>
                </a:solidFill>
                <a:latin typeface="Arial" panose="020B0604020202020204" pitchFamily="34" charset="0"/>
                <a:cs typeface="Arial" panose="020B0604020202020204" pitchFamily="34" charset="0"/>
              </a:rPr>
              <a:t>Analysis of Predictors for Calories Burned</a:t>
            </a:r>
          </a:p>
          <a:p>
            <a:pPr marL="0" indent="0" algn="l">
              <a:buNone/>
            </a:pPr>
            <a:r>
              <a:rPr lang="en-US" sz="1400" b="1" dirty="0">
                <a:solidFill>
                  <a:srgbClr val="212529"/>
                </a:solidFill>
                <a:latin typeface="Arial" panose="020B0604020202020204" pitchFamily="34" charset="0"/>
                <a:cs typeface="Arial" panose="020B0604020202020204" pitchFamily="34" charset="0"/>
              </a:rPr>
              <a:t>Session Duration:</a:t>
            </a:r>
          </a:p>
          <a:p>
            <a:pPr marL="0" indent="0" algn="l">
              <a:buNone/>
            </a:pPr>
            <a:r>
              <a:rPr lang="en-US" sz="1400" b="1" dirty="0">
                <a:solidFill>
                  <a:srgbClr val="212529"/>
                </a:solidFill>
                <a:latin typeface="Arial" panose="020B0604020202020204" pitchFamily="34" charset="0"/>
                <a:cs typeface="Arial" panose="020B0604020202020204" pitchFamily="34" charset="0"/>
              </a:rPr>
              <a:t>Positive Coefficient: </a:t>
            </a:r>
            <a:r>
              <a:rPr lang="en-US" sz="1400" dirty="0">
                <a:solidFill>
                  <a:srgbClr val="212529"/>
                </a:solidFill>
                <a:latin typeface="Arial" panose="020B0604020202020204" pitchFamily="34" charset="0"/>
                <a:cs typeface="Arial" panose="020B0604020202020204" pitchFamily="34" charset="0"/>
              </a:rPr>
              <a:t>A positive coefficient for session duration indicates that longer workout sessions increase calorie burn.</a:t>
            </a:r>
          </a:p>
          <a:p>
            <a:pPr marL="0" indent="0" algn="l">
              <a:buNone/>
            </a:pPr>
            <a:r>
              <a:rPr lang="en-US" sz="1400" dirty="0">
                <a:solidFill>
                  <a:srgbClr val="212529"/>
                </a:solidFill>
                <a:latin typeface="Arial" panose="020B0604020202020204" pitchFamily="34" charset="0"/>
                <a:cs typeface="Arial" panose="020B0604020202020204" pitchFamily="34" charset="0"/>
              </a:rPr>
              <a:t>Strongest Predictor: Based on the size of the coefficient, session duration is the strongest predictor of calories burned. Therefore, an increase in workout duration will significantly affect calorie expenditure.</a:t>
            </a:r>
          </a:p>
          <a:p>
            <a:pPr marL="0" indent="0" algn="l">
              <a:buNone/>
            </a:pPr>
            <a:r>
              <a:rPr lang="en-US" sz="1400" b="1" dirty="0">
                <a:solidFill>
                  <a:srgbClr val="212529"/>
                </a:solidFill>
                <a:latin typeface="Arial" panose="020B0604020202020204" pitchFamily="34" charset="0"/>
                <a:cs typeface="Arial" panose="020B0604020202020204" pitchFamily="34" charset="0"/>
              </a:rPr>
              <a:t>Age:</a:t>
            </a:r>
          </a:p>
          <a:p>
            <a:pPr marL="0" indent="0" algn="l">
              <a:buNone/>
            </a:pPr>
            <a:r>
              <a:rPr lang="en-US" sz="1400" b="1" dirty="0">
                <a:solidFill>
                  <a:srgbClr val="212529"/>
                </a:solidFill>
                <a:latin typeface="Arial" panose="020B0604020202020204" pitchFamily="34" charset="0"/>
                <a:cs typeface="Arial" panose="020B0604020202020204" pitchFamily="34" charset="0"/>
              </a:rPr>
              <a:t>Negative Coefficient:</a:t>
            </a:r>
            <a:r>
              <a:rPr lang="en-US" sz="1400" dirty="0">
                <a:solidFill>
                  <a:srgbClr val="212529"/>
                </a:solidFill>
                <a:latin typeface="Arial" panose="020B0604020202020204" pitchFamily="34" charset="0"/>
                <a:cs typeface="Arial" panose="020B0604020202020204" pitchFamily="34" charset="0"/>
              </a:rPr>
              <a:t> The negative coefficient for age indicates an inverse association; as age increases, calories burned decrease.</a:t>
            </a:r>
          </a:p>
          <a:p>
            <a:pPr marL="0" indent="0" algn="l">
              <a:buNone/>
            </a:pPr>
            <a:r>
              <a:rPr lang="en-US" sz="1400" b="1" dirty="0">
                <a:solidFill>
                  <a:srgbClr val="212529"/>
                </a:solidFill>
                <a:latin typeface="Arial" panose="020B0604020202020204" pitchFamily="34" charset="0"/>
                <a:cs typeface="Arial" panose="020B0604020202020204" pitchFamily="34" charset="0"/>
              </a:rPr>
              <a:t>Interpretation:</a:t>
            </a:r>
            <a:r>
              <a:rPr lang="en-US" sz="1400" dirty="0">
                <a:solidFill>
                  <a:srgbClr val="212529"/>
                </a:solidFill>
                <a:latin typeface="Arial" panose="020B0604020202020204" pitchFamily="34" charset="0"/>
                <a:cs typeface="Arial" panose="020B0604020202020204" pitchFamily="34" charset="0"/>
              </a:rPr>
              <a:t> This may be due to such things as a natural slowdown in metabolism, lower levels of physical activity, or changes in body composition with age.</a:t>
            </a:r>
            <a:endParaRPr lang="en-US" sz="1400" b="1" i="0" dirty="0">
              <a:solidFill>
                <a:srgbClr val="404040"/>
              </a:solidFill>
              <a:effectLst/>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99746994-DE6F-8BAB-AC9F-35E9593F67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AI-generated content may be incorrect.">
            <a:extLst>
              <a:ext uri="{FF2B5EF4-FFF2-40B4-BE49-F238E27FC236}">
                <a16:creationId xmlns:a16="http://schemas.microsoft.com/office/drawing/2014/main" id="{38B2E1BE-C4E7-17B2-49C1-87C63C41D582}"/>
              </a:ext>
            </a:extLst>
          </p:cNvPr>
          <p:cNvPicPr>
            <a:picLocks noChangeAspect="1"/>
          </p:cNvPicPr>
          <p:nvPr/>
        </p:nvPicPr>
        <p:blipFill>
          <a:blip r:embed="rId2"/>
          <a:stretch>
            <a:fillRect/>
          </a:stretch>
        </p:blipFill>
        <p:spPr>
          <a:xfrm>
            <a:off x="5582393" y="1352806"/>
            <a:ext cx="6609607" cy="3502670"/>
          </a:xfrm>
          <a:prstGeom prst="rect">
            <a:avLst/>
          </a:prstGeom>
        </p:spPr>
      </p:pic>
    </p:spTree>
    <p:extLst>
      <p:ext uri="{BB962C8B-B14F-4D97-AF65-F5344CB8AC3E}">
        <p14:creationId xmlns:p14="http://schemas.microsoft.com/office/powerpoint/2010/main" val="236569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E31E54-FC87-F16F-4371-40ECEC29FBAB}"/>
              </a:ext>
            </a:extLst>
          </p:cNvPr>
          <p:cNvPicPr>
            <a:picLocks noChangeAspect="1"/>
          </p:cNvPicPr>
          <p:nvPr/>
        </p:nvPicPr>
        <p:blipFill>
          <a:blip r:embed="rId2"/>
          <a:srcRect l="33626" r="19038"/>
          <a:stretch/>
        </p:blipFill>
        <p:spPr>
          <a:xfrm>
            <a:off x="6420752" y="-1"/>
            <a:ext cx="5771248" cy="6857999"/>
          </a:xfrm>
          <a:prstGeom prst="rect">
            <a:avLst/>
          </a:prstGeom>
        </p:spPr>
      </p:pic>
      <p:sp>
        <p:nvSpPr>
          <p:cNvPr id="2" name="Title 1">
            <a:extLst>
              <a:ext uri="{FF2B5EF4-FFF2-40B4-BE49-F238E27FC236}">
                <a16:creationId xmlns:a16="http://schemas.microsoft.com/office/drawing/2014/main" id="{2AF49F51-DCEA-1C2C-4315-676441DAD82E}"/>
              </a:ext>
            </a:extLst>
          </p:cNvPr>
          <p:cNvSpPr>
            <a:spLocks noGrp="1"/>
          </p:cNvSpPr>
          <p:nvPr>
            <p:ph type="title"/>
          </p:nvPr>
        </p:nvSpPr>
        <p:spPr>
          <a:xfrm>
            <a:off x="704088" y="914400"/>
            <a:ext cx="5195889" cy="621778"/>
          </a:xfrm>
        </p:spPr>
        <p:txBody>
          <a:bodyPr>
            <a:normAutofit/>
          </a:bodyPr>
          <a:lstStyle/>
          <a:p>
            <a:r>
              <a:rPr lang="en-US" sz="3200" b="1" i="0" dirty="0">
                <a:effectLst/>
                <a:latin typeface="Arial" panose="020B0604020202020204" pitchFamily="34" charset="0"/>
                <a:cs typeface="Arial" panose="020B0604020202020204" pitchFamily="34" charset="0"/>
              </a:rPr>
              <a:t>Problem Statement:</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DCC3C7-B027-1664-BDEF-E030939F5C64}"/>
              </a:ext>
            </a:extLst>
          </p:cNvPr>
          <p:cNvSpPr>
            <a:spLocks noGrp="1"/>
          </p:cNvSpPr>
          <p:nvPr>
            <p:ph idx="1"/>
          </p:nvPr>
        </p:nvSpPr>
        <p:spPr>
          <a:xfrm>
            <a:off x="704088" y="1636777"/>
            <a:ext cx="5195889" cy="4526279"/>
          </a:xfrm>
        </p:spPr>
        <p:txBody>
          <a:bodyPr>
            <a:noAutofit/>
          </a:bodyPr>
          <a:lstStyle/>
          <a:p>
            <a:pPr marL="0" indent="0">
              <a:lnSpc>
                <a:spcPct val="100000"/>
              </a:lnSpc>
              <a:buNone/>
            </a:pPr>
            <a:r>
              <a:rPr lang="en-US" sz="1800" dirty="0">
                <a:effectLst/>
                <a:latin typeface="Arial" panose="020B0604020202020204" pitchFamily="34" charset="0"/>
                <a:cs typeface="Arial" panose="020B0604020202020204" pitchFamily="34" charset="0"/>
              </a:rPr>
              <a:t>With a focus on physical fitness and health, gyms have become an important part of any individual's fitness journey. Still, several gym members are not in a position to achieve their aims due to irregularity of attendance, poorly structured workout routines, and absence of personal guidance. The project aims to solve these problems by collecting and analyzing member data from different gyms to look for workout patterns and predict the calories estimated to be burnt during gym workouts. These changes will allow us to make recommendations to both gym members and trainers to give recommendations focused on optimizing fitness.</a:t>
            </a:r>
            <a:endParaRPr lang="en-US" sz="1800"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33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ligned barbell plates">
            <a:extLst>
              <a:ext uri="{FF2B5EF4-FFF2-40B4-BE49-F238E27FC236}">
                <a16:creationId xmlns:a16="http://schemas.microsoft.com/office/drawing/2014/main" id="{84409D2F-8F59-76B4-3CA5-32F0074DA4AC}"/>
              </a:ext>
            </a:extLst>
          </p:cNvPr>
          <p:cNvPicPr>
            <a:picLocks noChangeAspect="1"/>
          </p:cNvPicPr>
          <p:nvPr/>
        </p:nvPicPr>
        <p:blipFill>
          <a:blip r:embed="rId2"/>
          <a:srcRect l="45927" r="16608" b="-1"/>
          <a:stretch/>
        </p:blipFill>
        <p:spPr>
          <a:xfrm>
            <a:off x="8665028" y="10"/>
            <a:ext cx="3526971" cy="6857990"/>
          </a:xfrm>
          <a:prstGeom prst="rect">
            <a:avLst/>
          </a:prstGeom>
        </p:spPr>
      </p:pic>
      <p:sp>
        <p:nvSpPr>
          <p:cNvPr id="2" name="Title 1">
            <a:extLst>
              <a:ext uri="{FF2B5EF4-FFF2-40B4-BE49-F238E27FC236}">
                <a16:creationId xmlns:a16="http://schemas.microsoft.com/office/drawing/2014/main" id="{81118416-DA42-498B-2E93-9E94554FC3C3}"/>
              </a:ext>
            </a:extLst>
          </p:cNvPr>
          <p:cNvSpPr>
            <a:spLocks noGrp="1"/>
          </p:cNvSpPr>
          <p:nvPr>
            <p:ph type="title"/>
          </p:nvPr>
        </p:nvSpPr>
        <p:spPr>
          <a:xfrm>
            <a:off x="704088" y="914400"/>
            <a:ext cx="6239599" cy="530347"/>
          </a:xfrm>
        </p:spPr>
        <p:txBody>
          <a:bodyPr>
            <a:noAutofit/>
          </a:bodyPr>
          <a:lstStyle/>
          <a:p>
            <a:r>
              <a:rPr lang="en-US" sz="3200" b="1" dirty="0">
                <a:latin typeface="Arial" panose="020B0604020202020204" pitchFamily="34" charset="0"/>
                <a:cs typeface="Arial" panose="020B0604020202020204" pitchFamily="34" charset="0"/>
              </a:rPr>
              <a:t>AIM &amp; Objectives</a:t>
            </a:r>
          </a:p>
        </p:txBody>
      </p:sp>
      <p:sp>
        <p:nvSpPr>
          <p:cNvPr id="3" name="Content Placeholder 2">
            <a:extLst>
              <a:ext uri="{FF2B5EF4-FFF2-40B4-BE49-F238E27FC236}">
                <a16:creationId xmlns:a16="http://schemas.microsoft.com/office/drawing/2014/main" id="{521AC39D-9106-344E-5FE7-E4355765A420}"/>
              </a:ext>
            </a:extLst>
          </p:cNvPr>
          <p:cNvSpPr>
            <a:spLocks noGrp="1"/>
          </p:cNvSpPr>
          <p:nvPr>
            <p:ph idx="1"/>
          </p:nvPr>
        </p:nvSpPr>
        <p:spPr>
          <a:xfrm>
            <a:off x="704088" y="1636770"/>
            <a:ext cx="7786769" cy="4833256"/>
          </a:xfrm>
        </p:spPr>
        <p:txBody>
          <a:bodyPr>
            <a:normAutofit/>
          </a:bodyPr>
          <a:lstStyle/>
          <a:p>
            <a:pPr marL="0" indent="0">
              <a:lnSpc>
                <a:spcPct val="100000"/>
              </a:lnSpc>
              <a:buNone/>
            </a:pPr>
            <a:r>
              <a:rPr lang="en-US" sz="1800" b="1" dirty="0">
                <a:latin typeface="Arial" panose="020B0604020202020204" pitchFamily="34" charset="0"/>
                <a:cs typeface="Arial" panose="020B0604020202020204" pitchFamily="34" charset="0"/>
              </a:rPr>
              <a:t>Aim of the project:</a:t>
            </a:r>
          </a:p>
          <a:p>
            <a:pPr marL="0" indent="0">
              <a:lnSpc>
                <a:spcPct val="100000"/>
              </a:lnSpc>
              <a:buNone/>
            </a:pPr>
            <a:r>
              <a:rPr lang="en-US" sz="1800" dirty="0">
                <a:latin typeface="Arial" panose="020B0604020202020204" pitchFamily="34" charset="0"/>
                <a:cs typeface="Arial" panose="020B0604020202020204" pitchFamily="34" charset="0"/>
              </a:rPr>
              <a:t>	This project aims to perform exploratory data analysis (EDA) on a gym membership dataset and develop a strategy that can estimate the calories burned by an individual during workout sessions. Further, the project will likely provide definitive factors affecting calorie burn and recommendations for various workout plans for individual practice.</a:t>
            </a: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r>
              <a:rPr lang="en-US" sz="1800" b="1" dirty="0">
                <a:latin typeface="Arial" panose="020B0604020202020204" pitchFamily="34" charset="0"/>
                <a:cs typeface="Arial" panose="020B0604020202020204" pitchFamily="34" charset="0"/>
              </a:rPr>
              <a:t>Objectives:</a:t>
            </a:r>
          </a:p>
          <a:p>
            <a:pPr lvl="1">
              <a:lnSpc>
                <a:spcPct val="100000"/>
              </a:lnSpc>
            </a:pPr>
            <a:r>
              <a:rPr lang="en-US" dirty="0">
                <a:latin typeface="Arial" panose="020B0604020202020204" pitchFamily="34" charset="0"/>
                <a:cs typeface="Arial" panose="020B0604020202020204" pitchFamily="34" charset="0"/>
              </a:rPr>
              <a:t>Conduct exploratory data analysis (EDA) on the gym member data to identify trends, patterns, and correlations.</a:t>
            </a:r>
          </a:p>
          <a:p>
            <a:pPr lvl="1">
              <a:lnSpc>
                <a:spcPct val="100000"/>
              </a:lnSpc>
            </a:pPr>
            <a:r>
              <a:rPr lang="en-US" dirty="0">
                <a:latin typeface="Arial" panose="020B0604020202020204" pitchFamily="34" charset="0"/>
                <a:cs typeface="Arial" panose="020B0604020202020204" pitchFamily="34" charset="0"/>
              </a:rPr>
              <a:t>Identify and analyze key factors affecting calories burned during exercise.</a:t>
            </a:r>
          </a:p>
          <a:p>
            <a:pPr lvl="1">
              <a:lnSpc>
                <a:spcPct val="100000"/>
              </a:lnSpc>
            </a:pPr>
            <a:r>
              <a:rPr lang="en-US" dirty="0">
                <a:latin typeface="Arial" panose="020B0604020202020204" pitchFamily="34" charset="0"/>
                <a:cs typeface="Arial" panose="020B0604020202020204" pitchFamily="34" charset="0"/>
              </a:rPr>
              <a:t>To provide useful recommendations to gym members and trainers to refine workout programs aligned with their fitness goals. </a:t>
            </a:r>
          </a:p>
          <a:p>
            <a:pPr marL="0" indent="0">
              <a:lnSpc>
                <a:spcPct val="100000"/>
              </a:lnSpc>
              <a:buNone/>
            </a:pPr>
            <a:endParaRPr lang="en-US" sz="1800" dirty="0">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3815BE95-1337-20E2-B2EF-5DA486F72F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64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F4FC9A-1A3E-854E-C984-6F1097A1A8F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Stopwatch with time motion blur">
            <a:extLst>
              <a:ext uri="{FF2B5EF4-FFF2-40B4-BE49-F238E27FC236}">
                <a16:creationId xmlns:a16="http://schemas.microsoft.com/office/drawing/2014/main" id="{693E3AF3-1BAE-23C4-AB9F-7D696BEB22C7}"/>
              </a:ext>
            </a:extLst>
          </p:cNvPr>
          <p:cNvPicPr>
            <a:picLocks noChangeAspect="1"/>
          </p:cNvPicPr>
          <p:nvPr/>
        </p:nvPicPr>
        <p:blipFill>
          <a:blip r:embed="rId2"/>
          <a:srcRect l="8240" r="1"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F4255B68-12A3-3ECB-6BE4-BDAADA80755D}"/>
              </a:ext>
            </a:extLst>
          </p:cNvPr>
          <p:cNvSpPr>
            <a:spLocks noGrp="1"/>
          </p:cNvSpPr>
          <p:nvPr>
            <p:ph type="title"/>
          </p:nvPr>
        </p:nvSpPr>
        <p:spPr>
          <a:xfrm>
            <a:off x="4866968" y="914400"/>
            <a:ext cx="6627924" cy="1307592"/>
          </a:xfrm>
        </p:spPr>
        <p:txBody>
          <a:bodyPr>
            <a:normAutofit/>
          </a:bodyPr>
          <a:lstStyle/>
          <a:p>
            <a:r>
              <a:rPr lang="en-US" b="1">
                <a:latin typeface="Arial" panose="020B0604020202020204" pitchFamily="34" charset="0"/>
                <a:cs typeface="Arial" panose="020B0604020202020204" pitchFamily="34" charset="0"/>
              </a:rPr>
              <a:t>Variables</a:t>
            </a:r>
          </a:p>
        </p:txBody>
      </p:sp>
      <p:sp>
        <p:nvSpPr>
          <p:cNvPr id="3" name="Content Placeholder 2">
            <a:extLst>
              <a:ext uri="{FF2B5EF4-FFF2-40B4-BE49-F238E27FC236}">
                <a16:creationId xmlns:a16="http://schemas.microsoft.com/office/drawing/2014/main" id="{21DB3971-D5E7-A148-527F-F35BA03D6797}"/>
              </a:ext>
            </a:extLst>
          </p:cNvPr>
          <p:cNvSpPr>
            <a:spLocks noGrp="1"/>
          </p:cNvSpPr>
          <p:nvPr>
            <p:ph idx="1"/>
          </p:nvPr>
        </p:nvSpPr>
        <p:spPr>
          <a:xfrm>
            <a:off x="4866968" y="2221992"/>
            <a:ext cx="6627924" cy="3739896"/>
          </a:xfrm>
        </p:spPr>
        <p:txBody>
          <a:bodyPr>
            <a:normAutofit/>
          </a:bodyPr>
          <a:lstStyle/>
          <a:p>
            <a:pPr marL="0" indent="0">
              <a:lnSpc>
                <a:spcPct val="100000"/>
              </a:lnSpc>
              <a:buNone/>
            </a:pPr>
            <a:r>
              <a:rPr lang="en-US" sz="1800" dirty="0">
                <a:latin typeface="Arial" panose="020B0604020202020204" pitchFamily="34" charset="0"/>
                <a:cs typeface="Arial" panose="020B0604020202020204" pitchFamily="34" charset="0"/>
              </a:rPr>
              <a:t>As part of the analysis, we will use the variables below</a:t>
            </a:r>
          </a:p>
          <a:p>
            <a:pPr>
              <a:lnSpc>
                <a:spcPct val="100000"/>
              </a:lnSpc>
            </a:pPr>
            <a:r>
              <a:rPr lang="en-US" sz="1800" b="1" dirty="0">
                <a:latin typeface="Arial" panose="020B0604020202020204" pitchFamily="34" charset="0"/>
                <a:cs typeface="Arial" panose="020B0604020202020204" pitchFamily="34" charset="0"/>
              </a:rPr>
              <a:t>Age:</a:t>
            </a:r>
            <a:r>
              <a:rPr lang="en-US" sz="1800" dirty="0">
                <a:latin typeface="Arial" panose="020B0604020202020204" pitchFamily="34" charset="0"/>
                <a:cs typeface="Arial" panose="020B0604020202020204" pitchFamily="34" charset="0"/>
              </a:rPr>
              <a:t> The age of gym member in years.</a:t>
            </a:r>
          </a:p>
          <a:p>
            <a:pPr>
              <a:lnSpc>
                <a:spcPct val="100000"/>
              </a:lnSpc>
            </a:pPr>
            <a:r>
              <a:rPr lang="en-US" sz="1800" b="1" dirty="0">
                <a:latin typeface="Arial" panose="020B0604020202020204" pitchFamily="34" charset="0"/>
                <a:cs typeface="Arial" panose="020B0604020202020204" pitchFamily="34" charset="0"/>
              </a:rPr>
              <a:t>Gender:</a:t>
            </a:r>
            <a:r>
              <a:rPr lang="en-US" sz="1800" dirty="0">
                <a:latin typeface="Arial" panose="020B0604020202020204" pitchFamily="34" charset="0"/>
                <a:cs typeface="Arial" panose="020B0604020202020204" pitchFamily="34" charset="0"/>
              </a:rPr>
              <a:t> The gender of the gym member (Male or Female).</a:t>
            </a:r>
          </a:p>
          <a:p>
            <a:pPr>
              <a:lnSpc>
                <a:spcPct val="100000"/>
              </a:lnSpc>
            </a:pPr>
            <a:r>
              <a:rPr lang="en-US" sz="1800" b="1" dirty="0">
                <a:latin typeface="Arial" panose="020B0604020202020204" pitchFamily="34" charset="0"/>
                <a:cs typeface="Arial" panose="020B0604020202020204" pitchFamily="34" charset="0"/>
              </a:rPr>
              <a:t>Session Duration:</a:t>
            </a:r>
            <a:r>
              <a:rPr lang="en-US" sz="1800" dirty="0">
                <a:latin typeface="Arial" panose="020B0604020202020204" pitchFamily="34" charset="0"/>
                <a:cs typeface="Arial" panose="020B0604020202020204" pitchFamily="34" charset="0"/>
              </a:rPr>
              <a:t> The total time spent during a workout, measured in hours.</a:t>
            </a:r>
          </a:p>
          <a:p>
            <a:pPr>
              <a:lnSpc>
                <a:spcPct val="100000"/>
              </a:lnSpc>
            </a:pPr>
            <a:r>
              <a:rPr lang="en-US" sz="1800" b="1" dirty="0">
                <a:latin typeface="Arial" panose="020B0604020202020204" pitchFamily="34" charset="0"/>
                <a:cs typeface="Arial" panose="020B0604020202020204" pitchFamily="34" charset="0"/>
              </a:rPr>
              <a:t>Calories Burned:</a:t>
            </a:r>
            <a:r>
              <a:rPr lang="en-US" sz="1800" dirty="0">
                <a:latin typeface="Arial" panose="020B0604020202020204" pitchFamily="34" charset="0"/>
                <a:cs typeface="Arial" panose="020B0604020202020204" pitchFamily="34" charset="0"/>
              </a:rPr>
              <a:t> The number of calories burned during the workout session.</a:t>
            </a:r>
          </a:p>
          <a:p>
            <a:pPr>
              <a:lnSpc>
                <a:spcPct val="100000"/>
              </a:lnSpc>
            </a:pPr>
            <a:r>
              <a:rPr lang="en-US" sz="1800" b="1" dirty="0">
                <a:latin typeface="Arial" panose="020B0604020202020204" pitchFamily="34" charset="0"/>
                <a:cs typeface="Arial" panose="020B0604020202020204" pitchFamily="34" charset="0"/>
              </a:rPr>
              <a:t>Workout Type:</a:t>
            </a:r>
            <a:r>
              <a:rPr lang="en-US" sz="1800" dirty="0">
                <a:latin typeface="Arial" panose="020B0604020202020204" pitchFamily="34" charset="0"/>
                <a:cs typeface="Arial" panose="020B0604020202020204" pitchFamily="34" charset="0"/>
              </a:rPr>
              <a:t> The type of workout performed.</a:t>
            </a:r>
          </a:p>
          <a:p>
            <a:pPr>
              <a:lnSpc>
                <a:spcPct val="100000"/>
              </a:lnSpc>
            </a:pPr>
            <a:r>
              <a:rPr lang="en-US" sz="1800" b="1" dirty="0">
                <a:latin typeface="Arial" panose="020B0604020202020204" pitchFamily="34" charset="0"/>
                <a:cs typeface="Arial" panose="020B0604020202020204" pitchFamily="34" charset="0"/>
              </a:rPr>
              <a:t>BMI:</a:t>
            </a:r>
            <a:r>
              <a:rPr lang="en-US" sz="1800" dirty="0">
                <a:latin typeface="Arial" panose="020B0604020202020204" pitchFamily="34" charset="0"/>
                <a:cs typeface="Arial" panose="020B0604020202020204" pitchFamily="34" charset="0"/>
              </a:rPr>
              <a:t> Body mass index of an individual</a:t>
            </a: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88A6DC-1AC3-7C4B-8DD7-76078037CC3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6D77709-A28E-09A0-EB1A-281367086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ligned barbell plates">
            <a:extLst>
              <a:ext uri="{FF2B5EF4-FFF2-40B4-BE49-F238E27FC236}">
                <a16:creationId xmlns:a16="http://schemas.microsoft.com/office/drawing/2014/main" id="{6A178CD7-F73F-8096-2915-0419D39D0033}"/>
              </a:ext>
            </a:extLst>
          </p:cNvPr>
          <p:cNvPicPr>
            <a:picLocks noChangeAspect="1"/>
          </p:cNvPicPr>
          <p:nvPr/>
        </p:nvPicPr>
        <p:blipFill>
          <a:blip r:embed="rId2"/>
          <a:srcRect l="45927" r="16608" b="-1"/>
          <a:stretch/>
        </p:blipFill>
        <p:spPr>
          <a:xfrm>
            <a:off x="8665028" y="10"/>
            <a:ext cx="3526971" cy="6857990"/>
          </a:xfrm>
          <a:prstGeom prst="rect">
            <a:avLst/>
          </a:prstGeom>
        </p:spPr>
      </p:pic>
      <p:sp>
        <p:nvSpPr>
          <p:cNvPr id="2" name="Title 1">
            <a:extLst>
              <a:ext uri="{FF2B5EF4-FFF2-40B4-BE49-F238E27FC236}">
                <a16:creationId xmlns:a16="http://schemas.microsoft.com/office/drawing/2014/main" id="{A6C36398-B27F-543C-753F-1A1B6C4F3568}"/>
              </a:ext>
            </a:extLst>
          </p:cNvPr>
          <p:cNvSpPr>
            <a:spLocks noGrp="1"/>
          </p:cNvSpPr>
          <p:nvPr>
            <p:ph type="title"/>
          </p:nvPr>
        </p:nvSpPr>
        <p:spPr>
          <a:xfrm>
            <a:off x="704088" y="914400"/>
            <a:ext cx="6239599" cy="530347"/>
          </a:xfrm>
        </p:spPr>
        <p:txBody>
          <a:bodyPr>
            <a:noAutofit/>
          </a:bodyPr>
          <a:lstStyle/>
          <a:p>
            <a:r>
              <a:rPr lang="en-US" sz="3200" b="1" dirty="0">
                <a:latin typeface="Arial" panose="020B0604020202020204" pitchFamily="34" charset="0"/>
                <a:cs typeface="Arial" panose="020B0604020202020204" pitchFamily="34" charset="0"/>
              </a:rPr>
              <a:t>AIM &amp; Objectives</a:t>
            </a:r>
          </a:p>
        </p:txBody>
      </p:sp>
      <p:sp>
        <p:nvSpPr>
          <p:cNvPr id="3" name="Content Placeholder 2">
            <a:extLst>
              <a:ext uri="{FF2B5EF4-FFF2-40B4-BE49-F238E27FC236}">
                <a16:creationId xmlns:a16="http://schemas.microsoft.com/office/drawing/2014/main" id="{1B26B786-008D-97E0-EC37-02294C27BD90}"/>
              </a:ext>
            </a:extLst>
          </p:cNvPr>
          <p:cNvSpPr>
            <a:spLocks noGrp="1"/>
          </p:cNvSpPr>
          <p:nvPr>
            <p:ph idx="1"/>
          </p:nvPr>
        </p:nvSpPr>
        <p:spPr>
          <a:xfrm>
            <a:off x="704088" y="1636770"/>
            <a:ext cx="7786769" cy="4833256"/>
          </a:xfrm>
        </p:spPr>
        <p:txBody>
          <a:bodyPr>
            <a:normAutofit/>
          </a:bodyPr>
          <a:lstStyle/>
          <a:p>
            <a:pPr marL="0" indent="0">
              <a:lnSpc>
                <a:spcPct val="100000"/>
              </a:lnSpc>
              <a:buNone/>
            </a:pPr>
            <a:r>
              <a:rPr lang="en-US" sz="1800" b="1" dirty="0">
                <a:latin typeface="Arial" panose="020B0604020202020204" pitchFamily="34" charset="0"/>
                <a:cs typeface="Arial" panose="020B0604020202020204" pitchFamily="34" charset="0"/>
              </a:rPr>
              <a:t>Aim of the project:</a:t>
            </a:r>
          </a:p>
          <a:p>
            <a:pPr marL="0" indent="0">
              <a:lnSpc>
                <a:spcPct val="100000"/>
              </a:lnSpc>
              <a:buNone/>
            </a:pPr>
            <a:r>
              <a:rPr lang="en-US" sz="1800" dirty="0">
                <a:latin typeface="Arial" panose="020B0604020202020204" pitchFamily="34" charset="0"/>
                <a:cs typeface="Arial" panose="020B0604020202020204" pitchFamily="34" charset="0"/>
              </a:rPr>
              <a:t>	This project aims to perform exploratory data analysis (EDA) on a gym membership dataset and develop a strategy that can estimate the calories burned by an individual during workout sessions. Further, the project will likely provide definitive factors affecting calorie burn and recommendations for various workout plans for individual practice.</a:t>
            </a: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r>
              <a:rPr lang="en-US" sz="1800" b="1" dirty="0">
                <a:latin typeface="Arial" panose="020B0604020202020204" pitchFamily="34" charset="0"/>
                <a:cs typeface="Arial" panose="020B0604020202020204" pitchFamily="34" charset="0"/>
              </a:rPr>
              <a:t>Objectives:</a:t>
            </a:r>
          </a:p>
          <a:p>
            <a:pPr lvl="1">
              <a:lnSpc>
                <a:spcPct val="100000"/>
              </a:lnSpc>
            </a:pPr>
            <a:r>
              <a:rPr lang="en-US" dirty="0">
                <a:latin typeface="Arial" panose="020B0604020202020204" pitchFamily="34" charset="0"/>
                <a:cs typeface="Arial" panose="020B0604020202020204" pitchFamily="34" charset="0"/>
              </a:rPr>
              <a:t>Conduct exploratory data analysis (EDA) on the gym member data to identify trends, patterns, and correlations.</a:t>
            </a:r>
          </a:p>
          <a:p>
            <a:pPr lvl="1">
              <a:lnSpc>
                <a:spcPct val="100000"/>
              </a:lnSpc>
            </a:pPr>
            <a:r>
              <a:rPr lang="en-US" dirty="0">
                <a:latin typeface="Arial" panose="020B0604020202020204" pitchFamily="34" charset="0"/>
                <a:cs typeface="Arial" panose="020B0604020202020204" pitchFamily="34" charset="0"/>
              </a:rPr>
              <a:t>Identify and analyze key factors affecting calories burned during exercise.</a:t>
            </a:r>
          </a:p>
          <a:p>
            <a:pPr lvl="1">
              <a:lnSpc>
                <a:spcPct val="100000"/>
              </a:lnSpc>
            </a:pPr>
            <a:r>
              <a:rPr lang="en-US" dirty="0">
                <a:latin typeface="Arial" panose="020B0604020202020204" pitchFamily="34" charset="0"/>
                <a:cs typeface="Arial" panose="020B0604020202020204" pitchFamily="34" charset="0"/>
              </a:rPr>
              <a:t>To provide useful recommendations to gym members and trainers to refine workout programs aligned with their fitness goals. </a:t>
            </a:r>
          </a:p>
          <a:p>
            <a:pPr marL="0" indent="0">
              <a:lnSpc>
                <a:spcPct val="100000"/>
              </a:lnSpc>
              <a:buNone/>
            </a:pPr>
            <a:endParaRPr lang="en-US" sz="1800" dirty="0">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0C7086F9-C09C-7A2B-0D27-CDB0380D50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95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C5B06B-CDD7-4108-9B7E-0560FBB1C88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3F98A5-0194-58B8-2368-0DC0A5EBC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C7A8D-8C6D-01F6-CB7F-EDBE80C62595}"/>
              </a:ext>
            </a:extLst>
          </p:cNvPr>
          <p:cNvSpPr>
            <a:spLocks noGrp="1"/>
          </p:cNvSpPr>
          <p:nvPr>
            <p:ph type="title"/>
          </p:nvPr>
        </p:nvSpPr>
        <p:spPr>
          <a:xfrm>
            <a:off x="704088" y="914400"/>
            <a:ext cx="6239599" cy="530347"/>
          </a:xfrm>
        </p:spPr>
        <p:txBody>
          <a:bodyPr>
            <a:noAutofit/>
          </a:bodyPr>
          <a:lstStyle/>
          <a:p>
            <a:r>
              <a:rPr lang="en-US" sz="3200" b="1" dirty="0">
                <a:latin typeface="Arial" panose="020B0604020202020204" pitchFamily="34" charset="0"/>
                <a:cs typeface="Arial" panose="020B0604020202020204" pitchFamily="34" charset="0"/>
              </a:rPr>
              <a:t>Summary statistics</a:t>
            </a:r>
          </a:p>
        </p:txBody>
      </p:sp>
      <p:cxnSp>
        <p:nvCxnSpPr>
          <p:cNvPr id="15" name="Straight Connector 14">
            <a:extLst>
              <a:ext uri="{FF2B5EF4-FFF2-40B4-BE49-F238E27FC236}">
                <a16:creationId xmlns:a16="http://schemas.microsoft.com/office/drawing/2014/main" id="{4325A419-F163-2178-EBFB-2A19C0ECA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descr="A graph of a person and person&#10;&#10;AI-generated content may be incorrect.">
            <a:extLst>
              <a:ext uri="{FF2B5EF4-FFF2-40B4-BE49-F238E27FC236}">
                <a16:creationId xmlns:a16="http://schemas.microsoft.com/office/drawing/2014/main" id="{499B0AD7-CDE6-2564-8A0F-AEF7D5AD074A}"/>
              </a:ext>
            </a:extLst>
          </p:cNvPr>
          <p:cNvPicPr>
            <a:picLocks noChangeAspect="1"/>
          </p:cNvPicPr>
          <p:nvPr/>
        </p:nvPicPr>
        <p:blipFill>
          <a:blip r:embed="rId2"/>
          <a:stretch>
            <a:fillRect/>
          </a:stretch>
        </p:blipFill>
        <p:spPr>
          <a:xfrm>
            <a:off x="6209661" y="1444746"/>
            <a:ext cx="5973361" cy="4187023"/>
          </a:xfrm>
          <a:prstGeom prst="rect">
            <a:avLst/>
          </a:prstGeom>
        </p:spPr>
      </p:pic>
      <p:pic>
        <p:nvPicPr>
          <p:cNvPr id="20" name="Picture 19" descr="A graph of age and age&#10;&#10;AI-generated content may be incorrect.">
            <a:extLst>
              <a:ext uri="{FF2B5EF4-FFF2-40B4-BE49-F238E27FC236}">
                <a16:creationId xmlns:a16="http://schemas.microsoft.com/office/drawing/2014/main" id="{8D3EEBE2-3D52-E808-3FAC-646B730360B9}"/>
              </a:ext>
            </a:extLst>
          </p:cNvPr>
          <p:cNvPicPr>
            <a:picLocks noChangeAspect="1"/>
          </p:cNvPicPr>
          <p:nvPr/>
        </p:nvPicPr>
        <p:blipFill>
          <a:blip r:embed="rId3"/>
          <a:stretch>
            <a:fillRect/>
          </a:stretch>
        </p:blipFill>
        <p:spPr>
          <a:xfrm>
            <a:off x="704088" y="1535332"/>
            <a:ext cx="5476223" cy="3900268"/>
          </a:xfrm>
          <a:prstGeom prst="rect">
            <a:avLst/>
          </a:prstGeom>
        </p:spPr>
      </p:pic>
      <p:sp>
        <p:nvSpPr>
          <p:cNvPr id="21" name="Content Placeholder 2">
            <a:extLst>
              <a:ext uri="{FF2B5EF4-FFF2-40B4-BE49-F238E27FC236}">
                <a16:creationId xmlns:a16="http://schemas.microsoft.com/office/drawing/2014/main" id="{C8526B98-E22E-6CAF-9EB6-023A22C32EDB}"/>
              </a:ext>
            </a:extLst>
          </p:cNvPr>
          <p:cNvSpPr>
            <a:spLocks noGrp="1"/>
          </p:cNvSpPr>
          <p:nvPr>
            <p:ph idx="1"/>
          </p:nvPr>
        </p:nvSpPr>
        <p:spPr>
          <a:xfrm>
            <a:off x="8978" y="5722354"/>
            <a:ext cx="12183022" cy="1135646"/>
          </a:xfrm>
        </p:spPr>
        <p:txBody>
          <a:bodyPr>
            <a:normAutofit/>
          </a:bodyPr>
          <a:lstStyle/>
          <a:p>
            <a:pPr marL="0" indent="0">
              <a:lnSpc>
                <a:spcPct val="100000"/>
              </a:lnSpc>
              <a:buNone/>
            </a:pPr>
            <a:r>
              <a:rPr lang="en-US" sz="1800" b="1" dirty="0">
                <a:latin typeface="Arial" panose="020B0604020202020204" pitchFamily="34" charset="0"/>
                <a:cs typeface="Arial" panose="020B0604020202020204" pitchFamily="34" charset="0"/>
              </a:rPr>
              <a:t>	Age: </a:t>
            </a:r>
            <a:r>
              <a:rPr lang="en-US" sz="1800" dirty="0">
                <a:latin typeface="Arial" panose="020B0604020202020204" pitchFamily="34" charset="0"/>
                <a:cs typeface="Arial" panose="020B0604020202020204" pitchFamily="34" charset="0"/>
              </a:rPr>
              <a:t>Gym members are between 18 and 55 years old.</a:t>
            </a:r>
          </a:p>
          <a:p>
            <a:pPr marL="0" indent="0">
              <a:lnSpc>
                <a:spcPct val="100000"/>
              </a:lnSpc>
              <a:buNone/>
            </a:pPr>
            <a:r>
              <a:rPr lang="en-US" sz="1800" b="1" dirty="0">
                <a:latin typeface="Arial" panose="020B0604020202020204" pitchFamily="34" charset="0"/>
                <a:cs typeface="Arial" panose="020B0604020202020204" pitchFamily="34" charset="0"/>
              </a:rPr>
              <a:t>	Gender: </a:t>
            </a:r>
            <a:r>
              <a:rPr lang="en-US" sz="1800" dirty="0">
                <a:latin typeface="Arial" panose="020B0604020202020204" pitchFamily="34" charset="0"/>
                <a:cs typeface="Arial" panose="020B0604020202020204" pitchFamily="34" charset="0"/>
              </a:rPr>
              <a:t>More Male members are enrolled in the gym than Females.</a:t>
            </a:r>
          </a:p>
          <a:p>
            <a:pPr marL="0" indent="0">
              <a:lnSpc>
                <a:spcPct val="100000"/>
              </a:lnSpc>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09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103FEE-1675-7527-87A0-C9D7EBC4573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6F88EA-1F67-8736-9FBC-2A8E112AC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AB844-8A0B-D399-CB54-93D3CAE4C451}"/>
              </a:ext>
            </a:extLst>
          </p:cNvPr>
          <p:cNvSpPr>
            <a:spLocks noGrp="1"/>
          </p:cNvSpPr>
          <p:nvPr>
            <p:ph type="title"/>
          </p:nvPr>
        </p:nvSpPr>
        <p:spPr>
          <a:xfrm>
            <a:off x="704088" y="914400"/>
            <a:ext cx="6239599" cy="530347"/>
          </a:xfrm>
        </p:spPr>
        <p:txBody>
          <a:bodyPr>
            <a:noAutofit/>
          </a:bodyPr>
          <a:lstStyle/>
          <a:p>
            <a:r>
              <a:rPr lang="en-US" sz="3200" b="1" dirty="0">
                <a:latin typeface="Arial" panose="020B0604020202020204" pitchFamily="34" charset="0"/>
                <a:cs typeface="Arial" panose="020B0604020202020204" pitchFamily="34" charset="0"/>
              </a:rPr>
              <a:t>Summary statistics</a:t>
            </a:r>
          </a:p>
        </p:txBody>
      </p:sp>
      <p:cxnSp>
        <p:nvCxnSpPr>
          <p:cNvPr id="15" name="Straight Connector 14">
            <a:extLst>
              <a:ext uri="{FF2B5EF4-FFF2-40B4-BE49-F238E27FC236}">
                <a16:creationId xmlns:a16="http://schemas.microsoft.com/office/drawing/2014/main" id="{9E0BA8A4-FD5B-27A4-02DB-5A64FD9F0C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diagram&#10;&#10;AI-generated content may be incorrect.">
            <a:extLst>
              <a:ext uri="{FF2B5EF4-FFF2-40B4-BE49-F238E27FC236}">
                <a16:creationId xmlns:a16="http://schemas.microsoft.com/office/drawing/2014/main" id="{45E890A6-5D88-517D-99B3-FAD12E1FC097}"/>
              </a:ext>
            </a:extLst>
          </p:cNvPr>
          <p:cNvPicPr>
            <a:picLocks noChangeAspect="1"/>
          </p:cNvPicPr>
          <p:nvPr/>
        </p:nvPicPr>
        <p:blipFill>
          <a:blip r:embed="rId2"/>
          <a:stretch>
            <a:fillRect/>
          </a:stretch>
        </p:blipFill>
        <p:spPr>
          <a:xfrm>
            <a:off x="5821172" y="1749547"/>
            <a:ext cx="5399450" cy="3904488"/>
          </a:xfrm>
          <a:prstGeom prst="rect">
            <a:avLst/>
          </a:prstGeom>
        </p:spPr>
      </p:pic>
      <p:pic>
        <p:nvPicPr>
          <p:cNvPr id="9" name="Picture 8" descr="A graph of a workout type&#10;&#10;AI-generated content may be incorrect.">
            <a:extLst>
              <a:ext uri="{FF2B5EF4-FFF2-40B4-BE49-F238E27FC236}">
                <a16:creationId xmlns:a16="http://schemas.microsoft.com/office/drawing/2014/main" id="{5E13F03C-369E-48AE-18CF-D31B214EAFC7}"/>
              </a:ext>
            </a:extLst>
          </p:cNvPr>
          <p:cNvPicPr>
            <a:picLocks noChangeAspect="1"/>
          </p:cNvPicPr>
          <p:nvPr/>
        </p:nvPicPr>
        <p:blipFill>
          <a:blip r:embed="rId3"/>
          <a:stretch>
            <a:fillRect/>
          </a:stretch>
        </p:blipFill>
        <p:spPr>
          <a:xfrm>
            <a:off x="492900" y="1749547"/>
            <a:ext cx="5328272" cy="3904488"/>
          </a:xfrm>
          <a:prstGeom prst="rect">
            <a:avLst/>
          </a:prstGeom>
        </p:spPr>
      </p:pic>
      <p:sp>
        <p:nvSpPr>
          <p:cNvPr id="3" name="Content Placeholder 2">
            <a:extLst>
              <a:ext uri="{FF2B5EF4-FFF2-40B4-BE49-F238E27FC236}">
                <a16:creationId xmlns:a16="http://schemas.microsoft.com/office/drawing/2014/main" id="{F6C58FB5-6F42-DCAA-A35E-0E43D89225CA}"/>
              </a:ext>
            </a:extLst>
          </p:cNvPr>
          <p:cNvSpPr>
            <a:spLocks noGrp="1"/>
          </p:cNvSpPr>
          <p:nvPr>
            <p:ph idx="1"/>
          </p:nvPr>
        </p:nvSpPr>
        <p:spPr>
          <a:xfrm>
            <a:off x="8978" y="5722354"/>
            <a:ext cx="12183022" cy="1135646"/>
          </a:xfrm>
        </p:spPr>
        <p:txBody>
          <a:bodyPr>
            <a:normAutofit/>
          </a:bodyPr>
          <a:lstStyle/>
          <a:p>
            <a:pPr marL="0" indent="0">
              <a:lnSpc>
                <a:spcPct val="100000"/>
              </a:lnSpc>
              <a:buNone/>
            </a:pP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Workout_Type</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Gym members are between 18 and 55 years old.</a:t>
            </a:r>
          </a:p>
          <a:p>
            <a:pPr marL="0" indent="0">
              <a:lnSpc>
                <a:spcPct val="100000"/>
              </a:lnSpc>
              <a:buNone/>
            </a:pPr>
            <a:r>
              <a:rPr lang="en-US" sz="1800" b="1" dirty="0">
                <a:latin typeface="Arial" panose="020B0604020202020204" pitchFamily="34" charset="0"/>
                <a:cs typeface="Arial" panose="020B0604020202020204" pitchFamily="34" charset="0"/>
              </a:rPr>
              <a:t>	BMI: </a:t>
            </a:r>
            <a:r>
              <a:rPr lang="en-US" sz="1800" dirty="0">
                <a:latin typeface="Arial" panose="020B0604020202020204" pitchFamily="34" charset="0"/>
                <a:cs typeface="Arial" panose="020B0604020202020204" pitchFamily="34" charset="0"/>
              </a:rPr>
              <a:t>It is right skewed, and most data is concentrated around 20-30 regions.</a:t>
            </a:r>
          </a:p>
          <a:p>
            <a:pPr marL="0" indent="0">
              <a:lnSpc>
                <a:spcPct val="100000"/>
              </a:lnSpc>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99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BEC988-C142-BB38-10F3-CF7B74F1643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BF9003-52FE-7574-07EF-3B90E889D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C084A-081D-4D3B-E00E-B6FDC5A4AF8F}"/>
              </a:ext>
            </a:extLst>
          </p:cNvPr>
          <p:cNvSpPr>
            <a:spLocks noGrp="1"/>
          </p:cNvSpPr>
          <p:nvPr>
            <p:ph type="title"/>
          </p:nvPr>
        </p:nvSpPr>
        <p:spPr>
          <a:xfrm>
            <a:off x="704088" y="914400"/>
            <a:ext cx="6239599" cy="530347"/>
          </a:xfrm>
        </p:spPr>
        <p:txBody>
          <a:bodyPr>
            <a:noAutofit/>
          </a:bodyPr>
          <a:lstStyle/>
          <a:p>
            <a:r>
              <a:rPr lang="en-US" sz="3200" b="1" dirty="0">
                <a:latin typeface="Arial" panose="020B0604020202020204" pitchFamily="34" charset="0"/>
                <a:cs typeface="Arial" panose="020B0604020202020204" pitchFamily="34" charset="0"/>
              </a:rPr>
              <a:t>Summary statistics</a:t>
            </a:r>
          </a:p>
        </p:txBody>
      </p:sp>
      <p:cxnSp>
        <p:nvCxnSpPr>
          <p:cNvPr id="15" name="Straight Connector 14">
            <a:extLst>
              <a:ext uri="{FF2B5EF4-FFF2-40B4-BE49-F238E27FC236}">
                <a16:creationId xmlns:a16="http://schemas.microsoft.com/office/drawing/2014/main" id="{A6868760-87EB-7AF6-6BBC-DBB654AF9B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A graph of calories burned&#10;&#10;AI-generated content may be incorrect.">
            <a:extLst>
              <a:ext uri="{FF2B5EF4-FFF2-40B4-BE49-F238E27FC236}">
                <a16:creationId xmlns:a16="http://schemas.microsoft.com/office/drawing/2014/main" id="{9B0942CF-9544-2072-E6C7-41F24C481BE7}"/>
              </a:ext>
            </a:extLst>
          </p:cNvPr>
          <p:cNvPicPr>
            <a:picLocks noChangeAspect="1"/>
          </p:cNvPicPr>
          <p:nvPr/>
        </p:nvPicPr>
        <p:blipFill>
          <a:blip r:embed="rId2"/>
          <a:stretch>
            <a:fillRect/>
          </a:stretch>
        </p:blipFill>
        <p:spPr>
          <a:xfrm>
            <a:off x="5806282" y="1863820"/>
            <a:ext cx="5457607" cy="3904488"/>
          </a:xfrm>
          <a:prstGeom prst="rect">
            <a:avLst/>
          </a:prstGeom>
        </p:spPr>
      </p:pic>
      <p:pic>
        <p:nvPicPr>
          <p:cNvPr id="16" name="Picture 15" descr="A graph of a graph with blue lines&#10;&#10;AI-generated content may be incorrect.">
            <a:extLst>
              <a:ext uri="{FF2B5EF4-FFF2-40B4-BE49-F238E27FC236}">
                <a16:creationId xmlns:a16="http://schemas.microsoft.com/office/drawing/2014/main" id="{3205BD77-E1EB-71A4-CD18-8046E93E68D9}"/>
              </a:ext>
            </a:extLst>
          </p:cNvPr>
          <p:cNvPicPr>
            <a:picLocks noChangeAspect="1"/>
          </p:cNvPicPr>
          <p:nvPr/>
        </p:nvPicPr>
        <p:blipFill>
          <a:blip r:embed="rId3"/>
          <a:stretch>
            <a:fillRect/>
          </a:stretch>
        </p:blipFill>
        <p:spPr>
          <a:xfrm>
            <a:off x="470911" y="1863820"/>
            <a:ext cx="5440680" cy="3907477"/>
          </a:xfrm>
          <a:prstGeom prst="rect">
            <a:avLst/>
          </a:prstGeom>
        </p:spPr>
      </p:pic>
      <p:sp>
        <p:nvSpPr>
          <p:cNvPr id="3" name="Content Placeholder 2">
            <a:extLst>
              <a:ext uri="{FF2B5EF4-FFF2-40B4-BE49-F238E27FC236}">
                <a16:creationId xmlns:a16="http://schemas.microsoft.com/office/drawing/2014/main" id="{93A85E35-D579-893B-5713-10B8F9A81C76}"/>
              </a:ext>
            </a:extLst>
          </p:cNvPr>
          <p:cNvSpPr>
            <a:spLocks noGrp="1"/>
          </p:cNvSpPr>
          <p:nvPr>
            <p:ph idx="1"/>
          </p:nvPr>
        </p:nvSpPr>
        <p:spPr>
          <a:xfrm>
            <a:off x="8978" y="5943600"/>
            <a:ext cx="12183022" cy="914400"/>
          </a:xfrm>
        </p:spPr>
        <p:txBody>
          <a:bodyPr>
            <a:normAutofit/>
          </a:bodyPr>
          <a:lstStyle/>
          <a:p>
            <a:pPr marL="0" indent="0">
              <a:lnSpc>
                <a:spcPct val="100000"/>
              </a:lnSpc>
              <a:buNone/>
            </a:pP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Session_Duration</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Most gym members work out between 1 hour and one and a half hours.</a:t>
            </a:r>
          </a:p>
          <a:p>
            <a:pPr marL="0" indent="0">
              <a:lnSpc>
                <a:spcPct val="100000"/>
              </a:lnSpc>
              <a:buNone/>
            </a:pP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Calories_Burned</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There are Gym members who burn median calories, and very few burn more calories.</a:t>
            </a:r>
          </a:p>
          <a:p>
            <a:pPr marL="0" indent="0">
              <a:lnSpc>
                <a:spcPct val="100000"/>
              </a:lnSpc>
              <a:buNone/>
            </a:pP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635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C77752-C08B-138E-B72D-CECA470930A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long shot of a server room&#10;&#10;AI-generated content may be incorrect.">
            <a:extLst>
              <a:ext uri="{FF2B5EF4-FFF2-40B4-BE49-F238E27FC236}">
                <a16:creationId xmlns:a16="http://schemas.microsoft.com/office/drawing/2014/main" id="{0C838036-78EB-28EE-3449-F34D9A8A61DC}"/>
              </a:ext>
            </a:extLst>
          </p:cNvPr>
          <p:cNvPicPr>
            <a:picLocks noChangeAspect="1"/>
          </p:cNvPicPr>
          <p:nvPr/>
        </p:nvPicPr>
        <p:blipFill>
          <a:blip r:embed="rId2"/>
          <a:srcRect l="5296" r="56454"/>
          <a:stretch/>
        </p:blipFill>
        <p:spPr>
          <a:xfrm>
            <a:off x="20" y="-1"/>
            <a:ext cx="4663420" cy="6858001"/>
          </a:xfrm>
          <a:prstGeom prst="rect">
            <a:avLst/>
          </a:prstGeom>
        </p:spPr>
      </p:pic>
      <p:sp>
        <p:nvSpPr>
          <p:cNvPr id="2" name="Title 1">
            <a:extLst>
              <a:ext uri="{FF2B5EF4-FFF2-40B4-BE49-F238E27FC236}">
                <a16:creationId xmlns:a16="http://schemas.microsoft.com/office/drawing/2014/main" id="{E8C62307-2B3D-14EF-BEB5-876C9204F571}"/>
              </a:ext>
            </a:extLst>
          </p:cNvPr>
          <p:cNvSpPr>
            <a:spLocks noGrp="1"/>
          </p:cNvSpPr>
          <p:nvPr>
            <p:ph type="title"/>
          </p:nvPr>
        </p:nvSpPr>
        <p:spPr>
          <a:xfrm>
            <a:off x="5248656" y="914400"/>
            <a:ext cx="6236208" cy="1307592"/>
          </a:xfrm>
        </p:spPr>
        <p:txBody>
          <a:bodyPr>
            <a:normAutofit/>
          </a:bodyPr>
          <a:lstStyle/>
          <a:p>
            <a:r>
              <a:rPr lang="en-US" b="1">
                <a:latin typeface="Arial" panose="020B0604020202020204" pitchFamily="34" charset="0"/>
                <a:cs typeface="Arial" panose="020B0604020202020204" pitchFamily="34" charset="0"/>
              </a:rPr>
              <a:t>Data PREPROCESSING</a:t>
            </a:r>
          </a:p>
        </p:txBody>
      </p:sp>
      <p:sp>
        <p:nvSpPr>
          <p:cNvPr id="3" name="Content Placeholder 2">
            <a:extLst>
              <a:ext uri="{FF2B5EF4-FFF2-40B4-BE49-F238E27FC236}">
                <a16:creationId xmlns:a16="http://schemas.microsoft.com/office/drawing/2014/main" id="{4039B05B-E762-D43E-AFCE-68C905B4BC8B}"/>
              </a:ext>
            </a:extLst>
          </p:cNvPr>
          <p:cNvSpPr>
            <a:spLocks noGrp="1"/>
          </p:cNvSpPr>
          <p:nvPr>
            <p:ph idx="1"/>
          </p:nvPr>
        </p:nvSpPr>
        <p:spPr>
          <a:xfrm>
            <a:off x="5248656" y="2221992"/>
            <a:ext cx="6236208" cy="3941064"/>
          </a:xfrm>
        </p:spPr>
        <p:txBody>
          <a:bodyPr>
            <a:normAutofit/>
          </a:bodyPr>
          <a:lstStyle/>
          <a:p>
            <a:pPr marL="0" indent="0">
              <a:buNone/>
            </a:pPr>
            <a:r>
              <a:rPr lang="en-US" dirty="0">
                <a:latin typeface="Arial" panose="020B0604020202020204" pitchFamily="34" charset="0"/>
                <a:cs typeface="Arial" panose="020B0604020202020204" pitchFamily="34" charset="0"/>
              </a:rPr>
              <a:t>Encoded data for columns for Gender and </a:t>
            </a:r>
            <a:r>
              <a:rPr lang="en-US" dirty="0" err="1">
                <a:latin typeface="Arial" panose="020B0604020202020204" pitchFamily="34" charset="0"/>
                <a:cs typeface="Arial" panose="020B0604020202020204" pitchFamily="34" charset="0"/>
              </a:rPr>
              <a:t>Workout_Type</a:t>
            </a:r>
            <a:r>
              <a:rPr lang="en-US" dirty="0">
                <a:latin typeface="Arial" panose="020B0604020202020204" pitchFamily="34" charset="0"/>
                <a:cs typeface="Arial" panose="020B0604020202020204" pitchFamily="34" charset="0"/>
              </a:rPr>
              <a:t> as those have string values.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Outliers are found in </a:t>
            </a:r>
            <a:r>
              <a:rPr lang="en-US" dirty="0" err="1">
                <a:latin typeface="Arial" panose="020B0604020202020204" pitchFamily="34" charset="0"/>
                <a:cs typeface="Arial" panose="020B0604020202020204" pitchFamily="34" charset="0"/>
              </a:rPr>
              <a:t>Calories_Burned</a:t>
            </a:r>
            <a:r>
              <a:rPr lang="en-US" dirty="0">
                <a:latin typeface="Arial" panose="020B0604020202020204" pitchFamily="34" charset="0"/>
                <a:cs typeface="Arial" panose="020B0604020202020204" pitchFamily="34" charset="0"/>
              </a:rPr>
              <a:t> and BMI.</a:t>
            </a:r>
          </a:p>
          <a:p>
            <a:pPr marL="0" indent="0">
              <a:buNone/>
            </a:pPr>
            <a:endParaRPr lang="en-US" dirty="0">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16713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1787</TotalTime>
  <Words>1132</Words>
  <Application>Microsoft Macintosh PowerPoint</Application>
  <PresentationFormat>Widescreen</PresentationFormat>
  <Paragraphs>89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Calisto MT</vt:lpstr>
      <vt:lpstr>Univers Condensed</vt:lpstr>
      <vt:lpstr>ChronicleVTI</vt:lpstr>
      <vt:lpstr>Analyzing Gym Member Data and Predicting Calories Burned: A Data-Driven Approach to Optimize Fitness Outcomes     Rohit Patil  DSC530-T302 Data Exploration and Analysis   Matthew Metzger  February 28, 2024</vt:lpstr>
      <vt:lpstr>Problem Statement:</vt:lpstr>
      <vt:lpstr>AIM &amp; Objectives</vt:lpstr>
      <vt:lpstr>Variables</vt:lpstr>
      <vt:lpstr>AIM &amp; Objectives</vt:lpstr>
      <vt:lpstr>Summary statistics</vt:lpstr>
      <vt:lpstr>Summary statistics</vt:lpstr>
      <vt:lpstr>Summary statistics</vt:lpstr>
      <vt:lpstr>Data PREPROCESSING</vt:lpstr>
      <vt:lpstr>Descriptive analysis</vt:lpstr>
      <vt:lpstr>PMF analysis</vt:lpstr>
      <vt:lpstr>Cumulative Distribution Function (CDF)</vt:lpstr>
      <vt:lpstr>Analytical Distribution of age</vt:lpstr>
      <vt:lpstr>SCATTERPLOT, Covariance and Pearson’s Correlation</vt:lpstr>
      <vt:lpstr>SCATTERPLOT, Covariance and Pearson’s Correlation</vt:lpstr>
      <vt:lpstr>Hypothesis results</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Patil</dc:creator>
  <cp:lastModifiedBy>Rohit Patil</cp:lastModifiedBy>
  <cp:revision>30</cp:revision>
  <dcterms:created xsi:type="dcterms:W3CDTF">2025-02-27T00:06:29Z</dcterms:created>
  <dcterms:modified xsi:type="dcterms:W3CDTF">2025-02-28T20:18:10Z</dcterms:modified>
</cp:coreProperties>
</file>