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71" r:id="rId2"/>
    <p:sldMasterId id="2147483672" r:id="rId3"/>
    <p:sldMasterId id="2147483673" r:id="rId4"/>
  </p:sldMasterIdLst>
  <p:notesMasterIdLst>
    <p:notesMasterId r:id="rId26"/>
  </p:notesMasterIdLst>
  <p:sldIdLst>
    <p:sldId id="519" r:id="rId5"/>
    <p:sldId id="505" r:id="rId6"/>
    <p:sldId id="506" r:id="rId7"/>
    <p:sldId id="507" r:id="rId8"/>
    <p:sldId id="508" r:id="rId9"/>
    <p:sldId id="509" r:id="rId10"/>
    <p:sldId id="510" r:id="rId11"/>
    <p:sldId id="488" r:id="rId12"/>
    <p:sldId id="501" r:id="rId13"/>
    <p:sldId id="502" r:id="rId14"/>
    <p:sldId id="503" r:id="rId15"/>
    <p:sldId id="504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00" r:id="rId25"/>
  </p:sldIdLst>
  <p:sldSz cx="9144000" cy="6858000" type="screen4x3"/>
  <p:notesSz cx="6858000" cy="9296400"/>
  <p:custDataLst>
    <p:tags r:id="rId2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dobe Caslon Pro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FF"/>
    <a:srgbClr val="009900"/>
    <a:srgbClr val="F0F0F0"/>
    <a:srgbClr val="EEEEEE"/>
    <a:srgbClr val="F2F2F2"/>
    <a:srgbClr val="E8E8E8"/>
    <a:srgbClr val="D5D5D5"/>
    <a:srgbClr val="6BC1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258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03DB39-9EB0-4662-BC67-F0A383E2D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itchFamily="34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E92D3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17650" y="2982913"/>
            <a:ext cx="6972300" cy="11938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92250" y="4164013"/>
            <a:ext cx="5210175" cy="5842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-111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80988"/>
            <a:ext cx="7910512" cy="1027112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80988"/>
            <a:ext cx="7910512" cy="1027112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6"/>
          <a:srcRect b="10802"/>
          <a:stretch>
            <a:fillRect/>
          </a:stretch>
        </p:blipFill>
        <p:spPr bwMode="auto">
          <a:xfrm>
            <a:off x="7758113" y="5969000"/>
            <a:ext cx="13350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7" descr="bug_red_rgb_sma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051800" y="6135688"/>
            <a:ext cx="606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ＭＳ Ｐゴシック" pitchFamily="-10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  <a:ea typeface="MS PGothic" pitchFamily="34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  <a:ea typeface="MS PGothic" pitchFamily="34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  <a:ea typeface="MS PGothic" pitchFamily="34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  <a:ea typeface="MS PGothic" pitchFamily="34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-108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5" descr="ppt_bodypa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27" descr="bug_red_rgb_larg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93000" y="5883275"/>
            <a:ext cx="536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9" descr="sfdc_corp_black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5163" y="6292850"/>
            <a:ext cx="17986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 userDrawn="1"/>
        </p:nvPicPr>
        <p:blipFill>
          <a:blip r:embed="rId14"/>
          <a:srcRect b="10802"/>
          <a:stretch>
            <a:fillRect/>
          </a:stretch>
        </p:blipFill>
        <p:spPr bwMode="auto">
          <a:xfrm>
            <a:off x="7758113" y="5969000"/>
            <a:ext cx="13350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7" descr="bug_red_rgb_small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051800" y="6135688"/>
            <a:ext cx="606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E92D3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l">
              <a:defRPr/>
            </a:pPr>
            <a:endParaRPr 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14"/>
          <a:srcRect b="10802"/>
          <a:stretch>
            <a:fillRect/>
          </a:stretch>
        </p:blipFill>
        <p:spPr bwMode="auto">
          <a:xfrm>
            <a:off x="7758113" y="5969000"/>
            <a:ext cx="13350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051800" y="6153150"/>
            <a:ext cx="6350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E92D3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l">
              <a:defRPr/>
            </a:pPr>
            <a:endParaRPr 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MS PGothic" pitchFamily="34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/nokia.com" TargetMode="External"/><Relationship Id="rId2" Type="http://schemas.openxmlformats.org/officeDocument/2006/relationships/hyperlink" Target="file:///F:\final%20last%20report\my%20report1\%20http:\www.bluetooth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uecove.com/" TargetMode="External"/><Relationship Id="rId5" Type="http://schemas.openxmlformats.org/officeDocument/2006/relationships/hyperlink" Target="http://www.jsr82.com/" TargetMode="External"/><Relationship Id="rId4" Type="http://schemas.openxmlformats.org/officeDocument/2006/relationships/hyperlink" Target="http://www.iee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490" y="2"/>
            <a:ext cx="7642746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BLUETOOTH HOTSPOT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48" name="Title 6"/>
          <p:cNvSpPr>
            <a:spLocks noGrp="1"/>
          </p:cNvSpPr>
          <p:nvPr>
            <p:ph type="title"/>
          </p:nvPr>
        </p:nvSpPr>
        <p:spPr>
          <a:xfrm>
            <a:off x="304800" y="3856038"/>
            <a:ext cx="8382000" cy="30019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dirty="0" smtClean="0"/>
              <a:t>Presented  By-  </a:t>
            </a:r>
            <a:r>
              <a:rPr lang="en-US" sz="4000" dirty="0" err="1" smtClean="0"/>
              <a:t>Rohit</a:t>
            </a:r>
            <a:r>
              <a:rPr lang="en-US" sz="4000" dirty="0" smtClean="0"/>
              <a:t> </a:t>
            </a:r>
            <a:r>
              <a:rPr lang="en-US" sz="4000" dirty="0" err="1" smtClean="0"/>
              <a:t>Pawar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6149" name="Picture 5" descr="F:\final last report\my report1\project image\project image\bluetooth_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0473" y="1731819"/>
            <a:ext cx="4655127" cy="258349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Implementation : Procedure</a:t>
            </a:r>
            <a:endParaRPr lang="en-US" sz="4000" i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 allows the installation of client program sent by the Hotspot Server.</a:t>
            </a:r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9345" y="2299855"/>
            <a:ext cx="351905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Implementation : Procedure</a:t>
            </a:r>
            <a:endParaRPr lang="en-US" sz="4000" i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9588" y="1162050"/>
            <a:ext cx="8177212" cy="4735513"/>
          </a:xfrm>
        </p:spPr>
        <p:txBody>
          <a:bodyPr/>
          <a:lstStyle/>
          <a:p>
            <a:r>
              <a:rPr lang="en-US" sz="2800" b="1" dirty="0" smtClean="0"/>
              <a:t>A window to accept URL is opened after installation.</a:t>
            </a:r>
            <a:r>
              <a:rPr lang="en-US" sz="2800" dirty="0" smtClean="0"/>
              <a:t> </a:t>
            </a:r>
            <a:r>
              <a:rPr lang="en-US" sz="2800" b="1" dirty="0" smtClean="0"/>
              <a:t>Client types the URL of required webpage.</a:t>
            </a:r>
            <a:endParaRPr lang="en-US" sz="2800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10244" name="Picture 4" descr="F:\final last report\my report1\project image\project image\ur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9018" y="2923309"/>
            <a:ext cx="2467413" cy="30895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45" name="Picture 5" descr="F:\final last report\my report1\project image\project image\my browse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364" y="3034145"/>
            <a:ext cx="2452254" cy="30757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ight Arrow 5"/>
          <p:cNvSpPr/>
          <p:nvPr/>
        </p:nvSpPr>
        <p:spPr bwMode="auto">
          <a:xfrm>
            <a:off x="3879272" y="4405745"/>
            <a:ext cx="1579419" cy="789710"/>
          </a:xfrm>
          <a:prstGeom prst="right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Adobe Caslon Pro" charset="0"/>
              </a:rPr>
              <a:t> 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dobe Caslon Pr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Implementation : Procedure</a:t>
            </a:r>
            <a:endParaRPr lang="en-US" sz="4000" i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server notes the URL and the device that  requested it.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2189018"/>
            <a:ext cx="5638800" cy="410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Implementation : Procedure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00189"/>
            <a:ext cx="8229600" cy="5357812"/>
          </a:xfrm>
        </p:spPr>
        <p:txBody>
          <a:bodyPr/>
          <a:lstStyle/>
          <a:p>
            <a:r>
              <a:rPr lang="en-US" sz="2800" b="1" dirty="0" smtClean="0"/>
              <a:t>The URL is then sent to Internet server.</a:t>
            </a:r>
            <a:endParaRPr lang="en-US" sz="2800" dirty="0" smtClean="0"/>
          </a:p>
          <a:p>
            <a:pPr marL="609600" indent="-609600" eaLnBrk="1" hangingPunct="1">
              <a:buNone/>
            </a:pPr>
            <a:endParaRPr lang="en-US" dirty="0" smtClean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074" y="2299857"/>
            <a:ext cx="846512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Implementation : Procedure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1"/>
            <a:ext cx="8229600" cy="5486400"/>
          </a:xfrm>
        </p:spPr>
        <p:txBody>
          <a:bodyPr/>
          <a:lstStyle/>
          <a:p>
            <a:r>
              <a:rPr lang="en-US" sz="2800" b="1" dirty="0" smtClean="0"/>
              <a:t>The web page is fetched and returned to Bluetooth Server. The web page is then sent to the Bluetooth Device.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20291"/>
            <a:ext cx="9144000" cy="38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Implementation : Procedure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1"/>
            <a:ext cx="8229600" cy="5486400"/>
          </a:xfrm>
        </p:spPr>
        <p:txBody>
          <a:bodyPr/>
          <a:lstStyle/>
          <a:p>
            <a:r>
              <a:rPr lang="en-US" sz="2800" b="1" dirty="0" smtClean="0"/>
              <a:t>The client program opens the web page for client to read.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0691"/>
            <a:ext cx="9144000" cy="44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Implementation : Procedure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1"/>
            <a:ext cx="8229600" cy="5486400"/>
          </a:xfrm>
        </p:spPr>
        <p:txBody>
          <a:bodyPr/>
          <a:lstStyle/>
          <a:p>
            <a:r>
              <a:rPr lang="en-US" sz="2800" b="1" dirty="0" smtClean="0"/>
              <a:t>The client can now request for another  web page or close the client program application.</a:t>
            </a:r>
            <a:endParaRPr lang="en-US" sz="2800" dirty="0" smtClean="0"/>
          </a:p>
          <a:p>
            <a:endParaRPr lang="en-US" sz="2800" dirty="0" smtClean="0"/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128002" name="Picture 2" descr="F:\final last report\my report1\project image\project image\mobile-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582" y="2410691"/>
            <a:ext cx="4821382" cy="338050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Implementation : Procedure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1"/>
            <a:ext cx="8229600" cy="5486400"/>
          </a:xfrm>
        </p:spPr>
        <p:txBody>
          <a:bodyPr/>
          <a:lstStyle/>
          <a:p>
            <a:r>
              <a:rPr lang="en-US" sz="2800" b="1" dirty="0" smtClean="0"/>
              <a:t>One request is processed at a time. The process starts when the URL is request is sent to Hotspot server and completes when the web page is sent to the requesting client device.</a:t>
            </a:r>
            <a:endParaRPr lang="en-US" sz="2800" dirty="0" smtClean="0"/>
          </a:p>
          <a:p>
            <a:endParaRPr lang="en-US" sz="2800" dirty="0" smtClean="0"/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/>
              <a:t>Future Scope of Project</a:t>
            </a:r>
            <a:endParaRPr 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1"/>
            <a:ext cx="8229600" cy="5486400"/>
          </a:xfrm>
        </p:spPr>
        <p:txBody>
          <a:bodyPr/>
          <a:lstStyle/>
          <a:p>
            <a:r>
              <a:rPr lang="en-US" b="1" dirty="0" smtClean="0"/>
              <a:t>Extend Bluetooth Hotspot area by deploying</a:t>
            </a:r>
          </a:p>
          <a:p>
            <a:pPr>
              <a:buNone/>
            </a:pPr>
            <a:r>
              <a:rPr lang="en-US" b="1" dirty="0" smtClean="0"/>
              <a:t>     multiple access points in the form of server.</a:t>
            </a:r>
          </a:p>
          <a:p>
            <a:pPr>
              <a:buNone/>
            </a:pPr>
            <a:r>
              <a:rPr lang="en-US" b="1" dirty="0" smtClean="0"/>
              <a:t>    The hotspot servers at a greater distance (in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Kms</a:t>
            </a:r>
            <a:r>
              <a:rPr lang="en-US" b="1" dirty="0" smtClean="0"/>
              <a:t>) can be connected through internet and the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clients of both the hotspots can communicate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with each other free of cost.</a:t>
            </a:r>
          </a:p>
          <a:p>
            <a:pPr>
              <a:buNone/>
            </a:pPr>
            <a:r>
              <a:rPr lang="en-US" b="1" dirty="0" smtClean="0"/>
              <a:t>    Enable client to support JavaScript and emailing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to give full advantage of Internet surfing.</a:t>
            </a:r>
            <a:endParaRPr lang="en-US" dirty="0" smtClean="0"/>
          </a:p>
          <a:p>
            <a:endParaRPr lang="en-US" sz="2800" dirty="0" smtClean="0"/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400" dirty="0" smtClean="0"/>
              <a:t>For concluding</a:t>
            </a:r>
            <a:endParaRPr 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1"/>
            <a:ext cx="8229600" cy="5486400"/>
          </a:xfrm>
        </p:spPr>
        <p:txBody>
          <a:bodyPr/>
          <a:lstStyle/>
          <a:p>
            <a:r>
              <a:rPr lang="en-US" sz="2800" b="1" dirty="0" smtClean="0"/>
              <a:t>It will make surfing Internet free of cost in Bluetooth Hotspot</a:t>
            </a:r>
            <a:endParaRPr lang="en-US" sz="2800" dirty="0" smtClean="0"/>
          </a:p>
          <a:p>
            <a:r>
              <a:rPr lang="en-US" sz="2800" b="1" dirty="0" smtClean="0"/>
              <a:t>It will bridge the gap between tech-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    savvy people and layman by giving them opportunity to access internet on their own mobile phones</a:t>
            </a:r>
            <a:endParaRPr lang="en-US" sz="2800" dirty="0" smtClean="0"/>
          </a:p>
          <a:p>
            <a:endParaRPr lang="en-US" sz="2800" dirty="0" smtClean="0"/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6000" smtClean="0"/>
              <a:t>Introduction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>
              <a:buNone/>
            </a:pPr>
            <a:r>
              <a:rPr lang="en-US" sz="3600" b="1" dirty="0" smtClean="0"/>
              <a:t>Bluetooth Hotspot:</a:t>
            </a:r>
            <a:endParaRPr lang="en-US" sz="3600" dirty="0" smtClean="0"/>
          </a:p>
          <a:p>
            <a:r>
              <a:rPr lang="en-US" sz="2600" b="1" dirty="0" smtClean="0"/>
              <a:t>A technology which allows Bluetooth enabled mobiles (clients) to access the internet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b="1" dirty="0" smtClean="0"/>
              <a:t>No need of GPRS connection in mobiles.</a:t>
            </a:r>
            <a:endParaRPr lang="en-US" sz="2600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sz="4400" u="sng" dirty="0" smtClean="0"/>
              <a:t>References: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b="1" dirty="0" smtClean="0"/>
              <a:t>BOOKS:</a:t>
            </a:r>
            <a:endParaRPr lang="en-US" sz="2000" dirty="0" smtClean="0"/>
          </a:p>
          <a:p>
            <a:r>
              <a:rPr lang="en-US" sz="1800" dirty="0" smtClean="0"/>
              <a:t>1. C.S.R. </a:t>
            </a:r>
            <a:r>
              <a:rPr lang="en-US" sz="1800" dirty="0" err="1" smtClean="0"/>
              <a:t>Prabhu</a:t>
            </a:r>
            <a:r>
              <a:rPr lang="en-US" sz="1800" dirty="0" smtClean="0"/>
              <a:t>, A. </a:t>
            </a:r>
            <a:r>
              <a:rPr lang="en-US" sz="1800" dirty="0" err="1" smtClean="0"/>
              <a:t>Prathap</a:t>
            </a:r>
            <a:r>
              <a:rPr lang="en-US" sz="1800" dirty="0" smtClean="0"/>
              <a:t> </a:t>
            </a:r>
            <a:r>
              <a:rPr lang="en-US" sz="1800" dirty="0" err="1" smtClean="0"/>
              <a:t>Reddi</a:t>
            </a:r>
            <a:r>
              <a:rPr lang="en-US" sz="1800" dirty="0" smtClean="0"/>
              <a:t> “</a:t>
            </a:r>
            <a:r>
              <a:rPr lang="en-US" sz="1800" b="1" dirty="0" smtClean="0"/>
              <a:t>BLUETOOTH TECHNOLOGY and its Application with Java and J2ME</a:t>
            </a:r>
            <a:r>
              <a:rPr lang="en-US" sz="1800" dirty="0" smtClean="0"/>
              <a:t>”</a:t>
            </a:r>
          </a:p>
          <a:p>
            <a:r>
              <a:rPr lang="en-US" sz="1800" dirty="0" smtClean="0"/>
              <a:t>2. Bruce Hopkins, </a:t>
            </a:r>
            <a:r>
              <a:rPr lang="en-US" sz="1800" dirty="0" err="1" smtClean="0"/>
              <a:t>Ranjith</a:t>
            </a:r>
            <a:r>
              <a:rPr lang="en-US" sz="1800" dirty="0" smtClean="0"/>
              <a:t> Antony “</a:t>
            </a:r>
            <a:r>
              <a:rPr lang="en-US" sz="1800" b="1" dirty="0" smtClean="0"/>
              <a:t>BLUETOOTH FOR JAVA</a:t>
            </a:r>
            <a:r>
              <a:rPr lang="en-US" sz="1800" dirty="0" smtClean="0"/>
              <a:t>” </a:t>
            </a:r>
          </a:p>
          <a:p>
            <a:r>
              <a:rPr lang="en-US" sz="1800" dirty="0" smtClean="0"/>
              <a:t>3. </a:t>
            </a:r>
            <a:r>
              <a:rPr lang="en-US" sz="1800" dirty="0" err="1" smtClean="0"/>
              <a:t>Jazilah</a:t>
            </a:r>
            <a:r>
              <a:rPr lang="en-US" sz="1800" dirty="0" smtClean="0"/>
              <a:t> </a:t>
            </a:r>
            <a:r>
              <a:rPr lang="en-US" sz="1800" dirty="0" err="1" smtClean="0"/>
              <a:t>Jamaluddin</a:t>
            </a:r>
            <a:r>
              <a:rPr lang="en-US" sz="1800" dirty="0" smtClean="0"/>
              <a:t>, </a:t>
            </a:r>
            <a:r>
              <a:rPr lang="en-US" sz="1800" dirty="0" err="1" smtClean="0"/>
              <a:t>Ratish</a:t>
            </a:r>
            <a:r>
              <a:rPr lang="en-US" sz="1800" dirty="0" smtClean="0"/>
              <a:t> Nair, Reuben Edwards, and Paul </a:t>
            </a:r>
            <a:r>
              <a:rPr lang="en-US" sz="1800" dirty="0" err="1" smtClean="0"/>
              <a:t>Coulton</a:t>
            </a:r>
            <a:r>
              <a:rPr lang="en-US" sz="1800" dirty="0" smtClean="0"/>
              <a:t> “</a:t>
            </a:r>
            <a:r>
              <a:rPr lang="en-US" sz="1800" b="1" dirty="0" smtClean="0"/>
              <a:t>Widening Access to     Broadband Hotspots Employing Bluetooth”, IEEE 2004. </a:t>
            </a:r>
            <a:endParaRPr lang="en-US" sz="1800" dirty="0" smtClean="0"/>
          </a:p>
          <a:p>
            <a:pPr>
              <a:buNone/>
            </a:pPr>
            <a:r>
              <a:rPr lang="en-US" sz="2800" b="1" dirty="0" smtClean="0"/>
              <a:t>WEBSITES:</a:t>
            </a:r>
            <a:endParaRPr lang="en-US" sz="2800" dirty="0" smtClean="0"/>
          </a:p>
          <a:p>
            <a:r>
              <a:rPr lang="en-US" sz="2000" u="sng" dirty="0" smtClean="0">
                <a:solidFill>
                  <a:srgbClr val="0066FF"/>
                </a:solidFill>
                <a:hlinkClick r:id="rId2"/>
              </a:rPr>
              <a:t> http://www.bluetooth.com</a:t>
            </a:r>
            <a:endParaRPr lang="en-US" sz="2000" dirty="0" smtClean="0">
              <a:solidFill>
                <a:srgbClr val="0066FF"/>
              </a:solidFill>
            </a:endParaRPr>
          </a:p>
          <a:p>
            <a:r>
              <a:rPr lang="en-US" sz="2000" dirty="0" smtClean="0">
                <a:solidFill>
                  <a:srgbClr val="0066FF"/>
                </a:solidFill>
              </a:rPr>
              <a:t>.</a:t>
            </a:r>
            <a:r>
              <a:rPr lang="en-US" sz="2000" u="sng" dirty="0" smtClean="0">
                <a:solidFill>
                  <a:srgbClr val="0066FF"/>
                </a:solidFill>
                <a:hlinkClick r:id="rId3"/>
              </a:rPr>
              <a:t>http://forum/nokia.com</a:t>
            </a:r>
            <a:endParaRPr lang="en-US" sz="2000" dirty="0" smtClean="0">
              <a:solidFill>
                <a:srgbClr val="0066FF"/>
              </a:solidFill>
            </a:endParaRPr>
          </a:p>
          <a:p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u="sng" dirty="0" smtClean="0">
                <a:solidFill>
                  <a:srgbClr val="0066FF"/>
                </a:solidFill>
                <a:hlinkClick r:id="rId4"/>
              </a:rPr>
              <a:t>http://www.ieee.com</a:t>
            </a:r>
            <a:endParaRPr lang="en-US" sz="2000" dirty="0" smtClean="0">
              <a:solidFill>
                <a:srgbClr val="0066FF"/>
              </a:solidFill>
            </a:endParaRPr>
          </a:p>
          <a:p>
            <a:r>
              <a:rPr lang="en-US" sz="2000" dirty="0" smtClean="0">
                <a:solidFill>
                  <a:srgbClr val="0066FF"/>
                </a:solidFill>
              </a:rPr>
              <a:t>.</a:t>
            </a:r>
            <a:r>
              <a:rPr lang="en-US" sz="2000" u="sng" dirty="0" smtClean="0">
                <a:solidFill>
                  <a:srgbClr val="0066FF"/>
                </a:solidFill>
                <a:hlinkClick r:id="rId5"/>
              </a:rPr>
              <a:t>http://www.jsr82.com</a:t>
            </a:r>
            <a:endParaRPr lang="en-US" sz="2000" dirty="0" smtClean="0">
              <a:solidFill>
                <a:srgbClr val="0066FF"/>
              </a:solidFill>
            </a:endParaRPr>
          </a:p>
          <a:p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u="sng" dirty="0" smtClean="0">
                <a:solidFill>
                  <a:srgbClr val="0066FF"/>
                </a:solidFill>
                <a:hlinkClick r:id="rId6"/>
              </a:rPr>
              <a:t>http://www.bluecove.com</a:t>
            </a:r>
            <a:endParaRPr lang="en-US" sz="2000" dirty="0" smtClean="0">
              <a:solidFill>
                <a:srgbClr val="0066FF"/>
              </a:solidFill>
            </a:endParaRPr>
          </a:p>
          <a:p>
            <a:pPr marL="609600" indent="-609600" eaLnBrk="1" hangingPunct="1">
              <a:buFont typeface="Courier New" pitchFamily="49" charset="0"/>
              <a:buChar char="o"/>
            </a:pP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                  </a:t>
            </a:r>
            <a:r>
              <a:rPr lang="en-US" sz="6600" b="1" i="1" dirty="0" smtClean="0">
                <a:latin typeface="BatangChe" pitchFamily="49" charset="-127"/>
                <a:ea typeface="BatangChe" pitchFamily="49" charset="-127"/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What is different with it?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r>
              <a:rPr lang="en-US" sz="2800" b="1" dirty="0" smtClean="0"/>
              <a:t>Safer than </a:t>
            </a:r>
            <a:r>
              <a:rPr lang="en-US" sz="2800" b="1" dirty="0" err="1" smtClean="0"/>
              <a:t>Wifi</a:t>
            </a:r>
            <a:endParaRPr lang="en-US" sz="2800" dirty="0" smtClean="0"/>
          </a:p>
          <a:p>
            <a:r>
              <a:rPr lang="en-US" sz="2800" b="1" dirty="0" smtClean="0"/>
              <a:t>Provides Multiple devices to access internet simultaneously</a:t>
            </a:r>
            <a:endParaRPr lang="en-US" sz="2800" dirty="0" smtClean="0"/>
          </a:p>
          <a:p>
            <a:r>
              <a:rPr lang="en-US" sz="2800" b="1" dirty="0" smtClean="0"/>
              <a:t>Free of Cost</a:t>
            </a:r>
            <a:r>
              <a:rPr lang="en-US" sz="2800" dirty="0" smtClean="0"/>
              <a:t>                  </a:t>
            </a:r>
            <a:endParaRPr lang="en-US" sz="2800" b="1" i="1" dirty="0" smtClean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219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sz="4900" dirty="0" err="1" smtClean="0"/>
              <a:t>Bluecove</a:t>
            </a:r>
            <a:r>
              <a:rPr lang="en-US" sz="4900" dirty="0" smtClean="0"/>
              <a:t> API for Bluetooth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Stack initialization</a:t>
            </a:r>
            <a:endParaRPr lang="en-US" sz="3600" dirty="0" smtClean="0"/>
          </a:p>
          <a:p>
            <a:r>
              <a:rPr lang="en-US" sz="3600" b="1" dirty="0" smtClean="0"/>
              <a:t>Device Management</a:t>
            </a:r>
            <a:endParaRPr lang="en-US" sz="3600" dirty="0" smtClean="0"/>
          </a:p>
          <a:p>
            <a:r>
              <a:rPr lang="en-US" sz="3600" b="1" dirty="0" smtClean="0"/>
              <a:t>Device Discovery</a:t>
            </a:r>
            <a:endParaRPr lang="en-US" sz="3600" dirty="0" smtClean="0"/>
          </a:p>
          <a:p>
            <a:r>
              <a:rPr lang="en-US" sz="3600" b="1" dirty="0" smtClean="0"/>
              <a:t>Service Discovery</a:t>
            </a:r>
            <a:endParaRPr lang="en-US" sz="3600" dirty="0" smtClean="0"/>
          </a:p>
          <a:p>
            <a:r>
              <a:rPr lang="en-US" sz="3600" b="1" dirty="0" smtClean="0"/>
              <a:t>Service Registration</a:t>
            </a:r>
            <a:endParaRPr lang="en-US" sz="3600" b="1" i="1" dirty="0" smtClean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0"/>
            <a:ext cx="8382000" cy="1055399"/>
          </a:xfrm>
        </p:spPr>
        <p:txBody>
          <a:bodyPr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400" dirty="0" err="1" smtClean="0"/>
              <a:t>Implementation:Structure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34290" y="845128"/>
            <a:ext cx="8229601" cy="4253346"/>
          </a:xfrm>
        </p:spPr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                    </a:t>
            </a:r>
            <a:endParaRPr lang="en-US" sz="6600" b="1" i="1" dirty="0" smtClean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782" y="1537855"/>
            <a:ext cx="57773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latin typeface="Verdana" pitchFamily="34" charset="0"/>
            </a:endParaRPr>
          </a:p>
          <a:p>
            <a:pPr algn="ctr"/>
            <a:endParaRPr lang="en-US" sz="4000" b="1" dirty="0">
              <a:solidFill>
                <a:srgbClr val="0066FF"/>
              </a:solidFill>
              <a:latin typeface="Verdana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0066FF"/>
                </a:solidFill>
                <a:latin typeface="Verdana" pitchFamily="34" charset="0"/>
              </a:rPr>
              <a:t>Bluetooth </a:t>
            </a:r>
            <a:r>
              <a:rPr lang="en-US" sz="4000" b="1" dirty="0">
                <a:solidFill>
                  <a:srgbClr val="0066FF"/>
                </a:solidFill>
                <a:latin typeface="Verdana" pitchFamily="34" charset="0"/>
              </a:rPr>
              <a:t>Hotspot</a:t>
            </a:r>
          </a:p>
          <a:p>
            <a:pPr algn="ctr"/>
            <a:r>
              <a:rPr lang="en-US" sz="4000" b="1" dirty="0">
                <a:solidFill>
                  <a:srgbClr val="0066FF"/>
                </a:solidFill>
                <a:latin typeface="Verdana" pitchFamily="34" charset="0"/>
              </a:rPr>
              <a:t>Software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250" y="5403273"/>
            <a:ext cx="30948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6FF"/>
                </a:solidFill>
                <a:latin typeface="Verdana" pitchFamily="34" charset="0"/>
              </a:rPr>
              <a:t>Server</a:t>
            </a:r>
          </a:p>
          <a:p>
            <a:endParaRPr lang="en-US" dirty="0" err="1" smtClean="0">
              <a:latin typeface="Arial"/>
              <a:cs typeface="Arial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109150"/>
          <a:ext cx="6096000" cy="192786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985164" y="5395073"/>
            <a:ext cx="2068917" cy="72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spc="-5" dirty="0">
                <a:solidFill>
                  <a:srgbClr val="0066FF"/>
                </a:solidFill>
                <a:latin typeface="Verdana" pitchFamily="34" charset="0"/>
                <a:ea typeface="Times New Roman"/>
                <a:cs typeface="Mangal"/>
              </a:rPr>
              <a:t>Client</a:t>
            </a:r>
            <a:endParaRPr lang="en-US" sz="4000" b="1" dirty="0">
              <a:solidFill>
                <a:srgbClr val="0066FF"/>
              </a:solidFill>
              <a:latin typeface="Verdana" pitchFamily="34" charset="0"/>
              <a:ea typeface="Times New Roman"/>
              <a:cs typeface="Mangal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 flipV="1">
            <a:off x="1995056" y="3976255"/>
            <a:ext cx="2022763" cy="1330036"/>
          </a:xfrm>
          <a:prstGeom prst="straightConnector1">
            <a:avLst/>
          </a:prstGeom>
          <a:solidFill>
            <a:schemeClr val="accent1"/>
          </a:solidFill>
          <a:ln w="9525" cap="flat" cmpd="tri" algn="ctr">
            <a:solidFill>
              <a:srgbClr val="FF0000">
                <a:alpha val="71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endCxn id="20" idx="0"/>
          </p:cNvCxnSpPr>
          <p:nvPr/>
        </p:nvCxnSpPr>
        <p:spPr bwMode="auto">
          <a:xfrm>
            <a:off x="5306291" y="3976255"/>
            <a:ext cx="1713332" cy="1418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Implementation : Structure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>
              <a:buNone/>
            </a:pPr>
            <a:r>
              <a:rPr lang="en-US" sz="2800" b="1" dirty="0" smtClean="0">
                <a:latin typeface="Verdana" pitchFamily="34" charset="0"/>
              </a:rPr>
              <a:t>Server (Bluetooth  Hotspot server)</a:t>
            </a:r>
            <a:endParaRPr lang="en-US" sz="2800" dirty="0" smtClean="0">
              <a:latin typeface="Verdana" pitchFamily="34" charset="0"/>
            </a:endParaRPr>
          </a:p>
          <a:p>
            <a:r>
              <a:rPr lang="en-US" sz="2800" b="1" dirty="0" smtClean="0"/>
              <a:t>Designed in Java</a:t>
            </a:r>
            <a:endParaRPr lang="en-US" sz="2800" dirty="0" smtClean="0"/>
          </a:p>
          <a:p>
            <a:r>
              <a:rPr lang="en-US" sz="2800" b="1" dirty="0" smtClean="0"/>
              <a:t>Acts as gateway between client  Bluetooth devices and the Internet  Server</a:t>
            </a:r>
            <a:endParaRPr lang="en-US" sz="2800" dirty="0" smtClean="0"/>
          </a:p>
          <a:p>
            <a:r>
              <a:rPr lang="en-US" sz="2800" b="1" dirty="0" smtClean="0"/>
              <a:t>Controlled by Hotspot manager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5855" y="526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152400"/>
            <a:ext cx="8922327" cy="1066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  </a:t>
            </a:r>
            <a:br>
              <a:rPr lang="en-US" sz="4000" dirty="0" smtClean="0">
                <a:latin typeface="Comic Sans MS" pitchFamily="66" charset="0"/>
              </a:rPr>
            </a:br>
            <a:r>
              <a:rPr lang="en-US" sz="4000" dirty="0" smtClean="0">
                <a:latin typeface="Comic Sans MS" pitchFamily="66" charset="0"/>
              </a:rPr>
              <a:t> </a:t>
            </a:r>
            <a:br>
              <a:rPr lang="en-US" sz="4000" dirty="0" smtClean="0">
                <a:latin typeface="Comic Sans MS" pitchFamily="66" charset="0"/>
              </a:rPr>
            </a:br>
            <a:r>
              <a:rPr lang="en-US" sz="4000" dirty="0" smtClean="0">
                <a:latin typeface="Comic Sans MS" pitchFamily="66" charset="0"/>
              </a:rPr>
              <a:t>    </a:t>
            </a:r>
            <a:r>
              <a:rPr lang="en-US" sz="4400" dirty="0" smtClean="0"/>
              <a:t>Implementation : Structure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 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800" b="1" dirty="0" smtClean="0">
                <a:latin typeface="Verdana" pitchFamily="34" charset="0"/>
              </a:rPr>
              <a:t>   </a:t>
            </a:r>
            <a:r>
              <a:rPr lang="en-US" sz="3200" b="1" dirty="0" smtClean="0">
                <a:latin typeface="Verdana" pitchFamily="34" charset="0"/>
              </a:rPr>
              <a:t>Client Program</a:t>
            </a:r>
            <a:endParaRPr lang="en-US" sz="3200" dirty="0" smtClean="0">
              <a:latin typeface="Verdana" pitchFamily="34" charset="0"/>
            </a:endParaRPr>
          </a:p>
          <a:p>
            <a:r>
              <a:rPr lang="en-US" sz="2800" b="1" dirty="0" smtClean="0"/>
              <a:t>Designed in J2ME</a:t>
            </a:r>
            <a:endParaRPr lang="en-US" sz="2800" dirty="0" smtClean="0"/>
          </a:p>
          <a:p>
            <a:r>
              <a:rPr lang="en-US" sz="2800" b="1" dirty="0" smtClean="0"/>
              <a:t>Executed on Bluetooth devices (client )</a:t>
            </a:r>
            <a:endParaRPr lang="en-US" sz="2800" dirty="0" smtClean="0"/>
          </a:p>
          <a:p>
            <a:r>
              <a:rPr lang="en-US" sz="2800" b="1" dirty="0" smtClean="0"/>
              <a:t>Inputs the URL of required web page</a:t>
            </a:r>
            <a:endParaRPr lang="en-US" sz="2800" dirty="0" smtClean="0"/>
          </a:p>
          <a:p>
            <a:r>
              <a:rPr lang="en-US" sz="2800" b="1" dirty="0" smtClean="0"/>
              <a:t>Displays the web page on the client  device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391400" cy="1066800"/>
          </a:xfrm>
        </p:spPr>
        <p:txBody>
          <a:bodyPr/>
          <a:lstStyle/>
          <a:p>
            <a:pPr algn="ctr"/>
            <a:r>
              <a:rPr lang="en-US" sz="4800" dirty="0" smtClean="0"/>
              <a:t>Modules</a:t>
            </a:r>
            <a:endParaRPr 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b="1" dirty="0" smtClean="0"/>
              <a:t>The Project is divided into 6 main  modules - </a:t>
            </a:r>
          </a:p>
          <a:p>
            <a:r>
              <a:rPr lang="en-US" sz="2800" b="1" dirty="0" smtClean="0"/>
              <a:t>Detection and Pairing of devices</a:t>
            </a:r>
            <a:endParaRPr lang="en-US" sz="2800" dirty="0" smtClean="0"/>
          </a:p>
          <a:p>
            <a:r>
              <a:rPr lang="en-US" sz="2800" b="1" dirty="0" smtClean="0"/>
              <a:t>Sending client program to appropriate device</a:t>
            </a:r>
            <a:endParaRPr lang="en-US" sz="2800" dirty="0" smtClean="0"/>
          </a:p>
          <a:p>
            <a:r>
              <a:rPr lang="en-US" sz="2800" b="1" dirty="0" smtClean="0"/>
              <a:t>Server program to manage clients and  their request</a:t>
            </a:r>
            <a:endParaRPr lang="en-US" sz="2800" dirty="0" smtClean="0"/>
          </a:p>
          <a:p>
            <a:r>
              <a:rPr lang="en-US" sz="2800" b="1" dirty="0" smtClean="0"/>
              <a:t>Client program to control the  connecting of device to the server, send URL and display web pages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Implementation : Procedure</a:t>
            </a:r>
            <a:endParaRPr lang="en-US" sz="40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07818" y="1162049"/>
            <a:ext cx="8728364" cy="5224895"/>
          </a:xfrm>
        </p:spPr>
        <p:txBody>
          <a:bodyPr/>
          <a:lstStyle/>
          <a:p>
            <a:r>
              <a:rPr lang="en-US" sz="2000" b="1" dirty="0" smtClean="0"/>
              <a:t>Hotspot Internet Server is continuously waiting for client’s web page request.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47455"/>
            <a:ext cx="5874327" cy="41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0027&quot;&gt;&lt;property id=&quot;20148&quot; value=&quot;5&quot;/&gt;&lt;property id=&quot;20300&quot; value=&quot;Slide 2 - &amp;quot;Safe Harbor Statement&amp;quot;&quot;/&gt;&lt;property id=&quot;20307&quot; value=&quot;562&quot;/&gt;&lt;/object&gt;&lt;object type=&quot;3&quot; unique_id=&quot;20028&quot;&gt;&lt;property id=&quot;20148&quot; value=&quot;5&quot;/&gt;&lt;property id=&quot;20300&quot; value=&quot;Slide 3 - &amp;quot;Company Update&amp;quot;&quot;/&gt;&lt;property id=&quot;20307&quot; value=&quot;563&quot;/&gt;&lt;/object&gt;&lt;object type=&quot;3&quot; unique_id=&quot;20029&quot;&gt;&lt;property id=&quot;20148&quot; value=&quot;5&quot;/&gt;&lt;property id=&quot;20300&quot; value=&quot;Slide 4 - &amp;quot;Record Fourth Quarter Revenue&amp;quot;&quot;/&gt;&lt;property id=&quot;20307&quot; value=&quot;564&quot;/&gt;&lt;/object&gt;&lt;object type=&quot;3&quot; unique_id=&quot;20030&quot;&gt;&lt;property id=&quot;20148&quot; value=&quot;5&quot;/&gt;&lt;property id=&quot;20300&quot; value=&quot;Slide 5 - &amp;quot;Rapid Growth in Customers&amp;#x0D;&amp;#x0A;Success in Selling to Companies of All Sizes&amp;quot;&quot;/&gt;&lt;property id=&quot;20307&quot; value=&quot;565&quot;/&gt;&lt;/object&gt;&lt;object type=&quot;3&quot; unique_id=&quot;20031&quot;&gt;&lt;property id=&quot;20148&quot; value=&quot;5&quot;/&gt;&lt;property id=&quot;20300&quot; value=&quot;Slide 6 - &amp;quot;Record-Setting Increase in Subscribers &amp;#x0D;&amp;#x0A;90,000 Net New Subscribers in Q4 FY07&amp;quot;&quot;/&gt;&lt;property id=&quot;20307&quot; value=&quot;566&quot;/&gt;&lt;/object&gt;&lt;object type=&quot;3&quot; unique_id=&quot;20032&quot;&gt;&lt;property id=&quot;20148&quot; value=&quot;5&quot;/&gt;&lt;property id=&quot;20300&quot; value=&quot;Slide 7 - &amp;quot;Proven Scalability and Performance&amp;#x0D;&amp;#x0A;Delivering Over 70 Million Transactions Daily&amp;quot;&quot;/&gt;&lt;property id=&quot;20307&quot; value=&quot;567&quot;/&gt;&lt;/object&gt;&lt;object type=&quot;3&quot; unique_id=&quot;20033&quot;&gt;&lt;property id=&quot;20148&quot; value=&quot;5&quot;/&gt;&lt;property id=&quot;20300&quot; value=&quot;Slide 8 - &amp;quot;Our Biggest Release Ever&amp;#x0D;&amp;#x0A;21st Generation Winter ’07 Release&amp;quot;&quot;/&gt;&lt;property id=&quot;20307&quot; value=&quot;568&quot;/&gt;&lt;/object&gt;&lt;object type=&quot;3&quot; unique_id=&quot;20034&quot;&gt;&lt;property id=&quot;20148&quot; value=&quot;5&quot;/&gt;&lt;property id=&quot;20300&quot; value=&quot;Slide 9 - &amp;quot;Momentum In New Products&amp;#x0D;&amp;#x0A;New Customers in Q4&amp;quot;&quot;/&gt;&lt;property id=&quot;20307&quot; value=&quot;569&quot;/&gt;&lt;/object&gt;&lt;object type=&quot;3&quot; unique_id=&quot;20035&quot;&gt;&lt;property id=&quot;20148&quot; value=&quot;5&quot;/&gt;&lt;property id=&quot;20300&quot; value=&quot;Slide 10 - &amp;quot;The On-Demand Standard for the Enterprise&amp;quot;&quot;/&gt;&lt;property id=&quot;20307&quot; value=&quot;570&quot;/&gt;&lt;/object&gt;&lt;object type=&quot;3&quot; unique_id=&quot;20036&quot;&gt;&lt;property id=&quot;20148&quot; value=&quot;5&quot;/&gt;&lt;property id=&quot;20300&quot; value=&quot;Slide 12 - &amp;quot;Strong Momentum for On-Demand&amp;quot;&quot;/&gt;&lt;property id=&quot;20307&quot; value=&quot;571&quot;/&gt;&lt;/object&gt;&lt;object type=&quot;3&quot; unique_id=&quot;20037&quot;&gt;&lt;property id=&quot;20148&quot; value=&quot;5&quot;/&gt;&lt;property id=&quot;20300&quot; value=&quot;Slide 13 - &amp;quot;Why Has the Game Changed?&amp;quot;&quot;/&gt;&lt;property id=&quot;20307&quot; value=&quot;572&quot;/&gt;&lt;/object&gt;&lt;object type=&quot;3&quot; unique_id=&quot;20038&quot;&gt;&lt;property id=&quot;20148&quot; value=&quot;5&quot;/&gt;&lt;property id=&quot;20300&quot; value=&quot;Slide 14 - &amp;quot;&amp;amp;#x09;&amp;amp;#x09;&amp;amp;#x09; The New Circle of Success&amp;quot;&quot;/&gt;&lt;property id=&quot;20307&quot; value=&quot;573&quot;/&gt;&lt;/object&gt;&lt;object type=&quot;3&quot; unique_id=&quot;20039&quot;&gt;&lt;property id=&quot;20148&quot; value=&quot;5&quot;/&gt;&lt;property id=&quot;20300&quot; value=&quot;Slide 15 - &amp;quot;1. Delivering the Killer Apps: CRM&amp;quot;&quot;/&gt;&lt;property id=&quot;20307&quot; value=&quot;574&quot;/&gt;&lt;/object&gt;&lt;object type=&quot;3&quot; unique_id=&quot;20040&quot;&gt;&lt;property id=&quot;20148&quot; value=&quot;5&quot;/&gt;&lt;property id=&quot;20300&quot; value=&quot;Slide 16 - &amp;quot;2. IdeaExchange: Community Empowerment&amp;quot;&quot;/&gt;&lt;property id=&quot;20307&quot; value=&quot;575&quot;/&gt;&lt;/object&gt;&lt;object type=&quot;3&quot; unique_id=&quot;20041&quot;&gt;&lt;property id=&quot;20148&quot; value=&quot;5&quot;/&gt;&lt;property id=&quot;20300&quot; value=&quot;Slide 17&quot;/&gt;&lt;property id=&quot;20307&quot; value=&quot;576&quot;/&gt;&lt;/object&gt;&lt;object type=&quot;3&quot; unique_id=&quot;20042&quot;&gt;&lt;property id=&quot;20148&quot; value=&quot;5&quot;/&gt;&lt;property id=&quot;20300&quot; value=&quot;Slide 18 - &amp;quot;3. Developer Network: Developer Empowerment&amp;quot;&quot;/&gt;&lt;property id=&quot;20307&quot; value=&quot;577&quot;/&gt;&lt;/object&gt;&lt;object type=&quot;3&quot; unique_id=&quot;20043&quot;&gt;&lt;property id=&quot;20148&quot; value=&quot;5&quot;/&gt;&lt;property id=&quot;20300&quot; value=&quot;Slide 19 - &amp;quot;Empowering Partners to be “The Next Salesforce.com”&amp;quot;&quot;/&gt;&lt;property id=&quot;20307&quot; value=&quot;578&quot;/&gt;&lt;/object&gt;&lt;object type=&quot;3&quot; unique_id=&quot;20044&quot;&gt;&lt;property id=&quot;20148&quot; value=&quot;5&quot;/&gt;&lt;property id=&quot;20300&quot; value=&quot;Slide 20 - &amp;quot;4. The On-Demand Operating System&amp;quot;&quot;/&gt;&lt;property id=&quot;20307&quot; value=&quot;579&quot;/&gt;&lt;/object&gt;&lt;object type=&quot;3&quot; unique_id=&quot;20045&quot;&gt;&lt;property id=&quot;20148&quot; value=&quot;5&quot;/&gt;&lt;property id=&quot;20300&quot; value=&quot;Slide 21&quot;/&gt;&lt;property id=&quot;20307&quot; value=&quot;580&quot;/&gt;&lt;/object&gt;&lt;object type=&quot;3&quot; unique_id=&quot;20046&quot;&gt;&lt;property id=&quot;20148&quot; value=&quot;5&quot;/&gt;&lt;property id=&quot;20300&quot; value=&quot;Slide 22&quot;/&gt;&lt;property id=&quot;20307&quot; value=&quot;581&quot;/&gt;&lt;/object&gt;&lt;object type=&quot;3&quot; unique_id=&quot;20047&quot;&gt;&lt;property id=&quot;20148&quot; value=&quot;5&quot;/&gt;&lt;property id=&quot;20300&quot; value=&quot;Slide 23&quot;/&gt;&lt;property id=&quot;20307&quot; value=&quot;582&quot;/&gt;&lt;/object&gt;&lt;object type=&quot;3&quot; unique_id=&quot;20048&quot;&gt;&lt;property id=&quot;20148&quot; value=&quot;5&quot;/&gt;&lt;property id=&quot;20300&quot; value=&quot;Slide 24 - &amp;quot;5. AppExchange: Sharing &amp;amp; Distribution&amp;quot;&quot;/&gt;&lt;property id=&quot;20307&quot; value=&quot;583&quot;/&gt;&lt;/object&gt;&lt;object type=&quot;3&quot; unique_id=&quot;20049&quot;&gt;&lt;property id=&quot;20148&quot; value=&quot;5&quot;/&gt;&lt;property id=&quot;20300&quot; value=&quot;Slide 25 - &amp;quot;The New Model Delivers Choice to Customers&amp;quot;&quot;/&gt;&lt;property id=&quot;20307&quot; value=&quot;584&quot;/&gt;&lt;/object&gt;&lt;object type=&quot;3&quot; unique_id=&quot;20050&quot;&gt;&lt;property id=&quot;20148&quot; value=&quot;5&quot;/&gt;&lt;property id=&quot;20300&quot; value=&quot;Slide 26 - &amp;quot;6. AppStore: Engine Fuels Marketplace &amp;quot;&quot;/&gt;&lt;property id=&quot;20307&quot; value=&quot;585&quot;/&gt;&lt;/object&gt;&lt;object type=&quot;3&quot; unique_id=&quot;20051&quot;&gt;&lt;property id=&quot;20148&quot; value=&quot;5&quot;/&gt;&lt;property id=&quot;20300&quot; value=&quot;Slide 28 - &amp;quot;Developers Bet on On-Demand &amp;amp; Win &amp;quot;&quot;/&gt;&lt;property id=&quot;20307&quot; value=&quot;613&quot;/&gt;&lt;/object&gt;&lt;object type=&quot;3&quot; unique_id=&quot;20053&quot;&gt;&lt;property id=&quot;20148&quot; value=&quot;5&quot;/&gt;&lt;property id=&quot;20300&quot; value=&quot;Slide 30 - &amp;quot;The Circle of Success in Financial Services&amp;quot;&quot;/&gt;&lt;property id=&quot;20307&quot; value=&quot;588&quot;/&gt;&lt;/object&gt;&lt;object type=&quot;3&quot; unique_id=&quot;20054&quot;&gt;&lt;property id=&quot;20148&quot; value=&quot;5&quot;/&gt;&lt;property id=&quot;20300&quot; value=&quot;Slide 31 - &amp;quot;Success - The New Leader in Financial Services&amp;quot;&quot;/&gt;&lt;property id=&quot;20307&quot; value=&quot;614&quot;/&gt;&lt;/object&gt;&lt;object type=&quot;3&quot; unique_id=&quot;20055&quot;&gt;&lt;property id=&quot;20148&quot; value=&quot;5&quot;/&gt;&lt;property id=&quot;20300&quot; value=&quot;Slide 32 - &amp;quot;Our New Largest Customer&amp;quot;&quot;/&gt;&lt;property id=&quot;20307&quot; value=&quot;590&quot;/&gt;&lt;/object&gt;&lt;object type=&quot;3&quot; unique_id=&quot;20057&quot;&gt;&lt;property id=&quot;20148&quot; value=&quot;5&quot;/&gt;&lt;property id=&quot;20300&quot; value=&quot;Slide 33&quot;/&gt;&lt;property id=&quot;20307&quot; value=&quot;612&quot;/&gt;&lt;/object&gt;&lt;object type=&quot;3&quot; unique_id=&quot;20058&quot;&gt;&lt;property id=&quot;20148&quot; value=&quot;5&quot;/&gt;&lt;property id=&quot;20300&quot; value=&quot;Slide 34 - &amp;quot;Proprietary Systems Like Bloomberg Have Failed Financial Services&amp;quot;&quot;/&gt;&lt;property id=&quot;20307&quot; value=&quot;593&quot;/&gt;&lt;/object&gt;&lt;object type=&quot;3&quot; unique_id=&quot;20059&quot;&gt;&lt;property id=&quot;20148&quot; value=&quot;5&quot;/&gt;&lt;property id=&quot;20300&quot; value=&quot;Slide 35 - &amp;quot;Massive Opportunity in Wealth Management&amp;quot;&quot;/&gt;&lt;property id=&quot;20307&quot; value=&quot;594&quot;/&gt;&lt;/object&gt;&lt;object type=&quot;3&quot; unique_id=&quot;20060&quot;&gt;&lt;property id=&quot;20148&quot; value=&quot;5&quot;/&gt;&lt;property id=&quot;20300&quot; value=&quot;Slide 36 - &amp;quot;Introducing the Next Generation Desktop&amp;quot;&quot;/&gt;&lt;property id=&quot;20307&quot; value=&quot;615&quot;/&gt;&lt;/object&gt;&lt;object type=&quot;3&quot; unique_id=&quot;20061&quot;&gt;&lt;property id=&quot;20148&quot; value=&quot;5&quot;/&gt;&lt;property id=&quot;20300&quot; value=&quot;Slide 37 - &amp;quot;Created by a Coalition of Industry Leaders&amp;#x0D;&amp;#x0A;Common vision and strategy lead the financial industry&amp;quot;&quot;/&gt;&lt;property id=&quot;20307&quot; value=&quot;596&quot;/&gt;&lt;/object&gt;&lt;object type=&quot;3&quot; unique_id=&quot;20062&quot;&gt;&lt;property id=&quot;20148&quot; value=&quot;5&quot;/&gt;&lt;property id=&quot;20300&quot; value=&quot;Slide 38 - &amp;quot;Rich, New Wealth-Management Capabilities&amp;quot;&quot;/&gt;&lt;property id=&quot;20307&quot; value=&quot;616&quot;/&gt;&lt;/object&gt;&lt;object type=&quot;3&quot; unique_id=&quot;20063&quot;&gt;&lt;property id=&quot;20148&quot; value=&quot;5&quot;/&gt;&lt;property id=&quot;20300&quot; value=&quot;Slide 39 - &amp;quot;Innovation from Customer Ideas&amp;quot;&quot;/&gt;&lt;property id=&quot;20307&quot; value=&quot;617&quot;/&gt;&lt;/object&gt;&lt;object type=&quot;3&quot; unique_id=&quot;20064&quot;&gt;&lt;property id=&quot;20148&quot; value=&quot;5&quot;/&gt;&lt;property id=&quot;20300&quot; value=&quot;Slide 40 - &amp;quot;Ideas Inspire The Next Salesforce.com&amp;quot;&quot;/&gt;&lt;property id=&quot;20307&quot; value=&quot;599&quot;/&gt;&lt;/object&gt;&lt;object type=&quot;3&quot; unique_id=&quot;20065&quot;&gt;&lt;property id=&quot;20148&quot; value=&quot;5&quot;/&gt;&lt;property id=&quot;20300&quot; value=&quot;Slide 41 - &amp;quot;Innovative Platform for Wealth Management&amp;quot;&quot;/&gt;&lt;property id=&quot;20307&quot; value=&quot;618&quot;/&gt;&lt;/object&gt;&lt;object type=&quot;3&quot; unique_id=&quot;20066&quot;&gt;&lt;property id=&quot;20148&quot; value=&quot;5&quot;/&gt;&lt;property id=&quot;20300&quot; value=&quot;Slide 42 - &amp;quot;The Marketplace for Wealth Management Apps&amp;quot;&quot;/&gt;&lt;property id=&quot;20307&quot; value=&quot;601&quot;/&gt;&lt;/object&gt;&lt;object type=&quot;3&quot; unique_id=&quot;20067&quot;&gt;&lt;property id=&quot;20148&quot; value=&quot;5&quot;/&gt;&lt;property id=&quot;20300&quot; value=&quot;Slide 43 - &amp;quot;An Ecosystem of System Integrators&amp;quot;&quot;/&gt;&lt;property id=&quot;20307&quot; value=&quot;602&quot;/&gt;&lt;/object&gt;&lt;object type=&quot;3&quot; unique_id=&quot;20068&quot;&gt;&lt;property id=&quot;20148&quot; value=&quot;5&quot;/&gt;&lt;property id=&quot;20300&quot; value=&quot;Slide 45 - &amp;quot;Wealth Management Edition Currently Scheduled for Q3 2007&amp;quot;&quot;/&gt;&lt;property id=&quot;20307&quot; value=&quot;603&quot;/&gt;&lt;/object&gt;&lt;object type=&quot;3&quot; unique_id=&quot;20069&quot;&gt;&lt;property id=&quot;20148&quot; value=&quot;5&quot;/&gt;&lt;property id=&quot;20300&quot; value=&quot;Slide 46 - &amp;quot;The First of More Financial Editions Currently Planned…&amp;quot;&quot;/&gt;&lt;property id=&quot;20307&quot; value=&quot;604&quot;/&gt;&lt;/object&gt;&lt;object type=&quot;3&quot; unique_id=&quot;20070&quot;&gt;&lt;property id=&quot;20148&quot; value=&quot;5&quot;/&gt;&lt;property id=&quot;20300&quot; value=&quot;Slide 47&quot;/&gt;&lt;property id=&quot;20307&quot; value=&quot;605&quot;/&gt;&lt;/object&gt;&lt;object type=&quot;3&quot; unique_id=&quot;20071&quot;&gt;&lt;property id=&quot;20148&quot; value=&quot;5&quot;/&gt;&lt;property id=&quot;20300&quot; value=&quot;Slide 48&quot;/&gt;&lt;property id=&quot;20307&quot; value=&quot;606&quot;/&gt;&lt;/object&gt;&lt;object type=&quot;3&quot; unique_id=&quot;20072&quot;&gt;&lt;property id=&quot;20148&quot; value=&quot;5&quot;/&gt;&lt;property id=&quot;20300&quot; value=&quot;Slide 49&quot;/&gt;&lt;property id=&quot;20307&quot; value=&quot;607&quot;/&gt;&lt;/object&gt;&lt;object type=&quot;3&quot; unique_id=&quot;20073&quot;&gt;&lt;property id=&quot;20148&quot; value=&quot;5&quot;/&gt;&lt;property id=&quot;20300&quot; value=&quot;Slide 50&quot;/&gt;&lt;property id=&quot;20307&quot; value=&quot;608&quot;/&gt;&lt;/object&gt;&lt;object type=&quot;3&quot; unique_id=&quot;20074&quot;&gt;&lt;property id=&quot;20148&quot; value=&quot;5&quot;/&gt;&lt;property id=&quot;20300&quot; value=&quot;Slide 51 - &amp;quot;The New Circle of Success&amp;quot;&quot;/&gt;&lt;property id=&quot;20307&quot; value=&quot;609&quot;/&gt;&lt;/object&gt;&lt;object type=&quot;3&quot; unique_id=&quot;20076&quot;&gt;&lt;property id=&quot;20148&quot; value=&quot;5&quot;/&gt;&lt;property id=&quot;20300&quot; value=&quot;Slide 52 - &amp;quot;Thank you.&amp;#x0D;&amp;#x0A;ceo@salesforce.com&amp;quot;&quot;/&gt;&lt;property id=&quot;20307&quot; value=&quot;611&quot;/&gt;&lt;/object&gt;&lt;object type=&quot;3&quot; unique_id=&quot;20576&quot;&gt;&lt;property id=&quot;20148&quot; value=&quot;5&quot;/&gt;&lt;property id=&quot;20300&quot; value=&quot;Slide 27&quot;/&gt;&lt;property id=&quot;20307&quot; value=&quot;620&quot;/&gt;&lt;/object&gt;&lt;object type=&quot;3&quot; unique_id=&quot;20631&quot;&gt;&lt;property id=&quot;20148&quot; value=&quot;5&quot;/&gt;&lt;property id=&quot;20300&quot; value=&quot;Slide 44 - &amp;quot;One Stop Shopping at the AppStore&amp;quot;&quot;/&gt;&lt;property id=&quot;20307&quot; value=&quot;621&quot;/&gt;&lt;/object&gt;&lt;object type=&quot;3&quot; unique_id=&quot;21301&quot;&gt;&lt;property id=&quot;20148&quot; value=&quot;5&quot;/&gt;&lt;property id=&quot;20300&quot; value=&quot;Slide 29 - &amp;quot;Demonstration&amp;quot;&quot;/&gt;&lt;property id=&quot;20307&quot; value=&quot;622&quot;/&gt;&lt;/object&gt;&lt;object type=&quot;3&quot; unique_id=&quot;22279&quot;&gt;&lt;property id=&quot;20148&quot; value=&quot;5&quot;/&gt;&lt;property id=&quot;20300&quot; value=&quot;Slide 1 - &amp;quot;Welcome to&amp;quot;&quot;/&gt;&lt;property id=&quot;20307&quot; value=&quot;623&quot;/&gt;&lt;/object&gt;&lt;object type=&quot;3&quot; unique_id=&quot;22534&quot;&gt;&lt;property id=&quot;20148&quot; value=&quot;5&quot;/&gt;&lt;property id=&quot;20300&quot; value=&quot;Slide 11 - &amp;quot;Welcoming Our Newest Enterprise Customer&amp;quot;&quot;/&gt;&lt;property id=&quot;20307&quot; value=&quot;624&quot;/&gt;&lt;/object&gt;&lt;/object&gt;&lt;/object&gt;&lt;/database&gt;"/>
</p:tagLst>
</file>

<file path=ppt/theme/theme1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dobe Caslon Pr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dobe Caslon Pro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  <a:cs typeface="Arial"/>
          </a:defRPr>
        </a:defPPr>
      </a:lstStyle>
    </a:tx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44584</TotalTime>
  <Words>524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1_Blank Presentation</vt:lpstr>
      <vt:lpstr>3_Blank Presentation</vt:lpstr>
      <vt:lpstr>4_Blank Presentation</vt:lpstr>
      <vt:lpstr>5_Blank Presentation</vt:lpstr>
      <vt:lpstr> Presented  By-  Rohit Pawar </vt:lpstr>
      <vt:lpstr>                  Introduction                          </vt:lpstr>
      <vt:lpstr>                   What is different with it?                          </vt:lpstr>
      <vt:lpstr>                Bluecove API for Bluetooth                           </vt:lpstr>
      <vt:lpstr>                  Implementation:Structure                           </vt:lpstr>
      <vt:lpstr>                 Implementation : Structure                          </vt:lpstr>
      <vt:lpstr>         Implementation : Structure </vt:lpstr>
      <vt:lpstr>Modules</vt:lpstr>
      <vt:lpstr>Implementation : Procedure</vt:lpstr>
      <vt:lpstr>Implementation : Procedure</vt:lpstr>
      <vt:lpstr>Implementation : Procedure</vt:lpstr>
      <vt:lpstr>Implementation : Procedure</vt:lpstr>
      <vt:lpstr>Implementation : Procedure</vt:lpstr>
      <vt:lpstr>Implementation : Procedure</vt:lpstr>
      <vt:lpstr>Implementation : Procedure</vt:lpstr>
      <vt:lpstr>Implementation : Procedure</vt:lpstr>
      <vt:lpstr>Implementation : Procedure</vt:lpstr>
      <vt:lpstr>Future Scope of Project</vt:lpstr>
      <vt:lpstr>For concluding</vt:lpstr>
      <vt:lpstr> References:</vt:lpstr>
      <vt:lpstr>                                          </vt:lpstr>
    </vt:vector>
  </TitlesOfParts>
  <Company>BODIE | group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| group inc</dc:creator>
  <cp:lastModifiedBy>Rohit</cp:lastModifiedBy>
  <cp:revision>346</cp:revision>
  <cp:lastPrinted>2007-08-30T00:38:57Z</cp:lastPrinted>
  <dcterms:created xsi:type="dcterms:W3CDTF">2009-04-01T14:32:43Z</dcterms:created>
  <dcterms:modified xsi:type="dcterms:W3CDTF">2012-10-09T21:04:51Z</dcterms:modified>
</cp:coreProperties>
</file>