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zure.microsoft.com/en-gb/blog/migrate-azure-virtual-machines-between-storage-accoun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en.wikipedia.org/wiki/Wildcard_certificate" TargetMode="External"/><Relationship Id="rId4" Type="http://schemas.openxmlformats.org/officeDocument/2006/relationships/hyperlink" Target="http://en.wikipedia.org/wiki/SubjectAltNam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microsoft.com/en-us/azure/app-service-web/websites-dotnet-deploy-webjobs#scheduler" TargetMode="External"/><Relationship Id="rId4" Type="http://schemas.openxmlformats.org/officeDocument/2006/relationships/hyperlink" Target="http://www.nuget.org/packages/Microsoft.Web.WebJobs.Publish/" TargetMode="External"/><Relationship Id="rId5" Type="http://schemas.openxmlformats.org/officeDocument/2006/relationships/hyperlink" Target="https://docs.microsoft.com/en-us/azure/app-service-web/websites-dotnet-deploy-webjobs#publishsetting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GB"/>
              <a:t>Case Study 3</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4056900"/>
          </a:xfrm>
          <a:prstGeom prst="rect">
            <a:avLst/>
          </a:prstGeom>
        </p:spPr>
        <p:txBody>
          <a:bodyPr anchorCtr="0" anchor="t" bIns="91425" lIns="91425" rIns="91425" tIns="91425">
            <a:noAutofit/>
          </a:bodyPr>
          <a:lstStyle/>
          <a:p>
            <a:pPr lvl="0" rtl="0" algn="just">
              <a:lnSpc>
                <a:spcPct val="160000"/>
              </a:lnSpc>
              <a:spcBef>
                <a:spcPts val="0"/>
              </a:spcBef>
              <a:spcAft>
                <a:spcPts val="1100"/>
              </a:spcAft>
              <a:buClr>
                <a:schemeClr val="dk1"/>
              </a:buClr>
              <a:buSzPct val="61111"/>
              <a:buFont typeface="Arial"/>
              <a:buNone/>
            </a:pPr>
            <a:r>
              <a:rPr lang="en-GB" sz="1800">
                <a:solidFill>
                  <a:srgbClr val="333333"/>
                </a:solidFill>
                <a:highlight>
                  <a:srgbClr val="FFFFFF"/>
                </a:highlight>
                <a:latin typeface="Verdana"/>
                <a:ea typeface="Verdana"/>
                <a:cs typeface="Verdana"/>
                <a:sym typeface="Verdana"/>
              </a:rPr>
              <a:t>Q3) You need to move the VM. What should you do?</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Use the Blob Service REST API</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Use the Service Management REST API</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Run the Azure PowerShell Convert-VHD cmdlet.</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Run the Azure PowerShell New-AzureVMcmdlet</a:t>
            </a:r>
          </a:p>
          <a:p>
            <a:pPr lvl="0">
              <a:spcBef>
                <a:spcPts val="0"/>
              </a:spcBef>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4056900"/>
          </a:xfrm>
          <a:prstGeom prst="rect">
            <a:avLst/>
          </a:prstGeom>
        </p:spPr>
        <p:txBody>
          <a:bodyPr anchorCtr="0" anchor="t" bIns="91425" lIns="91425" rIns="91425" tIns="91425">
            <a:noAutofit/>
          </a:bodyPr>
          <a:lstStyle/>
          <a:p>
            <a:pPr lvl="0" rtl="0" algn="just">
              <a:lnSpc>
                <a:spcPct val="160000"/>
              </a:lnSpc>
              <a:spcBef>
                <a:spcPts val="0"/>
              </a:spcBef>
              <a:spcAft>
                <a:spcPts val="1100"/>
              </a:spcAft>
              <a:buNone/>
            </a:pPr>
            <a:r>
              <a:rPr lang="en-GB" sz="1800">
                <a:solidFill>
                  <a:srgbClr val="333333"/>
                </a:solidFill>
                <a:highlight>
                  <a:srgbClr val="FFFFFF"/>
                </a:highlight>
                <a:latin typeface="Verdana"/>
                <a:ea typeface="Verdana"/>
                <a:cs typeface="Verdana"/>
                <a:sym typeface="Verdana"/>
              </a:rPr>
              <a:t>Q3) You need to move the VM. What should you do?</a:t>
            </a:r>
          </a:p>
          <a:p>
            <a:pPr indent="-342900" lvl="0" marL="457200" rtl="0" algn="just">
              <a:lnSpc>
                <a:spcPct val="160000"/>
              </a:lnSpc>
              <a:spcBef>
                <a:spcPts val="0"/>
              </a:spcBef>
              <a:spcAft>
                <a:spcPts val="1100"/>
              </a:spcAft>
              <a:buClr>
                <a:srgbClr val="333333"/>
              </a:buClr>
              <a:buSzPct val="100000"/>
              <a:buFont typeface="Verdana"/>
              <a:buAutoNum type="alphaUcPeriod"/>
            </a:pPr>
            <a:r>
              <a:rPr b="1" lang="en-GB" sz="1800">
                <a:solidFill>
                  <a:srgbClr val="333333"/>
                </a:solidFill>
                <a:highlight>
                  <a:srgbClr val="FFFFFF"/>
                </a:highlight>
                <a:latin typeface="Verdana"/>
                <a:ea typeface="Verdana"/>
                <a:cs typeface="Verdana"/>
                <a:sym typeface="Verdana"/>
              </a:rPr>
              <a:t>Use the Blob Service REST API</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Use the Service Management REST API</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Run the Azure PowerShell Convert-VHD cmdlet.</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Run the Azure PowerShell New-AzureVMcmdlet</a:t>
            </a:r>
          </a:p>
          <a:p>
            <a:pPr lvl="0" rtl="0">
              <a:spcBef>
                <a:spcPts val="0"/>
              </a:spcBef>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Explanation</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Link : </a:t>
            </a:r>
            <a:r>
              <a:rPr lang="en-GB" u="sng">
                <a:solidFill>
                  <a:schemeClr val="hlink"/>
                </a:solidFill>
                <a:hlinkClick r:id="rId3"/>
              </a:rPr>
              <a:t>https://azure.microsoft.com/en-gb/blog/migrate-azure-virtual-machines-between-storage-accounts/</a:t>
            </a:r>
          </a:p>
          <a:p>
            <a:pPr lvl="0">
              <a:spcBef>
                <a:spcPts val="0"/>
              </a:spcBef>
              <a:buNone/>
            </a:pPr>
            <a:r>
              <a:rPr lang="en-GB"/>
              <a:t>Open Link and seethe Concept.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278962" y="-79850"/>
            <a:ext cx="8520600" cy="572700"/>
          </a:xfrm>
          <a:prstGeom prst="rect">
            <a:avLst/>
          </a:prstGeom>
        </p:spPr>
        <p:txBody>
          <a:bodyPr anchorCtr="0" anchor="t" bIns="91425" lIns="91425" rIns="91425" tIns="91425">
            <a:noAutofit/>
          </a:bodyPr>
          <a:lstStyle/>
          <a:p>
            <a:pPr lvl="0">
              <a:spcBef>
                <a:spcPts val="0"/>
              </a:spcBef>
              <a:buNone/>
            </a:pPr>
            <a:r>
              <a:rPr lang="en-GB" sz="1800"/>
              <a:t>4) </a:t>
            </a:r>
            <a:r>
              <a:rPr lang="en-GB" sz="1800">
                <a:solidFill>
                  <a:srgbClr val="333333"/>
                </a:solidFill>
                <a:highlight>
                  <a:srgbClr val="FFFFFF"/>
                </a:highlight>
                <a:latin typeface="Verdana"/>
                <a:ea typeface="Verdana"/>
                <a:cs typeface="Verdana"/>
                <a:sym typeface="Verdana"/>
              </a:rPr>
              <a:t>You need to configure session affinity for the website.</a:t>
            </a:r>
          </a:p>
        </p:txBody>
      </p:sp>
      <p:pic>
        <p:nvPicPr>
          <p:cNvPr id="124" name="Shape 124"/>
          <p:cNvPicPr preferRelativeResize="0"/>
          <p:nvPr/>
        </p:nvPicPr>
        <p:blipFill>
          <a:blip r:embed="rId3">
            <a:alphaModFix/>
          </a:blip>
          <a:stretch>
            <a:fillRect/>
          </a:stretch>
        </p:blipFill>
        <p:spPr>
          <a:xfrm>
            <a:off x="1377025" y="338224"/>
            <a:ext cx="5951224" cy="4805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31" name="Shape 131"/>
          <p:cNvPicPr preferRelativeResize="0"/>
          <p:nvPr/>
        </p:nvPicPr>
        <p:blipFill>
          <a:blip r:embed="rId3">
            <a:alphaModFix/>
          </a:blip>
          <a:stretch>
            <a:fillRect/>
          </a:stretch>
        </p:blipFill>
        <p:spPr>
          <a:xfrm>
            <a:off x="1181384" y="0"/>
            <a:ext cx="6781230"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253375" y="60150"/>
            <a:ext cx="8520600" cy="572700"/>
          </a:xfrm>
          <a:prstGeom prst="rect">
            <a:avLst/>
          </a:prstGeom>
        </p:spPr>
        <p:txBody>
          <a:bodyPr anchorCtr="0" anchor="t" bIns="91425" lIns="91425" rIns="91425" tIns="91425">
            <a:noAutofit/>
          </a:bodyPr>
          <a:lstStyle/>
          <a:p>
            <a:pPr lvl="0">
              <a:spcBef>
                <a:spcPts val="0"/>
              </a:spcBef>
              <a:buNone/>
            </a:pPr>
            <a:r>
              <a:rPr lang="en-GB"/>
              <a:t>Explanation.</a:t>
            </a:r>
          </a:p>
        </p:txBody>
      </p:sp>
      <p:sp>
        <p:nvSpPr>
          <p:cNvPr id="137" name="Shape 137"/>
          <p:cNvSpPr txBox="1"/>
          <p:nvPr>
            <p:ph idx="1" type="body"/>
          </p:nvPr>
        </p:nvSpPr>
        <p:spPr>
          <a:xfrm>
            <a:off x="311700" y="632850"/>
            <a:ext cx="8520600" cy="4510800"/>
          </a:xfrm>
          <a:prstGeom prst="rect">
            <a:avLst/>
          </a:prstGeom>
        </p:spPr>
        <p:txBody>
          <a:bodyPr anchorCtr="0" anchor="t" bIns="91425" lIns="91425" rIns="91425" tIns="91425">
            <a:noAutofit/>
          </a:bodyPr>
          <a:lstStyle/>
          <a:p>
            <a:pPr lvl="0">
              <a:spcBef>
                <a:spcPts val="0"/>
              </a:spcBef>
              <a:buNone/>
            </a:pPr>
            <a:r>
              <a:rPr lang="en-GB" sz="1400">
                <a:solidFill>
                  <a:srgbClr val="333333"/>
                </a:solidFill>
                <a:highlight>
                  <a:srgbClr val="FFFFFF"/>
                </a:highlight>
                <a:latin typeface="Verdana"/>
                <a:ea typeface="Verdana"/>
                <a:cs typeface="Verdana"/>
                <a:sym typeface="Verdana"/>
              </a:rPr>
              <a:t>“The website must be stateless. Subsequent requests from a user might or might not be routed back to the website instance that the user initially connected to.”</a:t>
            </a:r>
          </a:p>
          <a:p>
            <a:pPr lvl="0">
              <a:spcBef>
                <a:spcPts val="0"/>
              </a:spcBef>
              <a:buNone/>
            </a:pPr>
            <a:r>
              <a:rPr lang="en-GB" sz="1150">
                <a:solidFill>
                  <a:srgbClr val="242729"/>
                </a:solidFill>
                <a:highlight>
                  <a:srgbClr val="FFFFFF"/>
                </a:highlight>
              </a:rPr>
              <a:t>Session Affinity means that when a request comes into a site from a client all further requests go to the same server initial client request accessed. It is also referred to as Sticky Sessions.</a:t>
            </a:r>
          </a:p>
          <a:p>
            <a:pPr lvl="0">
              <a:spcBef>
                <a:spcPts val="0"/>
              </a:spcBef>
              <a:buNone/>
            </a:pPr>
            <a:r>
              <a:rPr lang="en-GB" sz="1150">
                <a:solidFill>
                  <a:srgbClr val="242729"/>
                </a:solidFill>
                <a:highlight>
                  <a:srgbClr val="FFFFFF"/>
                </a:highlight>
              </a:rPr>
              <a:t>Because the specification mentions that we need a stateless protocol and the subsequent requests might not be routed to the website instance that the user previously connected to.</a:t>
            </a:r>
          </a:p>
          <a:p>
            <a:pPr lvl="0">
              <a:spcBef>
                <a:spcPts val="0"/>
              </a:spcBef>
              <a:buNone/>
            </a:pPr>
            <a:r>
              <a:rPr lang="en-GB" sz="1150">
                <a:solidFill>
                  <a:srgbClr val="242729"/>
                </a:solidFill>
                <a:highlight>
                  <a:srgbClr val="FFFFFF"/>
                </a:highlight>
              </a:rPr>
              <a:t>We need to disable the ARR Instance Affinity</a:t>
            </a:r>
          </a:p>
          <a:p>
            <a:pPr lvl="0">
              <a:spcBef>
                <a:spcPts val="0"/>
              </a:spcBef>
              <a:buNone/>
            </a:pPr>
            <a:r>
              <a:rPr lang="en-GB" sz="1150">
                <a:solidFill>
                  <a:srgbClr val="242729"/>
                </a:solidFill>
                <a:highlight>
                  <a:srgbClr val="FFFFFF"/>
                </a:highlight>
              </a:rPr>
              <a:t>What is ARR ? Application Request Routing. This is a equivalent to Application level Load Balancer.</a:t>
            </a:r>
          </a:p>
          <a:p>
            <a:pPr lvl="0">
              <a:spcBef>
                <a:spcPts val="0"/>
              </a:spcBef>
              <a:buNone/>
            </a:pPr>
            <a:r>
              <a:rPr lang="en-GB" sz="1150">
                <a:solidFill>
                  <a:srgbClr val="505050"/>
                </a:solidFill>
                <a:highlight>
                  <a:srgbClr val="FFFFFF"/>
                </a:highlight>
              </a:rPr>
              <a:t>ARR is an IIS extension to distribute your connecting users between your active instances. ARR cleverly keeps track of connecting users by giving them a special cookie (known as an </a:t>
            </a:r>
            <a:r>
              <a:rPr b="1" lang="en-GB" sz="1150">
                <a:solidFill>
                  <a:srgbClr val="505050"/>
                </a:solidFill>
                <a:highlight>
                  <a:srgbClr val="FFFFFF"/>
                </a:highlight>
              </a:rPr>
              <a:t>affinity cookie</a:t>
            </a:r>
            <a:r>
              <a:rPr lang="en-GB" sz="1150">
                <a:solidFill>
                  <a:srgbClr val="505050"/>
                </a:solidFill>
                <a:highlight>
                  <a:srgbClr val="FFFFFF"/>
                </a:highlight>
              </a:rPr>
              <a:t>), which allows it to know, upon subsequent requests, to which server instance they were talking to.</a:t>
            </a:r>
          </a:p>
          <a:p>
            <a:pPr lvl="0">
              <a:spcBef>
                <a:spcPts val="0"/>
              </a:spcBef>
              <a:buNone/>
            </a:pPr>
            <a:r>
              <a:rPr lang="en-GB" sz="1150">
                <a:solidFill>
                  <a:srgbClr val="505050"/>
                </a:solidFill>
                <a:highlight>
                  <a:srgbClr val="FFFFFF"/>
                </a:highlight>
              </a:rPr>
              <a:t>Open Link : </a:t>
            </a:r>
          </a:p>
          <a:p>
            <a:pPr lvl="0">
              <a:spcBef>
                <a:spcPts val="0"/>
              </a:spcBef>
              <a:buNone/>
            </a:pPr>
            <a:r>
              <a:rPr lang="en-GB" sz="1150">
                <a:solidFill>
                  <a:srgbClr val="505050"/>
                </a:solidFill>
                <a:highlight>
                  <a:srgbClr val="FFFFFF"/>
                </a:highlight>
              </a:rPr>
              <a:t>https://azure.microsoft.com/en-in/blog/disabling-arrs-instance-affinity-in-windows-azure-web-sites/</a:t>
            </a:r>
          </a:p>
          <a:p>
            <a:pPr lvl="0">
              <a:spcBef>
                <a:spcPts val="0"/>
              </a:spcBef>
              <a:buNone/>
            </a:pPr>
            <a:r>
              <a:t/>
            </a:r>
            <a:endParaRPr sz="1150">
              <a:solidFill>
                <a:srgbClr val="242729"/>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Explanation</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Disabling the ARR can be done in 3 Ways </a:t>
            </a:r>
          </a:p>
          <a:p>
            <a:pPr indent="-228600" lvl="0" marL="457200" rtl="0">
              <a:spcBef>
                <a:spcPts val="0"/>
              </a:spcBef>
              <a:buAutoNum type="arabicParenR"/>
            </a:pPr>
            <a:r>
              <a:rPr lang="en-GB"/>
              <a:t>Go to the website Application settings in the azure portal and change the settings for ARR to OFF. </a:t>
            </a:r>
          </a:p>
          <a:p>
            <a:pPr indent="-228600" lvl="0" marL="457200">
              <a:spcBef>
                <a:spcPts val="0"/>
              </a:spcBef>
              <a:buAutoNum type="arabicParenR"/>
            </a:pPr>
            <a:r>
              <a:rPr lang="en-GB"/>
              <a:t>Change the Configuration file web.config</a:t>
            </a:r>
          </a:p>
        </p:txBody>
      </p:sp>
      <p:pic>
        <p:nvPicPr>
          <p:cNvPr id="144" name="Shape 144"/>
          <p:cNvPicPr preferRelativeResize="0"/>
          <p:nvPr/>
        </p:nvPicPr>
        <p:blipFill>
          <a:blip r:embed="rId3">
            <a:alphaModFix/>
          </a:blip>
          <a:stretch>
            <a:fillRect/>
          </a:stretch>
        </p:blipFill>
        <p:spPr>
          <a:xfrm>
            <a:off x="896812" y="2856525"/>
            <a:ext cx="7210425" cy="1809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sz="1800">
                <a:solidFill>
                  <a:schemeClr val="dk2"/>
                </a:solidFill>
              </a:rPr>
              <a:t>Explanation</a:t>
            </a: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3) It specifies to add this headers to all the request headers.</a:t>
            </a:r>
          </a:p>
        </p:txBody>
      </p:sp>
      <p:pic>
        <p:nvPicPr>
          <p:cNvPr id="151" name="Shape 151"/>
          <p:cNvPicPr preferRelativeResize="0"/>
          <p:nvPr/>
        </p:nvPicPr>
        <p:blipFill>
          <a:blip r:embed="rId3">
            <a:alphaModFix/>
          </a:blip>
          <a:stretch>
            <a:fillRect/>
          </a:stretch>
        </p:blipFill>
        <p:spPr>
          <a:xfrm>
            <a:off x="128587" y="1963575"/>
            <a:ext cx="8886825" cy="2190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218400" y="60125"/>
            <a:ext cx="8520600" cy="572700"/>
          </a:xfrm>
          <a:prstGeom prst="rect">
            <a:avLst/>
          </a:prstGeom>
        </p:spPr>
        <p:txBody>
          <a:bodyPr anchorCtr="0" anchor="t" bIns="91425" lIns="91425" rIns="91425" tIns="91425">
            <a:noAutofit/>
          </a:bodyPr>
          <a:lstStyle/>
          <a:p>
            <a:pPr lvl="0">
              <a:spcBef>
                <a:spcPts val="0"/>
              </a:spcBef>
              <a:buNone/>
            </a:pPr>
            <a:r>
              <a:rPr lang="en-GB" sz="1800"/>
              <a:t>Q</a:t>
            </a:r>
            <a:r>
              <a:rPr lang="en-GB" sz="1800"/>
              <a:t>4) </a:t>
            </a:r>
            <a:r>
              <a:rPr lang="en-GB" sz="1800">
                <a:solidFill>
                  <a:srgbClr val="333333"/>
                </a:solidFill>
                <a:highlight>
                  <a:srgbClr val="FFFFFF"/>
                </a:highlight>
                <a:latin typeface="Verdana"/>
                <a:ea typeface="Verdana"/>
                <a:cs typeface="Verdana"/>
                <a:sym typeface="Verdana"/>
              </a:rPr>
              <a:t>You need to complete the domain configuration for the website.</a:t>
            </a:r>
          </a:p>
        </p:txBody>
      </p:sp>
      <p:pic>
        <p:nvPicPr>
          <p:cNvPr id="157" name="Shape 157"/>
          <p:cNvPicPr preferRelativeResize="0"/>
          <p:nvPr/>
        </p:nvPicPr>
        <p:blipFill>
          <a:blip r:embed="rId3">
            <a:alphaModFix/>
          </a:blip>
          <a:stretch>
            <a:fillRect/>
          </a:stretch>
        </p:blipFill>
        <p:spPr>
          <a:xfrm>
            <a:off x="925887" y="691925"/>
            <a:ext cx="7292225" cy="428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64" name="Shape 164"/>
          <p:cNvPicPr preferRelativeResize="0"/>
          <p:nvPr/>
        </p:nvPicPr>
        <p:blipFill>
          <a:blip r:embed="rId3">
            <a:alphaModFix/>
          </a:blip>
          <a:stretch>
            <a:fillRect/>
          </a:stretch>
        </p:blipFill>
        <p:spPr>
          <a:xfrm>
            <a:off x="2006074" y="594825"/>
            <a:ext cx="5026000" cy="442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rPr lang="en-GB" sz="3000"/>
              <a:t>Read the Question in the Image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Explanation</a:t>
            </a:r>
          </a:p>
        </p:txBody>
      </p:sp>
      <p:sp>
        <p:nvSpPr>
          <p:cNvPr id="170" name="Shape 1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See the Video of Configuring custom Domain in webApps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218250" y="105900"/>
            <a:ext cx="8520600" cy="4931700"/>
          </a:xfrm>
          <a:prstGeom prst="rect">
            <a:avLst/>
          </a:prstGeom>
        </p:spPr>
        <p:txBody>
          <a:bodyPr anchorCtr="0" anchor="t" bIns="91425" lIns="91425" rIns="91425" tIns="91425">
            <a:noAutofit/>
          </a:bodyPr>
          <a:lstStyle/>
          <a:p>
            <a:pPr lvl="0" rtl="0" algn="just">
              <a:lnSpc>
                <a:spcPct val="160000"/>
              </a:lnSpc>
              <a:spcBef>
                <a:spcPts val="0"/>
              </a:spcBef>
              <a:spcAft>
                <a:spcPts val="1100"/>
              </a:spcAft>
              <a:buClr>
                <a:schemeClr val="dk1"/>
              </a:buClr>
              <a:buSzPct val="78571"/>
              <a:buFont typeface="Arial"/>
              <a:buNone/>
            </a:pPr>
            <a:r>
              <a:rPr lang="en-GB" sz="1400">
                <a:solidFill>
                  <a:srgbClr val="000000"/>
                </a:solidFill>
                <a:highlight>
                  <a:srgbClr val="FFFFFF"/>
                </a:highlight>
                <a:latin typeface="Verdana"/>
                <a:ea typeface="Verdana"/>
                <a:cs typeface="Verdana"/>
                <a:sym typeface="Verdana"/>
              </a:rPr>
              <a:t>You need to implement the web application deployment workflow.In the Azure management portal, what should you do?</a:t>
            </a:r>
          </a:p>
          <a:p>
            <a:pPr indent="-317500" lvl="0" marL="457200" rtl="0" algn="just">
              <a:lnSpc>
                <a:spcPct val="160000"/>
              </a:lnSpc>
              <a:spcBef>
                <a:spcPts val="0"/>
              </a:spcBef>
              <a:spcAft>
                <a:spcPts val="1100"/>
              </a:spcAft>
              <a:buClr>
                <a:srgbClr val="000000"/>
              </a:buClr>
              <a:buSzPct val="100000"/>
              <a:buFont typeface="Verdana"/>
              <a:buAutoNum type="alphaUcPeriod"/>
            </a:pPr>
            <a:r>
              <a:rPr lang="en-GB" sz="1400">
                <a:solidFill>
                  <a:srgbClr val="000000"/>
                </a:solidFill>
                <a:highlight>
                  <a:srgbClr val="FFFFFF"/>
                </a:highlight>
                <a:latin typeface="Verdana"/>
                <a:ea typeface="Verdana"/>
                <a:cs typeface="Verdana"/>
                <a:sym typeface="Verdana"/>
              </a:rPr>
              <a:t>Set the web hosting plan to Shared. Increase the instance count to 2. Publish the incremental updates to the new instance.</a:t>
            </a:r>
          </a:p>
          <a:p>
            <a:pPr indent="-317500" lvl="0" marL="457200" rtl="0" algn="just">
              <a:lnSpc>
                <a:spcPct val="160000"/>
              </a:lnSpc>
              <a:spcBef>
                <a:spcPts val="0"/>
              </a:spcBef>
              <a:spcAft>
                <a:spcPts val="1100"/>
              </a:spcAft>
              <a:buClr>
                <a:srgbClr val="000000"/>
              </a:buClr>
              <a:buSzPct val="100000"/>
              <a:buFont typeface="Verdana"/>
              <a:buAutoNum type="alphaUcPeriod"/>
            </a:pPr>
            <a:r>
              <a:rPr lang="en-GB" sz="1400">
                <a:solidFill>
                  <a:srgbClr val="000000"/>
                </a:solidFill>
                <a:highlight>
                  <a:srgbClr val="FFFFFF"/>
                </a:highlight>
                <a:latin typeface="Verdana"/>
                <a:ea typeface="Verdana"/>
                <a:cs typeface="Verdana"/>
                <a:sym typeface="Verdana"/>
              </a:rPr>
              <a:t>Set the web hosting plan to Standard. Use Windows PowerShell to create a new deployment slot to publish the incremental updates. Swap the deployment slot after the business users have validated the updates.</a:t>
            </a:r>
          </a:p>
          <a:p>
            <a:pPr indent="-317500" lvl="0" marL="457200" rtl="0" algn="just">
              <a:lnSpc>
                <a:spcPct val="160000"/>
              </a:lnSpc>
              <a:spcBef>
                <a:spcPts val="0"/>
              </a:spcBef>
              <a:spcAft>
                <a:spcPts val="1100"/>
              </a:spcAft>
              <a:buClr>
                <a:srgbClr val="000000"/>
              </a:buClr>
              <a:buSzPct val="100000"/>
              <a:buFont typeface="Verdana"/>
              <a:buAutoNum type="alphaUcPeriod"/>
            </a:pPr>
            <a:r>
              <a:rPr lang="en-GB" sz="1400">
                <a:solidFill>
                  <a:srgbClr val="000000"/>
                </a:solidFill>
                <a:highlight>
                  <a:srgbClr val="FFFFFF"/>
                </a:highlight>
                <a:latin typeface="Verdana"/>
                <a:ea typeface="Verdana"/>
                <a:cs typeface="Verdana"/>
                <a:sym typeface="Verdana"/>
              </a:rPr>
              <a:t>Set the web hosting plan to Standard. Create a new website to host the updated web application. Create a Windows PowerShell script to move the contents of the new website to the production website location after the business users have validated the updates.</a:t>
            </a:r>
          </a:p>
          <a:p>
            <a:pPr indent="-317500" lvl="0" marL="457200" rtl="0" algn="just">
              <a:lnSpc>
                <a:spcPct val="160000"/>
              </a:lnSpc>
              <a:spcBef>
                <a:spcPts val="0"/>
              </a:spcBef>
              <a:spcAft>
                <a:spcPts val="1100"/>
              </a:spcAft>
              <a:buClr>
                <a:srgbClr val="000000"/>
              </a:buClr>
              <a:buSzPct val="100000"/>
              <a:buFont typeface="Verdana"/>
              <a:buAutoNum type="alphaUcPeriod"/>
            </a:pPr>
            <a:r>
              <a:rPr lang="en-GB" sz="1400">
                <a:solidFill>
                  <a:srgbClr val="000000"/>
                </a:solidFill>
                <a:highlight>
                  <a:srgbClr val="FFFFFF"/>
                </a:highlight>
                <a:latin typeface="Verdana"/>
                <a:ea typeface="Verdana"/>
                <a:cs typeface="Verdana"/>
                <a:sym typeface="Verdana"/>
              </a:rPr>
              <a:t>Download the publish profile. Use Visual Studio to import the publish profile. Deploy the web application by using the Visual Studio Publish Web wizard after the business users have validated the updates.</a:t>
            </a:r>
          </a:p>
          <a:p>
            <a:pPr lvl="0">
              <a:spcBef>
                <a:spcPts val="0"/>
              </a:spcBef>
              <a:buNone/>
            </a:pPr>
            <a:r>
              <a:t/>
            </a:r>
            <a:endParaRPr sz="1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218250" y="105900"/>
            <a:ext cx="8520600" cy="4931700"/>
          </a:xfrm>
          <a:prstGeom prst="rect">
            <a:avLst/>
          </a:prstGeom>
        </p:spPr>
        <p:txBody>
          <a:bodyPr anchorCtr="0" anchor="t" bIns="91425" lIns="91425" rIns="91425" tIns="91425">
            <a:noAutofit/>
          </a:bodyPr>
          <a:lstStyle/>
          <a:p>
            <a:pPr lvl="0" rtl="0" algn="just">
              <a:lnSpc>
                <a:spcPct val="160000"/>
              </a:lnSpc>
              <a:spcBef>
                <a:spcPts val="0"/>
              </a:spcBef>
              <a:spcAft>
                <a:spcPts val="1100"/>
              </a:spcAft>
              <a:buNone/>
            </a:pPr>
            <a:r>
              <a:rPr lang="en-GB" sz="1400">
                <a:solidFill>
                  <a:srgbClr val="000000"/>
                </a:solidFill>
                <a:highlight>
                  <a:srgbClr val="FFFFFF"/>
                </a:highlight>
                <a:latin typeface="Verdana"/>
                <a:ea typeface="Verdana"/>
                <a:cs typeface="Verdana"/>
                <a:sym typeface="Verdana"/>
              </a:rPr>
              <a:t>You need to implement the web application deployment workflow.In the Azure management portal, what should you do?</a:t>
            </a:r>
          </a:p>
          <a:p>
            <a:pPr indent="-317500" lvl="0" marL="457200" rtl="0" algn="just">
              <a:lnSpc>
                <a:spcPct val="160000"/>
              </a:lnSpc>
              <a:spcBef>
                <a:spcPts val="0"/>
              </a:spcBef>
              <a:spcAft>
                <a:spcPts val="1100"/>
              </a:spcAft>
              <a:buClr>
                <a:srgbClr val="000000"/>
              </a:buClr>
              <a:buSzPct val="100000"/>
              <a:buFont typeface="Verdana"/>
              <a:buAutoNum type="alphaUcPeriod"/>
            </a:pPr>
            <a:r>
              <a:rPr lang="en-GB" sz="1400">
                <a:solidFill>
                  <a:srgbClr val="000000"/>
                </a:solidFill>
                <a:highlight>
                  <a:srgbClr val="FFFFFF"/>
                </a:highlight>
                <a:latin typeface="Verdana"/>
                <a:ea typeface="Verdana"/>
                <a:cs typeface="Verdana"/>
                <a:sym typeface="Verdana"/>
              </a:rPr>
              <a:t>Set the web hosting plan to Shared. Increase the instance count to 2. Publish the incremental updates to the new instance.</a:t>
            </a:r>
          </a:p>
          <a:p>
            <a:pPr indent="-317500" lvl="0" marL="457200" rtl="0" algn="just">
              <a:lnSpc>
                <a:spcPct val="160000"/>
              </a:lnSpc>
              <a:spcBef>
                <a:spcPts val="0"/>
              </a:spcBef>
              <a:spcAft>
                <a:spcPts val="1100"/>
              </a:spcAft>
              <a:buClr>
                <a:srgbClr val="000000"/>
              </a:buClr>
              <a:buSzPct val="100000"/>
              <a:buFont typeface="Verdana"/>
              <a:buAutoNum type="alphaUcPeriod"/>
            </a:pPr>
            <a:r>
              <a:rPr b="1" lang="en-GB" sz="1400">
                <a:solidFill>
                  <a:srgbClr val="000000"/>
                </a:solidFill>
                <a:highlight>
                  <a:srgbClr val="FFFFFF"/>
                </a:highlight>
                <a:latin typeface="Verdana"/>
                <a:ea typeface="Verdana"/>
                <a:cs typeface="Verdana"/>
                <a:sym typeface="Verdana"/>
              </a:rPr>
              <a:t>Set the web hosting plan to Standard. Use Windows PowerShell to create a new deployment slot to publish the incremental updates. Swap the deployment slot after the business users have validated the updates.</a:t>
            </a:r>
          </a:p>
          <a:p>
            <a:pPr indent="-317500" lvl="0" marL="457200" rtl="0" algn="just">
              <a:lnSpc>
                <a:spcPct val="160000"/>
              </a:lnSpc>
              <a:spcBef>
                <a:spcPts val="0"/>
              </a:spcBef>
              <a:spcAft>
                <a:spcPts val="1100"/>
              </a:spcAft>
              <a:buClr>
                <a:srgbClr val="000000"/>
              </a:buClr>
              <a:buSzPct val="100000"/>
              <a:buFont typeface="Verdana"/>
              <a:buAutoNum type="alphaUcPeriod"/>
            </a:pPr>
            <a:r>
              <a:rPr lang="en-GB" sz="1400">
                <a:solidFill>
                  <a:srgbClr val="000000"/>
                </a:solidFill>
                <a:highlight>
                  <a:srgbClr val="FFFFFF"/>
                </a:highlight>
                <a:latin typeface="Verdana"/>
                <a:ea typeface="Verdana"/>
                <a:cs typeface="Verdana"/>
                <a:sym typeface="Verdana"/>
              </a:rPr>
              <a:t>Set the web hosting plan to Standard. Create a new website to host the updated web application. Create a Windows PowerShell script to move the contents of the new website to the production website location after the business users have validated the updates.</a:t>
            </a:r>
          </a:p>
          <a:p>
            <a:pPr indent="-317500" lvl="0" marL="457200" rtl="0" algn="just">
              <a:lnSpc>
                <a:spcPct val="160000"/>
              </a:lnSpc>
              <a:spcBef>
                <a:spcPts val="0"/>
              </a:spcBef>
              <a:spcAft>
                <a:spcPts val="1100"/>
              </a:spcAft>
              <a:buClr>
                <a:srgbClr val="000000"/>
              </a:buClr>
              <a:buSzPct val="100000"/>
              <a:buFont typeface="Verdana"/>
              <a:buAutoNum type="alphaUcPeriod"/>
            </a:pPr>
            <a:r>
              <a:rPr lang="en-GB" sz="1400">
                <a:solidFill>
                  <a:srgbClr val="000000"/>
                </a:solidFill>
                <a:highlight>
                  <a:srgbClr val="FFFFFF"/>
                </a:highlight>
                <a:latin typeface="Verdana"/>
                <a:ea typeface="Verdana"/>
                <a:cs typeface="Verdana"/>
                <a:sym typeface="Verdana"/>
              </a:rPr>
              <a:t>Download the publish profile. Use Visual Studio to import the publish profile. Deploy the web application by using the Visual Studio Publish Web wizard after the business users have validated the updates.</a:t>
            </a:r>
          </a:p>
          <a:p>
            <a:pPr lvl="0" rtl="0">
              <a:spcBef>
                <a:spcPts val="0"/>
              </a:spcBef>
              <a:buNone/>
            </a:pPr>
            <a:r>
              <a:t/>
            </a:r>
            <a:endParaRPr sz="1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Explanation</a:t>
            </a:r>
          </a:p>
        </p:txBody>
      </p:sp>
      <p:sp>
        <p:nvSpPr>
          <p:cNvPr id="186" name="Shape 1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sz="1400">
                <a:solidFill>
                  <a:srgbClr val="333333"/>
                </a:solidFill>
                <a:highlight>
                  <a:srgbClr val="FFFFFF"/>
                </a:highlight>
                <a:latin typeface="Verdana"/>
                <a:ea typeface="Verdana"/>
                <a:cs typeface="Verdana"/>
                <a:sym typeface="Verdana"/>
              </a:rPr>
              <a:t>“ You must establish a continuous deployment process that uses staged publishing.”</a:t>
            </a:r>
          </a:p>
          <a:p>
            <a:pPr lvl="0">
              <a:spcBef>
                <a:spcPts val="0"/>
              </a:spcBef>
              <a:buNone/>
            </a:pPr>
            <a:r>
              <a:rPr lang="en-GB" sz="1400">
                <a:solidFill>
                  <a:srgbClr val="333333"/>
                </a:solidFill>
                <a:highlight>
                  <a:srgbClr val="FFFFFF"/>
                </a:highlight>
                <a:latin typeface="Verdana"/>
                <a:ea typeface="Verdana"/>
                <a:cs typeface="Verdana"/>
                <a:sym typeface="Verdana"/>
              </a:rPr>
              <a:t>“You initially configure the website to use the Basic hosting plan”</a:t>
            </a:r>
          </a:p>
          <a:p>
            <a:pPr lvl="0">
              <a:spcBef>
                <a:spcPts val="0"/>
              </a:spcBef>
              <a:buNone/>
            </a:pPr>
            <a:r>
              <a:t/>
            </a:r>
            <a:endParaRPr sz="1400">
              <a:solidFill>
                <a:srgbClr val="333333"/>
              </a:solidFill>
              <a:highlight>
                <a:srgbClr val="FFFFFF"/>
              </a:highlight>
              <a:latin typeface="Verdana"/>
              <a:ea typeface="Verdana"/>
              <a:cs typeface="Verdana"/>
              <a:sym typeface="Verdana"/>
            </a:endParaRPr>
          </a:p>
          <a:p>
            <a:pPr lvl="0">
              <a:spcBef>
                <a:spcPts val="0"/>
              </a:spcBef>
              <a:buNone/>
            </a:pPr>
            <a:r>
              <a:rPr lang="en-GB" sz="1400">
                <a:solidFill>
                  <a:srgbClr val="333333"/>
                </a:solidFill>
                <a:highlight>
                  <a:srgbClr val="FFFFFF"/>
                </a:highlight>
                <a:latin typeface="Verdana"/>
                <a:ea typeface="Verdana"/>
                <a:cs typeface="Verdana"/>
                <a:sym typeface="Verdana"/>
              </a:rPr>
              <a:t>This states that we need to employ the staging concept. Hence option 2, Because the concept of the deployment slots  is not available in the Basic plan we need to move to the standard plan.</a:t>
            </a:r>
          </a:p>
          <a:p>
            <a:pPr lvl="0">
              <a:spcBef>
                <a:spcPts val="0"/>
              </a:spcBef>
              <a:buNone/>
            </a:pPr>
            <a:r>
              <a:t/>
            </a:r>
            <a:endParaRPr sz="1400">
              <a:solidFill>
                <a:srgbClr val="333333"/>
              </a:solidFill>
              <a:highlight>
                <a:srgbClr val="FFFFFF"/>
              </a:highlight>
              <a:latin typeface="Verdana"/>
              <a:ea typeface="Verdana"/>
              <a:cs typeface="Verdana"/>
              <a:sym typeface="Verdana"/>
            </a:endParaRPr>
          </a:p>
          <a:p>
            <a:pPr lvl="0">
              <a:spcBef>
                <a:spcPts val="0"/>
              </a:spcBef>
              <a:buNone/>
            </a:pPr>
            <a:r>
              <a:t/>
            </a:r>
            <a:endParaRPr sz="1400">
              <a:solidFill>
                <a:srgbClr val="333333"/>
              </a:solidFill>
              <a:highlight>
                <a:srgbClr val="FFFFFF"/>
              </a:highlight>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3923400"/>
          </a:xfrm>
          <a:prstGeom prst="rect">
            <a:avLst/>
          </a:prstGeom>
        </p:spPr>
        <p:txBody>
          <a:bodyPr anchorCtr="0" anchor="t" bIns="91425" lIns="91425" rIns="91425" tIns="91425">
            <a:noAutofit/>
          </a:bodyPr>
          <a:lstStyle/>
          <a:p>
            <a:pPr lvl="0" rtl="0" algn="just">
              <a:lnSpc>
                <a:spcPct val="160000"/>
              </a:lnSpc>
              <a:spcBef>
                <a:spcPts val="0"/>
              </a:spcBef>
              <a:spcAft>
                <a:spcPts val="1100"/>
              </a:spcAft>
              <a:buClr>
                <a:schemeClr val="dk1"/>
              </a:buClr>
              <a:buSzPct val="61111"/>
              <a:buFont typeface="Arial"/>
              <a:buNone/>
            </a:pPr>
            <a:r>
              <a:rPr lang="en-GB" sz="1800">
                <a:solidFill>
                  <a:srgbClr val="333333"/>
                </a:solidFill>
                <a:highlight>
                  <a:srgbClr val="FFFFFF"/>
                </a:highlight>
                <a:latin typeface="Verdana"/>
                <a:ea typeface="Verdana"/>
                <a:cs typeface="Verdana"/>
                <a:sym typeface="Verdana"/>
              </a:rPr>
              <a:t>You need to choose an Azure storage service solution. Which solution should you choose?</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Queue storage</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Blob storage</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File storage</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Table storage</a:t>
            </a:r>
          </a:p>
          <a:p>
            <a:pPr lvl="0">
              <a:spcBef>
                <a:spcPts val="0"/>
              </a:spcBef>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3923400"/>
          </a:xfrm>
          <a:prstGeom prst="rect">
            <a:avLst/>
          </a:prstGeom>
        </p:spPr>
        <p:txBody>
          <a:bodyPr anchorCtr="0" anchor="t" bIns="91425" lIns="91425" rIns="91425" tIns="91425">
            <a:noAutofit/>
          </a:bodyPr>
          <a:lstStyle/>
          <a:p>
            <a:pPr lvl="0" rtl="0" algn="just">
              <a:lnSpc>
                <a:spcPct val="160000"/>
              </a:lnSpc>
              <a:spcBef>
                <a:spcPts val="0"/>
              </a:spcBef>
              <a:spcAft>
                <a:spcPts val="1100"/>
              </a:spcAft>
              <a:buNone/>
            </a:pPr>
            <a:r>
              <a:rPr lang="en-GB" sz="1800">
                <a:solidFill>
                  <a:srgbClr val="333333"/>
                </a:solidFill>
                <a:highlight>
                  <a:srgbClr val="FFFFFF"/>
                </a:highlight>
                <a:latin typeface="Verdana"/>
                <a:ea typeface="Verdana"/>
                <a:cs typeface="Verdana"/>
                <a:sym typeface="Verdana"/>
              </a:rPr>
              <a:t>You need to choose an Azure storage service solution. Which solution should you choose?</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Queue storage</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Blob storage</a:t>
            </a:r>
          </a:p>
          <a:p>
            <a:pPr indent="-342900" lvl="0" marL="457200" rtl="0" algn="just">
              <a:lnSpc>
                <a:spcPct val="160000"/>
              </a:lnSpc>
              <a:spcBef>
                <a:spcPts val="0"/>
              </a:spcBef>
              <a:spcAft>
                <a:spcPts val="1100"/>
              </a:spcAft>
              <a:buClr>
                <a:srgbClr val="333333"/>
              </a:buClr>
              <a:buSzPct val="100000"/>
              <a:buFont typeface="Verdana"/>
              <a:buAutoNum type="alphaUcPeriod"/>
            </a:pPr>
            <a:r>
              <a:rPr b="1" lang="en-GB" sz="1800">
                <a:solidFill>
                  <a:srgbClr val="333333"/>
                </a:solidFill>
                <a:highlight>
                  <a:srgbClr val="FFFFFF"/>
                </a:highlight>
                <a:latin typeface="Verdana"/>
                <a:ea typeface="Verdana"/>
                <a:cs typeface="Verdana"/>
                <a:sym typeface="Verdana"/>
              </a:rPr>
              <a:t>File storage</a:t>
            </a:r>
          </a:p>
          <a:p>
            <a:pPr indent="-342900" lvl="0" marL="457200" rtl="0" algn="just">
              <a:lnSpc>
                <a:spcPct val="160000"/>
              </a:lnSpc>
              <a:spcBef>
                <a:spcPts val="0"/>
              </a:spcBef>
              <a:spcAft>
                <a:spcPts val="1100"/>
              </a:spcAft>
              <a:buClr>
                <a:srgbClr val="333333"/>
              </a:buClr>
              <a:buSzPct val="100000"/>
              <a:buFont typeface="Verdana"/>
              <a:buAutoNum type="alphaUcPeriod"/>
            </a:pPr>
            <a:r>
              <a:rPr lang="en-GB" sz="1800">
                <a:solidFill>
                  <a:srgbClr val="333333"/>
                </a:solidFill>
                <a:highlight>
                  <a:srgbClr val="FFFFFF"/>
                </a:highlight>
                <a:latin typeface="Verdana"/>
                <a:ea typeface="Verdana"/>
                <a:cs typeface="Verdana"/>
                <a:sym typeface="Verdana"/>
              </a:rPr>
              <a:t>Table storage</a:t>
            </a:r>
          </a:p>
          <a:p>
            <a:pPr lvl="0" rtl="0">
              <a:spcBef>
                <a:spcPts val="0"/>
              </a:spcBef>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Explanation</a:t>
            </a:r>
          </a:p>
        </p:txBody>
      </p:sp>
      <p:sp>
        <p:nvSpPr>
          <p:cNvPr id="202" name="Shape 202"/>
          <p:cNvSpPr txBox="1"/>
          <p:nvPr>
            <p:ph idx="1" type="body"/>
          </p:nvPr>
        </p:nvSpPr>
        <p:spPr>
          <a:xfrm>
            <a:off x="311700" y="1076275"/>
            <a:ext cx="8520600" cy="34164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GB" sz="1400">
                <a:solidFill>
                  <a:srgbClr val="333333"/>
                </a:solidFill>
                <a:highlight>
                  <a:srgbClr val="FFFFFF"/>
                </a:highlight>
                <a:latin typeface="Verdana"/>
                <a:ea typeface="Verdana"/>
                <a:cs typeface="Verdana"/>
                <a:sym typeface="Verdana"/>
              </a:rPr>
              <a:t>“The custom executable must use native file system APIs to share data between different parts of the website.</a:t>
            </a:r>
          </a:p>
          <a:p>
            <a:pPr lvl="0">
              <a:spcBef>
                <a:spcPts val="0"/>
              </a:spcBef>
              <a:buNone/>
            </a:pPr>
            <a:r>
              <a:rPr lang="en-GB" sz="1400">
                <a:solidFill>
                  <a:srgbClr val="333333"/>
                </a:solidFill>
                <a:highlight>
                  <a:srgbClr val="FFFFFF"/>
                </a:highlight>
                <a:latin typeface="Verdana"/>
                <a:ea typeface="Verdana"/>
                <a:cs typeface="Verdana"/>
                <a:sym typeface="Verdana"/>
              </a:rPr>
              <a:t>The custom executable must continue to use a network file share to access files.”</a:t>
            </a:r>
          </a:p>
          <a:p>
            <a:pPr lvl="0">
              <a:spcBef>
                <a:spcPts val="0"/>
              </a:spcBef>
              <a:buNone/>
            </a:pPr>
            <a:r>
              <a:rPr lang="en-GB" sz="1400">
                <a:solidFill>
                  <a:srgbClr val="333333"/>
                </a:solidFill>
                <a:highlight>
                  <a:srgbClr val="FFFFFF"/>
                </a:highlight>
                <a:latin typeface="Verdana"/>
                <a:ea typeface="Verdana"/>
                <a:cs typeface="Verdana"/>
                <a:sym typeface="Verdana"/>
              </a:rPr>
              <a:t>So we go for the File Storage.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206025" y="0"/>
            <a:ext cx="8520600" cy="572700"/>
          </a:xfrm>
          <a:prstGeom prst="rect">
            <a:avLst/>
          </a:prstGeom>
        </p:spPr>
        <p:txBody>
          <a:bodyPr anchorCtr="0" anchor="t" bIns="91425" lIns="91425" rIns="91425" tIns="91425">
            <a:noAutofit/>
          </a:bodyPr>
          <a:lstStyle/>
          <a:p>
            <a:pPr lvl="0">
              <a:spcBef>
                <a:spcPts val="0"/>
              </a:spcBef>
              <a:buNone/>
            </a:pPr>
            <a:r>
              <a:rPr lang="en-GB" sz="1800"/>
              <a:t>Q6)</a:t>
            </a:r>
            <a:r>
              <a:rPr lang="en-GB" sz="1800">
                <a:solidFill>
                  <a:srgbClr val="333333"/>
                </a:solidFill>
                <a:highlight>
                  <a:srgbClr val="FFFFFF"/>
                </a:highlight>
                <a:latin typeface="Verdana"/>
                <a:ea typeface="Verdana"/>
                <a:cs typeface="Verdana"/>
                <a:sym typeface="Verdana"/>
              </a:rPr>
              <a:t>You need to create the VM to replace the on-premises server.</a:t>
            </a:r>
          </a:p>
        </p:txBody>
      </p:sp>
      <p:pic>
        <p:nvPicPr>
          <p:cNvPr id="208" name="Shape 208"/>
          <p:cNvPicPr preferRelativeResize="0"/>
          <p:nvPr/>
        </p:nvPicPr>
        <p:blipFill>
          <a:blip r:embed="rId3">
            <a:alphaModFix/>
          </a:blip>
          <a:stretch>
            <a:fillRect/>
          </a:stretch>
        </p:blipFill>
        <p:spPr>
          <a:xfrm>
            <a:off x="387275" y="490225"/>
            <a:ext cx="8272099" cy="45593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14" name="Shape 2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15" name="Shape 215"/>
          <p:cNvPicPr preferRelativeResize="0"/>
          <p:nvPr/>
        </p:nvPicPr>
        <p:blipFill>
          <a:blip r:embed="rId3">
            <a:alphaModFix/>
          </a:blip>
          <a:stretch>
            <a:fillRect/>
          </a:stretch>
        </p:blipFill>
        <p:spPr>
          <a:xfrm>
            <a:off x="0" y="368149"/>
            <a:ext cx="9143999" cy="4407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241250" y="104475"/>
            <a:ext cx="8520600" cy="572700"/>
          </a:xfrm>
          <a:prstGeom prst="rect">
            <a:avLst/>
          </a:prstGeom>
        </p:spPr>
        <p:txBody>
          <a:bodyPr anchorCtr="0" anchor="t" bIns="91425" lIns="91425" rIns="91425" tIns="91425">
            <a:noAutofit/>
          </a:bodyPr>
          <a:lstStyle/>
          <a:p>
            <a:pPr lvl="0">
              <a:spcBef>
                <a:spcPts val="0"/>
              </a:spcBef>
              <a:buNone/>
            </a:pPr>
            <a:r>
              <a:rPr lang="en-GB"/>
              <a:t>Explanation.</a:t>
            </a:r>
          </a:p>
        </p:txBody>
      </p:sp>
      <p:sp>
        <p:nvSpPr>
          <p:cNvPr id="221" name="Shape 221"/>
          <p:cNvSpPr txBox="1"/>
          <p:nvPr>
            <p:ph idx="1" type="body"/>
          </p:nvPr>
        </p:nvSpPr>
        <p:spPr>
          <a:xfrm>
            <a:off x="311700" y="677175"/>
            <a:ext cx="8520600" cy="4337100"/>
          </a:xfrm>
          <a:prstGeom prst="rect">
            <a:avLst/>
          </a:prstGeom>
        </p:spPr>
        <p:txBody>
          <a:bodyPr anchorCtr="0" anchor="t" bIns="91425" lIns="91425" rIns="91425" tIns="91425">
            <a:noAutofit/>
          </a:bodyPr>
          <a:lstStyle/>
          <a:p>
            <a:pPr lvl="0">
              <a:spcBef>
                <a:spcPts val="0"/>
              </a:spcBef>
              <a:buNone/>
            </a:pPr>
            <a:r>
              <a:rPr lang="en-GB">
                <a:solidFill>
                  <a:srgbClr val="2A2A2A"/>
                </a:solidFill>
                <a:latin typeface="Verdana"/>
                <a:ea typeface="Verdana"/>
                <a:cs typeface="Verdana"/>
                <a:sym typeface="Verdana"/>
              </a:rPr>
              <a:t>The System Preparation tool (Sysprep) is a technology that you can use with other deployment tools to install Microsoft Windows operating systems with minimal intervention by an administrator or technician. Sysprep is typically used during large-scale rollouts when it would be too slow and costly to have administrators or technicians interactively install the operating system on individual computers.</a:t>
            </a:r>
          </a:p>
          <a:p>
            <a:pPr lvl="0">
              <a:spcBef>
                <a:spcPts val="0"/>
              </a:spcBef>
              <a:buNone/>
            </a:pPr>
            <a:r>
              <a:rPr lang="en-GB">
                <a:solidFill>
                  <a:srgbClr val="2A2A2A"/>
                </a:solidFill>
                <a:latin typeface="Verdana"/>
                <a:ea typeface="Verdana"/>
                <a:cs typeface="Verdana"/>
                <a:sym typeface="Verdana"/>
              </a:rPr>
              <a:t>Use Sysprep tool on the on - premises server to get the VHD file on that computer. Create a storage account and add a container to it. Connect to the Azure Account using powershell and upload the VHD. In the azure portal go to create a new VM and specifying the above created storage account as your storage account.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35075"/>
            <a:ext cx="8520600" cy="4371900"/>
          </a:xfrm>
          <a:prstGeom prst="rect">
            <a:avLst/>
          </a:prstGeom>
        </p:spPr>
        <p:txBody>
          <a:bodyPr anchorCtr="0" anchor="t" bIns="91425" lIns="91425" rIns="91425" tIns="91425">
            <a:noAutofit/>
          </a:bodyPr>
          <a:lstStyle/>
          <a:p>
            <a:pPr lvl="0" rtl="0" algn="just">
              <a:lnSpc>
                <a:spcPct val="160000"/>
              </a:lnSpc>
              <a:spcBef>
                <a:spcPts val="0"/>
              </a:spcBef>
              <a:spcAft>
                <a:spcPts val="1100"/>
              </a:spcAft>
              <a:buClr>
                <a:schemeClr val="dk1"/>
              </a:buClr>
              <a:buSzPct val="64705"/>
              <a:buFont typeface="Arial"/>
              <a:buNone/>
            </a:pPr>
            <a:r>
              <a:rPr lang="en-GB" sz="1700">
                <a:solidFill>
                  <a:srgbClr val="333333"/>
                </a:solidFill>
                <a:highlight>
                  <a:srgbClr val="FFFFFF"/>
                </a:highlight>
                <a:latin typeface="Verdana"/>
                <a:ea typeface="Verdana"/>
                <a:cs typeface="Verdana"/>
                <a:sym typeface="Verdana"/>
              </a:rPr>
              <a:t>Q1) You need to debug the website remotely. Which three actions should you take? Each correct answer presents part of the solution.</a:t>
            </a:r>
          </a:p>
          <a:p>
            <a:pPr indent="-336550" lvl="0" marL="457200" rtl="0" algn="just">
              <a:lnSpc>
                <a:spcPct val="160000"/>
              </a:lnSpc>
              <a:spcBef>
                <a:spcPts val="0"/>
              </a:spcBef>
              <a:spcAft>
                <a:spcPts val="1100"/>
              </a:spcAft>
              <a:buClr>
                <a:srgbClr val="333333"/>
              </a:buClr>
              <a:buSzPct val="100000"/>
              <a:buFont typeface="Verdana"/>
              <a:buAutoNum type="alphaUcPeriod"/>
            </a:pPr>
            <a:r>
              <a:rPr lang="en-GB" sz="1700">
                <a:solidFill>
                  <a:srgbClr val="333333"/>
                </a:solidFill>
                <a:highlight>
                  <a:srgbClr val="FFFFFF"/>
                </a:highlight>
                <a:latin typeface="Verdana"/>
                <a:ea typeface="Verdana"/>
                <a:cs typeface="Verdana"/>
                <a:sym typeface="Verdana"/>
              </a:rPr>
              <a:t>In the Azure management portal, configure a monitoring endpoint.</a:t>
            </a:r>
          </a:p>
          <a:p>
            <a:pPr indent="-336550" lvl="0" marL="457200" rtl="0" algn="just">
              <a:lnSpc>
                <a:spcPct val="160000"/>
              </a:lnSpc>
              <a:spcBef>
                <a:spcPts val="0"/>
              </a:spcBef>
              <a:spcAft>
                <a:spcPts val="1100"/>
              </a:spcAft>
              <a:buClr>
                <a:srgbClr val="333333"/>
              </a:buClr>
              <a:buSzPct val="100000"/>
              <a:buFont typeface="Verdana"/>
              <a:buAutoNum type="alphaUcPeriod"/>
            </a:pPr>
            <a:r>
              <a:rPr lang="en-GB" sz="1700">
                <a:solidFill>
                  <a:srgbClr val="333333"/>
                </a:solidFill>
                <a:highlight>
                  <a:srgbClr val="FFFFFF"/>
                </a:highlight>
                <a:latin typeface="Verdana"/>
                <a:ea typeface="Verdana"/>
                <a:cs typeface="Verdana"/>
                <a:sym typeface="Verdana"/>
              </a:rPr>
              <a:t>In the Azure management portal, set remote debugging to On and set the Visual Studio version to 2013.</a:t>
            </a:r>
          </a:p>
          <a:p>
            <a:pPr indent="-336550" lvl="0" marL="457200" rtl="0" algn="just">
              <a:lnSpc>
                <a:spcPct val="160000"/>
              </a:lnSpc>
              <a:spcBef>
                <a:spcPts val="0"/>
              </a:spcBef>
              <a:spcAft>
                <a:spcPts val="1100"/>
              </a:spcAft>
              <a:buClr>
                <a:srgbClr val="333333"/>
              </a:buClr>
              <a:buSzPct val="100000"/>
              <a:buFont typeface="Verdana"/>
              <a:buAutoNum type="alphaUcPeriod"/>
            </a:pPr>
            <a:r>
              <a:rPr lang="en-GB" sz="1700">
                <a:solidFill>
                  <a:srgbClr val="333333"/>
                </a:solidFill>
                <a:highlight>
                  <a:srgbClr val="FFFFFF"/>
                </a:highlight>
                <a:latin typeface="Verdana"/>
                <a:ea typeface="Verdana"/>
                <a:cs typeface="Verdana"/>
                <a:sym typeface="Verdana"/>
              </a:rPr>
              <a:t>Install the Azure SDK for .NET on the computer that runs Visual Studio.</a:t>
            </a:r>
          </a:p>
          <a:p>
            <a:pPr indent="-336550" lvl="0" marL="457200" rtl="0" algn="just">
              <a:lnSpc>
                <a:spcPct val="160000"/>
              </a:lnSpc>
              <a:spcBef>
                <a:spcPts val="0"/>
              </a:spcBef>
              <a:spcAft>
                <a:spcPts val="1100"/>
              </a:spcAft>
              <a:buClr>
                <a:srgbClr val="333333"/>
              </a:buClr>
              <a:buSzPct val="100000"/>
              <a:buFont typeface="Verdana"/>
              <a:buAutoNum type="alphaUcPeriod"/>
            </a:pPr>
            <a:r>
              <a:rPr lang="en-GB" sz="1700">
                <a:solidFill>
                  <a:srgbClr val="333333"/>
                </a:solidFill>
                <a:highlight>
                  <a:srgbClr val="FFFFFF"/>
                </a:highlight>
                <a:latin typeface="Verdana"/>
                <a:ea typeface="Verdana"/>
                <a:cs typeface="Verdana"/>
                <a:sym typeface="Verdana"/>
              </a:rPr>
              <a:t>In the web.config file for the website, set the debug attribute of the compilation element to true.</a:t>
            </a:r>
          </a:p>
          <a:p>
            <a:pPr indent="-336550" lvl="0" marL="457200" rtl="0" algn="just">
              <a:lnSpc>
                <a:spcPct val="160000"/>
              </a:lnSpc>
              <a:spcBef>
                <a:spcPts val="0"/>
              </a:spcBef>
              <a:spcAft>
                <a:spcPts val="1100"/>
              </a:spcAft>
              <a:buClr>
                <a:srgbClr val="333333"/>
              </a:buClr>
              <a:buSzPct val="100000"/>
              <a:buFont typeface="Verdana"/>
              <a:buAutoNum type="alphaUcPeriod"/>
            </a:pPr>
            <a:r>
              <a:rPr lang="en-GB" sz="1700">
                <a:solidFill>
                  <a:srgbClr val="333333"/>
                </a:solidFill>
                <a:highlight>
                  <a:srgbClr val="FFFFFF"/>
                </a:highlight>
                <a:latin typeface="Verdana"/>
                <a:ea typeface="Verdana"/>
                <a:cs typeface="Verdana"/>
                <a:sym typeface="Verdana"/>
              </a:rPr>
              <a:t>In the Azure management portal, set the web hosting plan to Standard.</a:t>
            </a:r>
          </a:p>
          <a:p>
            <a:pPr lvl="0">
              <a:spcBef>
                <a:spcPts val="0"/>
              </a:spcBef>
              <a:buNone/>
            </a:pPr>
            <a:r>
              <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69250"/>
            <a:ext cx="8520600" cy="572700"/>
          </a:xfrm>
          <a:prstGeom prst="rect">
            <a:avLst/>
          </a:prstGeom>
        </p:spPr>
        <p:txBody>
          <a:bodyPr anchorCtr="0" anchor="t" bIns="91425" lIns="91425" rIns="91425" tIns="91425">
            <a:noAutofit/>
          </a:bodyPr>
          <a:lstStyle/>
          <a:p>
            <a:pPr lvl="0">
              <a:spcBef>
                <a:spcPts val="0"/>
              </a:spcBef>
              <a:buNone/>
            </a:pPr>
            <a:r>
              <a:rPr lang="en-GB" sz="1800">
                <a:solidFill>
                  <a:srgbClr val="333333"/>
                </a:solidFill>
                <a:highlight>
                  <a:srgbClr val="FFFFFF"/>
                </a:highlight>
                <a:latin typeface="Verdana"/>
                <a:ea typeface="Verdana"/>
                <a:cs typeface="Verdana"/>
                <a:sym typeface="Verdana"/>
              </a:rPr>
              <a:t>You need to secure the website.</a:t>
            </a:r>
          </a:p>
        </p:txBody>
      </p:sp>
      <p:pic>
        <p:nvPicPr>
          <p:cNvPr id="227" name="Shape 227"/>
          <p:cNvPicPr preferRelativeResize="0"/>
          <p:nvPr/>
        </p:nvPicPr>
        <p:blipFill>
          <a:blip r:embed="rId3">
            <a:alphaModFix/>
          </a:blip>
          <a:stretch>
            <a:fillRect/>
          </a:stretch>
        </p:blipFill>
        <p:spPr>
          <a:xfrm>
            <a:off x="855162" y="694650"/>
            <a:ext cx="7433674" cy="41922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69250"/>
            <a:ext cx="8520600" cy="572700"/>
          </a:xfrm>
          <a:prstGeom prst="rect">
            <a:avLst/>
          </a:prstGeom>
        </p:spPr>
        <p:txBody>
          <a:bodyPr anchorCtr="0" anchor="t" bIns="91425" lIns="91425" rIns="91425" tIns="91425">
            <a:noAutofit/>
          </a:bodyPr>
          <a:lstStyle/>
          <a:p>
            <a:pPr lvl="0" rtl="0">
              <a:spcBef>
                <a:spcPts val="0"/>
              </a:spcBef>
              <a:buNone/>
            </a:pPr>
            <a:r>
              <a:rPr lang="en-GB" sz="1800">
                <a:solidFill>
                  <a:srgbClr val="333333"/>
                </a:solidFill>
                <a:highlight>
                  <a:srgbClr val="FFFFFF"/>
                </a:highlight>
                <a:latin typeface="Verdana"/>
                <a:ea typeface="Verdana"/>
                <a:cs typeface="Verdana"/>
                <a:sym typeface="Verdana"/>
              </a:rPr>
              <a:t>You need to secure the website.</a:t>
            </a:r>
          </a:p>
        </p:txBody>
      </p:sp>
      <p:pic>
        <p:nvPicPr>
          <p:cNvPr id="233" name="Shape 233"/>
          <p:cNvPicPr preferRelativeResize="0"/>
          <p:nvPr/>
        </p:nvPicPr>
        <p:blipFill>
          <a:blip r:embed="rId3">
            <a:alphaModFix/>
          </a:blip>
          <a:stretch>
            <a:fillRect/>
          </a:stretch>
        </p:blipFill>
        <p:spPr>
          <a:xfrm>
            <a:off x="1232775" y="712150"/>
            <a:ext cx="7348427" cy="4196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206025" y="0"/>
            <a:ext cx="8520600" cy="572700"/>
          </a:xfrm>
          <a:prstGeom prst="rect">
            <a:avLst/>
          </a:prstGeom>
        </p:spPr>
        <p:txBody>
          <a:bodyPr anchorCtr="0" anchor="t" bIns="91425" lIns="91425" rIns="91425" tIns="91425">
            <a:noAutofit/>
          </a:bodyPr>
          <a:lstStyle/>
          <a:p>
            <a:pPr lvl="0">
              <a:spcBef>
                <a:spcPts val="0"/>
              </a:spcBef>
              <a:buNone/>
            </a:pPr>
            <a:r>
              <a:rPr lang="en-GB"/>
              <a:t>Explanation.</a:t>
            </a:r>
          </a:p>
        </p:txBody>
      </p:sp>
      <p:sp>
        <p:nvSpPr>
          <p:cNvPr id="239" name="Shape 239"/>
          <p:cNvSpPr txBox="1"/>
          <p:nvPr>
            <p:ph idx="1" type="body"/>
          </p:nvPr>
        </p:nvSpPr>
        <p:spPr>
          <a:xfrm>
            <a:off x="311700" y="572700"/>
            <a:ext cx="8520600" cy="4465200"/>
          </a:xfrm>
          <a:prstGeom prst="rect">
            <a:avLst/>
          </a:prstGeom>
        </p:spPr>
        <p:txBody>
          <a:bodyPr anchorCtr="0" anchor="t" bIns="91425" lIns="91425" rIns="91425" tIns="91425">
            <a:noAutofit/>
          </a:bodyPr>
          <a:lstStyle/>
          <a:p>
            <a:pPr lvl="0">
              <a:spcBef>
                <a:spcPts val="0"/>
              </a:spcBef>
              <a:buNone/>
            </a:pPr>
            <a:r>
              <a:rPr lang="en-GB" sz="1400"/>
              <a:t>SSL is allowed only in the standard hosting plan. </a:t>
            </a:r>
          </a:p>
          <a:p>
            <a:pPr lvl="0">
              <a:spcBef>
                <a:spcPts val="0"/>
              </a:spcBef>
              <a:buNone/>
            </a:pPr>
            <a:r>
              <a:rPr lang="en-GB" sz="1400">
                <a:solidFill>
                  <a:srgbClr val="222222"/>
                </a:solidFill>
                <a:highlight>
                  <a:srgbClr val="FFFFFF"/>
                </a:highlight>
              </a:rPr>
              <a:t>Because CAs provide the various SSL certificate types at different price points, you should start by deciding what type of SSL certificate to buy. To secure a single domain name (www.contoso.com), you just need a basic certificate. To secure multiple domain names (contoso.com </a:t>
            </a:r>
            <a:r>
              <a:rPr i="1" lang="en-GB" sz="1400">
                <a:solidFill>
                  <a:srgbClr val="222222"/>
                </a:solidFill>
                <a:highlight>
                  <a:srgbClr val="FFFFFF"/>
                </a:highlight>
              </a:rPr>
              <a:t>and</a:t>
            </a:r>
            <a:r>
              <a:rPr lang="en-GB" sz="1400">
                <a:solidFill>
                  <a:srgbClr val="222222"/>
                </a:solidFill>
                <a:highlight>
                  <a:srgbClr val="FFFFFF"/>
                </a:highlight>
              </a:rPr>
              <a:t> www.contoso.com </a:t>
            </a:r>
            <a:r>
              <a:rPr i="1" lang="en-GB" sz="1400">
                <a:solidFill>
                  <a:srgbClr val="222222"/>
                </a:solidFill>
                <a:highlight>
                  <a:srgbClr val="FFFFFF"/>
                </a:highlight>
              </a:rPr>
              <a:t>and</a:t>
            </a:r>
            <a:r>
              <a:rPr lang="en-GB" sz="1400">
                <a:solidFill>
                  <a:srgbClr val="222222"/>
                </a:solidFill>
                <a:highlight>
                  <a:srgbClr val="FFFFFF"/>
                </a:highlight>
              </a:rPr>
              <a:t> mail.contoso.com), you need either a </a:t>
            </a:r>
            <a:r>
              <a:rPr lang="en-GB" sz="1400" u="sng">
                <a:solidFill>
                  <a:srgbClr val="0050C5"/>
                </a:solidFill>
                <a:highlight>
                  <a:srgbClr val="FFFFFF"/>
                </a:highlight>
                <a:hlinkClick r:id="rId3"/>
              </a:rPr>
              <a:t>wildcard certificate</a:t>
            </a:r>
            <a:r>
              <a:rPr lang="en-GB" sz="1400">
                <a:solidFill>
                  <a:srgbClr val="222222"/>
                </a:solidFill>
                <a:highlight>
                  <a:srgbClr val="FFFFFF"/>
                </a:highlight>
              </a:rPr>
              <a:t> or a certificate with </a:t>
            </a:r>
            <a:r>
              <a:rPr lang="en-GB" sz="1400" u="sng">
                <a:solidFill>
                  <a:srgbClr val="0050C5"/>
                </a:solidFill>
                <a:highlight>
                  <a:srgbClr val="FFFFFF"/>
                </a:highlight>
                <a:hlinkClick r:id="rId4"/>
              </a:rPr>
              <a:t>Subject Alternate Name</a:t>
            </a:r>
            <a:r>
              <a:rPr lang="en-GB" sz="1400">
                <a:solidFill>
                  <a:srgbClr val="222222"/>
                </a:solidFill>
                <a:highlight>
                  <a:srgbClr val="FFFFFF"/>
                </a:highlight>
              </a:rPr>
              <a:t> (</a:t>
            </a:r>
            <a:r>
              <a:rPr lang="en-GB" sz="1400">
                <a:solidFill>
                  <a:srgbClr val="222222"/>
                </a:solidFill>
                <a:highlight>
                  <a:srgbClr val="F9F9F9"/>
                </a:highlight>
                <a:latin typeface="Courier New"/>
                <a:ea typeface="Courier New"/>
                <a:cs typeface="Courier New"/>
                <a:sym typeface="Courier New"/>
              </a:rPr>
              <a:t>subjectAltName</a:t>
            </a:r>
            <a:r>
              <a:rPr lang="en-GB" sz="1400">
                <a:solidFill>
                  <a:srgbClr val="222222"/>
                </a:solidFill>
                <a:highlight>
                  <a:srgbClr val="FFFFFF"/>
                </a:highlight>
              </a:rPr>
              <a:t>).</a:t>
            </a:r>
          </a:p>
          <a:p>
            <a:pPr lvl="0">
              <a:spcBef>
                <a:spcPts val="0"/>
              </a:spcBef>
              <a:buNone/>
            </a:pPr>
            <a:r>
              <a:t/>
            </a:r>
            <a:endParaRPr sz="1400">
              <a:solidFill>
                <a:srgbClr val="222222"/>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idx="1" type="body"/>
          </p:nvPr>
        </p:nvSpPr>
        <p:spPr>
          <a:xfrm>
            <a:off x="217750" y="154300"/>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GB">
                <a:solidFill>
                  <a:srgbClr val="222222"/>
                </a:solidFill>
                <a:highlight>
                  <a:srgbClr val="FFFFFF"/>
                </a:highlight>
              </a:rPr>
              <a:t>Adding the SSL config  to web.config</a:t>
            </a:r>
          </a:p>
          <a:p>
            <a:pPr indent="-342900" lvl="0" marL="457200" rtl="0">
              <a:spcBef>
                <a:spcPts val="0"/>
              </a:spcBef>
              <a:spcAft>
                <a:spcPts val="0"/>
              </a:spcAft>
              <a:buClr>
                <a:schemeClr val="dk1"/>
              </a:buClr>
              <a:buSzPct val="100000"/>
              <a:buFont typeface="Verdana"/>
              <a:buAutoNum type="arabicPeriod"/>
            </a:pPr>
            <a:r>
              <a:rPr lang="en-GB">
                <a:solidFill>
                  <a:schemeClr val="dk1"/>
                </a:solidFill>
                <a:latin typeface="Verdana"/>
                <a:ea typeface="Verdana"/>
                <a:cs typeface="Verdana"/>
                <a:sym typeface="Verdana"/>
              </a:rPr>
              <a:t>Open the siteroot/web.config file.</a:t>
            </a:r>
          </a:p>
          <a:p>
            <a:pPr indent="-342900" lvl="0" marL="457200" rtl="0">
              <a:spcBef>
                <a:spcPts val="0"/>
              </a:spcBef>
              <a:spcAft>
                <a:spcPts val="0"/>
              </a:spcAft>
              <a:buClr>
                <a:schemeClr val="dk1"/>
              </a:buClr>
              <a:buSzPct val="100000"/>
              <a:buFont typeface="Verdana"/>
              <a:buAutoNum type="arabicPeriod"/>
            </a:pPr>
            <a:r>
              <a:rPr lang="en-GB">
                <a:solidFill>
                  <a:schemeClr val="dk1"/>
                </a:solidFill>
                <a:latin typeface="Verdana"/>
                <a:ea typeface="Verdana"/>
                <a:cs typeface="Verdana"/>
                <a:sym typeface="Verdana"/>
              </a:rPr>
              <a:t>Find these settings.</a:t>
            </a:r>
          </a:p>
          <a:p>
            <a:pPr indent="-342900" lvl="0" marL="457200" rtl="0">
              <a:spcBef>
                <a:spcPts val="0"/>
              </a:spcBef>
              <a:spcAft>
                <a:spcPts val="0"/>
              </a:spcAft>
              <a:buClr>
                <a:schemeClr val="dk1"/>
              </a:buClr>
              <a:buSzPct val="100000"/>
              <a:buFont typeface="Verdana"/>
              <a:buAutoNum type="arabicPeriod"/>
            </a:pPr>
            <a:r>
              <a:rPr lang="en-GB">
                <a:solidFill>
                  <a:schemeClr val="dk1"/>
                </a:solidFill>
                <a:highlight>
                  <a:srgbClr val="DDDDDD"/>
                </a:highlight>
                <a:latin typeface="Verdana"/>
                <a:ea typeface="Verdana"/>
                <a:cs typeface="Verdana"/>
                <a:sym typeface="Verdana"/>
              </a:rPr>
              <a:t>&lt;add key="ek_UseSSL" value="false" /&gt;</a:t>
            </a:r>
            <a:br>
              <a:rPr lang="en-GB">
                <a:solidFill>
                  <a:schemeClr val="dk1"/>
                </a:solidFill>
                <a:highlight>
                  <a:srgbClr val="DDDDDD"/>
                </a:highlight>
                <a:latin typeface="Verdana"/>
                <a:ea typeface="Verdana"/>
                <a:cs typeface="Verdana"/>
                <a:sym typeface="Verdana"/>
              </a:rPr>
            </a:br>
            <a:r>
              <a:rPr lang="en-GB">
                <a:solidFill>
                  <a:schemeClr val="dk1"/>
                </a:solidFill>
                <a:highlight>
                  <a:srgbClr val="DDDDDD"/>
                </a:highlight>
                <a:latin typeface="Verdana"/>
                <a:ea typeface="Verdana"/>
                <a:cs typeface="Verdana"/>
                <a:sym typeface="Verdana"/>
              </a:rPr>
              <a:t>&lt;add key="ek_SSL_Port" value="443" /&gt;</a:t>
            </a:r>
          </a:p>
          <a:p>
            <a:pPr indent="-342900" lvl="0" marL="457200" rtl="0">
              <a:spcBef>
                <a:spcPts val="0"/>
              </a:spcBef>
              <a:spcAft>
                <a:spcPts val="0"/>
              </a:spcAft>
              <a:buClr>
                <a:schemeClr val="dk1"/>
              </a:buClr>
              <a:buSzPct val="100000"/>
              <a:buFont typeface="Verdana"/>
              <a:buAutoNum type="arabicPeriod"/>
            </a:pPr>
            <a:r>
              <a:rPr lang="en-GB">
                <a:solidFill>
                  <a:schemeClr val="dk1"/>
                </a:solidFill>
                <a:latin typeface="Verdana"/>
                <a:ea typeface="Verdana"/>
                <a:cs typeface="Verdana"/>
                <a:sym typeface="Verdana"/>
              </a:rPr>
              <a:t>Set ek_UseSSL to </a:t>
            </a:r>
            <a:r>
              <a:rPr b="1" lang="en-GB">
                <a:solidFill>
                  <a:schemeClr val="dk1"/>
                </a:solidFill>
                <a:latin typeface="Verdana"/>
                <a:ea typeface="Verdana"/>
                <a:cs typeface="Verdana"/>
                <a:sym typeface="Verdana"/>
              </a:rPr>
              <a:t>true</a:t>
            </a:r>
            <a:r>
              <a:rPr lang="en-GB">
                <a:solidFill>
                  <a:schemeClr val="dk1"/>
                </a:solidFill>
                <a:latin typeface="Verdana"/>
                <a:ea typeface="Verdana"/>
                <a:cs typeface="Verdana"/>
                <a:sym typeface="Verdana"/>
              </a:rPr>
              <a:t>.</a:t>
            </a:r>
          </a:p>
          <a:p>
            <a:pPr indent="-342900" lvl="0" marL="457200" rtl="0">
              <a:spcBef>
                <a:spcPts val="0"/>
              </a:spcBef>
              <a:spcAft>
                <a:spcPts val="0"/>
              </a:spcAft>
              <a:buClr>
                <a:schemeClr val="dk1"/>
              </a:buClr>
              <a:buSzPct val="100000"/>
              <a:buFont typeface="Verdana"/>
              <a:buAutoNum type="arabicPeriod"/>
            </a:pPr>
            <a:r>
              <a:rPr lang="en-GB">
                <a:solidFill>
                  <a:schemeClr val="dk1"/>
                </a:solidFill>
                <a:latin typeface="Verdana"/>
                <a:ea typeface="Verdana"/>
                <a:cs typeface="Verdana"/>
                <a:sym typeface="Verdana"/>
              </a:rPr>
              <a:t>Set the ek_SSL_Port to 443 (unless you specified another SSL port).</a:t>
            </a:r>
          </a:p>
          <a:p>
            <a:pPr indent="-342900" lvl="0" marL="457200" rtl="0">
              <a:spcBef>
                <a:spcPts val="0"/>
              </a:spcBef>
              <a:spcAft>
                <a:spcPts val="0"/>
              </a:spcAft>
              <a:buClr>
                <a:schemeClr val="dk1"/>
              </a:buClr>
              <a:buSzPct val="100000"/>
              <a:buFont typeface="Verdana"/>
              <a:buAutoNum type="arabicPeriod"/>
            </a:pPr>
            <a:r>
              <a:rPr lang="en-GB">
                <a:solidFill>
                  <a:schemeClr val="dk1"/>
                </a:solidFill>
                <a:latin typeface="Verdana"/>
                <a:ea typeface="Verdana"/>
                <a:cs typeface="Verdana"/>
                <a:sym typeface="Verdana"/>
              </a:rPr>
              <a:t>Find the following line: &lt;add key="WSPath" value="http://server name/site name/Workarea/ServerControlWS.asmx" /&gt;</a:t>
            </a:r>
          </a:p>
          <a:p>
            <a:pPr indent="-342900" lvl="0" marL="457200" rtl="0">
              <a:spcBef>
                <a:spcPts val="0"/>
              </a:spcBef>
              <a:spcAft>
                <a:spcPts val="0"/>
              </a:spcAft>
              <a:buClr>
                <a:schemeClr val="dk1"/>
              </a:buClr>
              <a:buSzPct val="100000"/>
              <a:buFont typeface="Verdana"/>
              <a:buAutoNum type="arabicPeriod"/>
            </a:pPr>
            <a:r>
              <a:rPr lang="en-GB">
                <a:solidFill>
                  <a:schemeClr val="dk1"/>
                </a:solidFill>
                <a:latin typeface="Verdana"/>
                <a:ea typeface="Verdana"/>
                <a:cs typeface="Verdana"/>
                <a:sym typeface="Verdana"/>
              </a:rPr>
              <a:t>Change http to http</a:t>
            </a:r>
            <a:r>
              <a:rPr b="1" lang="en-GB">
                <a:solidFill>
                  <a:srgbClr val="FF0000"/>
                </a:solidFill>
                <a:latin typeface="Verdana"/>
                <a:ea typeface="Verdana"/>
                <a:cs typeface="Verdana"/>
                <a:sym typeface="Verdana"/>
              </a:rPr>
              <a:t>s</a:t>
            </a:r>
            <a:r>
              <a:rPr lang="en-GB">
                <a:solidFill>
                  <a:schemeClr val="dk1"/>
                </a:solidFill>
                <a:latin typeface="Verdana"/>
                <a:ea typeface="Verdana"/>
                <a:cs typeface="Verdana"/>
                <a:sym typeface="Verdana"/>
              </a:rPr>
              <a:t>.</a:t>
            </a:r>
          </a:p>
          <a:p>
            <a:pPr indent="-342900" lvl="0" marL="457200" rtl="0">
              <a:spcBef>
                <a:spcPts val="0"/>
              </a:spcBef>
              <a:spcAft>
                <a:spcPts val="0"/>
              </a:spcAft>
              <a:buClr>
                <a:schemeClr val="dk1"/>
              </a:buClr>
              <a:buSzPct val="100000"/>
              <a:buFont typeface="Verdana"/>
              <a:buAutoNum type="arabicPeriod"/>
            </a:pPr>
            <a:r>
              <a:rPr lang="en-GB">
                <a:solidFill>
                  <a:schemeClr val="dk1"/>
                </a:solidFill>
                <a:latin typeface="Verdana"/>
                <a:ea typeface="Verdana"/>
                <a:cs typeface="Verdana"/>
                <a:sym typeface="Verdana"/>
              </a:rPr>
              <a:t>Save and close the file.</a:t>
            </a:r>
          </a:p>
          <a:p>
            <a:pPr lvl="0">
              <a:spcBef>
                <a:spcPts val="0"/>
              </a:spcBef>
              <a:buClr>
                <a:schemeClr val="dk1"/>
              </a:buClr>
              <a:buSzPct val="61111"/>
              <a:buFont typeface="Arial"/>
              <a:buNone/>
            </a:pPr>
            <a:r>
              <a:t/>
            </a:r>
            <a:endParaRPr>
              <a:solidFill>
                <a:srgbClr val="222222"/>
              </a:solidFill>
              <a:highlight>
                <a:srgbClr val="FFFFFF"/>
              </a:highlight>
            </a:endParaRPr>
          </a:p>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sz="1800">
                <a:solidFill>
                  <a:srgbClr val="333333"/>
                </a:solidFill>
                <a:highlight>
                  <a:srgbClr val="FFFFFF"/>
                </a:highlight>
                <a:latin typeface="Verdana"/>
                <a:ea typeface="Verdana"/>
                <a:cs typeface="Verdana"/>
                <a:sym typeface="Verdana"/>
              </a:rPr>
              <a:t>You need to deploy the FileProcessor.exe program.</a:t>
            </a:r>
          </a:p>
        </p:txBody>
      </p:sp>
      <p:pic>
        <p:nvPicPr>
          <p:cNvPr id="250" name="Shape 250"/>
          <p:cNvPicPr preferRelativeResize="0"/>
          <p:nvPr/>
        </p:nvPicPr>
        <p:blipFill>
          <a:blip r:embed="rId3">
            <a:alphaModFix/>
          </a:blip>
          <a:stretch>
            <a:fillRect/>
          </a:stretch>
        </p:blipFill>
        <p:spPr>
          <a:xfrm>
            <a:off x="778112" y="1017725"/>
            <a:ext cx="7587784" cy="39733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56" name="Shape 2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57" name="Shape 257"/>
          <p:cNvPicPr preferRelativeResize="0"/>
          <p:nvPr/>
        </p:nvPicPr>
        <p:blipFill>
          <a:blip r:embed="rId3">
            <a:alphaModFix/>
          </a:blip>
          <a:stretch>
            <a:fillRect/>
          </a:stretch>
        </p:blipFill>
        <p:spPr>
          <a:xfrm>
            <a:off x="0" y="253827"/>
            <a:ext cx="9143999" cy="47882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Explanation</a:t>
            </a:r>
          </a:p>
        </p:txBody>
      </p:sp>
      <p:sp>
        <p:nvSpPr>
          <p:cNvPr id="263" name="Shape 2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sz="1400">
                <a:solidFill>
                  <a:srgbClr val="333333"/>
                </a:solidFill>
                <a:highlight>
                  <a:srgbClr val="FFFFFF"/>
                </a:highlight>
                <a:latin typeface="Verdana"/>
                <a:ea typeface="Verdana"/>
                <a:cs typeface="Verdana"/>
                <a:sym typeface="Verdana"/>
              </a:rPr>
              <a:t>“The custom executable must run continuously and must be deployed as an Azure web job named FileProcessor”</a:t>
            </a:r>
          </a:p>
          <a:p>
            <a:pPr lvl="0">
              <a:spcBef>
                <a:spcPts val="0"/>
              </a:spcBef>
              <a:buNone/>
            </a:pPr>
            <a:r>
              <a:rPr lang="en-GB" sz="1400">
                <a:solidFill>
                  <a:srgbClr val="333333"/>
                </a:solidFill>
                <a:highlight>
                  <a:srgbClr val="FFFFFF"/>
                </a:highlight>
                <a:latin typeface="Verdana"/>
                <a:ea typeface="Verdana"/>
                <a:cs typeface="Verdana"/>
                <a:sym typeface="Verdana"/>
              </a:rPr>
              <a:t>Cointinuous job so inside continuous folder.Deployment should be done after build.</a:t>
            </a:r>
          </a:p>
          <a:p>
            <a:pPr lvl="0" rtl="0">
              <a:spcBef>
                <a:spcPts val="0"/>
              </a:spcBef>
              <a:spcAft>
                <a:spcPts val="0"/>
              </a:spcAft>
              <a:buNone/>
            </a:pPr>
            <a:r>
              <a:rPr lang="en-GB" sz="1200">
                <a:solidFill>
                  <a:srgbClr val="222222"/>
                </a:solidFill>
                <a:highlight>
                  <a:srgbClr val="FFFFFF"/>
                </a:highlight>
              </a:rPr>
              <a:t>When Visual Studio deploys a WebJobs-enabled Console Application project, it performs two tasks:</a:t>
            </a:r>
          </a:p>
          <a:p>
            <a:pPr indent="0" lvl="0" marL="177800" rtl="0">
              <a:spcBef>
                <a:spcPts val="300"/>
              </a:spcBef>
              <a:spcAft>
                <a:spcPts val="0"/>
              </a:spcAft>
              <a:buNone/>
            </a:pPr>
            <a:r>
              <a:rPr lang="en-GB" sz="1000">
                <a:solidFill>
                  <a:srgbClr val="222222"/>
                </a:solidFill>
              </a:rPr>
              <a:t>·</a:t>
            </a:r>
            <a:r>
              <a:rPr lang="en-GB" sz="700">
                <a:solidFill>
                  <a:srgbClr val="222222"/>
                </a:solidFill>
                <a:latin typeface="Times New Roman"/>
                <a:ea typeface="Times New Roman"/>
                <a:cs typeface="Times New Roman"/>
                <a:sym typeface="Times New Roman"/>
              </a:rPr>
              <a:t>                        </a:t>
            </a:r>
            <a:r>
              <a:rPr lang="en-GB" sz="1200">
                <a:solidFill>
                  <a:srgbClr val="222222"/>
                </a:solidFill>
              </a:rPr>
              <a:t>Copies runtime files to the appropriate folder in the web app (</a:t>
            </a:r>
            <a:r>
              <a:rPr i="1" lang="en-GB" sz="1200">
                <a:solidFill>
                  <a:srgbClr val="222222"/>
                </a:solidFill>
              </a:rPr>
              <a:t>App_Data/jobs/continuous</a:t>
            </a:r>
            <a:r>
              <a:rPr lang="en-GB" sz="1200">
                <a:solidFill>
                  <a:srgbClr val="222222"/>
                </a:solidFill>
              </a:rPr>
              <a:t> for continuous WebJobs, </a:t>
            </a:r>
            <a:r>
              <a:rPr i="1" lang="en-GB" sz="1200">
                <a:solidFill>
                  <a:srgbClr val="222222"/>
                </a:solidFill>
              </a:rPr>
              <a:t>App_Data/jobs/triggered</a:t>
            </a:r>
            <a:r>
              <a:rPr lang="en-GB" sz="1200">
                <a:solidFill>
                  <a:srgbClr val="222222"/>
                </a:solidFill>
              </a:rPr>
              <a:t> for scheduled and on-demand WebJobs).</a:t>
            </a:r>
          </a:p>
          <a:p>
            <a:pPr indent="0" lvl="0" marL="177800" rtl="0">
              <a:spcBef>
                <a:spcPts val="300"/>
              </a:spcBef>
              <a:spcAft>
                <a:spcPts val="0"/>
              </a:spcAft>
              <a:buNone/>
            </a:pPr>
            <a:r>
              <a:rPr lang="en-GB" sz="1000">
                <a:solidFill>
                  <a:srgbClr val="222222"/>
                </a:solidFill>
              </a:rPr>
              <a:t>·</a:t>
            </a:r>
            <a:r>
              <a:rPr lang="en-GB" sz="700">
                <a:solidFill>
                  <a:srgbClr val="222222"/>
                </a:solidFill>
                <a:latin typeface="Times New Roman"/>
                <a:ea typeface="Times New Roman"/>
                <a:cs typeface="Times New Roman"/>
                <a:sym typeface="Times New Roman"/>
              </a:rPr>
              <a:t>                        </a:t>
            </a:r>
            <a:r>
              <a:rPr lang="en-GB" sz="1200">
                <a:solidFill>
                  <a:srgbClr val="222222"/>
                </a:solidFill>
              </a:rPr>
              <a:t>Sets up </a:t>
            </a:r>
            <a:r>
              <a:rPr lang="en-GB" sz="1200" u="sng">
                <a:solidFill>
                  <a:srgbClr val="007BB8"/>
                </a:solidFill>
                <a:hlinkClick r:id="rId3"/>
              </a:rPr>
              <a:t>Azure Scheduler jobs</a:t>
            </a:r>
            <a:r>
              <a:rPr lang="en-GB" sz="1200">
                <a:solidFill>
                  <a:srgbClr val="222222"/>
                </a:solidFill>
              </a:rPr>
              <a:t> for WebJobs that are scheduled to run at particular times. (This is not needed for continuous WebJobs.)</a:t>
            </a:r>
          </a:p>
          <a:p>
            <a:pPr lvl="0" rtl="0">
              <a:spcBef>
                <a:spcPts val="0"/>
              </a:spcBef>
              <a:spcAft>
                <a:spcPts val="0"/>
              </a:spcAft>
              <a:buNone/>
            </a:pPr>
            <a:r>
              <a:rPr lang="en-GB" sz="1200">
                <a:solidFill>
                  <a:srgbClr val="222222"/>
                </a:solidFill>
              </a:rPr>
              <a:t>+</a:t>
            </a:r>
          </a:p>
          <a:p>
            <a:pPr lvl="0" rtl="0">
              <a:spcBef>
                <a:spcPts val="0"/>
              </a:spcBef>
              <a:spcAft>
                <a:spcPts val="0"/>
              </a:spcAft>
              <a:buNone/>
            </a:pPr>
            <a:r>
              <a:rPr lang="en-GB" sz="1200">
                <a:solidFill>
                  <a:srgbClr val="222222"/>
                </a:solidFill>
              </a:rPr>
              <a:t>A WebJobs-enabled project has the following items added to it:</a:t>
            </a:r>
          </a:p>
          <a:p>
            <a:pPr indent="0" lvl="0" marL="177800" rtl="0">
              <a:spcBef>
                <a:spcPts val="300"/>
              </a:spcBef>
              <a:spcAft>
                <a:spcPts val="0"/>
              </a:spcAft>
              <a:buNone/>
            </a:pPr>
            <a:r>
              <a:rPr lang="en-GB" sz="1000">
                <a:solidFill>
                  <a:srgbClr val="222222"/>
                </a:solidFill>
              </a:rPr>
              <a:t>·</a:t>
            </a:r>
            <a:r>
              <a:rPr lang="en-GB" sz="700">
                <a:solidFill>
                  <a:srgbClr val="222222"/>
                </a:solidFill>
                <a:latin typeface="Times New Roman"/>
                <a:ea typeface="Times New Roman"/>
                <a:cs typeface="Times New Roman"/>
                <a:sym typeface="Times New Roman"/>
              </a:rPr>
              <a:t>                        </a:t>
            </a:r>
            <a:r>
              <a:rPr lang="en-GB" sz="1200">
                <a:solidFill>
                  <a:srgbClr val="222222"/>
                </a:solidFill>
              </a:rPr>
              <a:t>The </a:t>
            </a:r>
            <a:r>
              <a:rPr lang="en-GB" sz="1200" u="sng">
                <a:solidFill>
                  <a:srgbClr val="007BB8"/>
                </a:solidFill>
                <a:hlinkClick r:id="rId4"/>
              </a:rPr>
              <a:t>Microsoft.Web.WebJobs.Publish</a:t>
            </a:r>
            <a:r>
              <a:rPr lang="en-GB" sz="1200">
                <a:solidFill>
                  <a:srgbClr val="222222"/>
                </a:solidFill>
              </a:rPr>
              <a:t> NuGet package.</a:t>
            </a:r>
          </a:p>
          <a:p>
            <a:pPr indent="0" lvl="0" marL="177800" rtl="0">
              <a:spcBef>
                <a:spcPts val="300"/>
              </a:spcBef>
              <a:spcAft>
                <a:spcPts val="0"/>
              </a:spcAft>
              <a:buNone/>
            </a:pPr>
            <a:r>
              <a:rPr lang="en-GB" sz="1000">
                <a:solidFill>
                  <a:srgbClr val="222222"/>
                </a:solidFill>
              </a:rPr>
              <a:t>·</a:t>
            </a:r>
            <a:r>
              <a:rPr lang="en-GB" sz="700">
                <a:solidFill>
                  <a:srgbClr val="222222"/>
                </a:solidFill>
                <a:latin typeface="Times New Roman"/>
                <a:ea typeface="Times New Roman"/>
                <a:cs typeface="Times New Roman"/>
                <a:sym typeface="Times New Roman"/>
              </a:rPr>
              <a:t>                        </a:t>
            </a:r>
            <a:r>
              <a:rPr lang="en-GB" sz="1200">
                <a:solidFill>
                  <a:srgbClr val="222222"/>
                </a:solidFill>
              </a:rPr>
              <a:t>A </a:t>
            </a:r>
            <a:r>
              <a:rPr lang="en-GB" sz="1200" u="sng">
                <a:solidFill>
                  <a:srgbClr val="007BB8"/>
                </a:solidFill>
                <a:hlinkClick r:id="rId5"/>
              </a:rPr>
              <a:t>webjob-publish-settings.json</a:t>
            </a:r>
            <a:r>
              <a:rPr lang="en-GB" sz="1200">
                <a:solidFill>
                  <a:srgbClr val="222222"/>
                </a:solidFill>
              </a:rPr>
              <a:t> file that contains depl</a:t>
            </a:r>
            <a:r>
              <a:rPr lang="en-GB" sz="1200">
                <a:solidFill>
                  <a:srgbClr val="222222"/>
                </a:solidFill>
                <a:highlight>
                  <a:srgbClr val="FFFFFF"/>
                </a:highlight>
              </a:rPr>
              <a:t>oyment and scheduler settings.</a:t>
            </a:r>
          </a:p>
          <a:p>
            <a:pPr lvl="0">
              <a:spcBef>
                <a:spcPts val="0"/>
              </a:spcBef>
              <a:buNone/>
            </a:pPr>
            <a:r>
              <a:t/>
            </a:r>
            <a:endParaRPr sz="1400">
              <a:solidFill>
                <a:srgbClr val="333333"/>
              </a:solidFill>
              <a:highlight>
                <a:srgbClr val="FFFFFF"/>
              </a:highlight>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269" name="Shape 2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270" name="Shape 270"/>
          <p:cNvPicPr preferRelativeResize="0"/>
          <p:nvPr/>
        </p:nvPicPr>
        <p:blipFill>
          <a:blip r:embed="rId3">
            <a:alphaModFix/>
          </a:blip>
          <a:stretch>
            <a:fillRect/>
          </a:stretch>
        </p:blipFill>
        <p:spPr>
          <a:xfrm>
            <a:off x="862012" y="661987"/>
            <a:ext cx="7419975" cy="381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35075"/>
            <a:ext cx="8520600" cy="4371900"/>
          </a:xfrm>
          <a:prstGeom prst="rect">
            <a:avLst/>
          </a:prstGeom>
        </p:spPr>
        <p:txBody>
          <a:bodyPr anchorCtr="0" anchor="t" bIns="91425" lIns="91425" rIns="91425" tIns="91425">
            <a:noAutofit/>
          </a:bodyPr>
          <a:lstStyle/>
          <a:p>
            <a:pPr lvl="0" rtl="0" algn="just">
              <a:lnSpc>
                <a:spcPct val="160000"/>
              </a:lnSpc>
              <a:spcBef>
                <a:spcPts val="0"/>
              </a:spcBef>
              <a:spcAft>
                <a:spcPts val="1100"/>
              </a:spcAft>
              <a:buNone/>
            </a:pPr>
            <a:r>
              <a:rPr lang="en-GB" sz="1700">
                <a:solidFill>
                  <a:srgbClr val="333333"/>
                </a:solidFill>
                <a:highlight>
                  <a:srgbClr val="FFFFFF"/>
                </a:highlight>
                <a:latin typeface="Verdana"/>
                <a:ea typeface="Verdana"/>
                <a:cs typeface="Verdana"/>
                <a:sym typeface="Verdana"/>
              </a:rPr>
              <a:t>Q1) You need to debug the website remotely. Which three actions should you take? Each correct answer presents part of the solution.</a:t>
            </a:r>
          </a:p>
          <a:p>
            <a:pPr indent="-336550" lvl="0" marL="457200" rtl="0" algn="just">
              <a:lnSpc>
                <a:spcPct val="160000"/>
              </a:lnSpc>
              <a:spcBef>
                <a:spcPts val="0"/>
              </a:spcBef>
              <a:spcAft>
                <a:spcPts val="1100"/>
              </a:spcAft>
              <a:buClr>
                <a:srgbClr val="333333"/>
              </a:buClr>
              <a:buSzPct val="100000"/>
              <a:buFont typeface="Verdana"/>
              <a:buAutoNum type="alphaUcPeriod"/>
            </a:pPr>
            <a:r>
              <a:rPr lang="en-GB" sz="1700">
                <a:solidFill>
                  <a:srgbClr val="333333"/>
                </a:solidFill>
                <a:highlight>
                  <a:srgbClr val="FFFFFF"/>
                </a:highlight>
                <a:latin typeface="Verdana"/>
                <a:ea typeface="Verdana"/>
                <a:cs typeface="Verdana"/>
                <a:sym typeface="Verdana"/>
              </a:rPr>
              <a:t>In the Azure management portal, configure a monitoring endpoint.</a:t>
            </a:r>
          </a:p>
          <a:p>
            <a:pPr indent="-336550" lvl="0" marL="457200" rtl="0" algn="just">
              <a:lnSpc>
                <a:spcPct val="160000"/>
              </a:lnSpc>
              <a:spcBef>
                <a:spcPts val="0"/>
              </a:spcBef>
              <a:spcAft>
                <a:spcPts val="1100"/>
              </a:spcAft>
              <a:buClr>
                <a:srgbClr val="333333"/>
              </a:buClr>
              <a:buSzPct val="100000"/>
              <a:buFont typeface="Verdana"/>
              <a:buAutoNum type="alphaUcPeriod"/>
            </a:pPr>
            <a:r>
              <a:rPr b="1" lang="en-GB" sz="1700">
                <a:solidFill>
                  <a:srgbClr val="333333"/>
                </a:solidFill>
                <a:highlight>
                  <a:srgbClr val="FFFFFF"/>
                </a:highlight>
                <a:latin typeface="Verdana"/>
                <a:ea typeface="Verdana"/>
                <a:cs typeface="Verdana"/>
                <a:sym typeface="Verdana"/>
              </a:rPr>
              <a:t>In the Azure management portal, set remote debugging to On and set the Visual Studio version to 2013.</a:t>
            </a:r>
          </a:p>
          <a:p>
            <a:pPr indent="-336550" lvl="0" marL="457200" rtl="0" algn="just">
              <a:lnSpc>
                <a:spcPct val="160000"/>
              </a:lnSpc>
              <a:spcBef>
                <a:spcPts val="0"/>
              </a:spcBef>
              <a:spcAft>
                <a:spcPts val="1100"/>
              </a:spcAft>
              <a:buClr>
                <a:srgbClr val="333333"/>
              </a:buClr>
              <a:buSzPct val="100000"/>
              <a:buFont typeface="Verdana"/>
              <a:buAutoNum type="alphaUcPeriod"/>
            </a:pPr>
            <a:r>
              <a:rPr b="1" lang="en-GB" sz="1700">
                <a:solidFill>
                  <a:srgbClr val="333333"/>
                </a:solidFill>
                <a:highlight>
                  <a:srgbClr val="FFFFFF"/>
                </a:highlight>
                <a:latin typeface="Verdana"/>
                <a:ea typeface="Verdana"/>
                <a:cs typeface="Verdana"/>
                <a:sym typeface="Verdana"/>
              </a:rPr>
              <a:t>Install the Azure SDK for .NET on the computer that runs Visual Studio.</a:t>
            </a:r>
          </a:p>
          <a:p>
            <a:pPr indent="-336550" lvl="0" marL="457200" rtl="0" algn="just">
              <a:lnSpc>
                <a:spcPct val="160000"/>
              </a:lnSpc>
              <a:spcBef>
                <a:spcPts val="0"/>
              </a:spcBef>
              <a:spcAft>
                <a:spcPts val="1100"/>
              </a:spcAft>
              <a:buClr>
                <a:srgbClr val="333333"/>
              </a:buClr>
              <a:buSzPct val="100000"/>
              <a:buFont typeface="Verdana"/>
              <a:buAutoNum type="alphaUcPeriod"/>
            </a:pPr>
            <a:r>
              <a:rPr b="1" lang="en-GB" sz="1700">
                <a:solidFill>
                  <a:srgbClr val="333333"/>
                </a:solidFill>
                <a:highlight>
                  <a:srgbClr val="FFFFFF"/>
                </a:highlight>
                <a:latin typeface="Verdana"/>
                <a:ea typeface="Verdana"/>
                <a:cs typeface="Verdana"/>
                <a:sym typeface="Verdana"/>
              </a:rPr>
              <a:t>In the web.config file for the website, set the debug attribute of the compilation element to true.</a:t>
            </a:r>
          </a:p>
          <a:p>
            <a:pPr indent="-336550" lvl="0" marL="457200" rtl="0" algn="just">
              <a:lnSpc>
                <a:spcPct val="160000"/>
              </a:lnSpc>
              <a:spcBef>
                <a:spcPts val="0"/>
              </a:spcBef>
              <a:spcAft>
                <a:spcPts val="1100"/>
              </a:spcAft>
              <a:buClr>
                <a:srgbClr val="333333"/>
              </a:buClr>
              <a:buSzPct val="100000"/>
              <a:buFont typeface="Verdana"/>
              <a:buAutoNum type="alphaUcPeriod"/>
            </a:pPr>
            <a:r>
              <a:rPr lang="en-GB" sz="1700">
                <a:solidFill>
                  <a:srgbClr val="333333"/>
                </a:solidFill>
                <a:highlight>
                  <a:srgbClr val="FFFFFF"/>
                </a:highlight>
                <a:latin typeface="Verdana"/>
                <a:ea typeface="Verdana"/>
                <a:cs typeface="Verdana"/>
                <a:sym typeface="Verdana"/>
              </a:rPr>
              <a:t>In the Azure management portal, set the web hosting plan to Standard.</a:t>
            </a:r>
          </a:p>
          <a:p>
            <a:pPr lvl="0" rtl="0">
              <a:spcBef>
                <a:spcPts val="0"/>
              </a:spcBef>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Explanation</a:t>
            </a:r>
          </a:p>
        </p:txBody>
      </p:sp>
      <p:sp>
        <p:nvSpPr>
          <p:cNvPr id="77" name="Shape 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sz="1400">
                <a:solidFill>
                  <a:srgbClr val="333333"/>
                </a:solidFill>
                <a:highlight>
                  <a:srgbClr val="FFFFFF"/>
                </a:highlight>
                <a:latin typeface="Verdana"/>
                <a:ea typeface="Verdana"/>
                <a:cs typeface="Verdana"/>
                <a:sym typeface="Verdana"/>
              </a:rPr>
              <a:t> “You must develop the website by using Microsoft Visual Studio 2013.”</a:t>
            </a:r>
          </a:p>
          <a:p>
            <a:pPr lvl="0">
              <a:spcBef>
                <a:spcPts val="0"/>
              </a:spcBef>
              <a:buNone/>
            </a:pPr>
            <a:r>
              <a:rPr lang="en-GB">
                <a:solidFill>
                  <a:srgbClr val="333333"/>
                </a:solidFill>
                <a:highlight>
                  <a:srgbClr val="FFFFFF"/>
                </a:highlight>
                <a:latin typeface="Verdana"/>
                <a:ea typeface="Verdana"/>
                <a:cs typeface="Verdana"/>
                <a:sym typeface="Verdana"/>
              </a:rPr>
              <a:t>Because the Website is developed in the visual studio 2013, we can debug the website by setting debugging on in the setting of the webpage. </a:t>
            </a:r>
          </a:p>
          <a:p>
            <a:pPr lvl="0">
              <a:spcBef>
                <a:spcPts val="0"/>
              </a:spcBef>
              <a:buNone/>
            </a:pPr>
            <a:r>
              <a:rPr lang="en-GB">
                <a:solidFill>
                  <a:srgbClr val="333333"/>
                </a:solidFill>
                <a:highlight>
                  <a:srgbClr val="FFFFFF"/>
                </a:highlight>
                <a:latin typeface="Verdana"/>
                <a:ea typeface="Verdana"/>
                <a:cs typeface="Verdana"/>
                <a:sym typeface="Verdana"/>
              </a:rPr>
              <a:t>We would need a VS2013 with Azure SDK for the debugging and we need to specify in the Web.config file to enable debug as true </a:t>
            </a:r>
          </a:p>
          <a:p>
            <a:pPr lvl="0">
              <a:spcBef>
                <a:spcPts val="0"/>
              </a:spcBef>
              <a:buNone/>
            </a:pPr>
            <a:r>
              <a:rPr lang="en-GB">
                <a:solidFill>
                  <a:srgbClr val="333333"/>
                </a:solidFill>
                <a:highlight>
                  <a:srgbClr val="FFFFFF"/>
                </a:highlight>
                <a:latin typeface="Verdana"/>
                <a:ea typeface="Verdana"/>
                <a:cs typeface="Verdana"/>
                <a:sym typeface="Verdana"/>
              </a:rPr>
              <a:t>Links: https://msdn.microsoft.com/en-us/library/e8z01xdh.aspx</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84" name="Shape 84"/>
          <p:cNvPicPr preferRelativeResize="0"/>
          <p:nvPr/>
        </p:nvPicPr>
        <p:blipFill>
          <a:blip r:embed="rId3">
            <a:alphaModFix/>
          </a:blip>
          <a:stretch>
            <a:fillRect/>
          </a:stretch>
        </p:blipFill>
        <p:spPr>
          <a:xfrm>
            <a:off x="1013000" y="361550"/>
            <a:ext cx="6549850" cy="406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160075" y="48450"/>
            <a:ext cx="8520600" cy="572700"/>
          </a:xfrm>
          <a:prstGeom prst="rect">
            <a:avLst/>
          </a:prstGeom>
        </p:spPr>
        <p:txBody>
          <a:bodyPr anchorCtr="0" anchor="t" bIns="91425" lIns="91425" rIns="91425" tIns="91425">
            <a:noAutofit/>
          </a:bodyPr>
          <a:lstStyle/>
          <a:p>
            <a:pPr lvl="0">
              <a:spcBef>
                <a:spcPts val="0"/>
              </a:spcBef>
              <a:buNone/>
            </a:pPr>
            <a:r>
              <a:rPr lang="en-GB" sz="1800">
                <a:solidFill>
                  <a:srgbClr val="333333"/>
                </a:solidFill>
                <a:highlight>
                  <a:srgbClr val="FFFFFF"/>
                </a:highlight>
                <a:latin typeface="Verdana"/>
                <a:ea typeface="Verdana"/>
                <a:cs typeface="Verdana"/>
                <a:sym typeface="Verdana"/>
              </a:rPr>
              <a:t>Q2) You need to implement endpoint monitoring.</a:t>
            </a:r>
          </a:p>
        </p:txBody>
      </p:sp>
      <p:pic>
        <p:nvPicPr>
          <p:cNvPr id="90" name="Shape 90"/>
          <p:cNvPicPr preferRelativeResize="0"/>
          <p:nvPr/>
        </p:nvPicPr>
        <p:blipFill>
          <a:blip r:embed="rId3">
            <a:alphaModFix/>
          </a:blip>
          <a:stretch>
            <a:fillRect/>
          </a:stretch>
        </p:blipFill>
        <p:spPr>
          <a:xfrm>
            <a:off x="1995174" y="454875"/>
            <a:ext cx="4314650" cy="4688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160075" y="48450"/>
            <a:ext cx="8520600" cy="572700"/>
          </a:xfrm>
          <a:prstGeom prst="rect">
            <a:avLst/>
          </a:prstGeom>
        </p:spPr>
        <p:txBody>
          <a:bodyPr anchorCtr="0" anchor="t" bIns="91425" lIns="91425" rIns="91425" tIns="91425">
            <a:noAutofit/>
          </a:bodyPr>
          <a:lstStyle/>
          <a:p>
            <a:pPr lvl="0" rtl="0">
              <a:spcBef>
                <a:spcPts val="0"/>
              </a:spcBef>
              <a:buNone/>
            </a:pPr>
            <a:r>
              <a:rPr lang="en-GB" sz="1800">
                <a:solidFill>
                  <a:srgbClr val="333333"/>
                </a:solidFill>
                <a:highlight>
                  <a:srgbClr val="FFFFFF"/>
                </a:highlight>
                <a:latin typeface="Verdana"/>
                <a:ea typeface="Verdana"/>
                <a:cs typeface="Verdana"/>
                <a:sym typeface="Verdana"/>
              </a:rPr>
              <a:t>Q2) You need to implement endpoint monitoring.</a:t>
            </a:r>
          </a:p>
        </p:txBody>
      </p:sp>
      <p:pic>
        <p:nvPicPr>
          <p:cNvPr id="96" name="Shape 96"/>
          <p:cNvPicPr preferRelativeResize="0"/>
          <p:nvPr/>
        </p:nvPicPr>
        <p:blipFill>
          <a:blip r:embed="rId3">
            <a:alphaModFix/>
          </a:blip>
          <a:stretch>
            <a:fillRect/>
          </a:stretch>
        </p:blipFill>
        <p:spPr>
          <a:xfrm>
            <a:off x="2566700" y="466025"/>
            <a:ext cx="4081349" cy="467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Explanation</a:t>
            </a: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sz="1400">
                <a:solidFill>
                  <a:srgbClr val="333333"/>
                </a:solidFill>
                <a:highlight>
                  <a:srgbClr val="FFFFFF"/>
                </a:highlight>
                <a:latin typeface="Verdana"/>
                <a:ea typeface="Verdana"/>
                <a:cs typeface="Verdana"/>
                <a:sym typeface="Verdana"/>
              </a:rPr>
              <a:t>“The website must use port 6000 with UDP to submit information to another process. This port must be actively monitored by using the same external port number.”</a:t>
            </a:r>
          </a:p>
          <a:p>
            <a:pPr lvl="0">
              <a:spcBef>
                <a:spcPts val="0"/>
              </a:spcBef>
              <a:buNone/>
            </a:pPr>
            <a:r>
              <a:rPr lang="en-GB">
                <a:solidFill>
                  <a:srgbClr val="333333"/>
                </a:solidFill>
                <a:highlight>
                  <a:srgbClr val="FFFFFF"/>
                </a:highlight>
                <a:latin typeface="Verdana"/>
                <a:ea typeface="Verdana"/>
                <a:cs typeface="Verdana"/>
                <a:sym typeface="Verdana"/>
              </a:rPr>
              <a:t>As the Question specifies we need to Implement End Point monitoring with UDP protocol and the Internal port number is 6000 and external port number is also 6000.</a:t>
            </a:r>
          </a:p>
          <a:p>
            <a:pPr lvl="0">
              <a:spcBef>
                <a:spcPts val="0"/>
              </a:spcBef>
              <a:buNone/>
            </a:pPr>
            <a:r>
              <a:t/>
            </a:r>
            <a:endParaRPr sz="1400">
              <a:solidFill>
                <a:srgbClr val="333333"/>
              </a:solidFill>
              <a:highlight>
                <a:srgbClr val="FFFFFF"/>
              </a:highlight>
              <a:latin typeface="Verdana"/>
              <a:ea typeface="Verdana"/>
              <a:cs typeface="Verdana"/>
              <a:sym typeface="Verdana"/>
            </a:endParaRPr>
          </a:p>
          <a:p>
            <a:pPr lvl="0">
              <a:spcBef>
                <a:spcPts val="0"/>
              </a:spcBef>
              <a:buNone/>
            </a:pPr>
            <a:r>
              <a:t/>
            </a:r>
            <a:endParaRPr sz="1400">
              <a:solidFill>
                <a:srgbClr val="333333"/>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