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GB"/>
              <a:t>Case Study - 1</a:t>
            </a:r>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r>
              <a:rPr lang="en-GB"/>
              <a:t>Web Based Solution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109" name="Shape 10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10" name="Shape 110"/>
          <p:cNvPicPr preferRelativeResize="0"/>
          <p:nvPr/>
        </p:nvPicPr>
        <p:blipFill>
          <a:blip r:embed="rId3">
            <a:alphaModFix/>
          </a:blip>
          <a:stretch>
            <a:fillRect/>
          </a:stretch>
        </p:blipFill>
        <p:spPr>
          <a:xfrm>
            <a:off x="79574" y="244949"/>
            <a:ext cx="9869025" cy="4222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116" name="Shape 11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17" name="Shape 117"/>
          <p:cNvPicPr preferRelativeResize="0"/>
          <p:nvPr/>
        </p:nvPicPr>
        <p:blipFill>
          <a:blip r:embed="rId3">
            <a:alphaModFix/>
          </a:blip>
          <a:stretch>
            <a:fillRect/>
          </a:stretch>
        </p:blipFill>
        <p:spPr>
          <a:xfrm>
            <a:off x="408200" y="118450"/>
            <a:ext cx="5014424" cy="4873425"/>
          </a:xfrm>
          <a:prstGeom prst="rect">
            <a:avLst/>
          </a:prstGeom>
          <a:noFill/>
          <a:ln>
            <a:noFill/>
          </a:ln>
        </p:spPr>
      </p:pic>
      <p:sp>
        <p:nvSpPr>
          <p:cNvPr id="118" name="Shape 118"/>
          <p:cNvSpPr/>
          <p:nvPr/>
        </p:nvSpPr>
        <p:spPr>
          <a:xfrm>
            <a:off x="3743900" y="2041050"/>
            <a:ext cx="979800" cy="268200"/>
          </a:xfrm>
          <a:prstGeom prst="lef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txBox="1"/>
          <p:nvPr/>
        </p:nvSpPr>
        <p:spPr>
          <a:xfrm>
            <a:off x="5120175" y="2029400"/>
            <a:ext cx="3534000" cy="1061400"/>
          </a:xfrm>
          <a:prstGeom prst="rect">
            <a:avLst/>
          </a:prstGeom>
          <a:noFill/>
          <a:ln>
            <a:noFill/>
          </a:ln>
        </p:spPr>
        <p:txBody>
          <a:bodyPr lIns="91425" tIns="91425" rIns="91425" bIns="91425" anchor="t" anchorCtr="0">
            <a:noAutofit/>
          </a:bodyPr>
          <a:lstStyle/>
          <a:p>
            <a:pPr lvl="0">
              <a:spcBef>
                <a:spcPts val="0"/>
              </a:spcBef>
              <a:buNone/>
            </a:pPr>
            <a:r>
              <a:rPr lang="en-GB" b="1"/>
              <a:t>Exclude-a-property-from-being-persisted-i</a:t>
            </a:r>
            <a:r>
              <a:rPr lang="en-GB" b="1">
                <a:solidFill>
                  <a:schemeClr val="dk1"/>
                </a:solidFill>
              </a:rPr>
              <a:t>n-azure-table-storage. Subject is use</a:t>
            </a:r>
            <a:r>
              <a:rPr lang="en-GB" b="1"/>
              <a:t>d as the ROWKEY</a:t>
            </a:r>
          </a:p>
        </p:txBody>
      </p:sp>
      <p:sp>
        <p:nvSpPr>
          <p:cNvPr id="120" name="Shape 120"/>
          <p:cNvSpPr/>
          <p:nvPr/>
        </p:nvSpPr>
        <p:spPr>
          <a:xfrm>
            <a:off x="3791350" y="3476425"/>
            <a:ext cx="979800" cy="268200"/>
          </a:xfrm>
          <a:prstGeom prst="lef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txBox="1"/>
          <p:nvPr/>
        </p:nvSpPr>
        <p:spPr>
          <a:xfrm>
            <a:off x="5120175" y="3266475"/>
            <a:ext cx="3534000" cy="1061400"/>
          </a:xfrm>
          <a:prstGeom prst="rect">
            <a:avLst/>
          </a:prstGeom>
          <a:noFill/>
          <a:ln>
            <a:noFill/>
          </a:ln>
        </p:spPr>
        <p:txBody>
          <a:bodyPr lIns="91425" tIns="91425" rIns="91425" bIns="91425" anchor="t" anchorCtr="0">
            <a:noAutofit/>
          </a:bodyPr>
          <a:lstStyle/>
          <a:p>
            <a:pPr lvl="0" rtl="0">
              <a:spcBef>
                <a:spcPts val="0"/>
              </a:spcBef>
              <a:buNone/>
            </a:pPr>
            <a:r>
              <a:rPr lang="en-GB" b="1"/>
              <a:t>Exclude-a-property-from-being-persisted-i</a:t>
            </a:r>
            <a:r>
              <a:rPr lang="en-GB" b="1">
                <a:solidFill>
                  <a:schemeClr val="dk1"/>
                </a:solidFill>
              </a:rPr>
              <a:t>n-azure-table-storage. WorkId is use</a:t>
            </a:r>
            <a:r>
              <a:rPr lang="en-GB" b="1"/>
              <a:t>d as the Partition Key.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279925"/>
            <a:ext cx="8520600" cy="572700"/>
          </a:xfrm>
          <a:prstGeom prst="rect">
            <a:avLst/>
          </a:prstGeom>
        </p:spPr>
        <p:txBody>
          <a:bodyPr lIns="91425" tIns="91425" rIns="91425" bIns="91425" anchor="t" anchorCtr="0">
            <a:noAutofit/>
          </a:bodyPr>
          <a:lstStyle/>
          <a:p>
            <a:pPr lvl="0">
              <a:spcBef>
                <a:spcPts val="0"/>
              </a:spcBef>
              <a:buNone/>
            </a:pPr>
            <a:r>
              <a:rPr lang="en-GB"/>
              <a:t>Explanation.</a:t>
            </a:r>
          </a:p>
        </p:txBody>
      </p:sp>
      <p:sp>
        <p:nvSpPr>
          <p:cNvPr id="127" name="Shape 127"/>
          <p:cNvSpPr txBox="1">
            <a:spLocks noGrp="1"/>
          </p:cNvSpPr>
          <p:nvPr>
            <p:ph type="body" idx="1"/>
          </p:nvPr>
        </p:nvSpPr>
        <p:spPr>
          <a:xfrm>
            <a:off x="311700" y="873075"/>
            <a:ext cx="8520600" cy="3862800"/>
          </a:xfrm>
          <a:prstGeom prst="rect">
            <a:avLst/>
          </a:prstGeom>
        </p:spPr>
        <p:txBody>
          <a:bodyPr lIns="91425" tIns="91425" rIns="91425" bIns="91425" anchor="t" anchorCtr="0">
            <a:noAutofit/>
          </a:bodyPr>
          <a:lstStyle/>
          <a:p>
            <a:r>
              <a:rPr lang="en-US" dirty="0"/>
              <a:t>Late &gt; 0 means overdue</a:t>
            </a:r>
            <a:endParaRPr lang="en-GB" dirty="0"/>
          </a:p>
          <a:p>
            <a:pPr lvl="0">
              <a:spcBef>
                <a:spcPts val="0"/>
              </a:spcBef>
              <a:buNone/>
            </a:pPr>
            <a:r>
              <a:rPr lang="en-GB" dirty="0"/>
              <a:t>We have [Ignore Property] for the subject so it is not persisted as a column in the table. Subject is defined as the </a:t>
            </a:r>
            <a:r>
              <a:rPr lang="en-GB" dirty="0" err="1"/>
              <a:t>RowKey</a:t>
            </a:r>
            <a:r>
              <a:rPr lang="en-GB" dirty="0"/>
              <a:t> so we should select </a:t>
            </a:r>
            <a:r>
              <a:rPr lang="en-GB" dirty="0" err="1"/>
              <a:t>rowkey</a:t>
            </a:r>
            <a:r>
              <a:rPr lang="en-GB" dirty="0"/>
              <a:t>.</a:t>
            </a:r>
          </a:p>
          <a:p>
            <a:pPr lvl="0">
              <a:spcBef>
                <a:spcPts val="0"/>
              </a:spcBef>
              <a:buNone/>
            </a:pPr>
            <a:r>
              <a:rPr lang="en-GB" dirty="0"/>
              <a:t>Here </a:t>
            </a:r>
            <a:r>
              <a:rPr lang="en-GB" dirty="0" err="1"/>
              <a:t>WorkId</a:t>
            </a:r>
            <a:r>
              <a:rPr lang="en-GB" dirty="0"/>
              <a:t> is specified as the partition key also the work id is not stored in the table.</a:t>
            </a:r>
          </a:p>
          <a:p>
            <a:pPr lvl="0">
              <a:spcBef>
                <a:spcPts val="0"/>
              </a:spcBef>
              <a:buNone/>
            </a:pPr>
            <a:r>
              <a:rPr lang="en-GB" dirty="0"/>
              <a:t>Better Understanding of ROWKEY AND </a:t>
            </a:r>
            <a:r>
              <a:rPr lang="en-GB" dirty="0" err="1"/>
              <a:t>PartitionKey</a:t>
            </a:r>
            <a:endParaRPr lang="en-GB" dirty="0"/>
          </a:p>
          <a:p>
            <a:pPr lvl="0">
              <a:spcBef>
                <a:spcPts val="0"/>
              </a:spcBef>
              <a:buNone/>
            </a:pPr>
            <a:r>
              <a:rPr lang="en-GB" dirty="0"/>
              <a:t>More About the partitioning keys  and Rows keys and designing a scalable partitioning </a:t>
            </a:r>
            <a:r>
              <a:rPr lang="en-GB" dirty="0" err="1"/>
              <a:t>stratergy</a:t>
            </a:r>
            <a:r>
              <a:rPr lang="en-GB" dirty="0"/>
              <a:t>: https://docs.microsoft.com/en-us/rest/api/storageservices/fileservices/Designing-a-Scalable-Partitioning-Strategy-for-Azure-Table-Storage?redirectedfrom=MSDN#dft</a:t>
            </a:r>
          </a:p>
          <a:p>
            <a:pPr lvl="0">
              <a:spcBef>
                <a:spcPts val="0"/>
              </a:spcBef>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71800"/>
            <a:ext cx="8520600" cy="651300"/>
          </a:xfrm>
          <a:prstGeom prst="rect">
            <a:avLst/>
          </a:prstGeom>
        </p:spPr>
        <p:txBody>
          <a:bodyPr lIns="91425" tIns="91425" rIns="91425" bIns="91425" anchor="t" anchorCtr="0">
            <a:noAutofit/>
          </a:bodyPr>
          <a:lstStyle/>
          <a:p>
            <a:pPr lvl="0">
              <a:spcBef>
                <a:spcPts val="0"/>
              </a:spcBef>
              <a:buNone/>
            </a:pPr>
            <a:r>
              <a:rPr lang="en-GB" sz="1800"/>
              <a:t>Q4) You need to insert code at line WR16 to implement the GetWork method.</a:t>
            </a:r>
          </a:p>
        </p:txBody>
      </p:sp>
      <p:sp>
        <p:nvSpPr>
          <p:cNvPr id="133" name="Shape 133"/>
          <p:cNvSpPr txBox="1">
            <a:spLocks noGrp="1"/>
          </p:cNvSpPr>
          <p:nvPr>
            <p:ph type="body" idx="1"/>
          </p:nvPr>
        </p:nvSpPr>
        <p:spPr>
          <a:xfrm>
            <a:off x="311700" y="909725"/>
            <a:ext cx="8520600" cy="3845700"/>
          </a:xfrm>
          <a:prstGeom prst="rect">
            <a:avLst/>
          </a:prstGeom>
        </p:spPr>
        <p:txBody>
          <a:bodyPr lIns="91425" tIns="91425" rIns="91425" bIns="91425" anchor="t" anchorCtr="0">
            <a:noAutofit/>
          </a:bodyPr>
          <a:lstStyle/>
          <a:p>
            <a:pPr lvl="0">
              <a:spcBef>
                <a:spcPts val="0"/>
              </a:spcBef>
              <a:buNone/>
            </a:pPr>
            <a:endParaRPr/>
          </a:p>
        </p:txBody>
      </p:sp>
      <p:pic>
        <p:nvPicPr>
          <p:cNvPr id="134" name="Shape 134"/>
          <p:cNvPicPr preferRelativeResize="0"/>
          <p:nvPr/>
        </p:nvPicPr>
        <p:blipFill>
          <a:blip r:embed="rId3">
            <a:alphaModFix/>
          </a:blip>
          <a:stretch>
            <a:fillRect/>
          </a:stretch>
        </p:blipFill>
        <p:spPr>
          <a:xfrm>
            <a:off x="606500" y="804750"/>
            <a:ext cx="7656449" cy="395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140" name="Shape 14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41" name="Shape 141"/>
          <p:cNvPicPr preferRelativeResize="0"/>
          <p:nvPr/>
        </p:nvPicPr>
        <p:blipFill>
          <a:blip r:embed="rId3">
            <a:alphaModFix/>
          </a:blip>
          <a:stretch>
            <a:fillRect/>
          </a:stretch>
        </p:blipFill>
        <p:spPr>
          <a:xfrm>
            <a:off x="184412" y="695884"/>
            <a:ext cx="8775175" cy="3751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230075" y="141775"/>
            <a:ext cx="8520600" cy="572700"/>
          </a:xfrm>
          <a:prstGeom prst="rect">
            <a:avLst/>
          </a:prstGeom>
        </p:spPr>
        <p:txBody>
          <a:bodyPr lIns="91425" tIns="91425" rIns="91425" bIns="91425" anchor="t" anchorCtr="0">
            <a:noAutofit/>
          </a:bodyPr>
          <a:lstStyle/>
          <a:p>
            <a:pPr lvl="0">
              <a:spcBef>
                <a:spcPts val="0"/>
              </a:spcBef>
              <a:buNone/>
            </a:pPr>
            <a:r>
              <a:rPr lang="en-GB"/>
              <a:t>Explanation</a:t>
            </a:r>
          </a:p>
        </p:txBody>
      </p:sp>
      <p:sp>
        <p:nvSpPr>
          <p:cNvPr id="147" name="Shape 147"/>
          <p:cNvSpPr txBox="1">
            <a:spLocks noGrp="1"/>
          </p:cNvSpPr>
          <p:nvPr>
            <p:ph type="body" idx="1"/>
          </p:nvPr>
        </p:nvSpPr>
        <p:spPr>
          <a:xfrm>
            <a:off x="311700" y="714475"/>
            <a:ext cx="8520600" cy="3854400"/>
          </a:xfrm>
          <a:prstGeom prst="rect">
            <a:avLst/>
          </a:prstGeom>
        </p:spPr>
        <p:txBody>
          <a:bodyPr lIns="91425" tIns="91425" rIns="91425" bIns="91425" anchor="t" anchorCtr="0">
            <a:noAutofit/>
          </a:bodyPr>
          <a:lstStyle/>
          <a:p>
            <a:pPr marL="457200" lvl="0" indent="-317500" rtl="0">
              <a:spcBef>
                <a:spcPts val="0"/>
              </a:spcBef>
              <a:buClr>
                <a:srgbClr val="333333"/>
              </a:buClr>
              <a:buSzPct val="100000"/>
              <a:buFont typeface="Verdana"/>
              <a:buAutoNum type="alphaUcParenR"/>
            </a:pPr>
            <a:r>
              <a:rPr lang="en-GB" sz="1400">
                <a:solidFill>
                  <a:srgbClr val="333333"/>
                </a:solidFill>
                <a:highlight>
                  <a:srgbClr val="FFFFFF"/>
                </a:highlight>
                <a:latin typeface="Verdana"/>
                <a:ea typeface="Verdana"/>
                <a:cs typeface="Verdana"/>
                <a:sym typeface="Verdana"/>
              </a:rPr>
              <a:t>The plagiarism detection service runs on an Azure worker role. The computation uses a random number generator. Certain values can result in an infinite loop, so if a particular work item takes longer than one hour to process, other instances of the service must be able to process the work item. The Azure worker role must fully utilize all available CPU cores.</a:t>
            </a:r>
          </a:p>
          <a:p>
            <a:pPr marL="457200" lvl="0" indent="-317500" rtl="0">
              <a:spcBef>
                <a:spcPts val="0"/>
              </a:spcBef>
              <a:buClr>
                <a:srgbClr val="333333"/>
              </a:buClr>
              <a:buSzPct val="100000"/>
              <a:buFont typeface="Verdana"/>
              <a:buAutoNum type="alphaUcParenR"/>
            </a:pPr>
            <a:r>
              <a:rPr lang="en-GB" sz="1400">
                <a:solidFill>
                  <a:srgbClr val="333333"/>
                </a:solidFill>
                <a:highlight>
                  <a:srgbClr val="FFFFFF"/>
                </a:highlight>
                <a:latin typeface="Verdana"/>
                <a:ea typeface="Verdana"/>
                <a:cs typeface="Verdana"/>
                <a:sym typeface="Verdana"/>
              </a:rPr>
              <a:t>The plagiarism detection service runs on Extra Large instances.</a:t>
            </a:r>
          </a:p>
          <a:p>
            <a:pPr lvl="0">
              <a:spcBef>
                <a:spcPts val="0"/>
              </a:spcBef>
              <a:buNone/>
            </a:pPr>
            <a:endParaRPr sz="1400">
              <a:solidFill>
                <a:srgbClr val="333333"/>
              </a:solidFill>
              <a:highlight>
                <a:srgbClr val="FFFFFF"/>
              </a:highlight>
              <a:latin typeface="Verdana"/>
              <a:ea typeface="Verdana"/>
              <a:cs typeface="Verdana"/>
              <a:sym typeface="Verdana"/>
            </a:endParaRPr>
          </a:p>
        </p:txBody>
      </p:sp>
      <p:pic>
        <p:nvPicPr>
          <p:cNvPr id="148" name="Shape 148"/>
          <p:cNvPicPr preferRelativeResize="0"/>
          <p:nvPr/>
        </p:nvPicPr>
        <p:blipFill>
          <a:blip r:embed="rId3">
            <a:alphaModFix/>
          </a:blip>
          <a:stretch>
            <a:fillRect/>
          </a:stretch>
        </p:blipFill>
        <p:spPr>
          <a:xfrm>
            <a:off x="0" y="2414299"/>
            <a:ext cx="9144001" cy="2600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Shape 153"/>
          <p:cNvPicPr preferRelativeResize="0"/>
          <p:nvPr/>
        </p:nvPicPr>
        <p:blipFill>
          <a:blip r:embed="rId3">
            <a:alphaModFix/>
          </a:blip>
          <a:stretch>
            <a:fillRect/>
          </a:stretch>
        </p:blipFill>
        <p:spPr>
          <a:xfrm>
            <a:off x="560225" y="152400"/>
            <a:ext cx="8276260" cy="4991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11700" y="151625"/>
            <a:ext cx="8520600" cy="1306200"/>
          </a:xfrm>
          <a:prstGeom prst="rect">
            <a:avLst/>
          </a:prstGeom>
        </p:spPr>
        <p:txBody>
          <a:bodyPr lIns="91425" tIns="91425" rIns="91425" bIns="91425" anchor="t" anchorCtr="0">
            <a:noAutofit/>
          </a:bodyPr>
          <a:lstStyle/>
          <a:p>
            <a:pPr lvl="0">
              <a:spcBef>
                <a:spcPts val="0"/>
              </a:spcBef>
              <a:buNone/>
            </a:pPr>
            <a:r>
              <a:rPr lang="en-GB" sz="1600">
                <a:solidFill>
                  <a:srgbClr val="333333"/>
                </a:solidFill>
                <a:highlight>
                  <a:srgbClr val="FFFFFF"/>
                </a:highlight>
                <a:latin typeface="Verdana"/>
                <a:ea typeface="Verdana"/>
                <a:cs typeface="Verdana"/>
                <a:sym typeface="Verdana"/>
              </a:rPr>
              <a:t>Q5) The Compute method in the PlagiarismCalculation class takes a significant amount of time to load existing works from blob storage. To improve performance, the service must load existing works from the cache. You need to modify the Compute method in the class PlagiarismCalculation.</a:t>
            </a:r>
          </a:p>
        </p:txBody>
      </p:sp>
      <p:sp>
        <p:nvSpPr>
          <p:cNvPr id="159" name="Shape 159"/>
          <p:cNvSpPr txBox="1">
            <a:spLocks noGrp="1"/>
          </p:cNvSpPr>
          <p:nvPr>
            <p:ph type="body" idx="1"/>
          </p:nvPr>
        </p:nvSpPr>
        <p:spPr>
          <a:xfrm>
            <a:off x="311700" y="1539550"/>
            <a:ext cx="8520600" cy="3029400"/>
          </a:xfrm>
          <a:prstGeom prst="rect">
            <a:avLst/>
          </a:prstGeom>
        </p:spPr>
        <p:txBody>
          <a:bodyPr lIns="91425" tIns="91425" rIns="91425" bIns="91425" anchor="t" anchorCtr="0">
            <a:noAutofit/>
          </a:bodyPr>
          <a:lstStyle/>
          <a:p>
            <a:pPr lvl="0">
              <a:spcBef>
                <a:spcPts val="0"/>
              </a:spcBef>
              <a:buNone/>
            </a:pPr>
            <a:endParaRPr/>
          </a:p>
        </p:txBody>
      </p:sp>
      <p:pic>
        <p:nvPicPr>
          <p:cNvPr id="160" name="Shape 160"/>
          <p:cNvPicPr preferRelativeResize="0"/>
          <p:nvPr/>
        </p:nvPicPr>
        <p:blipFill>
          <a:blip r:embed="rId3">
            <a:alphaModFix/>
          </a:blip>
          <a:stretch>
            <a:fillRect/>
          </a:stretch>
        </p:blipFill>
        <p:spPr>
          <a:xfrm>
            <a:off x="1320674" y="1294625"/>
            <a:ext cx="6640174" cy="3848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166" name="Shape 16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a:p>
            <a:pPr lvl="0">
              <a:spcBef>
                <a:spcPts val="0"/>
              </a:spcBef>
              <a:buNone/>
            </a:pPr>
            <a:endParaRPr/>
          </a:p>
        </p:txBody>
      </p:sp>
      <p:pic>
        <p:nvPicPr>
          <p:cNvPr id="167" name="Shape 167"/>
          <p:cNvPicPr preferRelativeResize="0"/>
          <p:nvPr/>
        </p:nvPicPr>
        <p:blipFill>
          <a:blip r:embed="rId3">
            <a:alphaModFix/>
          </a:blip>
          <a:stretch>
            <a:fillRect/>
          </a:stretch>
        </p:blipFill>
        <p:spPr>
          <a:xfrm>
            <a:off x="793058" y="0"/>
            <a:ext cx="7015166"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106775"/>
            <a:ext cx="8520600" cy="572700"/>
          </a:xfrm>
          <a:prstGeom prst="rect">
            <a:avLst/>
          </a:prstGeom>
        </p:spPr>
        <p:txBody>
          <a:bodyPr lIns="91425" tIns="91425" rIns="91425" bIns="91425" anchor="t" anchorCtr="0">
            <a:noAutofit/>
          </a:bodyPr>
          <a:lstStyle/>
          <a:p>
            <a:pPr lvl="0">
              <a:spcBef>
                <a:spcPts val="0"/>
              </a:spcBef>
              <a:buNone/>
            </a:pPr>
            <a:r>
              <a:rPr lang="en-GB"/>
              <a:t>Explanation</a:t>
            </a:r>
          </a:p>
        </p:txBody>
      </p:sp>
      <p:pic>
        <p:nvPicPr>
          <p:cNvPr id="173" name="Shape 173"/>
          <p:cNvPicPr preferRelativeResize="0"/>
          <p:nvPr/>
        </p:nvPicPr>
        <p:blipFill>
          <a:blip r:embed="rId3">
            <a:alphaModFix/>
          </a:blip>
          <a:stretch>
            <a:fillRect/>
          </a:stretch>
        </p:blipFill>
        <p:spPr>
          <a:xfrm>
            <a:off x="60125" y="769787"/>
            <a:ext cx="9023749" cy="2495924"/>
          </a:xfrm>
          <a:prstGeom prst="rect">
            <a:avLst/>
          </a:prstGeom>
          <a:noFill/>
          <a:ln>
            <a:noFill/>
          </a:ln>
        </p:spPr>
      </p:pic>
      <p:sp>
        <p:nvSpPr>
          <p:cNvPr id="174" name="Shape 174"/>
          <p:cNvSpPr/>
          <p:nvPr/>
        </p:nvSpPr>
        <p:spPr>
          <a:xfrm>
            <a:off x="6006600" y="2425950"/>
            <a:ext cx="793200" cy="291600"/>
          </a:xfrm>
          <a:prstGeom prst="lef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5" name="Shape 175"/>
          <p:cNvSpPr/>
          <p:nvPr/>
        </p:nvSpPr>
        <p:spPr>
          <a:xfrm>
            <a:off x="3254050" y="2647550"/>
            <a:ext cx="781500" cy="268200"/>
          </a:xfrm>
          <a:prstGeom prst="lef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6" name="Shape 176"/>
          <p:cNvSpPr txBox="1"/>
          <p:nvPr/>
        </p:nvSpPr>
        <p:spPr>
          <a:xfrm>
            <a:off x="3545650" y="3044100"/>
            <a:ext cx="5108400" cy="408300"/>
          </a:xfrm>
          <a:prstGeom prst="rect">
            <a:avLst/>
          </a:prstGeom>
          <a:noFill/>
          <a:ln>
            <a:noFill/>
          </a:ln>
        </p:spPr>
        <p:txBody>
          <a:bodyPr lIns="91425" tIns="91425" rIns="91425" bIns="91425" anchor="t" anchorCtr="0">
            <a:noAutofit/>
          </a:bodyPr>
          <a:lstStyle/>
          <a:p>
            <a:pPr lvl="0">
              <a:spcBef>
                <a:spcPts val="0"/>
              </a:spcBef>
              <a:buNone/>
            </a:pPr>
            <a:r>
              <a:rPr lang="en-GB" b="1"/>
              <a:t>Body is added with the WorkId as a key.</a:t>
            </a:r>
          </a:p>
        </p:txBody>
      </p:sp>
      <p:sp>
        <p:nvSpPr>
          <p:cNvPr id="177" name="Shape 177"/>
          <p:cNvSpPr txBox="1"/>
          <p:nvPr/>
        </p:nvSpPr>
        <p:spPr>
          <a:xfrm>
            <a:off x="5949050" y="2717550"/>
            <a:ext cx="5108400" cy="408300"/>
          </a:xfrm>
          <a:prstGeom prst="rect">
            <a:avLst/>
          </a:prstGeom>
          <a:noFill/>
          <a:ln>
            <a:noFill/>
          </a:ln>
        </p:spPr>
        <p:txBody>
          <a:bodyPr lIns="91425" tIns="91425" rIns="91425" bIns="91425" anchor="t" anchorCtr="0">
            <a:noAutofit/>
          </a:bodyPr>
          <a:lstStyle/>
          <a:p>
            <a:pPr lvl="0" rtl="0">
              <a:spcBef>
                <a:spcPts val="0"/>
              </a:spcBef>
              <a:buNone/>
            </a:pPr>
            <a:r>
              <a:rPr lang="en-GB" sz="1200" b="1">
                <a:solidFill>
                  <a:srgbClr val="333333"/>
                </a:solidFill>
                <a:latin typeface="Verdana"/>
                <a:ea typeface="Verdana"/>
                <a:cs typeface="Verdana"/>
                <a:sym typeface="Verdana"/>
              </a:rPr>
              <a:t>Cache is created using Subject.</a:t>
            </a:r>
          </a:p>
        </p:txBody>
      </p:sp>
      <p:sp>
        <p:nvSpPr>
          <p:cNvPr id="178" name="Shape 178"/>
          <p:cNvSpPr txBox="1"/>
          <p:nvPr/>
        </p:nvSpPr>
        <p:spPr>
          <a:xfrm>
            <a:off x="384900" y="4012175"/>
            <a:ext cx="8047500" cy="886500"/>
          </a:xfrm>
          <a:prstGeom prst="rect">
            <a:avLst/>
          </a:prstGeom>
          <a:noFill/>
          <a:ln>
            <a:noFill/>
          </a:ln>
        </p:spPr>
        <p:txBody>
          <a:bodyPr lIns="91425" tIns="91425" rIns="91425" bIns="91425" anchor="t" anchorCtr="0">
            <a:noAutofit/>
          </a:bodyPr>
          <a:lstStyle/>
          <a:p>
            <a:pPr lvl="0">
              <a:spcBef>
                <a:spcPts val="0"/>
              </a:spcBef>
              <a:buNone/>
            </a:pPr>
            <a:r>
              <a:rPr lang="en-GB" sz="1800">
                <a:solidFill>
                  <a:srgbClr val="333333"/>
                </a:solidFill>
                <a:latin typeface="Verdana"/>
                <a:ea typeface="Verdana"/>
                <a:cs typeface="Verdana"/>
                <a:sym typeface="Verdana"/>
              </a:rPr>
              <a:t>In existingRepository a cache entry is added with cache.Add(wordId,body) . Partitionkey property is the WorkId.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311700" y="208000"/>
            <a:ext cx="8520600" cy="4689600"/>
          </a:xfrm>
          <a:prstGeom prst="rect">
            <a:avLst/>
          </a:prstGeom>
        </p:spPr>
        <p:txBody>
          <a:bodyPr lIns="91425" tIns="91425" rIns="91425" bIns="91425" anchor="t" anchorCtr="0">
            <a:noAutofit/>
          </a:bodyPr>
          <a:lstStyle/>
          <a:p>
            <a:pPr lvl="0">
              <a:spcBef>
                <a:spcPts val="0"/>
              </a:spcBef>
              <a:buNone/>
            </a:pPr>
            <a:endParaRPr sz="4800"/>
          </a:p>
          <a:p>
            <a:pPr lvl="0">
              <a:spcBef>
                <a:spcPts val="0"/>
              </a:spcBef>
              <a:buNone/>
            </a:pPr>
            <a:r>
              <a:rPr lang="en-GB" sz="4800"/>
              <a:t>    </a:t>
            </a:r>
          </a:p>
          <a:p>
            <a:pPr lvl="0" indent="457200">
              <a:spcBef>
                <a:spcPts val="0"/>
              </a:spcBef>
              <a:buNone/>
            </a:pPr>
            <a:r>
              <a:rPr lang="en-GB" sz="4800"/>
              <a:t>See the Question In Image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311700" y="139950"/>
            <a:ext cx="8520600" cy="4428900"/>
          </a:xfrm>
          <a:prstGeom prst="rect">
            <a:avLst/>
          </a:prstGeom>
        </p:spPr>
        <p:txBody>
          <a:bodyPr lIns="91425" tIns="91425" rIns="91425" bIns="91425" anchor="t" anchorCtr="0">
            <a:noAutofit/>
          </a:bodyPr>
          <a:lstStyle/>
          <a:p>
            <a:pPr lvl="0" algn="just" rtl="0">
              <a:lnSpc>
                <a:spcPct val="160000"/>
              </a:lnSpc>
              <a:spcBef>
                <a:spcPts val="0"/>
              </a:spcBef>
              <a:spcAft>
                <a:spcPts val="1100"/>
              </a:spcAft>
              <a:buClr>
                <a:schemeClr val="dk1"/>
              </a:buClr>
              <a:buSzPct val="61111"/>
              <a:buFont typeface="Arial"/>
              <a:buNone/>
            </a:pPr>
            <a:r>
              <a:rPr lang="en-GB">
                <a:solidFill>
                  <a:srgbClr val="333333"/>
                </a:solidFill>
                <a:highlight>
                  <a:srgbClr val="FFFFFF"/>
                </a:highlight>
                <a:latin typeface="Verdana"/>
                <a:ea typeface="Verdana"/>
                <a:cs typeface="Verdana"/>
                <a:sym typeface="Verdana"/>
              </a:rPr>
              <a:t>Q6) You update the portion of the website that contains biographical information about students.You need to provide data for testing the updates to the website. Which approach should you use?</a:t>
            </a:r>
          </a:p>
          <a:p>
            <a:pPr marL="457200" lvl="0" indent="-228600" algn="just" rtl="0">
              <a:lnSpc>
                <a:spcPct val="160000"/>
              </a:lnSpc>
              <a:spcBef>
                <a:spcPts val="0"/>
              </a:spcBef>
              <a:spcAft>
                <a:spcPts val="1100"/>
              </a:spcAft>
              <a:buClr>
                <a:srgbClr val="333333"/>
              </a:buClr>
              <a:buFont typeface="Verdana"/>
              <a:buAutoNum type="alphaUcPeriod"/>
            </a:pPr>
            <a:r>
              <a:rPr lang="en-GB">
                <a:solidFill>
                  <a:srgbClr val="333333"/>
                </a:solidFill>
                <a:highlight>
                  <a:srgbClr val="FFFFFF"/>
                </a:highlight>
                <a:latin typeface="Verdana"/>
                <a:ea typeface="Verdana"/>
                <a:cs typeface="Verdana"/>
                <a:sym typeface="Verdana"/>
              </a:rPr>
              <a:t>Use SQL Server data synchronization.</a:t>
            </a:r>
          </a:p>
          <a:p>
            <a:pPr marL="457200" lvl="0" indent="-228600" algn="just" rtl="0">
              <a:lnSpc>
                <a:spcPct val="160000"/>
              </a:lnSpc>
              <a:spcBef>
                <a:spcPts val="0"/>
              </a:spcBef>
              <a:spcAft>
                <a:spcPts val="1100"/>
              </a:spcAft>
              <a:buClr>
                <a:srgbClr val="333333"/>
              </a:buClr>
              <a:buFont typeface="Verdana"/>
              <a:buAutoNum type="alphaUcPeriod"/>
            </a:pPr>
            <a:r>
              <a:rPr lang="en-GB">
                <a:solidFill>
                  <a:srgbClr val="333333"/>
                </a:solidFill>
                <a:highlight>
                  <a:srgbClr val="FFFFFF"/>
                </a:highlight>
                <a:latin typeface="Verdana"/>
                <a:ea typeface="Verdana"/>
                <a:cs typeface="Verdana"/>
                <a:sym typeface="Verdana"/>
              </a:rPr>
              <a:t>Use the Active Geo-Replication feature of Azure SQL Database.</a:t>
            </a:r>
          </a:p>
          <a:p>
            <a:pPr marL="457200" lvl="0" indent="-228600" algn="just" rtl="0">
              <a:lnSpc>
                <a:spcPct val="160000"/>
              </a:lnSpc>
              <a:spcBef>
                <a:spcPts val="0"/>
              </a:spcBef>
              <a:spcAft>
                <a:spcPts val="1100"/>
              </a:spcAft>
              <a:buClr>
                <a:srgbClr val="333333"/>
              </a:buClr>
              <a:buFont typeface="Verdana"/>
              <a:buAutoNum type="alphaUcPeriod"/>
            </a:pPr>
            <a:r>
              <a:rPr lang="en-GB">
                <a:solidFill>
                  <a:srgbClr val="333333"/>
                </a:solidFill>
                <a:highlight>
                  <a:srgbClr val="FFFFFF"/>
                </a:highlight>
                <a:latin typeface="Verdana"/>
                <a:ea typeface="Verdana"/>
                <a:cs typeface="Verdana"/>
                <a:sym typeface="Verdana"/>
              </a:rPr>
              <a:t>Use SQL Replication.</a:t>
            </a:r>
          </a:p>
          <a:p>
            <a:pPr marL="457200" lvl="0" indent="-228600" algn="just" rtl="0">
              <a:lnSpc>
                <a:spcPct val="160000"/>
              </a:lnSpc>
              <a:spcBef>
                <a:spcPts val="0"/>
              </a:spcBef>
              <a:spcAft>
                <a:spcPts val="1100"/>
              </a:spcAft>
              <a:buClr>
                <a:srgbClr val="333333"/>
              </a:buClr>
              <a:buFont typeface="Verdana"/>
              <a:buAutoNum type="alphaUcPeriod"/>
            </a:pPr>
            <a:r>
              <a:rPr lang="en-GB">
                <a:solidFill>
                  <a:srgbClr val="333333"/>
                </a:solidFill>
                <a:highlight>
                  <a:srgbClr val="FFFFFF"/>
                </a:highlight>
                <a:latin typeface="Verdana"/>
                <a:ea typeface="Verdana"/>
                <a:cs typeface="Verdana"/>
                <a:sym typeface="Verdana"/>
              </a:rPr>
              <a:t>Use the Geo-Replication feature of Azure Storage.</a:t>
            </a:r>
          </a:p>
          <a:p>
            <a:pPr lvl="0">
              <a:spcBef>
                <a:spcPts val="0"/>
              </a:spcBef>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311700" y="139950"/>
            <a:ext cx="8520600" cy="4428900"/>
          </a:xfrm>
          <a:prstGeom prst="rect">
            <a:avLst/>
          </a:prstGeom>
        </p:spPr>
        <p:txBody>
          <a:bodyPr lIns="91425" tIns="91425" rIns="91425" bIns="91425" anchor="t" anchorCtr="0">
            <a:noAutofit/>
          </a:bodyPr>
          <a:lstStyle/>
          <a:p>
            <a:pPr lvl="0" algn="just" rtl="0">
              <a:lnSpc>
                <a:spcPct val="160000"/>
              </a:lnSpc>
              <a:spcBef>
                <a:spcPts val="0"/>
              </a:spcBef>
              <a:spcAft>
                <a:spcPts val="1100"/>
              </a:spcAft>
              <a:buNone/>
            </a:pPr>
            <a:r>
              <a:rPr lang="en-GB">
                <a:solidFill>
                  <a:srgbClr val="333333"/>
                </a:solidFill>
                <a:highlight>
                  <a:srgbClr val="FFFFFF"/>
                </a:highlight>
                <a:latin typeface="Verdana"/>
                <a:ea typeface="Verdana"/>
                <a:cs typeface="Verdana"/>
                <a:sym typeface="Verdana"/>
              </a:rPr>
              <a:t>You update the portion of the website that contains biographical information about students.You need to provide data for testing the updates to the website. Which approach should you use?</a:t>
            </a:r>
          </a:p>
          <a:p>
            <a:pPr marL="457200" lvl="0" indent="-228600" algn="just" rtl="0">
              <a:lnSpc>
                <a:spcPct val="160000"/>
              </a:lnSpc>
              <a:spcBef>
                <a:spcPts val="0"/>
              </a:spcBef>
              <a:spcAft>
                <a:spcPts val="1100"/>
              </a:spcAft>
              <a:buClr>
                <a:srgbClr val="333333"/>
              </a:buClr>
              <a:buFont typeface="Verdana"/>
              <a:buAutoNum type="alphaUcPeriod"/>
            </a:pPr>
            <a:r>
              <a:rPr lang="en-GB" b="1">
                <a:solidFill>
                  <a:srgbClr val="333333"/>
                </a:solidFill>
                <a:highlight>
                  <a:srgbClr val="FFFFFF"/>
                </a:highlight>
                <a:latin typeface="Verdana"/>
                <a:ea typeface="Verdana"/>
                <a:cs typeface="Verdana"/>
                <a:sym typeface="Verdana"/>
              </a:rPr>
              <a:t>Use SQL Server data synchronization.</a:t>
            </a:r>
          </a:p>
          <a:p>
            <a:pPr marL="457200" lvl="0" indent="-228600" algn="just" rtl="0">
              <a:lnSpc>
                <a:spcPct val="160000"/>
              </a:lnSpc>
              <a:spcBef>
                <a:spcPts val="0"/>
              </a:spcBef>
              <a:spcAft>
                <a:spcPts val="1100"/>
              </a:spcAft>
              <a:buClr>
                <a:srgbClr val="333333"/>
              </a:buClr>
              <a:buFont typeface="Verdana"/>
              <a:buAutoNum type="alphaUcPeriod"/>
            </a:pPr>
            <a:r>
              <a:rPr lang="en-GB">
                <a:solidFill>
                  <a:srgbClr val="333333"/>
                </a:solidFill>
                <a:highlight>
                  <a:srgbClr val="FFFFFF"/>
                </a:highlight>
                <a:latin typeface="Verdana"/>
                <a:ea typeface="Verdana"/>
                <a:cs typeface="Verdana"/>
                <a:sym typeface="Verdana"/>
              </a:rPr>
              <a:t>Use the Active Geo-Replication feature of Azure SQL Database.</a:t>
            </a:r>
          </a:p>
          <a:p>
            <a:pPr marL="457200" lvl="0" indent="-228600" algn="just" rtl="0">
              <a:lnSpc>
                <a:spcPct val="160000"/>
              </a:lnSpc>
              <a:spcBef>
                <a:spcPts val="0"/>
              </a:spcBef>
              <a:spcAft>
                <a:spcPts val="1100"/>
              </a:spcAft>
              <a:buClr>
                <a:srgbClr val="333333"/>
              </a:buClr>
              <a:buFont typeface="Verdana"/>
              <a:buAutoNum type="alphaUcPeriod"/>
            </a:pPr>
            <a:r>
              <a:rPr lang="en-GB">
                <a:solidFill>
                  <a:srgbClr val="333333"/>
                </a:solidFill>
                <a:highlight>
                  <a:srgbClr val="FFFFFF"/>
                </a:highlight>
                <a:latin typeface="Verdana"/>
                <a:ea typeface="Verdana"/>
                <a:cs typeface="Verdana"/>
                <a:sym typeface="Verdana"/>
              </a:rPr>
              <a:t>Use SQL Replication.</a:t>
            </a:r>
          </a:p>
          <a:p>
            <a:pPr marL="457200" lvl="0" indent="-228600" algn="just" rtl="0">
              <a:lnSpc>
                <a:spcPct val="160000"/>
              </a:lnSpc>
              <a:spcBef>
                <a:spcPts val="0"/>
              </a:spcBef>
              <a:spcAft>
                <a:spcPts val="1100"/>
              </a:spcAft>
              <a:buClr>
                <a:srgbClr val="333333"/>
              </a:buClr>
              <a:buFont typeface="Verdana"/>
              <a:buAutoNum type="alphaUcPeriod"/>
            </a:pPr>
            <a:r>
              <a:rPr lang="en-GB">
                <a:solidFill>
                  <a:srgbClr val="333333"/>
                </a:solidFill>
                <a:highlight>
                  <a:srgbClr val="FFFFFF"/>
                </a:highlight>
                <a:latin typeface="Verdana"/>
                <a:ea typeface="Verdana"/>
                <a:cs typeface="Verdana"/>
                <a:sym typeface="Verdana"/>
              </a:rPr>
              <a:t>Use the Geo-Replication feature of Azure Storage.</a:t>
            </a:r>
          </a:p>
          <a:p>
            <a:pPr lvl="0" rtl="0">
              <a:spcBef>
                <a:spcPts val="0"/>
              </a:spcBef>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11700" y="83450"/>
            <a:ext cx="8520600" cy="572700"/>
          </a:xfrm>
          <a:prstGeom prst="rect">
            <a:avLst/>
          </a:prstGeom>
        </p:spPr>
        <p:txBody>
          <a:bodyPr lIns="91425" tIns="91425" rIns="91425" bIns="91425" anchor="t" anchorCtr="0">
            <a:noAutofit/>
          </a:bodyPr>
          <a:lstStyle/>
          <a:p>
            <a:pPr lvl="0">
              <a:spcBef>
                <a:spcPts val="0"/>
              </a:spcBef>
              <a:buNone/>
            </a:pPr>
            <a:r>
              <a:rPr lang="en-GB"/>
              <a:t>Explanation.</a:t>
            </a:r>
          </a:p>
        </p:txBody>
      </p:sp>
      <p:sp>
        <p:nvSpPr>
          <p:cNvPr id="194" name="Shape 194"/>
          <p:cNvSpPr txBox="1">
            <a:spLocks noGrp="1"/>
          </p:cNvSpPr>
          <p:nvPr>
            <p:ph type="body" idx="1"/>
          </p:nvPr>
        </p:nvSpPr>
        <p:spPr>
          <a:xfrm>
            <a:off x="311700" y="606500"/>
            <a:ext cx="8520600" cy="3962400"/>
          </a:xfrm>
          <a:prstGeom prst="rect">
            <a:avLst/>
          </a:prstGeom>
        </p:spPr>
        <p:txBody>
          <a:bodyPr lIns="91425" tIns="91425" rIns="91425" bIns="91425" anchor="t" anchorCtr="0">
            <a:noAutofit/>
          </a:bodyPr>
          <a:lstStyle/>
          <a:p>
            <a:pPr lvl="0">
              <a:spcBef>
                <a:spcPts val="0"/>
              </a:spcBef>
              <a:buNone/>
            </a:pPr>
            <a:r>
              <a:rPr lang="en-GB" sz="1400"/>
              <a:t>“</a:t>
            </a:r>
            <a:r>
              <a:rPr lang="en-GB" sz="1400">
                <a:solidFill>
                  <a:srgbClr val="333333"/>
                </a:solidFill>
                <a:highlight>
                  <a:srgbClr val="FFFFFF"/>
                </a:highlight>
                <a:latin typeface="Verdana"/>
                <a:ea typeface="Verdana"/>
                <a:cs typeface="Verdana"/>
                <a:sym typeface="Verdana"/>
              </a:rPr>
              <a:t>Biographical information about students and teachers is stored in a Microsoft Azure SQL database”</a:t>
            </a:r>
          </a:p>
          <a:p>
            <a:pPr lvl="0">
              <a:spcBef>
                <a:spcPts val="0"/>
              </a:spcBef>
              <a:buNone/>
            </a:pPr>
            <a:r>
              <a:rPr lang="en-GB" sz="1400">
                <a:solidFill>
                  <a:srgbClr val="333333"/>
                </a:solidFill>
                <a:highlight>
                  <a:srgbClr val="FFFFFF"/>
                </a:highlight>
                <a:latin typeface="Verdana"/>
                <a:ea typeface="Verdana"/>
                <a:cs typeface="Verdana"/>
                <a:sym typeface="Verdana"/>
              </a:rPr>
              <a:t>Option D is not correct because the biographical info is stored on Azure SQL Database not storage.</a:t>
            </a:r>
          </a:p>
          <a:p>
            <a:pPr lvl="0">
              <a:spcBef>
                <a:spcPts val="0"/>
              </a:spcBef>
              <a:buNone/>
            </a:pPr>
            <a:r>
              <a:rPr lang="en-GB" sz="1400">
                <a:solidFill>
                  <a:srgbClr val="333333"/>
                </a:solidFill>
                <a:highlight>
                  <a:srgbClr val="FFFFFF"/>
                </a:highlight>
                <a:latin typeface="Verdana"/>
                <a:ea typeface="Verdana"/>
                <a:cs typeface="Verdana"/>
                <a:sym typeface="Verdana"/>
              </a:rPr>
              <a:t>Option B , Geo Replication would create a read only copy of the SQL Database. But it is mentioned clearly in the Question that we need to update the data.</a:t>
            </a:r>
          </a:p>
          <a:p>
            <a:pPr lvl="0">
              <a:spcBef>
                <a:spcPts val="0"/>
              </a:spcBef>
              <a:buNone/>
            </a:pPr>
            <a:r>
              <a:rPr lang="en-GB" sz="1400">
                <a:solidFill>
                  <a:srgbClr val="333333"/>
                </a:solidFill>
                <a:highlight>
                  <a:srgbClr val="FFFFFF"/>
                </a:highlight>
                <a:latin typeface="Verdana"/>
                <a:ea typeface="Verdana"/>
                <a:cs typeface="Verdana"/>
                <a:sym typeface="Verdana"/>
              </a:rPr>
              <a:t>Option C, would replicate the complete SQL database.</a:t>
            </a:r>
          </a:p>
          <a:p>
            <a:pPr lvl="0">
              <a:spcBef>
                <a:spcPts val="0"/>
              </a:spcBef>
              <a:buNone/>
            </a:pPr>
            <a:r>
              <a:rPr lang="en-GB" sz="1400">
                <a:solidFill>
                  <a:srgbClr val="333333"/>
                </a:solidFill>
                <a:highlight>
                  <a:srgbClr val="FFFFFF"/>
                </a:highlight>
                <a:latin typeface="Verdana"/>
                <a:ea typeface="Verdana"/>
                <a:cs typeface="Verdana"/>
                <a:sym typeface="Verdana"/>
              </a:rPr>
              <a:t>Option A is correct because we need to update a portion of website that works with Biographical information, only data related to that change need to be sent. So use Azure SQL Data Synch (Synchronization).</a:t>
            </a:r>
          </a:p>
          <a:p>
            <a:pPr lvl="0">
              <a:spcBef>
                <a:spcPts val="0"/>
              </a:spcBef>
              <a:buNone/>
            </a:pPr>
            <a:r>
              <a:rPr lang="en-GB" sz="1400">
                <a:solidFill>
                  <a:srgbClr val="333333"/>
                </a:solidFill>
                <a:highlight>
                  <a:srgbClr val="FFFFFF"/>
                </a:highlight>
                <a:latin typeface="Verdana"/>
                <a:ea typeface="Verdana"/>
                <a:cs typeface="Verdana"/>
                <a:sym typeface="Verdana"/>
              </a:rPr>
              <a:t>https://docs.microsoft.com/en-us/azure/sql-database/sql-database-get-started-sql-data-sync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118450"/>
            <a:ext cx="8520600" cy="572700"/>
          </a:xfrm>
          <a:prstGeom prst="rect">
            <a:avLst/>
          </a:prstGeom>
        </p:spPr>
        <p:txBody>
          <a:bodyPr lIns="91425" tIns="91425" rIns="91425" bIns="91425" anchor="t" anchorCtr="0">
            <a:noAutofit/>
          </a:bodyPr>
          <a:lstStyle/>
          <a:p>
            <a:pPr lvl="0">
              <a:spcBef>
                <a:spcPts val="0"/>
              </a:spcBef>
              <a:buClr>
                <a:schemeClr val="dk1"/>
              </a:buClr>
              <a:buSzPct val="61111"/>
              <a:buFont typeface="Arial"/>
              <a:buNone/>
            </a:pPr>
            <a:r>
              <a:rPr lang="en-GB" sz="1800">
                <a:solidFill>
                  <a:srgbClr val="333333"/>
                </a:solidFill>
                <a:highlight>
                  <a:srgbClr val="FFFFFF"/>
                </a:highlight>
                <a:latin typeface="Verdana"/>
                <a:ea typeface="Verdana"/>
                <a:cs typeface="Verdana"/>
                <a:sym typeface="Verdana"/>
              </a:rPr>
              <a:t>Q7) You need to configure scaling for the plagiarism detection service.</a:t>
            </a:r>
          </a:p>
          <a:p>
            <a:pPr lvl="0">
              <a:spcBef>
                <a:spcPts val="0"/>
              </a:spcBef>
              <a:buNone/>
            </a:pPr>
            <a:r>
              <a:rPr lang="en-GB" sz="1800">
                <a:solidFill>
                  <a:srgbClr val="333333"/>
                </a:solidFill>
                <a:highlight>
                  <a:srgbClr val="FFFFFF"/>
                </a:highlight>
                <a:latin typeface="Verdana"/>
                <a:ea typeface="Verdana"/>
                <a:cs typeface="Verdana"/>
                <a:sym typeface="Verdana"/>
              </a:rPr>
              <a:t>What should you do? To answer, select the appropriate values in the dialog box in the answer area.</a:t>
            </a:r>
          </a:p>
        </p:txBody>
      </p:sp>
      <p:pic>
        <p:nvPicPr>
          <p:cNvPr id="200" name="Shape 200"/>
          <p:cNvPicPr preferRelativeResize="0"/>
          <p:nvPr/>
        </p:nvPicPr>
        <p:blipFill>
          <a:blip r:embed="rId3">
            <a:alphaModFix/>
          </a:blip>
          <a:stretch>
            <a:fillRect/>
          </a:stretch>
        </p:blipFill>
        <p:spPr>
          <a:xfrm>
            <a:off x="1855225" y="1061349"/>
            <a:ext cx="5530100" cy="40821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311700" y="118450"/>
            <a:ext cx="8520600" cy="572700"/>
          </a:xfrm>
          <a:prstGeom prst="rect">
            <a:avLst/>
          </a:prstGeom>
        </p:spPr>
        <p:txBody>
          <a:bodyPr lIns="91425" tIns="91425" rIns="91425" bIns="91425" anchor="t" anchorCtr="0">
            <a:noAutofit/>
          </a:bodyPr>
          <a:lstStyle/>
          <a:p>
            <a:pPr lvl="0" rtl="0">
              <a:spcBef>
                <a:spcPts val="0"/>
              </a:spcBef>
              <a:buNone/>
            </a:pPr>
            <a:r>
              <a:rPr lang="en-GB" sz="1800">
                <a:solidFill>
                  <a:srgbClr val="333333"/>
                </a:solidFill>
                <a:highlight>
                  <a:srgbClr val="FFFFFF"/>
                </a:highlight>
                <a:latin typeface="Verdana"/>
                <a:ea typeface="Verdana"/>
                <a:cs typeface="Verdana"/>
                <a:sym typeface="Verdana"/>
              </a:rPr>
              <a:t>You need to configure scaling for the plagiarism detection service.</a:t>
            </a:r>
          </a:p>
          <a:p>
            <a:pPr lvl="0" rtl="0">
              <a:spcBef>
                <a:spcPts val="0"/>
              </a:spcBef>
              <a:buNone/>
            </a:pPr>
            <a:r>
              <a:rPr lang="en-GB" sz="1800">
                <a:solidFill>
                  <a:srgbClr val="333333"/>
                </a:solidFill>
                <a:highlight>
                  <a:srgbClr val="FFFFFF"/>
                </a:highlight>
                <a:latin typeface="Verdana"/>
                <a:ea typeface="Verdana"/>
                <a:cs typeface="Verdana"/>
                <a:sym typeface="Verdana"/>
              </a:rPr>
              <a:t>What should you do? To answer, select the appropriate values in the dialog box in the answer area.</a:t>
            </a:r>
          </a:p>
        </p:txBody>
      </p:sp>
      <p:pic>
        <p:nvPicPr>
          <p:cNvPr id="206" name="Shape 206"/>
          <p:cNvPicPr preferRelativeResize="0"/>
          <p:nvPr/>
        </p:nvPicPr>
        <p:blipFill>
          <a:blip r:embed="rId3">
            <a:alphaModFix/>
          </a:blip>
          <a:stretch>
            <a:fillRect/>
          </a:stretch>
        </p:blipFill>
        <p:spPr>
          <a:xfrm>
            <a:off x="1633625" y="1030150"/>
            <a:ext cx="5290107" cy="41133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253375" y="106775"/>
            <a:ext cx="8520600" cy="572700"/>
          </a:xfrm>
          <a:prstGeom prst="rect">
            <a:avLst/>
          </a:prstGeom>
        </p:spPr>
        <p:txBody>
          <a:bodyPr lIns="91425" tIns="91425" rIns="91425" bIns="91425" anchor="t" anchorCtr="0">
            <a:noAutofit/>
          </a:bodyPr>
          <a:lstStyle/>
          <a:p>
            <a:pPr lvl="0">
              <a:spcBef>
                <a:spcPts val="0"/>
              </a:spcBef>
              <a:buNone/>
            </a:pPr>
            <a:r>
              <a:rPr lang="en-GB"/>
              <a:t>Explanation.</a:t>
            </a:r>
          </a:p>
        </p:txBody>
      </p:sp>
      <p:sp>
        <p:nvSpPr>
          <p:cNvPr id="212" name="Shape 212"/>
          <p:cNvSpPr txBox="1">
            <a:spLocks noGrp="1"/>
          </p:cNvSpPr>
          <p:nvPr>
            <p:ph type="body" idx="1"/>
          </p:nvPr>
        </p:nvSpPr>
        <p:spPr>
          <a:xfrm>
            <a:off x="311700" y="583175"/>
            <a:ext cx="8622300" cy="4467000"/>
          </a:xfrm>
          <a:prstGeom prst="rect">
            <a:avLst/>
          </a:prstGeom>
        </p:spPr>
        <p:txBody>
          <a:bodyPr lIns="91425" tIns="91425" rIns="91425" bIns="91425" anchor="t" anchorCtr="0">
            <a:noAutofit/>
          </a:bodyPr>
          <a:lstStyle/>
          <a:p>
            <a:pPr lvl="0">
              <a:spcBef>
                <a:spcPts val="0"/>
              </a:spcBef>
              <a:buNone/>
            </a:pPr>
            <a:r>
              <a:rPr lang="en-GB" sz="1400">
                <a:solidFill>
                  <a:srgbClr val="333333"/>
                </a:solidFill>
                <a:highlight>
                  <a:srgbClr val="FFFFFF"/>
                </a:highlight>
                <a:latin typeface="Verdana"/>
                <a:ea typeface="Verdana"/>
                <a:cs typeface="Verdana"/>
                <a:sym typeface="Verdana"/>
              </a:rPr>
              <a:t>“During non-operating hours, the plagiarism detection service should not use more than 40 CPU cores. During operating hours, the plagiarism detection service should automatically scale when 500 work items are waiting to be processed. To facilitate maintenance of the system, no plagiarism detection work should occur during non-operating hours.”</a:t>
            </a:r>
          </a:p>
          <a:p>
            <a:pPr lvl="0">
              <a:spcBef>
                <a:spcPts val="0"/>
              </a:spcBef>
              <a:buNone/>
            </a:pPr>
            <a:r>
              <a:rPr lang="en-GB">
                <a:solidFill>
                  <a:srgbClr val="333333"/>
                </a:solidFill>
                <a:highlight>
                  <a:srgbClr val="FFFFFF"/>
                </a:highlight>
                <a:latin typeface="Verdana"/>
                <a:ea typeface="Verdana"/>
                <a:cs typeface="Verdana"/>
                <a:sym typeface="Verdana"/>
              </a:rPr>
              <a:t>Not more than 40 Cores . Each Instance 8 cores. So maximum number of instances would be 5. Scaling should work based on the length of the Queue.</a:t>
            </a:r>
          </a:p>
          <a:p>
            <a:pPr lvl="0">
              <a:spcBef>
                <a:spcPts val="0"/>
              </a:spcBef>
              <a:buNone/>
            </a:pPr>
            <a:endParaRPr>
              <a:solidFill>
                <a:srgbClr val="333333"/>
              </a:solidFill>
              <a:highlight>
                <a:srgbClr val="FFFFFF"/>
              </a:highlight>
              <a:latin typeface="Verdana"/>
              <a:ea typeface="Verdana"/>
              <a:cs typeface="Verdana"/>
              <a:sym typeface="Verdana"/>
            </a:endParaRPr>
          </a:p>
          <a:p>
            <a:pPr lvl="0">
              <a:spcBef>
                <a:spcPts val="0"/>
              </a:spcBef>
              <a:buNone/>
            </a:pPr>
            <a:endParaRPr sz="1400">
              <a:solidFill>
                <a:srgbClr val="333333"/>
              </a:solidFill>
              <a:highlight>
                <a:srgbClr val="FFFFFF"/>
              </a:highlight>
              <a:latin typeface="Verdana"/>
              <a:ea typeface="Verdana"/>
              <a:cs typeface="Verdana"/>
              <a:sym typeface="Verdana"/>
            </a:endParaRPr>
          </a:p>
          <a:p>
            <a:pPr lvl="0">
              <a:spcBef>
                <a:spcPts val="0"/>
              </a:spcBef>
              <a:buNone/>
            </a:pPr>
            <a:r>
              <a:rPr lang="en-GB" sz="1400">
                <a:solidFill>
                  <a:srgbClr val="333333"/>
                </a:solidFill>
                <a:highlight>
                  <a:srgbClr val="FFFFFF"/>
                </a:highlight>
                <a:latin typeface="Verdana"/>
                <a:ea typeface="Verdana"/>
                <a:cs typeface="Verdana"/>
                <a:sym typeface="Verdana"/>
              </a:rPr>
              <a:t>Hint for name of the Queue is given at the code in WR.</a:t>
            </a:r>
          </a:p>
        </p:txBody>
      </p:sp>
      <p:pic>
        <p:nvPicPr>
          <p:cNvPr id="213" name="Shape 213"/>
          <p:cNvPicPr preferRelativeResize="0"/>
          <p:nvPr/>
        </p:nvPicPr>
        <p:blipFill>
          <a:blip r:embed="rId3">
            <a:alphaModFix/>
          </a:blip>
          <a:stretch>
            <a:fillRect/>
          </a:stretch>
        </p:blipFill>
        <p:spPr>
          <a:xfrm>
            <a:off x="274687" y="2865587"/>
            <a:ext cx="8696325" cy="695325"/>
          </a:xfrm>
          <a:prstGeom prst="rect">
            <a:avLst/>
          </a:prstGeom>
          <a:noFill/>
          <a:ln>
            <a:noFill/>
          </a:ln>
        </p:spPr>
      </p:pic>
      <p:sp>
        <p:nvSpPr>
          <p:cNvPr id="214" name="Shape 214"/>
          <p:cNvSpPr/>
          <p:nvPr/>
        </p:nvSpPr>
        <p:spPr>
          <a:xfrm rot="5400000">
            <a:off x="7254575" y="3510650"/>
            <a:ext cx="851400" cy="629700"/>
          </a:xfrm>
          <a:prstGeom prst="lef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220" name="Shape 22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lnSpc>
                <a:spcPct val="100000"/>
              </a:lnSpc>
              <a:spcBef>
                <a:spcPts val="0"/>
              </a:spcBef>
              <a:spcAft>
                <a:spcPts val="0"/>
              </a:spcAft>
              <a:buClr>
                <a:schemeClr val="dk1"/>
              </a:buClr>
              <a:buSzPct val="30555"/>
              <a:buFont typeface="Arial"/>
              <a:buNone/>
            </a:pPr>
            <a:r>
              <a:rPr lang="en-GB" sz="3600">
                <a:solidFill>
                  <a:schemeClr val="dk1"/>
                </a:solidFill>
              </a:rPr>
              <a:t>Q8) You need to provide the work action on the teacher controller object.</a:t>
            </a:r>
          </a:p>
          <a:p>
            <a:pPr lvl="0">
              <a:spcBef>
                <a:spcPts val="0"/>
              </a:spcBef>
              <a:buNone/>
            </a:pPr>
            <a:endParaRPr sz="3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226" name="Shape 226"/>
          <p:cNvPicPr preferRelativeResize="0"/>
          <p:nvPr/>
        </p:nvPicPr>
        <p:blipFill>
          <a:blip r:embed="rId3">
            <a:alphaModFix/>
          </a:blip>
          <a:stretch>
            <a:fillRect/>
          </a:stretch>
        </p:blipFill>
        <p:spPr>
          <a:xfrm>
            <a:off x="837146" y="0"/>
            <a:ext cx="7469705" cy="5143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232" name="Shape 23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233" name="Shape 233"/>
          <p:cNvPicPr preferRelativeResize="0"/>
          <p:nvPr/>
        </p:nvPicPr>
        <p:blipFill>
          <a:blip r:embed="rId3">
            <a:alphaModFix/>
          </a:blip>
          <a:stretch>
            <a:fillRect/>
          </a:stretch>
        </p:blipFill>
        <p:spPr>
          <a:xfrm>
            <a:off x="1126657" y="0"/>
            <a:ext cx="6890686"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218375" y="165100"/>
            <a:ext cx="8520600" cy="572700"/>
          </a:xfrm>
          <a:prstGeom prst="rect">
            <a:avLst/>
          </a:prstGeom>
        </p:spPr>
        <p:txBody>
          <a:bodyPr lIns="91425" tIns="91425" rIns="91425" bIns="91425" anchor="t" anchorCtr="0">
            <a:noAutofit/>
          </a:bodyPr>
          <a:lstStyle/>
          <a:p>
            <a:pPr lvl="0">
              <a:spcBef>
                <a:spcPts val="0"/>
              </a:spcBef>
              <a:buNone/>
            </a:pPr>
            <a:r>
              <a:rPr lang="en-GB"/>
              <a:t>Explanation.</a:t>
            </a:r>
          </a:p>
        </p:txBody>
      </p:sp>
      <p:sp>
        <p:nvSpPr>
          <p:cNvPr id="239" name="Shape 239"/>
          <p:cNvSpPr txBox="1">
            <a:spLocks noGrp="1"/>
          </p:cNvSpPr>
          <p:nvPr>
            <p:ph type="body" idx="1"/>
          </p:nvPr>
        </p:nvSpPr>
        <p:spPr>
          <a:xfrm>
            <a:off x="311700" y="2915825"/>
            <a:ext cx="8520600" cy="2122800"/>
          </a:xfrm>
          <a:prstGeom prst="rect">
            <a:avLst/>
          </a:prstGeom>
        </p:spPr>
        <p:txBody>
          <a:bodyPr lIns="91425" tIns="91425" rIns="91425" bIns="91425" anchor="t" anchorCtr="0">
            <a:noAutofit/>
          </a:bodyPr>
          <a:lstStyle/>
          <a:p>
            <a:pPr lvl="0">
              <a:spcBef>
                <a:spcPts val="0"/>
              </a:spcBef>
              <a:buNone/>
            </a:pPr>
            <a:r>
              <a:rPr lang="en-GB"/>
              <a:t>Name of the container is “work”+subject.</a:t>
            </a:r>
          </a:p>
          <a:p>
            <a:pPr lvl="0">
              <a:spcBef>
                <a:spcPts val="0"/>
              </a:spcBef>
              <a:buNone/>
            </a:pPr>
            <a:r>
              <a:rPr lang="en-GB"/>
              <a:t>Name of the Blob is workID.</a:t>
            </a:r>
          </a:p>
          <a:p>
            <a:pPr lvl="0">
              <a:spcBef>
                <a:spcPts val="0"/>
              </a:spcBef>
              <a:buNone/>
            </a:pPr>
            <a:r>
              <a:rPr lang="en-GB"/>
              <a:t>Need to push the output stream so that the student can download the form,</a:t>
            </a:r>
          </a:p>
          <a:p>
            <a:pPr lvl="0">
              <a:spcBef>
                <a:spcPts val="0"/>
              </a:spcBef>
              <a:buNone/>
            </a:pPr>
            <a:endParaRPr/>
          </a:p>
        </p:txBody>
      </p:sp>
      <p:pic>
        <p:nvPicPr>
          <p:cNvPr id="240" name="Shape 240"/>
          <p:cNvPicPr preferRelativeResize="0"/>
          <p:nvPr/>
        </p:nvPicPr>
        <p:blipFill>
          <a:blip r:embed="rId3">
            <a:alphaModFix/>
          </a:blip>
          <a:stretch>
            <a:fillRect/>
          </a:stretch>
        </p:blipFill>
        <p:spPr>
          <a:xfrm>
            <a:off x="0" y="830225"/>
            <a:ext cx="9144000" cy="1903503"/>
          </a:xfrm>
          <a:prstGeom prst="rect">
            <a:avLst/>
          </a:prstGeom>
          <a:noFill/>
          <a:ln>
            <a:noFill/>
          </a:ln>
        </p:spPr>
      </p:pic>
      <p:sp>
        <p:nvSpPr>
          <p:cNvPr id="241" name="Shape 241"/>
          <p:cNvSpPr/>
          <p:nvPr/>
        </p:nvSpPr>
        <p:spPr>
          <a:xfrm>
            <a:off x="7977675" y="1154675"/>
            <a:ext cx="384900" cy="524700"/>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7102950" y="1936125"/>
            <a:ext cx="758100" cy="315000"/>
          </a:xfrm>
          <a:prstGeom prst="lef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311700" y="127625"/>
            <a:ext cx="8520600" cy="3891600"/>
          </a:xfrm>
          <a:prstGeom prst="rect">
            <a:avLst/>
          </a:prstGeom>
        </p:spPr>
        <p:txBody>
          <a:bodyPr lIns="91425" tIns="91425" rIns="91425" bIns="91425" anchor="t" anchorCtr="0">
            <a:noAutofit/>
          </a:bodyPr>
          <a:lstStyle/>
          <a:p>
            <a:pPr lvl="0">
              <a:spcBef>
                <a:spcPts val="0"/>
              </a:spcBef>
              <a:buNone/>
            </a:pPr>
            <a:r>
              <a:rPr lang="en-GB" sz="1600" b="1" dirty="0">
                <a:solidFill>
                  <a:schemeClr val="dk1"/>
                </a:solidFill>
              </a:rPr>
              <a:t>Q1)</a:t>
            </a:r>
            <a:r>
              <a:rPr lang="en-GB" sz="1600" dirty="0">
                <a:solidFill>
                  <a:schemeClr val="dk1"/>
                </a:solidFill>
              </a:rPr>
              <a:t> You are deploying the web-based solution in the West Europe </a:t>
            </a:r>
            <a:r>
              <a:rPr lang="en-GB" sz="1600" dirty="0" err="1">
                <a:solidFill>
                  <a:schemeClr val="dk1"/>
                </a:solidFill>
              </a:rPr>
              <a:t>region.You</a:t>
            </a:r>
            <a:r>
              <a:rPr lang="en-GB" sz="1600" dirty="0">
                <a:solidFill>
                  <a:schemeClr val="dk1"/>
                </a:solidFill>
              </a:rPr>
              <a:t> need to copy the repository of existing works that the plagiarism detection service uses. You must achieve this goal by using the least amount of </a:t>
            </a:r>
            <a:r>
              <a:rPr lang="en-GB" sz="1600" dirty="0" err="1">
                <a:solidFill>
                  <a:schemeClr val="dk1"/>
                </a:solidFill>
              </a:rPr>
              <a:t>time.What</a:t>
            </a:r>
            <a:r>
              <a:rPr lang="en-GB" sz="1600" dirty="0">
                <a:solidFill>
                  <a:schemeClr val="dk1"/>
                </a:solidFill>
              </a:rPr>
              <a:t> should you do?</a:t>
            </a:r>
          </a:p>
          <a:p>
            <a:pPr marL="457200" lvl="0" indent="-228600" rtl="0">
              <a:spcBef>
                <a:spcPts val="0"/>
              </a:spcBef>
              <a:buClr>
                <a:schemeClr val="dk1"/>
              </a:buClr>
              <a:buAutoNum type="alphaUcPeriod"/>
            </a:pPr>
            <a:r>
              <a:rPr lang="en-GB" sz="1600" dirty="0">
                <a:solidFill>
                  <a:schemeClr val="dk1"/>
                </a:solidFill>
              </a:rPr>
              <a:t>Copy the files from the source file share to a local hard disk. Ship the hard disk to the West Europe data </a:t>
            </a:r>
            <a:r>
              <a:rPr lang="en-GB" sz="1600" dirty="0" err="1">
                <a:solidFill>
                  <a:schemeClr val="dk1"/>
                </a:solidFill>
              </a:rPr>
              <a:t>center</a:t>
            </a:r>
            <a:r>
              <a:rPr lang="en-GB" sz="1600" dirty="0">
                <a:solidFill>
                  <a:schemeClr val="dk1"/>
                </a:solidFill>
              </a:rPr>
              <a:t> by using the Azure Import/Export service.</a:t>
            </a:r>
          </a:p>
          <a:p>
            <a:pPr marL="457200" lvl="0" indent="-228600" rtl="0">
              <a:spcBef>
                <a:spcPts val="0"/>
              </a:spcBef>
              <a:buClr>
                <a:schemeClr val="dk1"/>
              </a:buClr>
              <a:buAutoNum type="alphaUcPeriod"/>
            </a:pPr>
            <a:r>
              <a:rPr lang="en-GB" sz="1600" dirty="0">
                <a:solidFill>
                  <a:schemeClr val="dk1"/>
                </a:solidFill>
              </a:rPr>
              <a:t>Create an Azure virtual network to connect to the West Europe region. Then use </a:t>
            </a:r>
            <a:r>
              <a:rPr lang="en-GB" sz="1600" dirty="0" err="1">
                <a:solidFill>
                  <a:schemeClr val="dk1"/>
                </a:solidFill>
              </a:rPr>
              <a:t>Robocopy</a:t>
            </a:r>
            <a:r>
              <a:rPr lang="en-GB" sz="1600" dirty="0">
                <a:solidFill>
                  <a:schemeClr val="dk1"/>
                </a:solidFill>
              </a:rPr>
              <a:t> to copy the files from the current region to the West Europe region.</a:t>
            </a:r>
          </a:p>
          <a:p>
            <a:pPr marL="457200" lvl="0" indent="-228600" rtl="0">
              <a:spcBef>
                <a:spcPts val="0"/>
              </a:spcBef>
              <a:buClr>
                <a:schemeClr val="dk1"/>
              </a:buClr>
              <a:buAutoNum type="alphaUcPeriod"/>
            </a:pPr>
            <a:r>
              <a:rPr lang="en-GB" sz="1600" dirty="0">
                <a:solidFill>
                  <a:schemeClr val="dk1"/>
                </a:solidFill>
              </a:rPr>
              <a:t>Provide access to the blobs by using the Microsoft Azure Content Delivery Network (CDN). Modify the plagiarism detection service so that the files from the repository are loaded from the CDN.</a:t>
            </a:r>
          </a:p>
          <a:p>
            <a:pPr marL="457200" lvl="0" indent="-228600" rtl="0">
              <a:spcBef>
                <a:spcPts val="0"/>
              </a:spcBef>
              <a:buClr>
                <a:srgbClr val="333333"/>
              </a:buClr>
              <a:buAutoNum type="alphaUcPeriod"/>
            </a:pPr>
            <a:r>
              <a:rPr lang="en-GB" sz="1600" dirty="0">
                <a:solidFill>
                  <a:srgbClr val="333333"/>
                </a:solidFill>
              </a:rPr>
              <a:t>Use the Asynchronous Blob Copy API to copy the blobs from the source storage account to a storage account in the West Europe region.</a:t>
            </a:r>
          </a:p>
          <a:p>
            <a:pPr lvl="0">
              <a:spcBef>
                <a:spcPts val="0"/>
              </a:spcBef>
              <a:buNone/>
            </a:pPr>
            <a:endParaRPr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311700" y="127625"/>
            <a:ext cx="8520600" cy="3891600"/>
          </a:xfrm>
          <a:prstGeom prst="rect">
            <a:avLst/>
          </a:prstGeom>
        </p:spPr>
        <p:txBody>
          <a:bodyPr lIns="91425" tIns="91425" rIns="91425" bIns="91425" anchor="t" anchorCtr="0">
            <a:noAutofit/>
          </a:bodyPr>
          <a:lstStyle/>
          <a:p>
            <a:pPr lvl="0" rtl="0">
              <a:spcBef>
                <a:spcPts val="0"/>
              </a:spcBef>
              <a:buNone/>
            </a:pPr>
            <a:r>
              <a:rPr lang="en-GB" sz="1600" b="1" dirty="0">
                <a:solidFill>
                  <a:schemeClr val="dk1"/>
                </a:solidFill>
              </a:rPr>
              <a:t>Q1)</a:t>
            </a:r>
            <a:r>
              <a:rPr lang="en-GB" sz="1600" dirty="0">
                <a:solidFill>
                  <a:schemeClr val="dk1"/>
                </a:solidFill>
              </a:rPr>
              <a:t> You are deploying the web-based solution in the West Europe </a:t>
            </a:r>
            <a:r>
              <a:rPr lang="en-GB" sz="1600" dirty="0" err="1">
                <a:solidFill>
                  <a:schemeClr val="dk1"/>
                </a:solidFill>
              </a:rPr>
              <a:t>region.You</a:t>
            </a:r>
            <a:r>
              <a:rPr lang="en-GB" sz="1600" dirty="0">
                <a:solidFill>
                  <a:schemeClr val="dk1"/>
                </a:solidFill>
              </a:rPr>
              <a:t> need to copy the repository of existing works that the plagiarism detection service uses. You must achieve this goal by using the least amount of </a:t>
            </a:r>
            <a:r>
              <a:rPr lang="en-GB" sz="1600" dirty="0" err="1">
                <a:solidFill>
                  <a:schemeClr val="dk1"/>
                </a:solidFill>
              </a:rPr>
              <a:t>time.What</a:t>
            </a:r>
            <a:r>
              <a:rPr lang="en-GB" sz="1600" dirty="0">
                <a:solidFill>
                  <a:schemeClr val="dk1"/>
                </a:solidFill>
              </a:rPr>
              <a:t> should you do?</a:t>
            </a:r>
          </a:p>
          <a:p>
            <a:pPr marL="457200" lvl="0" indent="-228600" rtl="0">
              <a:spcBef>
                <a:spcPts val="0"/>
              </a:spcBef>
              <a:buClr>
                <a:schemeClr val="dk1"/>
              </a:buClr>
              <a:buAutoNum type="alphaUcPeriod"/>
            </a:pPr>
            <a:r>
              <a:rPr lang="en-GB" sz="1600" dirty="0">
                <a:solidFill>
                  <a:schemeClr val="dk1"/>
                </a:solidFill>
              </a:rPr>
              <a:t>Copy the files from the source file share to a local hard disk. Ship the hard disk to the West Europe data </a:t>
            </a:r>
            <a:r>
              <a:rPr lang="en-GB" sz="1600" dirty="0" err="1">
                <a:solidFill>
                  <a:schemeClr val="dk1"/>
                </a:solidFill>
              </a:rPr>
              <a:t>center</a:t>
            </a:r>
            <a:r>
              <a:rPr lang="en-GB" sz="1600" dirty="0">
                <a:solidFill>
                  <a:schemeClr val="dk1"/>
                </a:solidFill>
              </a:rPr>
              <a:t> by using the Azure Import/Export service.</a:t>
            </a:r>
          </a:p>
          <a:p>
            <a:pPr marL="457200" lvl="0" indent="-228600" rtl="0">
              <a:spcBef>
                <a:spcPts val="0"/>
              </a:spcBef>
              <a:buClr>
                <a:schemeClr val="dk1"/>
              </a:buClr>
              <a:buAutoNum type="alphaUcPeriod"/>
            </a:pPr>
            <a:r>
              <a:rPr lang="en-GB" sz="1600" dirty="0">
                <a:solidFill>
                  <a:schemeClr val="dk1"/>
                </a:solidFill>
              </a:rPr>
              <a:t>Create an Azure virtual network to connect to the West Europe region. Then use </a:t>
            </a:r>
            <a:r>
              <a:rPr lang="en-GB" sz="1600" dirty="0" err="1">
                <a:solidFill>
                  <a:schemeClr val="dk1"/>
                </a:solidFill>
              </a:rPr>
              <a:t>Robocopy</a:t>
            </a:r>
            <a:r>
              <a:rPr lang="en-GB" sz="1600" dirty="0">
                <a:solidFill>
                  <a:schemeClr val="dk1"/>
                </a:solidFill>
              </a:rPr>
              <a:t> to copy the files from the current region to the West Europe region.</a:t>
            </a:r>
          </a:p>
          <a:p>
            <a:pPr marL="457200" lvl="0" indent="-228600" rtl="0">
              <a:spcBef>
                <a:spcPts val="0"/>
              </a:spcBef>
              <a:buClr>
                <a:schemeClr val="dk1"/>
              </a:buClr>
              <a:buAutoNum type="alphaUcPeriod"/>
            </a:pPr>
            <a:r>
              <a:rPr lang="en-GB" sz="1600" dirty="0">
                <a:solidFill>
                  <a:schemeClr val="dk1"/>
                </a:solidFill>
              </a:rPr>
              <a:t>Provide access to the blobs by using the Microsoft Azure Content Delivery Network (CDN). Modify the plagiarism detection service so that the files from the repository are loaded from the CDN.</a:t>
            </a:r>
          </a:p>
          <a:p>
            <a:pPr marL="457200" lvl="0" indent="-228600" rtl="0">
              <a:spcBef>
                <a:spcPts val="0"/>
              </a:spcBef>
              <a:buClr>
                <a:srgbClr val="333333"/>
              </a:buClr>
              <a:buAutoNum type="alphaUcPeriod"/>
            </a:pPr>
            <a:r>
              <a:rPr lang="en-GB" sz="1600" b="1" dirty="0">
                <a:solidFill>
                  <a:srgbClr val="333333"/>
                </a:solidFill>
              </a:rPr>
              <a:t>Use the Asynchronous Blob Copy API to copy the blobs from the source storage account to a storage account in the West Europe region.</a:t>
            </a:r>
          </a:p>
          <a:p>
            <a:pPr lvl="0" rtl="0">
              <a:spcBef>
                <a:spcPts val="0"/>
              </a:spcBef>
              <a:buNone/>
            </a:pPr>
            <a:endParaRPr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71800"/>
            <a:ext cx="8520600" cy="572700"/>
          </a:xfrm>
          <a:prstGeom prst="rect">
            <a:avLst/>
          </a:prstGeom>
        </p:spPr>
        <p:txBody>
          <a:bodyPr lIns="91425" tIns="91425" rIns="91425" bIns="91425" anchor="t" anchorCtr="0">
            <a:noAutofit/>
          </a:bodyPr>
          <a:lstStyle/>
          <a:p>
            <a:pPr lvl="0">
              <a:spcBef>
                <a:spcPts val="0"/>
              </a:spcBef>
              <a:buNone/>
            </a:pPr>
            <a:r>
              <a:rPr lang="en-GB"/>
              <a:t>Explanation</a:t>
            </a:r>
          </a:p>
          <a:p>
            <a:pPr lvl="0">
              <a:spcBef>
                <a:spcPts val="0"/>
              </a:spcBef>
              <a:buNone/>
            </a:pPr>
            <a:endParaRPr/>
          </a:p>
        </p:txBody>
      </p:sp>
      <p:sp>
        <p:nvSpPr>
          <p:cNvPr id="76" name="Shape 76"/>
          <p:cNvSpPr txBox="1">
            <a:spLocks noGrp="1"/>
          </p:cNvSpPr>
          <p:nvPr>
            <p:ph type="body" idx="1"/>
          </p:nvPr>
        </p:nvSpPr>
        <p:spPr>
          <a:xfrm>
            <a:off x="311700" y="644500"/>
            <a:ext cx="8520600" cy="3416400"/>
          </a:xfrm>
          <a:prstGeom prst="rect">
            <a:avLst/>
          </a:prstGeom>
        </p:spPr>
        <p:txBody>
          <a:bodyPr lIns="91425" tIns="91425" rIns="91425" bIns="91425" anchor="t" anchorCtr="0">
            <a:noAutofit/>
          </a:bodyPr>
          <a:lstStyle/>
          <a:p>
            <a:pPr lvl="0">
              <a:spcBef>
                <a:spcPts val="0"/>
              </a:spcBef>
              <a:buNone/>
            </a:pPr>
            <a:r>
              <a:rPr lang="en-GB" dirty="0"/>
              <a:t>Link: https://msdn.microsoft.com/en-us/library/dn806394.aspx</a:t>
            </a:r>
          </a:p>
          <a:p>
            <a:pPr lvl="0">
              <a:spcBef>
                <a:spcPts val="0"/>
              </a:spcBef>
              <a:buNone/>
            </a:pPr>
            <a:r>
              <a:rPr lang="en-GB" dirty="0"/>
              <a:t>Why Not A ? Copy would take a lot of time from Source File Share to Hard disk and then use Azure Export service to West Europe Data Center.</a:t>
            </a:r>
          </a:p>
          <a:p>
            <a:pPr lvl="0">
              <a:spcBef>
                <a:spcPts val="0"/>
              </a:spcBef>
              <a:buNone/>
            </a:pPr>
            <a:r>
              <a:rPr lang="en-GB" dirty="0"/>
              <a:t>Why Not B ? Create an Azure virtual network to connect to the West Europe region. Then use </a:t>
            </a:r>
            <a:r>
              <a:rPr lang="en-GB" dirty="0" err="1"/>
              <a:t>Robocopy</a:t>
            </a:r>
            <a:r>
              <a:rPr lang="en-GB" dirty="0"/>
              <a:t> to copy the file from the current region to the West Europe region.</a:t>
            </a:r>
          </a:p>
          <a:p>
            <a:pPr lvl="0">
              <a:spcBef>
                <a:spcPts val="0"/>
              </a:spcBef>
              <a:buNone/>
            </a:pPr>
            <a:r>
              <a:rPr lang="en-GB" dirty="0"/>
              <a:t>       Reason : Creating a Virtual Network and connecting (Creating a VPN would take a lot of time) </a:t>
            </a:r>
          </a:p>
          <a:p>
            <a:pPr lvl="0">
              <a:spcBef>
                <a:spcPts val="0"/>
              </a:spcBef>
              <a:buNone/>
            </a:pPr>
            <a:r>
              <a:rPr lang="en-GB" dirty="0"/>
              <a:t>Why Not C ? This solution provides an access but does not perform the actual copy that is mentioned in the Question.</a:t>
            </a:r>
          </a:p>
          <a:p>
            <a:pPr lvl="0">
              <a:spcBef>
                <a:spcPts val="0"/>
              </a:spcBef>
              <a:buNone/>
            </a:pP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GB"/>
              <a:t>Q2) You need to configure storage for the solution.</a:t>
            </a:r>
          </a:p>
        </p:txBody>
      </p:sp>
      <p:sp>
        <p:nvSpPr>
          <p:cNvPr id="82" name="Shape 8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83" name="Shape 83"/>
          <p:cNvPicPr preferRelativeResize="0"/>
          <p:nvPr/>
        </p:nvPicPr>
        <p:blipFill>
          <a:blip r:embed="rId3">
            <a:alphaModFix/>
          </a:blip>
          <a:stretch>
            <a:fillRect/>
          </a:stretch>
        </p:blipFill>
        <p:spPr>
          <a:xfrm>
            <a:off x="554775" y="1017724"/>
            <a:ext cx="8034425" cy="39741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89" name="Shape 8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90" name="Shape 90"/>
          <p:cNvPicPr preferRelativeResize="0"/>
          <p:nvPr/>
        </p:nvPicPr>
        <p:blipFill>
          <a:blip r:embed="rId3">
            <a:alphaModFix/>
          </a:blip>
          <a:stretch>
            <a:fillRect/>
          </a:stretch>
        </p:blipFill>
        <p:spPr>
          <a:xfrm>
            <a:off x="118025" y="513175"/>
            <a:ext cx="8714274" cy="4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8475"/>
            <a:ext cx="8520600" cy="572700"/>
          </a:xfrm>
          <a:prstGeom prst="rect">
            <a:avLst/>
          </a:prstGeom>
        </p:spPr>
        <p:txBody>
          <a:bodyPr lIns="91425" tIns="91425" rIns="91425" bIns="91425" anchor="t" anchorCtr="0">
            <a:noAutofit/>
          </a:bodyPr>
          <a:lstStyle/>
          <a:p>
            <a:pPr lvl="0">
              <a:spcBef>
                <a:spcPts val="0"/>
              </a:spcBef>
              <a:buNone/>
            </a:pPr>
            <a:r>
              <a:rPr lang="en-GB" sz="1400" b="1"/>
              <a:t>Explanation</a:t>
            </a:r>
          </a:p>
        </p:txBody>
      </p:sp>
      <p:sp>
        <p:nvSpPr>
          <p:cNvPr id="96" name="Shape 96"/>
          <p:cNvSpPr txBox="1">
            <a:spLocks noGrp="1"/>
          </p:cNvSpPr>
          <p:nvPr>
            <p:ph type="body" idx="1"/>
          </p:nvPr>
        </p:nvSpPr>
        <p:spPr>
          <a:xfrm>
            <a:off x="311700" y="2560750"/>
            <a:ext cx="8520600" cy="1308300"/>
          </a:xfrm>
          <a:prstGeom prst="rect">
            <a:avLst/>
          </a:prstGeom>
        </p:spPr>
        <p:txBody>
          <a:bodyPr lIns="91425" tIns="91425" rIns="91425" bIns="91425" anchor="t" anchorCtr="0">
            <a:noAutofit/>
          </a:bodyPr>
          <a:lstStyle/>
          <a:p>
            <a:pPr lvl="0">
              <a:spcBef>
                <a:spcPts val="0"/>
              </a:spcBef>
              <a:buNone/>
            </a:pPr>
            <a:r>
              <a:rPr lang="en-GB"/>
              <a:t>For getting the Max Score He specifies the rootpath as GetLocalResource(“ComputeResult”). RootPath. Also it is mentioned that </a:t>
            </a:r>
          </a:p>
          <a:p>
            <a:pPr lvl="0">
              <a:spcBef>
                <a:spcPts val="0"/>
              </a:spcBef>
              <a:buNone/>
            </a:pPr>
            <a:r>
              <a:rPr lang="en-GB"/>
              <a:t>“Computation results are cached in local storage resources to reduce computation time.” - Because it is cached data, clean on role recycle is </a:t>
            </a:r>
            <a:r>
              <a:rPr lang="en-GB" b="1"/>
              <a:t>true</a:t>
            </a:r>
          </a:p>
          <a:p>
            <a:pPr lvl="0">
              <a:spcBef>
                <a:spcPts val="0"/>
              </a:spcBef>
              <a:buNone/>
            </a:pPr>
            <a:r>
              <a:rPr lang="en-GB">
                <a:solidFill>
                  <a:schemeClr val="dk1"/>
                </a:solidFill>
              </a:rPr>
              <a:t>The local storage is like memory (inside the instance) but will get clean when new instance of worker role is formed.</a:t>
            </a:r>
          </a:p>
          <a:p>
            <a:pPr lvl="0">
              <a:spcBef>
                <a:spcPts val="0"/>
              </a:spcBef>
              <a:buNone/>
            </a:pPr>
            <a:endParaRPr b="1"/>
          </a:p>
          <a:p>
            <a:pPr lvl="0">
              <a:spcBef>
                <a:spcPts val="0"/>
              </a:spcBef>
              <a:buNone/>
            </a:pPr>
            <a:endParaRPr/>
          </a:p>
        </p:txBody>
      </p:sp>
      <p:pic>
        <p:nvPicPr>
          <p:cNvPr id="97" name="Shape 97"/>
          <p:cNvPicPr preferRelativeResize="0"/>
          <p:nvPr/>
        </p:nvPicPr>
        <p:blipFill>
          <a:blip r:embed="rId3">
            <a:alphaModFix/>
          </a:blip>
          <a:stretch>
            <a:fillRect/>
          </a:stretch>
        </p:blipFill>
        <p:spPr>
          <a:xfrm>
            <a:off x="0" y="364566"/>
            <a:ext cx="9143999" cy="22428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265025" y="106800"/>
            <a:ext cx="8520600" cy="572700"/>
          </a:xfrm>
          <a:prstGeom prst="rect">
            <a:avLst/>
          </a:prstGeom>
        </p:spPr>
        <p:txBody>
          <a:bodyPr lIns="91425" tIns="91425" rIns="91425" bIns="91425" anchor="t" anchorCtr="0">
            <a:noAutofit/>
          </a:bodyPr>
          <a:lstStyle/>
          <a:p>
            <a:pPr lvl="0">
              <a:spcBef>
                <a:spcPts val="0"/>
              </a:spcBef>
              <a:buNone/>
            </a:pPr>
            <a:r>
              <a:rPr lang="en-GB" sz="1800"/>
              <a:t>Q3) You need to find all existing works about World History that are overdue and are stored in the repository.</a:t>
            </a:r>
          </a:p>
        </p:txBody>
      </p:sp>
      <p:pic>
        <p:nvPicPr>
          <p:cNvPr id="103" name="Shape 103"/>
          <p:cNvPicPr preferRelativeResize="0"/>
          <p:nvPr/>
        </p:nvPicPr>
        <p:blipFill>
          <a:blip r:embed="rId3">
            <a:alphaModFix/>
          </a:blip>
          <a:stretch>
            <a:fillRect/>
          </a:stretch>
        </p:blipFill>
        <p:spPr>
          <a:xfrm>
            <a:off x="1248750" y="831900"/>
            <a:ext cx="6907668" cy="4311599"/>
          </a:xfrm>
          <a:prstGeom prst="rect">
            <a:avLst/>
          </a:prstGeom>
          <a:noFill/>
          <a:ln>
            <a:noFill/>
          </a:ln>
        </p:spPr>
      </p:pic>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1297</Words>
  <Application>Microsoft Office PowerPoint</Application>
  <PresentationFormat>On-screen Show (16:9)</PresentationFormat>
  <Paragraphs>76</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Verdana</vt:lpstr>
      <vt:lpstr>simple-light-2</vt:lpstr>
      <vt:lpstr>Case Study - 1</vt:lpstr>
      <vt:lpstr>PowerPoint Presentation</vt:lpstr>
      <vt:lpstr>PowerPoint Presentation</vt:lpstr>
      <vt:lpstr>PowerPoint Presentation</vt:lpstr>
      <vt:lpstr>Explanation </vt:lpstr>
      <vt:lpstr>Q2) You need to configure storage for the solution.</vt:lpstr>
      <vt:lpstr>PowerPoint Presentation</vt:lpstr>
      <vt:lpstr>Explanation</vt:lpstr>
      <vt:lpstr>Q3) You need to find all existing works about World History that are overdue and are stored in the repository.</vt:lpstr>
      <vt:lpstr>PowerPoint Presentation</vt:lpstr>
      <vt:lpstr>PowerPoint Presentation</vt:lpstr>
      <vt:lpstr>Explanation.</vt:lpstr>
      <vt:lpstr>Q4) You need to insert code at line WR16 to implement the GetWork method.</vt:lpstr>
      <vt:lpstr>PowerPoint Presentation</vt:lpstr>
      <vt:lpstr>Explanation</vt:lpstr>
      <vt:lpstr>PowerPoint Presentation</vt:lpstr>
      <vt:lpstr>Q5) The Compute method in the PlagiarismCalculation class takes a significant amount of time to load existing works from blob storage. To improve performance, the service must load existing works from the cache. You need to modify the Compute method in the class PlagiarismCalculation.</vt:lpstr>
      <vt:lpstr>PowerPoint Presentation</vt:lpstr>
      <vt:lpstr>Explanation</vt:lpstr>
      <vt:lpstr>PowerPoint Presentation</vt:lpstr>
      <vt:lpstr>PowerPoint Presentation</vt:lpstr>
      <vt:lpstr>Explanation.</vt:lpstr>
      <vt:lpstr>Q7) You need to configure scaling for the plagiarism detection service. What should you do? To answer, select the appropriate values in the dialog box in the answer area.</vt:lpstr>
      <vt:lpstr>You need to configure scaling for the plagiarism detection service. What should you do? To answer, select the appropriate values in the dialog box in the answer area.</vt:lpstr>
      <vt:lpstr>Explanation.</vt:lpstr>
      <vt:lpstr>PowerPoint Presentation</vt:lpstr>
      <vt:lpstr>PowerPoint Presentation</vt:lpstr>
      <vt:lpstr>PowerPoint Presentation</vt:lpstr>
      <vt:lpstr>Explanation.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- 1</dc:title>
  <cp:lastModifiedBy>Suraj Devidas Deodhe (BAS)</cp:lastModifiedBy>
  <cp:revision>3</cp:revision>
  <dcterms:modified xsi:type="dcterms:W3CDTF">2017-06-02T08:55:47Z</dcterms:modified>
</cp:coreProperties>
</file>