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7" r:id="rId2"/>
    <p:sldId id="258" r:id="rId3"/>
    <p:sldId id="259" r:id="rId4"/>
    <p:sldId id="270" r:id="rId5"/>
    <p:sldId id="260" r:id="rId6"/>
    <p:sldId id="261" r:id="rId7"/>
    <p:sldId id="263" r:id="rId8"/>
    <p:sldId id="265" r:id="rId9"/>
    <p:sldId id="266" r:id="rId10"/>
    <p:sldId id="267" r:id="rId11"/>
    <p:sldId id="268"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52437-1E98-4913-9996-96A839B2B4D1}" v="777" dt="2021-01-13T07:08:51.925"/>
    <p1510:client id="{C5BFD36B-BCE8-4094-88BF-9C1F385F27B5}" v="793" dt="2021-01-13T17:10:47.080"/>
    <p1510:client id="{F4497E83-A426-464A-9347-D9EBCEB9CB7B}" v="176" dt="2021-01-13T12:05:17.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326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65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841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72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5541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302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421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8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6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330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50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10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3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73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92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19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60038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2223-7747/8/11/468/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8212-6C53-430A-AFE6-423E6602D511}"/>
              </a:ext>
            </a:extLst>
          </p:cNvPr>
          <p:cNvSpPr>
            <a:spLocks noGrp="1"/>
          </p:cNvSpPr>
          <p:nvPr>
            <p:ph type="title"/>
          </p:nvPr>
        </p:nvSpPr>
        <p:spPr/>
        <p:txBody>
          <a:bodyPr>
            <a:normAutofit/>
          </a:bodyPr>
          <a:lstStyle/>
          <a:p>
            <a:r>
              <a:rPr lang="en-US" dirty="0">
                <a:latin typeface="Bodoni MT" panose="02070603080606020203" pitchFamily="18" charset="0"/>
              </a:rPr>
              <a:t>SVPM'S COE,MALEGAON(Bk)</a:t>
            </a:r>
            <a:br>
              <a:rPr lang="en-US" dirty="0">
                <a:latin typeface="Bodoni MT" panose="02070603080606020203" pitchFamily="18" charset="0"/>
              </a:rPr>
            </a:br>
            <a:r>
              <a:rPr lang="en-US" dirty="0">
                <a:latin typeface="Bodoni MT" panose="02070603080606020203" pitchFamily="18" charset="0"/>
              </a:rPr>
              <a:t>BARAMATI</a:t>
            </a:r>
          </a:p>
        </p:txBody>
      </p:sp>
      <p:pic>
        <p:nvPicPr>
          <p:cNvPr id="3" name="Picture 3">
            <a:extLst>
              <a:ext uri="{FF2B5EF4-FFF2-40B4-BE49-F238E27FC236}">
                <a16:creationId xmlns:a16="http://schemas.microsoft.com/office/drawing/2014/main" id="{0558E006-1DC1-45EE-832D-6465ACD2CBA0}"/>
              </a:ext>
            </a:extLst>
          </p:cNvPr>
          <p:cNvPicPr>
            <a:picLocks noChangeAspect="1"/>
          </p:cNvPicPr>
          <p:nvPr/>
        </p:nvPicPr>
        <p:blipFill>
          <a:blip r:embed="rId2"/>
          <a:stretch>
            <a:fillRect/>
          </a:stretch>
        </p:blipFill>
        <p:spPr>
          <a:xfrm>
            <a:off x="4785324" y="2553419"/>
            <a:ext cx="2305050" cy="1981200"/>
          </a:xfrm>
          <a:prstGeom prst="rect">
            <a:avLst/>
          </a:prstGeom>
        </p:spPr>
      </p:pic>
    </p:spTree>
    <p:extLst>
      <p:ext uri="{BB962C8B-B14F-4D97-AF65-F5344CB8AC3E}">
        <p14:creationId xmlns:p14="http://schemas.microsoft.com/office/powerpoint/2010/main" val="418680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26DF7EA-2524-447A-A556-079B4E5ABBAB}"/>
              </a:ext>
            </a:extLst>
          </p:cNvPr>
          <p:cNvPicPr>
            <a:picLocks noChangeAspect="1"/>
          </p:cNvPicPr>
          <p:nvPr/>
        </p:nvPicPr>
        <p:blipFill>
          <a:blip r:embed="rId2"/>
          <a:stretch>
            <a:fillRect/>
          </a:stretch>
        </p:blipFill>
        <p:spPr>
          <a:xfrm>
            <a:off x="1043797" y="1215627"/>
            <a:ext cx="6524444" cy="4858066"/>
          </a:xfrm>
          <a:prstGeom prst="rect">
            <a:avLst/>
          </a:prstGeom>
        </p:spPr>
      </p:pic>
      <p:sp>
        <p:nvSpPr>
          <p:cNvPr id="3" name="TextBox 2">
            <a:extLst>
              <a:ext uri="{FF2B5EF4-FFF2-40B4-BE49-F238E27FC236}">
                <a16:creationId xmlns:a16="http://schemas.microsoft.com/office/drawing/2014/main" id="{401A9504-9A9F-46BD-B535-42B90F107A13}"/>
              </a:ext>
            </a:extLst>
          </p:cNvPr>
          <p:cNvSpPr txBox="1"/>
          <p:nvPr/>
        </p:nvSpPr>
        <p:spPr>
          <a:xfrm>
            <a:off x="8131835" y="2438400"/>
            <a:ext cx="29157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t>TAKING  INPUT OF  LEAF IMAGE.</a:t>
            </a:r>
          </a:p>
          <a:p>
            <a:pPr marL="285750" indent="-285750">
              <a:buFont typeface="Arial"/>
              <a:buChar char="•"/>
            </a:pPr>
            <a:r>
              <a:rPr lang="en-US" sz="2400" b="1"/>
              <a:t>TO FIND OUT DISEASE OF LEAF IF ANY .</a:t>
            </a:r>
          </a:p>
        </p:txBody>
      </p:sp>
    </p:spTree>
    <p:extLst>
      <p:ext uri="{BB962C8B-B14F-4D97-AF65-F5344CB8AC3E}">
        <p14:creationId xmlns:p14="http://schemas.microsoft.com/office/powerpoint/2010/main" val="29624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F6EC8A1-7EF9-4320-851D-D828D442566F}"/>
              </a:ext>
            </a:extLst>
          </p:cNvPr>
          <p:cNvPicPr>
            <a:picLocks noChangeAspect="1"/>
          </p:cNvPicPr>
          <p:nvPr/>
        </p:nvPicPr>
        <p:blipFill>
          <a:blip r:embed="rId2"/>
          <a:stretch>
            <a:fillRect/>
          </a:stretch>
        </p:blipFill>
        <p:spPr>
          <a:xfrm>
            <a:off x="1618891" y="670371"/>
            <a:ext cx="8522897" cy="5330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852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1A56-DA9D-4049-978A-EB0496AD1D07}"/>
              </a:ext>
            </a:extLst>
          </p:cNvPr>
          <p:cNvSpPr>
            <a:spLocks noGrp="1"/>
          </p:cNvSpPr>
          <p:nvPr>
            <p:ph type="title"/>
          </p:nvPr>
        </p:nvSpPr>
        <p:spPr>
          <a:xfrm>
            <a:off x="1898074" y="748145"/>
            <a:ext cx="3754582" cy="1108364"/>
          </a:xfrm>
        </p:spPr>
        <p:txBody>
          <a:bodyPr/>
          <a:lstStyle/>
          <a:p>
            <a:r>
              <a:rPr lang="en-US" b="1" dirty="0">
                <a:latin typeface="Bodoni MT" panose="02070603080606020203" pitchFamily="18" charset="0"/>
              </a:rPr>
              <a:t>Conclusion</a:t>
            </a:r>
            <a:endParaRPr lang="en-IN" b="1" dirty="0">
              <a:latin typeface="Bodoni MT" panose="02070603080606020203" pitchFamily="18" charset="0"/>
            </a:endParaRPr>
          </a:p>
        </p:txBody>
      </p:sp>
      <p:sp>
        <p:nvSpPr>
          <p:cNvPr id="3" name="Content Placeholder 2">
            <a:extLst>
              <a:ext uri="{FF2B5EF4-FFF2-40B4-BE49-F238E27FC236}">
                <a16:creationId xmlns:a16="http://schemas.microsoft.com/office/drawing/2014/main" id="{DB7378B9-9FF7-4196-91E2-C4EF6BF3AB1E}"/>
              </a:ext>
            </a:extLst>
          </p:cNvPr>
          <p:cNvSpPr>
            <a:spLocks noGrp="1"/>
          </p:cNvSpPr>
          <p:nvPr>
            <p:ph idx="1"/>
          </p:nvPr>
        </p:nvSpPr>
        <p:spPr>
          <a:xfrm>
            <a:off x="1898074" y="1967345"/>
            <a:ext cx="8811490" cy="3532910"/>
          </a:xfrm>
        </p:spPr>
        <p:txBody>
          <a:bodyPr>
            <a:noAutofit/>
          </a:bodyPr>
          <a:lstStyle/>
          <a:p>
            <a:pPr marL="0" indent="0">
              <a:buNone/>
            </a:pPr>
            <a:r>
              <a:rPr lang="en-US" sz="2400" dirty="0">
                <a:latin typeface="Bell MT" panose="02020503060305020303" pitchFamily="18" charset="0"/>
              </a:rPr>
              <a:t>To prevent losses, small holder farmers are dependent on timely and accurate crop disease diagnosis. </a:t>
            </a:r>
            <a:r>
              <a:rPr lang="en-US" sz="2400" b="0" i="0" dirty="0">
                <a:solidFill>
                  <a:srgbClr val="202124"/>
                </a:solidFill>
                <a:effectLst/>
                <a:latin typeface="Bell MT" panose="02020503060305020303" pitchFamily="18" charset="0"/>
              </a:rPr>
              <a:t>Plant Diseases are major food threats that should have to overcome before it leads to further loss of the entire field. But, often framers unable to distinguish between similar symptoms but ace different diseases. This will mislead to wrong or overdosage of fertilizers. Here, we employ Convolutional Neural Network(CNN) called Deep Learning Algorithms to reduce this loss and guide farmers with video lessons. </a:t>
            </a:r>
            <a:endParaRPr lang="en-IN" sz="2400" dirty="0">
              <a:latin typeface="Bell MT" panose="02020503060305020303" pitchFamily="18" charset="0"/>
            </a:endParaRPr>
          </a:p>
        </p:txBody>
      </p:sp>
    </p:spTree>
    <p:extLst>
      <p:ext uri="{BB962C8B-B14F-4D97-AF65-F5344CB8AC3E}">
        <p14:creationId xmlns:p14="http://schemas.microsoft.com/office/powerpoint/2010/main" val="313891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755C-0A2F-4560-808C-F5F8D9C6336E}"/>
              </a:ext>
            </a:extLst>
          </p:cNvPr>
          <p:cNvSpPr>
            <a:spLocks noGrp="1"/>
          </p:cNvSpPr>
          <p:nvPr>
            <p:ph type="title"/>
          </p:nvPr>
        </p:nvSpPr>
        <p:spPr>
          <a:xfrm>
            <a:off x="2592926" y="624110"/>
            <a:ext cx="4043402" cy="705926"/>
          </a:xfrm>
        </p:spPr>
        <p:txBody>
          <a:bodyPr/>
          <a:lstStyle/>
          <a:p>
            <a:r>
              <a:rPr lang="en-US" b="1" dirty="0">
                <a:latin typeface="Bodoni MT" panose="02070603080606020203" pitchFamily="18" charset="0"/>
              </a:rPr>
              <a:t>References</a:t>
            </a:r>
            <a:endParaRPr lang="en-IN" b="1" dirty="0">
              <a:latin typeface="Bodoni MT" panose="02070603080606020203" pitchFamily="18" charset="0"/>
            </a:endParaRPr>
          </a:p>
        </p:txBody>
      </p:sp>
      <p:sp>
        <p:nvSpPr>
          <p:cNvPr id="3" name="Content Placeholder 2">
            <a:extLst>
              <a:ext uri="{FF2B5EF4-FFF2-40B4-BE49-F238E27FC236}">
                <a16:creationId xmlns:a16="http://schemas.microsoft.com/office/drawing/2014/main" id="{CDF5395D-93CB-43F3-9EBF-27CA238FE5F0}"/>
              </a:ext>
            </a:extLst>
          </p:cNvPr>
          <p:cNvSpPr>
            <a:spLocks noGrp="1"/>
          </p:cNvSpPr>
          <p:nvPr>
            <p:ph idx="1"/>
          </p:nvPr>
        </p:nvSpPr>
        <p:spPr>
          <a:xfrm>
            <a:off x="2244436" y="1330036"/>
            <a:ext cx="9260176" cy="4581186"/>
          </a:xfrm>
        </p:spPr>
        <p:txBody>
          <a:bodyPr>
            <a:normAutofit/>
          </a:bodyPr>
          <a:lstStyle/>
          <a:p>
            <a:pPr marL="0" indent="0">
              <a:buNone/>
            </a:pPr>
            <a:r>
              <a:rPr lang="en-IN" sz="2400" dirty="0">
                <a:latin typeface="Bell MT" panose="02020503060305020303" pitchFamily="18" charset="0"/>
              </a:rPr>
              <a:t>[1] M. Hunter, R. Smith, M.  Schipanis, L. Atwood and D.  Mortensen, "Agriculture  in  2050:  Recalibrating  Targets  for  Sustainable Intensification", Bioscience,  vol.  67,  no.  4,  pp.  386-391,  2017. Available: 10.1093/bosc/bix010</a:t>
            </a:r>
          </a:p>
          <a:p>
            <a:pPr marL="0" indent="0">
              <a:buNone/>
            </a:pPr>
            <a:r>
              <a:rPr lang="en-IN" sz="2400" dirty="0">
                <a:latin typeface="Bell MT" panose="02020503060305020303" pitchFamily="18" charset="0"/>
              </a:rPr>
              <a:t>[2] . https://towardsdatascience.com/crop-plant-disease-identification-using-mobile-app-aef821d1a9bc </a:t>
            </a:r>
          </a:p>
          <a:p>
            <a:pPr marL="0" indent="0">
              <a:buNone/>
            </a:pPr>
            <a:r>
              <a:rPr lang="en-IN" sz="2400" dirty="0">
                <a:latin typeface="Bell MT" panose="02020503060305020303" pitchFamily="18" charset="0"/>
              </a:rPr>
              <a:t>[3] . </a:t>
            </a:r>
            <a:r>
              <a:rPr lang="en-IN" sz="2400" dirty="0">
                <a:latin typeface="Bell MT" panose="02020503060305020303" pitchFamily="18" charset="0"/>
                <a:hlinkClick r:id="rId2"/>
              </a:rPr>
              <a:t>https://www.mdpi.com/2223-7747/8/11/468/htm</a:t>
            </a:r>
            <a:endParaRPr lang="en-IN" sz="2400" dirty="0">
              <a:latin typeface="Bell MT" panose="02020503060305020303" pitchFamily="18" charset="0"/>
            </a:endParaRPr>
          </a:p>
          <a:p>
            <a:pPr marL="0" indent="0">
              <a:buNone/>
            </a:pPr>
            <a:r>
              <a:rPr lang="en-IN" sz="2400" dirty="0">
                <a:latin typeface="Bell MT" panose="02020503060305020303" pitchFamily="18" charset="0"/>
              </a:rPr>
              <a:t>[4].</a:t>
            </a:r>
            <a:r>
              <a:rPr lang="en-US" sz="2400" b="0" i="0" dirty="0">
                <a:solidFill>
                  <a:srgbClr val="202124"/>
                </a:solidFill>
                <a:effectLst/>
                <a:latin typeface="Bell MT" panose="02020503060305020303" pitchFamily="18" charset="0"/>
              </a:rPr>
              <a:t> Plant Disease Detection Using Image Processing | IEEE ...</a:t>
            </a:r>
            <a:endParaRPr lang="en-IN" sz="2400" dirty="0">
              <a:latin typeface="Bell MT" panose="02020503060305020303" pitchFamily="18" charset="0"/>
            </a:endParaRPr>
          </a:p>
          <a:p>
            <a:pPr marL="0" indent="0">
              <a:buNone/>
            </a:pPr>
            <a:endParaRPr lang="en-IN" sz="2400" dirty="0">
              <a:latin typeface="Bell MT" panose="02020503060305020303" pitchFamily="18" charset="0"/>
            </a:endParaRPr>
          </a:p>
        </p:txBody>
      </p:sp>
    </p:spTree>
    <p:extLst>
      <p:ext uri="{BB962C8B-B14F-4D97-AF65-F5344CB8AC3E}">
        <p14:creationId xmlns:p14="http://schemas.microsoft.com/office/powerpoint/2010/main" val="102156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79D1-AB36-45D9-A0C4-560D13FCF6D9}"/>
              </a:ext>
            </a:extLst>
          </p:cNvPr>
          <p:cNvSpPr>
            <a:spLocks noGrp="1"/>
          </p:cNvSpPr>
          <p:nvPr>
            <p:ph type="title"/>
          </p:nvPr>
        </p:nvSpPr>
        <p:spPr>
          <a:xfrm>
            <a:off x="1704109" y="669174"/>
            <a:ext cx="9393381" cy="1887758"/>
          </a:xfrm>
        </p:spPr>
        <p:txBody>
          <a:bodyPr>
            <a:normAutofit/>
          </a:bodyPr>
          <a:lstStyle/>
          <a:p>
            <a:r>
              <a:rPr lang="en-US" sz="3200" b="1" dirty="0">
                <a:solidFill>
                  <a:schemeClr val="tx1"/>
                </a:solidFill>
                <a:ea typeface="+mj-lt"/>
                <a:cs typeface="+mj-lt"/>
              </a:rPr>
              <a:t>Presentation On</a:t>
            </a:r>
            <a:br>
              <a:rPr lang="en-US" sz="3200" b="1" dirty="0">
                <a:solidFill>
                  <a:schemeClr val="accent2">
                    <a:lumMod val="75000"/>
                  </a:schemeClr>
                </a:solidFill>
                <a:ea typeface="+mj-lt"/>
                <a:cs typeface="+mj-lt"/>
              </a:rPr>
            </a:br>
            <a:r>
              <a:rPr lang="en-US" sz="3200" b="1" dirty="0">
                <a:solidFill>
                  <a:schemeClr val="accent2">
                    <a:lumMod val="75000"/>
                  </a:schemeClr>
                </a:solidFill>
                <a:ea typeface="+mj-lt"/>
                <a:cs typeface="+mj-lt"/>
              </a:rPr>
              <a:t>Leaf Disease Detection and Recognition Using CNN</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E10411D1-38F8-42AD-8B6D-337B48FED6FA}"/>
              </a:ext>
            </a:extLst>
          </p:cNvPr>
          <p:cNvSpPr>
            <a:spLocks noGrp="1"/>
          </p:cNvSpPr>
          <p:nvPr>
            <p:ph idx="1"/>
          </p:nvPr>
        </p:nvSpPr>
        <p:spPr>
          <a:xfrm>
            <a:off x="1704108" y="2410691"/>
            <a:ext cx="9393381" cy="3778135"/>
          </a:xfrm>
        </p:spPr>
        <p:txBody>
          <a:bodyPr>
            <a:normAutofit/>
          </a:bodyPr>
          <a:lstStyle/>
          <a:p>
            <a:pPr marL="0" indent="0">
              <a:buNone/>
            </a:pPr>
            <a:r>
              <a:rPr lang="en-US" b="1" dirty="0"/>
              <a:t>                               </a:t>
            </a:r>
            <a:r>
              <a:rPr lang="en-US" sz="2000" b="1" dirty="0"/>
              <a:t>Presented By :</a:t>
            </a:r>
            <a:endParaRPr lang="en-US" sz="2000" dirty="0"/>
          </a:p>
          <a:p>
            <a:pPr marL="342900" indent="-342900">
              <a:buSzPct val="114999"/>
              <a:buFont typeface="Wingdings"/>
              <a:buChar char="v"/>
            </a:pPr>
            <a:r>
              <a:rPr lang="en-US" sz="1800" dirty="0"/>
              <a:t>Ms. OMINI MAHENDRA JADHAV                  :- 323</a:t>
            </a:r>
          </a:p>
          <a:p>
            <a:pPr marL="342900" indent="-342900">
              <a:buSzPct val="114999"/>
              <a:buFont typeface="Wingdings"/>
              <a:buChar char="v"/>
            </a:pPr>
            <a:r>
              <a:rPr lang="en-US" sz="1800" dirty="0"/>
              <a:t>Mr.. ROHIT HARISHCHANDRA PAWAR         :- 354</a:t>
            </a:r>
          </a:p>
          <a:p>
            <a:pPr marL="342900" indent="-342900">
              <a:buSzPct val="114999"/>
              <a:buFont typeface="Wingdings"/>
              <a:buChar char="v"/>
            </a:pPr>
            <a:r>
              <a:rPr lang="en-US" sz="1800" dirty="0"/>
              <a:t> Mr. MANMANTH RAJENDRA MENGI           :- 349  </a:t>
            </a:r>
          </a:p>
          <a:p>
            <a:pPr marL="342900" indent="-342900">
              <a:buSzPct val="114999"/>
              <a:buFont typeface="Wingdings"/>
              <a:buChar char="v"/>
            </a:pPr>
            <a:r>
              <a:rPr lang="en-US" sz="1800" dirty="0"/>
              <a:t> Ms. MADHURI DEVIDAS GIRAMKAR            </a:t>
            </a:r>
            <a:r>
              <a:rPr lang="en-US" sz="1600" dirty="0"/>
              <a:t>:- 319</a:t>
            </a:r>
          </a:p>
          <a:p>
            <a:pPr marL="0" indent="0">
              <a:buSzPct val="114999"/>
              <a:buNone/>
            </a:pPr>
            <a:r>
              <a:rPr lang="en-US" sz="3200" dirty="0"/>
              <a:t>                         </a:t>
            </a:r>
            <a:r>
              <a:rPr lang="en-US" b="1" dirty="0"/>
              <a:t>Guided By</a:t>
            </a:r>
          </a:p>
          <a:p>
            <a:pPr marL="0" indent="0">
              <a:buSzPct val="114999"/>
              <a:buNone/>
            </a:pPr>
            <a:r>
              <a:rPr lang="en-US" sz="2000" b="1" dirty="0"/>
              <a:t>                                  </a:t>
            </a:r>
            <a:r>
              <a:rPr lang="en-US" sz="2000" b="1" dirty="0">
                <a:solidFill>
                  <a:schemeClr val="accent1"/>
                </a:solidFill>
              </a:rPr>
              <a:t>Prof S.S.Nimbalkar</a:t>
            </a:r>
          </a:p>
          <a:p>
            <a:pPr marL="0" indent="0">
              <a:buSzPct val="114999"/>
              <a:buNone/>
            </a:pPr>
            <a:r>
              <a:rPr lang="en-US" sz="2600" b="1" dirty="0"/>
              <a:t>              Department Of Computer Engineering</a:t>
            </a:r>
          </a:p>
          <a:p>
            <a:pPr marL="0" indent="0">
              <a:buSzPct val="114999"/>
              <a:buNone/>
            </a:pPr>
            <a:endParaRPr lang="en-US" sz="2000" dirty="0"/>
          </a:p>
          <a:p>
            <a:pPr marL="0" indent="0">
              <a:buSzPct val="114999"/>
              <a:buNone/>
            </a:pPr>
            <a:endParaRPr lang="en-US" sz="2000" dirty="0"/>
          </a:p>
        </p:txBody>
      </p:sp>
      <p:sp>
        <p:nvSpPr>
          <p:cNvPr id="4" name="Rectangle 3">
            <a:extLst>
              <a:ext uri="{FF2B5EF4-FFF2-40B4-BE49-F238E27FC236}">
                <a16:creationId xmlns:a16="http://schemas.microsoft.com/office/drawing/2014/main" id="{494C9685-0517-4C93-8152-0A76A6672BA5}"/>
              </a:ext>
            </a:extLst>
          </p:cNvPr>
          <p:cNvSpPr/>
          <p:nvPr/>
        </p:nvSpPr>
        <p:spPr>
          <a:xfrm>
            <a:off x="1593273" y="4720245"/>
            <a:ext cx="11083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619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DFFE-2F0A-478D-854D-8EC34F4B7B46}"/>
              </a:ext>
            </a:extLst>
          </p:cNvPr>
          <p:cNvSpPr>
            <a:spLocks noGrp="1"/>
          </p:cNvSpPr>
          <p:nvPr>
            <p:ph type="title"/>
          </p:nvPr>
        </p:nvSpPr>
        <p:spPr/>
        <p:txBody>
          <a:bodyPr/>
          <a:lstStyle/>
          <a:p>
            <a:r>
              <a:rPr lang="en-US" b="1" dirty="0">
                <a:latin typeface="Bodoni MT" panose="02070603080606020203" pitchFamily="18" charset="0"/>
              </a:rPr>
              <a:t>PROBLEM STATEMENT</a:t>
            </a:r>
          </a:p>
        </p:txBody>
      </p:sp>
      <p:sp>
        <p:nvSpPr>
          <p:cNvPr id="3" name="Content Placeholder 2">
            <a:extLst>
              <a:ext uri="{FF2B5EF4-FFF2-40B4-BE49-F238E27FC236}">
                <a16:creationId xmlns:a16="http://schemas.microsoft.com/office/drawing/2014/main" id="{D38D948F-0C10-42C1-B39C-0E3466C4A2B6}"/>
              </a:ext>
            </a:extLst>
          </p:cNvPr>
          <p:cNvSpPr>
            <a:spLocks noGrp="1"/>
          </p:cNvSpPr>
          <p:nvPr>
            <p:ph idx="1"/>
          </p:nvPr>
        </p:nvSpPr>
        <p:spPr>
          <a:xfrm>
            <a:off x="1898073" y="1676401"/>
            <a:ext cx="8686800" cy="3276600"/>
          </a:xfrm>
        </p:spPr>
        <p:txBody>
          <a:bodyPr>
            <a:normAutofit fontScale="55000" lnSpcReduction="20000"/>
          </a:bodyPr>
          <a:lstStyle/>
          <a:p>
            <a:pPr>
              <a:buNone/>
            </a:pPr>
            <a:r>
              <a:rPr lang="en-US" sz="4400" dirty="0">
                <a:latin typeface="Bell MT" panose="02020503060305020303" pitchFamily="18" charset="0"/>
                <a:ea typeface="+mn-lt"/>
                <a:cs typeface="Calibri Light" panose="020F0302020204030204" pitchFamily="34" charset="0"/>
              </a:rPr>
              <a:t>In Agriculture field all farmers facing the problem of leaf disease. Detecting leaf disease the main struggle of a farmar is that the field that he is growing up should be healthy and any disease and that's what we have considered and been working on, we are using the new technology that ensures the 100% health of the plants and alerts if any disease is found with exact accuracy </a:t>
            </a:r>
          </a:p>
          <a:p>
            <a:pPr>
              <a:buNone/>
            </a:pPr>
            <a:r>
              <a:rPr lang="en-US" sz="4400" dirty="0">
                <a:latin typeface="Bell MT" panose="02020503060305020303" pitchFamily="18" charset="0"/>
                <a:ea typeface="+mn-lt"/>
                <a:cs typeface="Calibri Light" panose="020F0302020204030204" pitchFamily="34" charset="0"/>
              </a:rPr>
              <a:t>Basically it uses the CNN gets the images and finds if the plant is affected with any disease.</a:t>
            </a:r>
            <a:endParaRPr lang="en-US" sz="4400" dirty="0">
              <a:latin typeface="Bell MT" panose="02020503060305020303" pitchFamily="18" charset="0"/>
              <a:cs typeface="Calibri Light" panose="020F0302020204030204" pitchFamily="34" charset="0"/>
            </a:endParaRPr>
          </a:p>
          <a:p>
            <a:pPr>
              <a:buNone/>
            </a:pPr>
            <a:endParaRPr lang="en-US" sz="2800" b="1" dirty="0"/>
          </a:p>
          <a:p>
            <a:pPr marL="0" indent="0">
              <a:buNone/>
            </a:pPr>
            <a:br>
              <a:rPr lang="en-US" dirty="0"/>
            </a:br>
            <a:endParaRPr lang="en-US" dirty="0"/>
          </a:p>
        </p:txBody>
      </p:sp>
    </p:spTree>
    <p:extLst>
      <p:ext uri="{BB962C8B-B14F-4D97-AF65-F5344CB8AC3E}">
        <p14:creationId xmlns:p14="http://schemas.microsoft.com/office/powerpoint/2010/main" val="72186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ABF3-5E05-4150-913D-1679F84F576C}"/>
              </a:ext>
            </a:extLst>
          </p:cNvPr>
          <p:cNvSpPr>
            <a:spLocks noGrp="1"/>
          </p:cNvSpPr>
          <p:nvPr>
            <p:ph type="title"/>
          </p:nvPr>
        </p:nvSpPr>
        <p:spPr>
          <a:xfrm>
            <a:off x="2592925" y="624110"/>
            <a:ext cx="8911687" cy="608945"/>
          </a:xfrm>
        </p:spPr>
        <p:txBody>
          <a:bodyPr>
            <a:normAutofit fontScale="90000"/>
          </a:bodyPr>
          <a:lstStyle/>
          <a:p>
            <a:r>
              <a:rPr lang="en-US" b="1" dirty="0">
                <a:latin typeface="Bodoni MT" panose="02070603080606020203" pitchFamily="18" charset="0"/>
              </a:rPr>
              <a:t>Introduction</a:t>
            </a:r>
            <a:endParaRPr lang="en-IN" b="1" dirty="0">
              <a:latin typeface="Bodoni MT" panose="02070603080606020203" pitchFamily="18" charset="0"/>
            </a:endParaRPr>
          </a:p>
        </p:txBody>
      </p:sp>
      <p:sp>
        <p:nvSpPr>
          <p:cNvPr id="3" name="Content Placeholder 2">
            <a:extLst>
              <a:ext uri="{FF2B5EF4-FFF2-40B4-BE49-F238E27FC236}">
                <a16:creationId xmlns:a16="http://schemas.microsoft.com/office/drawing/2014/main" id="{1D053003-0451-46AE-88C9-4080AD6FA9A8}"/>
              </a:ext>
            </a:extLst>
          </p:cNvPr>
          <p:cNvSpPr>
            <a:spLocks noGrp="1"/>
          </p:cNvSpPr>
          <p:nvPr>
            <p:ph idx="1"/>
          </p:nvPr>
        </p:nvSpPr>
        <p:spPr>
          <a:xfrm>
            <a:off x="2589212" y="1233055"/>
            <a:ext cx="8915400" cy="5223163"/>
          </a:xfrm>
        </p:spPr>
        <p:txBody>
          <a:bodyPr>
            <a:noAutofit/>
          </a:bodyPr>
          <a:lstStyle/>
          <a:p>
            <a:r>
              <a:rPr lang="en-US" sz="2400" dirty="0">
                <a:latin typeface="Bell MT" panose="02020503060305020303" pitchFamily="18" charset="0"/>
                <a:ea typeface="+mn-lt"/>
                <a:cs typeface="+mn-lt"/>
              </a:rPr>
              <a:t>The primary occupation in India is agriculture. India ranks second in the agricultural output worldwide. Here in India, farmers cultivate a great diversity of crops. Various factors such as climatic conditions, soil conditions, various disease, etc. Affect the production of the crops. The existing method for plants disease detection is simply naked eye observation which requires more man labor, properly equipped laboratories, expensive devices ,etc. And improper disease detection may led to inexperienced pesticide usage that can cause development of long term resistance of the pathogens, reducing the ability of the crop to fight back. The plant disease detection can be done by observing the spot on the leaves of the affected plant. The method we are adopting to detect plant diseases is image processing using Convolution neural network(CNN).</a:t>
            </a:r>
            <a:endParaRPr lang="en-US" sz="2400" dirty="0">
              <a:latin typeface="Bell MT" panose="02020503060305020303" pitchFamily="18" charset="0"/>
            </a:endParaRPr>
          </a:p>
        </p:txBody>
      </p:sp>
    </p:spTree>
    <p:extLst>
      <p:ext uri="{BB962C8B-B14F-4D97-AF65-F5344CB8AC3E}">
        <p14:creationId xmlns:p14="http://schemas.microsoft.com/office/powerpoint/2010/main" val="108927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3168-9D37-46E3-9B8F-A79934B68DF9}"/>
              </a:ext>
            </a:extLst>
          </p:cNvPr>
          <p:cNvSpPr>
            <a:spLocks noGrp="1"/>
          </p:cNvSpPr>
          <p:nvPr>
            <p:ph type="title"/>
          </p:nvPr>
        </p:nvSpPr>
        <p:spPr>
          <a:xfrm>
            <a:off x="1648690" y="982132"/>
            <a:ext cx="9247907" cy="786283"/>
          </a:xfrm>
        </p:spPr>
        <p:txBody>
          <a:bodyPr/>
          <a:lstStyle/>
          <a:p>
            <a:r>
              <a:rPr lang="en-US" b="1" dirty="0">
                <a:latin typeface="Bodoni MT" panose="02070603080606020203" pitchFamily="18" charset="0"/>
              </a:rPr>
              <a:t>DOMAIN- IMAGE PROCESSING</a:t>
            </a:r>
          </a:p>
        </p:txBody>
      </p:sp>
      <p:sp>
        <p:nvSpPr>
          <p:cNvPr id="3" name="Content Placeholder 2">
            <a:extLst>
              <a:ext uri="{FF2B5EF4-FFF2-40B4-BE49-F238E27FC236}">
                <a16:creationId xmlns:a16="http://schemas.microsoft.com/office/drawing/2014/main" id="{36D92F78-C9EF-4F53-BB4B-C4D58BABC98F}"/>
              </a:ext>
            </a:extLst>
          </p:cNvPr>
          <p:cNvSpPr>
            <a:spLocks noGrp="1"/>
          </p:cNvSpPr>
          <p:nvPr>
            <p:ph idx="1"/>
          </p:nvPr>
        </p:nvSpPr>
        <p:spPr>
          <a:xfrm>
            <a:off x="1537856" y="1995055"/>
            <a:ext cx="9358742" cy="3916167"/>
          </a:xfrm>
        </p:spPr>
        <p:txBody>
          <a:bodyPr/>
          <a:lstStyle/>
          <a:p>
            <a:r>
              <a:rPr lang="en-US" sz="2400" dirty="0">
                <a:latin typeface="Bell MT" panose="02020503060305020303" pitchFamily="18" charset="0"/>
                <a:ea typeface="+mn-lt"/>
                <a:cs typeface="+mn-lt"/>
              </a:rPr>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 Nowadays, image processing is among rapidly growing technologies. It forms core research area within engineering and computer science disciplines too.</a:t>
            </a:r>
            <a:endParaRPr lang="en-US" sz="2400" dirty="0">
              <a:latin typeface="Bell MT" panose="02020503060305020303" pitchFamily="18" charset="0"/>
            </a:endParaRPr>
          </a:p>
          <a:p>
            <a:pPr>
              <a:buSzPct val="114999"/>
            </a:pPr>
            <a:r>
              <a:rPr lang="en-US" sz="2400" dirty="0">
                <a:latin typeface="Bell MT" panose="02020503060305020303" pitchFamily="18" charset="0"/>
                <a:ea typeface="+mn-lt"/>
                <a:cs typeface="+mn-lt"/>
              </a:rPr>
              <a:t>Image processing basically includes the following three steps:</a:t>
            </a:r>
            <a:endParaRPr lang="en-US" sz="2400" dirty="0">
              <a:latin typeface="Bell MT" panose="02020503060305020303" pitchFamily="18" charset="0"/>
            </a:endParaRPr>
          </a:p>
          <a:p>
            <a:pPr>
              <a:buSzPct val="114999"/>
            </a:pPr>
            <a:endParaRPr lang="en-US" dirty="0"/>
          </a:p>
        </p:txBody>
      </p:sp>
    </p:spTree>
    <p:extLst>
      <p:ext uri="{BB962C8B-B14F-4D97-AF65-F5344CB8AC3E}">
        <p14:creationId xmlns:p14="http://schemas.microsoft.com/office/powerpoint/2010/main" val="151217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3C25-2142-453A-BDC8-24EF29D9042E}"/>
              </a:ext>
            </a:extLst>
          </p:cNvPr>
          <p:cNvSpPr>
            <a:spLocks noGrp="1"/>
          </p:cNvSpPr>
          <p:nvPr>
            <p:ph type="title"/>
          </p:nvPr>
        </p:nvSpPr>
        <p:spPr/>
        <p:txBody>
          <a:bodyPr/>
          <a:lstStyle/>
          <a:p>
            <a:r>
              <a:rPr lang="en-US" b="1" dirty="0">
                <a:latin typeface="Bodoni MT" panose="02070603080606020203" pitchFamily="18" charset="0"/>
              </a:rPr>
              <a:t>STEP'S</a:t>
            </a:r>
          </a:p>
        </p:txBody>
      </p:sp>
      <p:sp>
        <p:nvSpPr>
          <p:cNvPr id="3" name="Content Placeholder 2">
            <a:extLst>
              <a:ext uri="{FF2B5EF4-FFF2-40B4-BE49-F238E27FC236}">
                <a16:creationId xmlns:a16="http://schemas.microsoft.com/office/drawing/2014/main" id="{92CB756D-30E6-481B-BE93-EAF53FE3B47B}"/>
              </a:ext>
            </a:extLst>
          </p:cNvPr>
          <p:cNvSpPr>
            <a:spLocks noGrp="1"/>
          </p:cNvSpPr>
          <p:nvPr>
            <p:ph idx="1"/>
          </p:nvPr>
        </p:nvSpPr>
        <p:spPr/>
        <p:txBody>
          <a:bodyPr>
            <a:normAutofit/>
          </a:bodyPr>
          <a:lstStyle/>
          <a:p>
            <a:r>
              <a:rPr lang="en-US" sz="2400" dirty="0">
                <a:latin typeface="Bell MT" panose="02020503060305020303" pitchFamily="18" charset="0"/>
                <a:ea typeface="+mn-lt"/>
                <a:cs typeface="+mn-lt"/>
              </a:rPr>
              <a:t>Importing the image via image acquisition tools;</a:t>
            </a:r>
            <a:endParaRPr lang="en-US" sz="2400" dirty="0">
              <a:latin typeface="Bell MT" panose="02020503060305020303" pitchFamily="18" charset="0"/>
            </a:endParaRPr>
          </a:p>
          <a:p>
            <a:pPr>
              <a:buSzPct val="114999"/>
            </a:pPr>
            <a:r>
              <a:rPr lang="en-US" sz="2400" dirty="0">
                <a:latin typeface="Bell MT" panose="02020503060305020303" pitchFamily="18" charset="0"/>
                <a:ea typeface="+mn-lt"/>
                <a:cs typeface="+mn-lt"/>
              </a:rPr>
              <a:t>Analyzing and manipulating the image;</a:t>
            </a:r>
            <a:endParaRPr lang="en-US" sz="2400" dirty="0">
              <a:latin typeface="Bell MT" panose="02020503060305020303" pitchFamily="18" charset="0"/>
            </a:endParaRPr>
          </a:p>
          <a:p>
            <a:pPr>
              <a:buSzPct val="114999"/>
            </a:pPr>
            <a:r>
              <a:rPr lang="en-US" sz="2400" dirty="0">
                <a:latin typeface="Bell MT" panose="02020503060305020303" pitchFamily="18" charset="0"/>
                <a:ea typeface="+mn-lt"/>
                <a:cs typeface="+mn-lt"/>
              </a:rPr>
              <a:t>Output in which result can be altered image or report that is based on image analysis</a:t>
            </a:r>
            <a:r>
              <a:rPr lang="en-US" sz="2800" dirty="0">
                <a:ea typeface="+mn-lt"/>
                <a:cs typeface="+mn-lt"/>
              </a:rPr>
              <a:t>.</a:t>
            </a:r>
            <a:endParaRPr lang="en-US" sz="2800" dirty="0"/>
          </a:p>
          <a:p>
            <a:pPr>
              <a:buSzPct val="114999"/>
            </a:pPr>
            <a:endParaRPr lang="en-US" sz="2800" dirty="0"/>
          </a:p>
        </p:txBody>
      </p:sp>
    </p:spTree>
    <p:extLst>
      <p:ext uri="{BB962C8B-B14F-4D97-AF65-F5344CB8AC3E}">
        <p14:creationId xmlns:p14="http://schemas.microsoft.com/office/powerpoint/2010/main" val="391477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2B5F-FBAA-411D-BFE5-6C578778BABD}"/>
              </a:ext>
            </a:extLst>
          </p:cNvPr>
          <p:cNvSpPr>
            <a:spLocks noGrp="1"/>
          </p:cNvSpPr>
          <p:nvPr>
            <p:ph type="title"/>
          </p:nvPr>
        </p:nvSpPr>
        <p:spPr>
          <a:xfrm>
            <a:off x="1648690" y="152401"/>
            <a:ext cx="9247907" cy="678872"/>
          </a:xfrm>
        </p:spPr>
        <p:txBody>
          <a:bodyPr>
            <a:normAutofit/>
          </a:bodyPr>
          <a:lstStyle/>
          <a:p>
            <a:r>
              <a:rPr lang="en-US" b="1" dirty="0">
                <a:latin typeface="Bodoni MT" panose="02070603080606020203" pitchFamily="18" charset="0"/>
              </a:rPr>
              <a:t>OBJECTIVE</a:t>
            </a:r>
          </a:p>
        </p:txBody>
      </p:sp>
      <p:sp>
        <p:nvSpPr>
          <p:cNvPr id="3" name="Content Placeholder 2">
            <a:extLst>
              <a:ext uri="{FF2B5EF4-FFF2-40B4-BE49-F238E27FC236}">
                <a16:creationId xmlns:a16="http://schemas.microsoft.com/office/drawing/2014/main" id="{ED899A46-9DA4-4940-B4F0-CFBB71B19CEC}"/>
              </a:ext>
            </a:extLst>
          </p:cNvPr>
          <p:cNvSpPr>
            <a:spLocks noGrp="1"/>
          </p:cNvSpPr>
          <p:nvPr>
            <p:ph idx="1"/>
          </p:nvPr>
        </p:nvSpPr>
        <p:spPr>
          <a:xfrm>
            <a:off x="1252269" y="831273"/>
            <a:ext cx="9601196" cy="6539345"/>
          </a:xfrm>
        </p:spPr>
        <p:txBody>
          <a:bodyPr>
            <a:noAutofit/>
          </a:bodyPr>
          <a:lstStyle/>
          <a:p>
            <a:r>
              <a:rPr lang="en-US" sz="2400" dirty="0">
                <a:latin typeface="Bell MT" panose="02020503060305020303" pitchFamily="18" charset="0"/>
                <a:ea typeface="+mn-lt"/>
                <a:cs typeface="+mn-lt"/>
              </a:rPr>
              <a:t>We can reduce the attack of pests by using proper pesticides and remedies .We can reduce the size of the images by proper size reduction techniques and see to it that the quality is not compromised to a great extent. We can expand the projects of the earlier mentioned authors such that the remedy to the disease is also shown by the system . The main objective is to identify the plant diseases using image processing. It also, after identification of the disease, suggest the name of pesticide to be used. It also identifies the insects and pests responsible for epidemic. Apart from these parallel objectives, this drone is very time saving. The budget of the model is quite high for low scale farming purposes but will be value for money in large scale farming. It completes each of the process sequentially and hence achieving each of the output. Thus the main objectives are: 1) To design such system that can detect crop disease and pest accurately. 2) Create database of insecticides for respective pest and disease. 3) To provide remedy for the disease that is detected. </a:t>
            </a:r>
            <a:endParaRPr lang="en-US" sz="2400" dirty="0">
              <a:latin typeface="Bell MT" panose="02020503060305020303" pitchFamily="18" charset="0"/>
            </a:endParaRPr>
          </a:p>
        </p:txBody>
      </p:sp>
    </p:spTree>
    <p:extLst>
      <p:ext uri="{BB962C8B-B14F-4D97-AF65-F5344CB8AC3E}">
        <p14:creationId xmlns:p14="http://schemas.microsoft.com/office/powerpoint/2010/main" val="26528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62429-38FC-4A36-9EDA-797DFDAB2533}"/>
              </a:ext>
            </a:extLst>
          </p:cNvPr>
          <p:cNvSpPr txBox="1"/>
          <p:nvPr/>
        </p:nvSpPr>
        <p:spPr>
          <a:xfrm>
            <a:off x="3851565" y="601052"/>
            <a:ext cx="48276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62626"/>
                </a:solidFill>
                <a:latin typeface="Bodoni MT" panose="02070603080606020203" pitchFamily="18" charset="0"/>
              </a:rPr>
              <a:t>System Architecture</a:t>
            </a:r>
            <a:r>
              <a:rPr lang="en-US" sz="2400" b="1" dirty="0"/>
              <a:t>​</a:t>
            </a:r>
          </a:p>
        </p:txBody>
      </p:sp>
      <p:pic>
        <p:nvPicPr>
          <p:cNvPr id="4" name="Picture 4">
            <a:extLst>
              <a:ext uri="{FF2B5EF4-FFF2-40B4-BE49-F238E27FC236}">
                <a16:creationId xmlns:a16="http://schemas.microsoft.com/office/drawing/2014/main" id="{60AB2329-9862-4131-BC4B-9B57008E5B10}"/>
              </a:ext>
            </a:extLst>
          </p:cNvPr>
          <p:cNvPicPr>
            <a:picLocks noChangeAspect="1"/>
          </p:cNvPicPr>
          <p:nvPr/>
        </p:nvPicPr>
        <p:blipFill>
          <a:blip r:embed="rId2"/>
          <a:stretch>
            <a:fillRect/>
          </a:stretch>
        </p:blipFill>
        <p:spPr>
          <a:xfrm>
            <a:off x="4184441" y="1607127"/>
            <a:ext cx="3823118" cy="4552838"/>
          </a:xfrm>
          <a:prstGeom prst="rect">
            <a:avLst/>
          </a:prstGeom>
        </p:spPr>
      </p:pic>
    </p:spTree>
    <p:extLst>
      <p:ext uri="{BB962C8B-B14F-4D97-AF65-F5344CB8AC3E}">
        <p14:creationId xmlns:p14="http://schemas.microsoft.com/office/powerpoint/2010/main" val="335535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0DB63-5D6B-4109-AEDE-53F5062DFEB1}"/>
              </a:ext>
            </a:extLst>
          </p:cNvPr>
          <p:cNvSpPr txBox="1"/>
          <p:nvPr/>
        </p:nvSpPr>
        <p:spPr>
          <a:xfrm>
            <a:off x="3545457" y="741872"/>
            <a:ext cx="5101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CONVOLUTIONAL </a:t>
            </a:r>
            <a:r>
              <a:rPr lang="en-US" b="1"/>
              <a:t>NEURAL NETWORK</a:t>
            </a:r>
            <a:endParaRPr lang="en-US" b="1" dirty="0"/>
          </a:p>
        </p:txBody>
      </p:sp>
      <p:sp>
        <p:nvSpPr>
          <p:cNvPr id="3" name="TextBox 2">
            <a:extLst>
              <a:ext uri="{FF2B5EF4-FFF2-40B4-BE49-F238E27FC236}">
                <a16:creationId xmlns:a16="http://schemas.microsoft.com/office/drawing/2014/main" id="{D7EA0373-712E-49A4-9BE7-D5DE5D34ABA9}"/>
              </a:ext>
            </a:extLst>
          </p:cNvPr>
          <p:cNvSpPr txBox="1"/>
          <p:nvPr/>
        </p:nvSpPr>
        <p:spPr>
          <a:xfrm>
            <a:off x="884747" y="1905539"/>
            <a:ext cx="38071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b="1"/>
              <a:t>CONVOLUTIONAL LAYER</a:t>
            </a:r>
            <a:endParaRPr lang="en-US" b="1" dirty="0"/>
          </a:p>
          <a:p>
            <a:pPr marL="285750" indent="-285750">
              <a:buFont typeface="Wingdings"/>
              <a:buChar char="v"/>
            </a:pPr>
            <a:r>
              <a:rPr lang="en-US" b="1"/>
              <a:t>POOLING LAYER</a:t>
            </a:r>
            <a:endParaRPr lang="en-US" b="1" dirty="0"/>
          </a:p>
          <a:p>
            <a:pPr marL="285750" indent="-285750">
              <a:buFont typeface="Wingdings"/>
              <a:buChar char="v"/>
            </a:pPr>
            <a:r>
              <a:rPr lang="en-US" b="1"/>
              <a:t>RELU LAYER</a:t>
            </a:r>
            <a:endParaRPr lang="en-US" b="1" dirty="0"/>
          </a:p>
          <a:p>
            <a:pPr marL="285750" indent="-285750">
              <a:buFont typeface="Wingdings"/>
              <a:buChar char="v"/>
            </a:pPr>
            <a:r>
              <a:rPr lang="en-US" b="1"/>
              <a:t>FULLY CONNECTED LAYER</a:t>
            </a:r>
            <a:endParaRPr lang="en-US" b="1" dirty="0"/>
          </a:p>
          <a:p>
            <a:pPr marL="285750" indent="-285750">
              <a:buFont typeface="Wingdings"/>
              <a:buChar char="v"/>
            </a:pPr>
            <a:endParaRPr lang="en-US" b="1" dirty="0"/>
          </a:p>
        </p:txBody>
      </p:sp>
      <p:pic>
        <p:nvPicPr>
          <p:cNvPr id="5" name="Picture 5">
            <a:extLst>
              <a:ext uri="{FF2B5EF4-FFF2-40B4-BE49-F238E27FC236}">
                <a16:creationId xmlns:a16="http://schemas.microsoft.com/office/drawing/2014/main" id="{895B59F3-C818-44BD-9382-CB4750CEC9F7}"/>
              </a:ext>
            </a:extLst>
          </p:cNvPr>
          <p:cNvPicPr>
            <a:picLocks noChangeAspect="1"/>
          </p:cNvPicPr>
          <p:nvPr/>
        </p:nvPicPr>
        <p:blipFill>
          <a:blip r:embed="rId2"/>
          <a:stretch>
            <a:fillRect/>
          </a:stretch>
        </p:blipFill>
        <p:spPr>
          <a:xfrm>
            <a:off x="1043796" y="4175482"/>
            <a:ext cx="9716217" cy="2144509"/>
          </a:xfrm>
          <a:prstGeom prst="rect">
            <a:avLst/>
          </a:prstGeom>
        </p:spPr>
      </p:pic>
      <p:pic>
        <p:nvPicPr>
          <p:cNvPr id="7" name="Picture 7">
            <a:extLst>
              <a:ext uri="{FF2B5EF4-FFF2-40B4-BE49-F238E27FC236}">
                <a16:creationId xmlns:a16="http://schemas.microsoft.com/office/drawing/2014/main" id="{A8D71FE7-A3C7-4170-8EC7-EAFEAA671865}"/>
              </a:ext>
            </a:extLst>
          </p:cNvPr>
          <p:cNvPicPr>
            <a:picLocks noChangeAspect="1"/>
          </p:cNvPicPr>
          <p:nvPr/>
        </p:nvPicPr>
        <p:blipFill>
          <a:blip r:embed="rId3"/>
          <a:stretch>
            <a:fillRect/>
          </a:stretch>
        </p:blipFill>
        <p:spPr>
          <a:xfrm>
            <a:off x="5098212" y="1224896"/>
            <a:ext cx="6078745" cy="2567905"/>
          </a:xfrm>
          <a:prstGeom prst="rect">
            <a:avLst/>
          </a:prstGeom>
        </p:spPr>
      </p:pic>
    </p:spTree>
    <p:extLst>
      <p:ext uri="{BB962C8B-B14F-4D97-AF65-F5344CB8AC3E}">
        <p14:creationId xmlns:p14="http://schemas.microsoft.com/office/powerpoint/2010/main" val="23412037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856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Bell MT</vt:lpstr>
      <vt:lpstr>Bodoni MT</vt:lpstr>
      <vt:lpstr>Century Gothic</vt:lpstr>
      <vt:lpstr>Wingdings</vt:lpstr>
      <vt:lpstr>Wingdings 3</vt:lpstr>
      <vt:lpstr>Wisp</vt:lpstr>
      <vt:lpstr>SVPM'S COE,MALEGAON(Bk) BARAMATI</vt:lpstr>
      <vt:lpstr>Presentation On Leaf Disease Detection and Recognition Using CNN</vt:lpstr>
      <vt:lpstr>PROBLEM STATEMENT</vt:lpstr>
      <vt:lpstr>Introduction</vt:lpstr>
      <vt:lpstr>DOMAIN- IMAGE PROCESSING</vt:lpstr>
      <vt:lpstr>STEP'S</vt:lpstr>
      <vt:lpstr>OBJECTIVE</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omini jadhav</dc:creator>
  <cp:lastModifiedBy>omini jadhav</cp:lastModifiedBy>
  <cp:revision>391</cp:revision>
  <dcterms:created xsi:type="dcterms:W3CDTF">2021-01-13T06:21:33Z</dcterms:created>
  <dcterms:modified xsi:type="dcterms:W3CDTF">2021-05-01T12:44:35Z</dcterms:modified>
</cp:coreProperties>
</file>