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366" r:id="rId2"/>
    <p:sldId id="355" r:id="rId3"/>
    <p:sldId id="360" r:id="rId4"/>
    <p:sldId id="361" r:id="rId5"/>
    <p:sldId id="374" r:id="rId6"/>
    <p:sldId id="373" r:id="rId7"/>
    <p:sldId id="362" r:id="rId8"/>
    <p:sldId id="363" r:id="rId9"/>
    <p:sldId id="367" r:id="rId10"/>
    <p:sldId id="368" r:id="rId11"/>
    <p:sldId id="370" r:id="rId12"/>
    <p:sldId id="369" r:id="rId13"/>
    <p:sldId id="365" r:id="rId14"/>
    <p:sldId id="364" r:id="rId15"/>
    <p:sldId id="3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22-06-2023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36EC0FD-31EC-4256-8110-C1EB9C67215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78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84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8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EEA2-6FC0-41FD-B909-4E3A76313034}"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11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EEA2-6FC0-41FD-B909-4E3A76313034}" type="datetimeFigureOut">
              <a:rPr lang="en-IN" smtClean="0"/>
              <a:t>22-06-2023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EC0FD-31EC-4256-8110-C1EB9C67215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435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BEEA2-6FC0-41FD-B909-4E3A76313034}" type="datetimeFigureOut">
              <a:rPr lang="en-IN" smtClean="0"/>
              <a:t>22-06-2023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EC0FD-31EC-4256-8110-C1EB9C67215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20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EEA2-6FC0-41FD-B909-4E3A76313034}" type="datetimeFigureOut">
              <a:rPr lang="en-IN" smtClean="0"/>
              <a:t>22-06-2023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43951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98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4BEEA2-6FC0-41FD-B909-4E3A76313034}" type="datetimeFigureOut">
              <a:rPr lang="en-IN" smtClean="0"/>
              <a:t>22-06-2023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8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4BEEA2-6FC0-41FD-B909-4E3A76313034}" type="datetimeFigureOut">
              <a:rPr lang="en-IN" smtClean="0"/>
              <a:t>22-06-2023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6EC0FD-31EC-4256-8110-C1EB9C67215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3788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5A9929-7422-4977-BBA7-12885F0C7CB8}"/>
              </a:ext>
            </a:extLst>
          </p:cNvPr>
          <p:cNvSpPr>
            <a:spLocks noGrp="1"/>
          </p:cNvSpPr>
          <p:nvPr>
            <p:ph type="dt" sz="half" idx="10"/>
          </p:nvPr>
        </p:nvSpPr>
        <p:spPr>
          <a:xfrm>
            <a:off x="9524" y="6576975"/>
            <a:ext cx="2743200" cy="236169"/>
          </a:xfrm>
          <a:prstGeom prst="rect">
            <a:avLst/>
          </a:prstGeom>
        </p:spPr>
        <p:txBody>
          <a:bodyPr/>
          <a:lstStyle/>
          <a:p>
            <a:fld id="{8E24DBAB-AD75-40FF-9187-6DE77FD7BDB3}" type="datetime1">
              <a:rPr lang="en-IN" smtClean="0"/>
              <a:t>22-06-2023</a:t>
            </a:fld>
            <a:endParaRPr lang="en-IN" dirty="0"/>
          </a:p>
        </p:txBody>
      </p:sp>
      <p:sp>
        <p:nvSpPr>
          <p:cNvPr id="5" name="Slide Number Placeholder 4">
            <a:extLst>
              <a:ext uri="{FF2B5EF4-FFF2-40B4-BE49-F238E27FC236}">
                <a16:creationId xmlns:a16="http://schemas.microsoft.com/office/drawing/2014/main" id="{5D96C420-F10C-480B-AD21-AE5C0DE6A0F1}"/>
              </a:ext>
            </a:extLst>
          </p:cNvPr>
          <p:cNvSpPr>
            <a:spLocks noGrp="1"/>
          </p:cNvSpPr>
          <p:nvPr>
            <p:ph type="sldNum" sz="quarter" idx="12"/>
          </p:nvPr>
        </p:nvSpPr>
        <p:spPr>
          <a:xfrm>
            <a:off x="9442449" y="6576975"/>
            <a:ext cx="2743200" cy="237600"/>
          </a:xfrm>
          <a:prstGeom prst="rect">
            <a:avLst/>
          </a:prstGeom>
        </p:spPr>
        <p:txBody>
          <a:bodyPr/>
          <a:lstStyle/>
          <a:p>
            <a:fld id="{9FA97EB6-7ED1-4D11-B254-384B9C01727C}" type="slidenum">
              <a:rPr lang="en-IN" smtClean="0"/>
              <a:t>1</a:t>
            </a:fld>
            <a:endParaRPr lang="en-IN"/>
          </a:p>
        </p:txBody>
      </p:sp>
      <p:sp>
        <p:nvSpPr>
          <p:cNvPr id="3" name="Title 1">
            <a:extLst>
              <a:ext uri="{FF2B5EF4-FFF2-40B4-BE49-F238E27FC236}">
                <a16:creationId xmlns:a16="http://schemas.microsoft.com/office/drawing/2014/main" id="{CC76A40F-F019-138A-43E4-F65627E18B82}"/>
              </a:ext>
            </a:extLst>
          </p:cNvPr>
          <p:cNvSpPr txBox="1">
            <a:spLocks/>
          </p:cNvSpPr>
          <p:nvPr/>
        </p:nvSpPr>
        <p:spPr>
          <a:xfrm>
            <a:off x="192803" y="777773"/>
            <a:ext cx="11806389" cy="2962274"/>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US" sz="5400" cap="none" spc="50" dirty="0">
                <a:ln w="0"/>
                <a:solidFill>
                  <a:schemeClr val="accent2">
                    <a:lumMod val="75000"/>
                  </a:schemeClr>
                </a:solidFill>
                <a:effectLst>
                  <a:innerShdw blurRad="63500" dist="50800" dir="13500000">
                    <a:srgbClr val="000000">
                      <a:alpha val="50000"/>
                    </a:srgbClr>
                  </a:innerShdw>
                </a:effectLst>
                <a:latin typeface="Cambria"/>
                <a:ea typeface="Cambria"/>
              </a:rPr>
              <a:t>Superstore Sales Analysis</a:t>
            </a:r>
            <a:endParaRPr lang="en-IN" sz="5400" dirty="0">
              <a:solidFill>
                <a:schemeClr val="accent2">
                  <a:lumMod val="75000"/>
                </a:schemeClr>
              </a:solidFill>
            </a:endParaRPr>
          </a:p>
        </p:txBody>
      </p:sp>
      <p:sp>
        <p:nvSpPr>
          <p:cNvPr id="9" name="Title 1">
            <a:extLst>
              <a:ext uri="{FF2B5EF4-FFF2-40B4-BE49-F238E27FC236}">
                <a16:creationId xmlns:a16="http://schemas.microsoft.com/office/drawing/2014/main" id="{5777A2B6-0C98-16AB-04F9-438C2B7D8FEB}"/>
              </a:ext>
            </a:extLst>
          </p:cNvPr>
          <p:cNvSpPr txBox="1">
            <a:spLocks/>
          </p:cNvSpPr>
          <p:nvPr/>
        </p:nvSpPr>
        <p:spPr>
          <a:xfrm>
            <a:off x="192803" y="3657013"/>
            <a:ext cx="12172954" cy="1671599"/>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IN" sz="3200" spc="300" dirty="0"/>
              <a:t>Prepared by</a:t>
            </a:r>
            <a:br>
              <a:rPr lang="en-IN" sz="3600" spc="300" dirty="0"/>
            </a:br>
            <a:r>
              <a:rPr lang="en-IN" sz="3600" spc="300" dirty="0"/>
              <a:t>Rohit </a:t>
            </a:r>
            <a:r>
              <a:rPr lang="en-IN" sz="3600" spc="300" dirty="0" err="1"/>
              <a:t>pawar</a:t>
            </a:r>
            <a:endParaRPr lang="en-IN" sz="4400" spc="150" dirty="0"/>
          </a:p>
        </p:txBody>
      </p:sp>
    </p:spTree>
    <p:extLst>
      <p:ext uri="{BB962C8B-B14F-4D97-AF65-F5344CB8AC3E}">
        <p14:creationId xmlns:p14="http://schemas.microsoft.com/office/powerpoint/2010/main" val="39396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88E770C-9B0D-2D4C-A00B-BC90036BDCC0}"/>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35" name="Rectangle 3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E5C6002B-C3DE-FF3D-B1C4-B7D68AE617F3}"/>
              </a:ext>
            </a:extLst>
          </p:cNvPr>
          <p:cNvSpPr>
            <a:spLocks noGrp="1"/>
          </p:cNvSpPr>
          <p:nvPr>
            <p:ph idx="1"/>
          </p:nvPr>
        </p:nvSpPr>
        <p:spPr>
          <a:xfrm>
            <a:off x="1451581" y="2015732"/>
            <a:ext cx="3526523" cy="3450613"/>
          </a:xfrm>
        </p:spPr>
        <p:txBody>
          <a:bodyPr>
            <a:normAutofit/>
          </a:bodyPr>
          <a:lstStyle/>
          <a:p>
            <a:pPr algn="l"/>
            <a:r>
              <a:rPr lang="en-US" b="1" i="1" dirty="0">
                <a:solidFill>
                  <a:srgbClr val="000000"/>
                </a:solidFill>
                <a:effectLst/>
                <a:latin typeface="Helvetica Neue"/>
              </a:rPr>
              <a:t>Hypothesis 3 : Maximum number of the quantities bought are in range of 15-20</a:t>
            </a:r>
          </a:p>
          <a:p>
            <a:r>
              <a:rPr lang="en-US" i="1" dirty="0"/>
              <a:t>The hypothesis is not supported as the maximum quantities bought by customers ranges from 7-10.</a:t>
            </a:r>
          </a:p>
        </p:txBody>
      </p:sp>
      <p:grpSp>
        <p:nvGrpSpPr>
          <p:cNvPr id="37" name="Group 3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8" name="Rectangle 3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27DAB6D-5148-9C47-0EE0-BB6E67931F7F}"/>
              </a:ext>
            </a:extLst>
          </p:cNvPr>
          <p:cNvPicPr>
            <a:picLocks noChangeAspect="1"/>
          </p:cNvPicPr>
          <p:nvPr/>
        </p:nvPicPr>
        <p:blipFill>
          <a:blip r:embed="rId2">
            <a:extLst>
              <a:ext uri="{28A0092B-C50C-407E-A947-70E740481C1C}">
                <a14:useLocalDpi xmlns:a14="http://schemas.microsoft.com/office/drawing/2010/main" val="0"/>
              </a:ext>
            </a:extLst>
          </a:blip>
          <a:srcRect t="116" b="116"/>
          <a:stretch/>
        </p:blipFill>
        <p:spPr>
          <a:xfrm>
            <a:off x="6093926" y="1116345"/>
            <a:ext cx="4821551" cy="3866172"/>
          </a:xfrm>
          <a:prstGeom prst="rect">
            <a:avLst/>
          </a:prstGeom>
        </p:spPr>
      </p:pic>
      <p:pic>
        <p:nvPicPr>
          <p:cNvPr id="41" name="Picture 4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7B8ED3E-E290-C7A9-C2B6-C140842B2A07}"/>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16" name="Rectangle 15">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88998A81-C06C-A5CB-F2FB-9180FCDDEF1C}"/>
              </a:ext>
            </a:extLst>
          </p:cNvPr>
          <p:cNvSpPr>
            <a:spLocks noGrp="1"/>
          </p:cNvSpPr>
          <p:nvPr>
            <p:ph idx="1"/>
          </p:nvPr>
        </p:nvSpPr>
        <p:spPr>
          <a:xfrm>
            <a:off x="1451581" y="2015732"/>
            <a:ext cx="3526523" cy="3450613"/>
          </a:xfrm>
        </p:spPr>
        <p:txBody>
          <a:bodyPr>
            <a:normAutofit fontScale="92500" lnSpcReduction="20000"/>
          </a:bodyPr>
          <a:lstStyle/>
          <a:p>
            <a:pPr algn="l"/>
            <a:r>
              <a:rPr lang="en-US" b="1" i="1" dirty="0">
                <a:solidFill>
                  <a:srgbClr val="000000"/>
                </a:solidFill>
                <a:effectLst/>
                <a:latin typeface="Helvetica Neue"/>
              </a:rPr>
              <a:t>Hypothesis 4 : Majority of sales of the Supermarket is done by Home Office segment.</a:t>
            </a:r>
          </a:p>
          <a:p>
            <a:pPr algn="just"/>
            <a:r>
              <a:rPr lang="en-US" i="1" dirty="0"/>
              <a:t>The hypothesis is not supported as majority of the sales of the supermarket is done by retail consumers.</a:t>
            </a:r>
          </a:p>
          <a:p>
            <a:pPr algn="just"/>
            <a:r>
              <a:rPr lang="en-US" i="1" dirty="0"/>
              <a:t>Supermarket needs to grab more of the Home Office segments.</a:t>
            </a:r>
          </a:p>
        </p:txBody>
      </p:sp>
      <p:grpSp>
        <p:nvGrpSpPr>
          <p:cNvPr id="18" name="Group 17">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9" name="Rectangle 18">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5039477-AAE2-63B9-91E0-49A5739A607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05601" y="1425848"/>
            <a:ext cx="3798200" cy="3247166"/>
          </a:xfrm>
          <a:prstGeom prst="rect">
            <a:avLst/>
          </a:prstGeom>
        </p:spPr>
      </p:pic>
      <p:pic>
        <p:nvPicPr>
          <p:cNvPr id="24" name="Picture 23">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43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2DEF5C2-8B05-76CD-A556-DA238407ECB3}"/>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40" name="Rectangle 3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ontent Placeholder 13">
            <a:extLst>
              <a:ext uri="{FF2B5EF4-FFF2-40B4-BE49-F238E27FC236}">
                <a16:creationId xmlns:a16="http://schemas.microsoft.com/office/drawing/2014/main" id="{2CF21836-2495-DB81-9671-1A4ACDAA6462}"/>
              </a:ext>
            </a:extLst>
          </p:cNvPr>
          <p:cNvSpPr>
            <a:spLocks noGrp="1"/>
          </p:cNvSpPr>
          <p:nvPr>
            <p:ph idx="1"/>
          </p:nvPr>
        </p:nvSpPr>
        <p:spPr>
          <a:xfrm>
            <a:off x="1451580" y="2019476"/>
            <a:ext cx="3526523" cy="3450613"/>
          </a:xfrm>
        </p:spPr>
        <p:txBody>
          <a:bodyPr>
            <a:normAutofit fontScale="92500" lnSpcReduction="20000"/>
          </a:bodyPr>
          <a:lstStyle/>
          <a:p>
            <a:pPr algn="l"/>
            <a:r>
              <a:rPr lang="en-US" b="1" i="1" dirty="0">
                <a:solidFill>
                  <a:srgbClr val="000000"/>
                </a:solidFill>
                <a:effectLst/>
                <a:latin typeface="Helvetica Neue"/>
              </a:rPr>
              <a:t>Hypothesis 5 : Finding which segment gets the maximum discount at the supermarket.</a:t>
            </a:r>
          </a:p>
          <a:p>
            <a:r>
              <a:rPr lang="en-US" i="1" dirty="0"/>
              <a:t>Supermarket gives maximum discount to retail consumers so the sales of it is maximum.</a:t>
            </a:r>
          </a:p>
          <a:p>
            <a:r>
              <a:rPr lang="en-US" i="1" dirty="0"/>
              <a:t>Also come up with good offers for Home Office segment to increase its sales.</a:t>
            </a:r>
          </a:p>
        </p:txBody>
      </p:sp>
      <p:grpSp>
        <p:nvGrpSpPr>
          <p:cNvPr id="42" name="Group 4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43" name="Rectangle 4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p:blipFill>
        <p:spPr>
          <a:xfrm>
            <a:off x="6023399" y="1056450"/>
            <a:ext cx="4782170" cy="4056854"/>
          </a:xfrm>
          <a:prstGeom prst="rect">
            <a:avLst/>
          </a:prstGeom>
        </p:spPr>
      </p:pic>
    </p:spTree>
    <p:extLst>
      <p:ext uri="{BB962C8B-B14F-4D97-AF65-F5344CB8AC3E}">
        <p14:creationId xmlns:p14="http://schemas.microsoft.com/office/powerpoint/2010/main" val="348967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CE75-4EFA-D04A-4F90-5969007338A7}"/>
              </a:ext>
            </a:extLst>
          </p:cNvPr>
          <p:cNvSpPr>
            <a:spLocks noGrp="1"/>
          </p:cNvSpPr>
          <p:nvPr>
            <p:ph type="title"/>
          </p:nvPr>
        </p:nvSpPr>
        <p:spPr>
          <a:xfrm>
            <a:off x="1451579" y="514587"/>
            <a:ext cx="9603275" cy="1049235"/>
          </a:xfrm>
        </p:spPr>
        <p:txBody>
          <a:bodyPr/>
          <a:lstStyle/>
          <a:p>
            <a:r>
              <a:rPr lang="en-IN" dirty="0">
                <a:solidFill>
                  <a:schemeClr val="accent2"/>
                </a:solidFill>
              </a:rPr>
              <a:t>Draw conclusions</a:t>
            </a:r>
          </a:p>
        </p:txBody>
      </p:sp>
      <p:sp>
        <p:nvSpPr>
          <p:cNvPr id="3" name="Content Placeholder 2">
            <a:extLst>
              <a:ext uri="{FF2B5EF4-FFF2-40B4-BE49-F238E27FC236}">
                <a16:creationId xmlns:a16="http://schemas.microsoft.com/office/drawing/2014/main" id="{79925950-FE5C-8B2A-6CCC-E9309E73484B}"/>
              </a:ext>
            </a:extLst>
          </p:cNvPr>
          <p:cNvSpPr>
            <a:spLocks noGrp="1"/>
          </p:cNvSpPr>
          <p:nvPr>
            <p:ph idx="1"/>
          </p:nvPr>
        </p:nvSpPr>
        <p:spPr>
          <a:xfrm>
            <a:off x="1451579" y="1984918"/>
            <a:ext cx="9603275" cy="3992136"/>
          </a:xfrm>
        </p:spPr>
        <p:txBody>
          <a:bodyPr>
            <a:normAutofit fontScale="77500" lnSpcReduction="20000"/>
          </a:bodyPr>
          <a:lstStyle/>
          <a:p>
            <a:r>
              <a:rPr lang="en-US" b="1" i="1" dirty="0"/>
              <a:t>Hypothesis 1:  Technology products have the highest profit margin compared to other product categories.</a:t>
            </a:r>
            <a:endParaRPr lang="en-US" dirty="0"/>
          </a:p>
          <a:p>
            <a:r>
              <a:rPr lang="en-US" dirty="0"/>
              <a:t>The Hypothesis is supported as technology products have the highest profit margin of the three categories.</a:t>
            </a:r>
            <a:endParaRPr lang="en-IN" dirty="0"/>
          </a:p>
          <a:p>
            <a:r>
              <a:rPr lang="en-US" b="1" i="1" dirty="0"/>
              <a:t>Hypothesis 2: The East region has the highest sales compared to other regions</a:t>
            </a:r>
            <a:r>
              <a:rPr lang="en-US" dirty="0"/>
              <a:t>.</a:t>
            </a:r>
          </a:p>
          <a:p>
            <a:r>
              <a:rPr lang="en-US" dirty="0"/>
              <a:t>The hypothesis is not supported as the West region has the highest sales</a:t>
            </a:r>
          </a:p>
          <a:p>
            <a:r>
              <a:rPr lang="en-US" b="1" i="1" dirty="0">
                <a:solidFill>
                  <a:srgbClr val="000000"/>
                </a:solidFill>
                <a:effectLst/>
                <a:latin typeface="Helvetica Neue"/>
              </a:rPr>
              <a:t>Hypothesis 3 : Maximum number of the quantities bought are in range of 15-20</a:t>
            </a:r>
          </a:p>
          <a:p>
            <a:r>
              <a:rPr lang="en-US" i="1" dirty="0"/>
              <a:t>The hypothesis is not supported as the maximum quantities bought by customers ranges from 7-10.</a:t>
            </a:r>
          </a:p>
          <a:p>
            <a:r>
              <a:rPr lang="en-US" b="1" i="1" dirty="0">
                <a:solidFill>
                  <a:srgbClr val="000000"/>
                </a:solidFill>
                <a:effectLst/>
                <a:latin typeface="Helvetica Neue"/>
              </a:rPr>
              <a:t>Hypothesis 4 : Majority of sales of the Supermarket is done by Home Office segment.</a:t>
            </a:r>
          </a:p>
          <a:p>
            <a:pPr algn="just"/>
            <a:r>
              <a:rPr lang="en-US" i="1" dirty="0"/>
              <a:t>The hypothesis is not supported as majority of the sales of the supermarket is done by retail consumers.</a:t>
            </a:r>
          </a:p>
          <a:p>
            <a:r>
              <a:rPr lang="en-US" b="1" i="1" dirty="0">
                <a:solidFill>
                  <a:srgbClr val="000000"/>
                </a:solidFill>
                <a:effectLst/>
                <a:latin typeface="Helvetica Neue"/>
              </a:rPr>
              <a:t>Hypothesis 5 : Finding which segment gets the maximum discount at the supermarket.</a:t>
            </a:r>
          </a:p>
          <a:p>
            <a:r>
              <a:rPr lang="en-US" i="1" dirty="0"/>
              <a:t>Supermarket gives maximum discount to retail consumers so the sales of it is maximum.</a:t>
            </a:r>
          </a:p>
        </p:txBody>
      </p:sp>
    </p:spTree>
    <p:extLst>
      <p:ext uri="{BB962C8B-B14F-4D97-AF65-F5344CB8AC3E}">
        <p14:creationId xmlns:p14="http://schemas.microsoft.com/office/powerpoint/2010/main" val="304432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6797-7E6C-863A-91C5-FA0428187A75}"/>
              </a:ext>
            </a:extLst>
          </p:cNvPr>
          <p:cNvSpPr>
            <a:spLocks noGrp="1"/>
          </p:cNvSpPr>
          <p:nvPr>
            <p:ph type="title"/>
          </p:nvPr>
        </p:nvSpPr>
        <p:spPr/>
        <p:txBody>
          <a:bodyPr/>
          <a:lstStyle/>
          <a:p>
            <a:r>
              <a:rPr lang="en-IN" dirty="0">
                <a:solidFill>
                  <a:schemeClr val="accent2"/>
                </a:solidFill>
              </a:rPr>
              <a:t>Communicate the results</a:t>
            </a:r>
          </a:p>
        </p:txBody>
      </p:sp>
      <p:sp>
        <p:nvSpPr>
          <p:cNvPr id="3" name="Content Placeholder 2">
            <a:extLst>
              <a:ext uri="{FF2B5EF4-FFF2-40B4-BE49-F238E27FC236}">
                <a16:creationId xmlns:a16="http://schemas.microsoft.com/office/drawing/2014/main" id="{F5C66031-E15B-006F-9F77-2560F97274DF}"/>
              </a:ext>
            </a:extLst>
          </p:cNvPr>
          <p:cNvSpPr>
            <a:spLocks noGrp="1"/>
          </p:cNvSpPr>
          <p:nvPr>
            <p:ph idx="1"/>
          </p:nvPr>
        </p:nvSpPr>
        <p:spPr>
          <a:xfrm>
            <a:off x="1451579" y="2015732"/>
            <a:ext cx="9603275" cy="3816356"/>
          </a:xfrm>
        </p:spPr>
        <p:txBody>
          <a:bodyPr>
            <a:normAutofit/>
          </a:bodyPr>
          <a:lstStyle/>
          <a:p>
            <a:pPr algn="just"/>
            <a:r>
              <a:rPr lang="en-US" dirty="0"/>
              <a:t>Based on the analysis, it can be concluded that technology products have the highest profit margin compared to other product categories. </a:t>
            </a:r>
          </a:p>
          <a:p>
            <a:r>
              <a:rPr lang="en-US" dirty="0"/>
              <a:t>Supermarket gives maximum discount to retail consumers so the sales of it is maximum.</a:t>
            </a:r>
          </a:p>
          <a:p>
            <a:r>
              <a:rPr lang="en-US" dirty="0"/>
              <a:t>Also come up with good offers for Home Office segment to increase its sales.</a:t>
            </a:r>
          </a:p>
          <a:p>
            <a:pPr algn="just"/>
            <a:r>
              <a:rPr lang="en-US" dirty="0"/>
              <a:t>These conclusions provide valuable insights into the supermarket's performance and can guide future decision-making processes. </a:t>
            </a:r>
          </a:p>
          <a:p>
            <a:pPr algn="just"/>
            <a:r>
              <a:rPr lang="en-US" dirty="0"/>
              <a:t>It is important to note that further investigation may be required to fully understand the underlying factors influencing these observations.</a:t>
            </a:r>
            <a:endParaRPr lang="en-IN" dirty="0"/>
          </a:p>
        </p:txBody>
      </p:sp>
    </p:spTree>
    <p:extLst>
      <p:ext uri="{BB962C8B-B14F-4D97-AF65-F5344CB8AC3E}">
        <p14:creationId xmlns:p14="http://schemas.microsoft.com/office/powerpoint/2010/main" val="307580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ABD0-9664-B7C1-03B3-346DBC721922}"/>
              </a:ext>
            </a:extLst>
          </p:cNvPr>
          <p:cNvSpPr>
            <a:spLocks noGrp="1"/>
          </p:cNvSpPr>
          <p:nvPr>
            <p:ph type="title"/>
          </p:nvPr>
        </p:nvSpPr>
        <p:spPr/>
        <p:txBody>
          <a:bodyPr/>
          <a:lstStyle/>
          <a:p>
            <a:r>
              <a:rPr lang="en-IN" dirty="0">
                <a:solidFill>
                  <a:schemeClr val="accent2"/>
                </a:solidFill>
              </a:rPr>
              <a:t>Suggestions</a:t>
            </a:r>
            <a:endParaRPr lang="en-IN" i="1" dirty="0">
              <a:solidFill>
                <a:schemeClr val="accent2"/>
              </a:solidFill>
            </a:endParaRPr>
          </a:p>
        </p:txBody>
      </p:sp>
      <p:sp>
        <p:nvSpPr>
          <p:cNvPr id="3" name="Content Placeholder 2">
            <a:extLst>
              <a:ext uri="{FF2B5EF4-FFF2-40B4-BE49-F238E27FC236}">
                <a16:creationId xmlns:a16="http://schemas.microsoft.com/office/drawing/2014/main" id="{BB19DAF7-5F3E-736D-9733-83895A57873B}"/>
              </a:ext>
            </a:extLst>
          </p:cNvPr>
          <p:cNvSpPr>
            <a:spLocks noGrp="1"/>
          </p:cNvSpPr>
          <p:nvPr>
            <p:ph idx="1"/>
          </p:nvPr>
        </p:nvSpPr>
        <p:spPr>
          <a:xfrm>
            <a:off x="1451579" y="2015732"/>
            <a:ext cx="9603275" cy="3838658"/>
          </a:xfrm>
        </p:spPr>
        <p:txBody>
          <a:bodyPr>
            <a:normAutofit fontScale="92500" lnSpcReduction="10000"/>
          </a:bodyPr>
          <a:lstStyle/>
          <a:p>
            <a:pPr algn="just"/>
            <a:r>
              <a:rPr lang="en-US" dirty="0"/>
              <a:t>The Supermarket should focus on developing and promoting technology products to increase its profits. They could also consider reducing the production and promotion of products with lower profit margins.</a:t>
            </a:r>
          </a:p>
          <a:p>
            <a:pPr algn="just"/>
            <a:r>
              <a:rPr lang="en-US" dirty="0"/>
              <a:t>West region has the highest sales compared to other regions; the supermarket could consider increasing its focus on this region. then the company should re-evaluate its marketing and sales strategies in other regions. </a:t>
            </a:r>
          </a:p>
          <a:p>
            <a:pPr algn="just"/>
            <a:r>
              <a:rPr lang="en-US" dirty="0"/>
              <a:t>The supermarket should focus on maximizing sales in other segments also. This could involve increasing the inventory of popular products during them, running targeted marketing campaigns, and offering promotions or discounts to customers. However, the supermarket should also consider strategies to maintain sales in other categories, such as introducing new products or services or offering promotions and discounts to other segments.</a:t>
            </a:r>
            <a:endParaRPr lang="en-IN" dirty="0"/>
          </a:p>
        </p:txBody>
      </p:sp>
    </p:spTree>
    <p:extLst>
      <p:ext uri="{BB962C8B-B14F-4D97-AF65-F5344CB8AC3E}">
        <p14:creationId xmlns:p14="http://schemas.microsoft.com/office/powerpoint/2010/main" val="363822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D05-C154-D2FD-91F9-0B6C40182ABE}"/>
              </a:ext>
            </a:extLst>
          </p:cNvPr>
          <p:cNvSpPr>
            <a:spLocks noGrp="1"/>
          </p:cNvSpPr>
          <p:nvPr>
            <p:ph type="title"/>
          </p:nvPr>
        </p:nvSpPr>
        <p:spPr/>
        <p:txBody>
          <a:bodyPr/>
          <a:lstStyle/>
          <a:p>
            <a:r>
              <a:rPr lang="en-IN" dirty="0">
                <a:solidFill>
                  <a:schemeClr val="accent2"/>
                </a:solidFill>
              </a:rPr>
              <a:t>problem statement</a:t>
            </a:r>
          </a:p>
        </p:txBody>
      </p:sp>
      <p:sp>
        <p:nvSpPr>
          <p:cNvPr id="3" name="Content Placeholder 2">
            <a:extLst>
              <a:ext uri="{FF2B5EF4-FFF2-40B4-BE49-F238E27FC236}">
                <a16:creationId xmlns:a16="http://schemas.microsoft.com/office/drawing/2014/main" id="{AFC69F99-5774-AD32-CDC4-17BE246FED9D}"/>
              </a:ext>
            </a:extLst>
          </p:cNvPr>
          <p:cNvSpPr>
            <a:spLocks noGrp="1"/>
          </p:cNvSpPr>
          <p:nvPr>
            <p:ph idx="1"/>
          </p:nvPr>
        </p:nvSpPr>
        <p:spPr/>
        <p:txBody>
          <a:bodyPr>
            <a:normAutofit fontScale="92500" lnSpcReduction="10000"/>
          </a:bodyPr>
          <a:lstStyle/>
          <a:p>
            <a:pPr algn="just"/>
            <a:r>
              <a:rPr lang="en-US" dirty="0"/>
              <a:t>The Superstore dataset provides sales and profit data for a variety of products across different categories and regions.</a:t>
            </a:r>
          </a:p>
          <a:p>
            <a:pPr algn="just"/>
            <a:r>
              <a:rPr lang="en-US" dirty="0"/>
              <a:t>The goal of this project is to analyze the data and identify insights that can help </a:t>
            </a:r>
            <a:r>
              <a:rPr lang="en-US"/>
              <a:t>the supermarket </a:t>
            </a:r>
            <a:r>
              <a:rPr lang="en-US" dirty="0"/>
              <a:t>improve its business performance. </a:t>
            </a:r>
          </a:p>
          <a:p>
            <a:pPr algn="just"/>
            <a:r>
              <a:rPr lang="en-US" dirty="0"/>
              <a:t>Specifically, we aim to answer questions such as: which product categories are the most profitable? Which regions have the highest sales and profit? What are the most profitable products? </a:t>
            </a:r>
          </a:p>
          <a:p>
            <a:pPr algn="just"/>
            <a:r>
              <a:rPr lang="en-US" dirty="0"/>
              <a:t>By answering these questions, we hope to provide recommendations for the company on how to optimize its product offerings and improve its revenue and profitability.</a:t>
            </a:r>
            <a:endParaRPr lang="en-IN" dirty="0"/>
          </a:p>
        </p:txBody>
      </p:sp>
    </p:spTree>
    <p:extLst>
      <p:ext uri="{BB962C8B-B14F-4D97-AF65-F5344CB8AC3E}">
        <p14:creationId xmlns:p14="http://schemas.microsoft.com/office/powerpoint/2010/main" val="404765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11CB-5282-FDD9-757D-3A587DAA6C98}"/>
              </a:ext>
            </a:extLst>
          </p:cNvPr>
          <p:cNvSpPr>
            <a:spLocks noGrp="1"/>
          </p:cNvSpPr>
          <p:nvPr>
            <p:ph type="title"/>
          </p:nvPr>
        </p:nvSpPr>
        <p:spPr/>
        <p:txBody>
          <a:bodyPr/>
          <a:lstStyle/>
          <a:p>
            <a:r>
              <a:rPr lang="en-US" dirty="0">
                <a:solidFill>
                  <a:schemeClr val="accent2"/>
                </a:solidFill>
              </a:rPr>
              <a:t>Gather and clean the data</a:t>
            </a:r>
            <a:endParaRPr lang="en-IN" dirty="0">
              <a:solidFill>
                <a:schemeClr val="accent2"/>
              </a:solidFill>
            </a:endParaRPr>
          </a:p>
        </p:txBody>
      </p:sp>
      <p:sp>
        <p:nvSpPr>
          <p:cNvPr id="3" name="Content Placeholder 2">
            <a:extLst>
              <a:ext uri="{FF2B5EF4-FFF2-40B4-BE49-F238E27FC236}">
                <a16:creationId xmlns:a16="http://schemas.microsoft.com/office/drawing/2014/main" id="{0ED4BA9A-109F-E869-14DA-159FA7804F7A}"/>
              </a:ext>
            </a:extLst>
          </p:cNvPr>
          <p:cNvSpPr>
            <a:spLocks noGrp="1"/>
          </p:cNvSpPr>
          <p:nvPr>
            <p:ph idx="1"/>
          </p:nvPr>
        </p:nvSpPr>
        <p:spPr/>
        <p:txBody>
          <a:bodyPr/>
          <a:lstStyle/>
          <a:p>
            <a:pPr algn="just"/>
            <a:r>
              <a:rPr lang="en-US" dirty="0"/>
              <a:t>Once you have defined the problem or question, you need to gather the data you'll need to analyze. </a:t>
            </a:r>
          </a:p>
          <a:p>
            <a:pPr algn="just"/>
            <a:r>
              <a:rPr lang="en-US" dirty="0"/>
              <a:t>This could involve collecting data from various sources or accessing existing data sets. You'll also need to clean the data to ensure it's accurate, complete, and consistent.</a:t>
            </a:r>
            <a:endParaRPr lang="en-IN" dirty="0"/>
          </a:p>
        </p:txBody>
      </p:sp>
    </p:spTree>
    <p:extLst>
      <p:ext uri="{BB962C8B-B14F-4D97-AF65-F5344CB8AC3E}">
        <p14:creationId xmlns:p14="http://schemas.microsoft.com/office/powerpoint/2010/main" val="351553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C00C-B097-08E1-FA3D-800D46703B15}"/>
              </a:ext>
            </a:extLst>
          </p:cNvPr>
          <p:cNvSpPr>
            <a:spLocks noGrp="1"/>
          </p:cNvSpPr>
          <p:nvPr>
            <p:ph type="title"/>
          </p:nvPr>
        </p:nvSpPr>
        <p:spPr/>
        <p:txBody>
          <a:bodyPr/>
          <a:lstStyle/>
          <a:p>
            <a:r>
              <a:rPr lang="en-IN" dirty="0">
                <a:solidFill>
                  <a:schemeClr val="accent2"/>
                </a:solidFill>
              </a:rPr>
              <a:t>Explore the data</a:t>
            </a:r>
          </a:p>
        </p:txBody>
      </p:sp>
      <p:sp>
        <p:nvSpPr>
          <p:cNvPr id="3" name="Content Placeholder 2">
            <a:extLst>
              <a:ext uri="{FF2B5EF4-FFF2-40B4-BE49-F238E27FC236}">
                <a16:creationId xmlns:a16="http://schemas.microsoft.com/office/drawing/2014/main" id="{A46C8B06-42BF-B396-4FA4-C77EFD401570}"/>
              </a:ext>
            </a:extLst>
          </p:cNvPr>
          <p:cNvSpPr>
            <a:spLocks noGrp="1"/>
          </p:cNvSpPr>
          <p:nvPr>
            <p:ph idx="1"/>
          </p:nvPr>
        </p:nvSpPr>
        <p:spPr/>
        <p:txBody>
          <a:bodyPr/>
          <a:lstStyle/>
          <a:p>
            <a:r>
              <a:rPr lang="en-US" dirty="0"/>
              <a:t>Once you have your data, you'll need to explore it to get a sense of what it contains. </a:t>
            </a:r>
          </a:p>
          <a:p>
            <a:r>
              <a:rPr lang="en-US" dirty="0"/>
              <a:t>This might involve creating visualizations, calculating basic statistics, or conducting other exploratory analysis techniques.</a:t>
            </a:r>
            <a:endParaRPr lang="en-IN" dirty="0"/>
          </a:p>
        </p:txBody>
      </p:sp>
    </p:spTree>
    <p:extLst>
      <p:ext uri="{BB962C8B-B14F-4D97-AF65-F5344CB8AC3E}">
        <p14:creationId xmlns:p14="http://schemas.microsoft.com/office/powerpoint/2010/main" val="379053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F4E1-48AC-5452-BF2A-4C8E7AA2625B}"/>
              </a:ext>
            </a:extLst>
          </p:cNvPr>
          <p:cNvSpPr>
            <a:spLocks noGrp="1"/>
          </p:cNvSpPr>
          <p:nvPr>
            <p:ph type="title"/>
          </p:nvPr>
        </p:nvSpPr>
        <p:spPr/>
        <p:txBody>
          <a:bodyPr/>
          <a:lstStyle/>
          <a:p>
            <a:r>
              <a:rPr lang="en-IN" dirty="0">
                <a:solidFill>
                  <a:schemeClr val="accent2"/>
                </a:solidFill>
              </a:rPr>
              <a:t>assumptions</a:t>
            </a:r>
          </a:p>
        </p:txBody>
      </p:sp>
      <p:sp>
        <p:nvSpPr>
          <p:cNvPr id="3" name="Content Placeholder 2">
            <a:extLst>
              <a:ext uri="{FF2B5EF4-FFF2-40B4-BE49-F238E27FC236}">
                <a16:creationId xmlns:a16="http://schemas.microsoft.com/office/drawing/2014/main" id="{38F3A2AC-CE1F-5DD3-3395-C5FE6B0BEF19}"/>
              </a:ext>
            </a:extLst>
          </p:cNvPr>
          <p:cNvSpPr>
            <a:spLocks noGrp="1"/>
          </p:cNvSpPr>
          <p:nvPr>
            <p:ph idx="1"/>
          </p:nvPr>
        </p:nvSpPr>
        <p:spPr/>
        <p:txBody>
          <a:bodyPr/>
          <a:lstStyle/>
          <a:p>
            <a:r>
              <a:rPr lang="en-US" dirty="0"/>
              <a:t>The superstore dataset contains a representative sample of all transactions conducted by the store during the time period covered by the dataset.</a:t>
            </a:r>
          </a:p>
          <a:p>
            <a:r>
              <a:rPr lang="en-US" dirty="0"/>
              <a:t>The data in the superstore dataset is accurate and has been cleaned and preprocessed prior to analysis.</a:t>
            </a:r>
          </a:p>
          <a:p>
            <a:r>
              <a:rPr lang="en-US" dirty="0"/>
              <a:t>The superstore dataset covers a sufficient time period to allow for the identification of trends or patterns in sales and profitability.</a:t>
            </a:r>
          </a:p>
          <a:p>
            <a:r>
              <a:rPr lang="en-US" dirty="0"/>
              <a:t>The Super Store dataset is not impacted by any significant outliers or anomalies that could skew the results of any analysis conducted on the dataset.</a:t>
            </a:r>
            <a:endParaRPr lang="en-IN" dirty="0"/>
          </a:p>
        </p:txBody>
      </p:sp>
    </p:spTree>
    <p:extLst>
      <p:ext uri="{BB962C8B-B14F-4D97-AF65-F5344CB8AC3E}">
        <p14:creationId xmlns:p14="http://schemas.microsoft.com/office/powerpoint/2010/main" val="52293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6CA4-B07A-EB44-13DC-5C83F1A810B0}"/>
              </a:ext>
            </a:extLst>
          </p:cNvPr>
          <p:cNvSpPr>
            <a:spLocks noGrp="1"/>
          </p:cNvSpPr>
          <p:nvPr>
            <p:ph type="title"/>
          </p:nvPr>
        </p:nvSpPr>
        <p:spPr/>
        <p:txBody>
          <a:bodyPr/>
          <a:lstStyle/>
          <a:p>
            <a:r>
              <a:rPr lang="en-IN" dirty="0">
                <a:solidFill>
                  <a:schemeClr val="accent2"/>
                </a:solidFill>
              </a:rPr>
              <a:t>research questions</a:t>
            </a:r>
          </a:p>
        </p:txBody>
      </p:sp>
      <p:sp>
        <p:nvSpPr>
          <p:cNvPr id="3" name="Content Placeholder 2">
            <a:extLst>
              <a:ext uri="{FF2B5EF4-FFF2-40B4-BE49-F238E27FC236}">
                <a16:creationId xmlns:a16="http://schemas.microsoft.com/office/drawing/2014/main" id="{90BC59F1-9FD7-8437-DBBF-9895D438E7A0}"/>
              </a:ext>
            </a:extLst>
          </p:cNvPr>
          <p:cNvSpPr>
            <a:spLocks noGrp="1"/>
          </p:cNvSpPr>
          <p:nvPr>
            <p:ph idx="1"/>
          </p:nvPr>
        </p:nvSpPr>
        <p:spPr/>
        <p:txBody>
          <a:bodyPr>
            <a:normAutofit/>
          </a:bodyPr>
          <a:lstStyle/>
          <a:p>
            <a:pPr marL="0" indent="0" algn="just">
              <a:buNone/>
            </a:pPr>
            <a:r>
              <a:rPr lang="en-IN" dirty="0"/>
              <a:t>We’re </a:t>
            </a:r>
            <a:r>
              <a:rPr lang="en-US" dirty="0"/>
              <a:t>interested in understanding which factors contribute to high sales in the superstore.</a:t>
            </a:r>
          </a:p>
          <a:p>
            <a:r>
              <a:rPr lang="en-US" dirty="0"/>
              <a:t>Which product categories have the highest profit margins in the Super Store?</a:t>
            </a:r>
          </a:p>
          <a:p>
            <a:r>
              <a:rPr lang="en-US" dirty="0"/>
              <a:t>Are there any significant differences in sales between the East region and other regions?</a:t>
            </a:r>
          </a:p>
          <a:p>
            <a:r>
              <a:rPr lang="en-US" dirty="0"/>
              <a:t>How do discounts vary among the segments and what it affects?</a:t>
            </a:r>
          </a:p>
          <a:p>
            <a:endParaRPr lang="en-US" dirty="0"/>
          </a:p>
          <a:p>
            <a:endParaRPr lang="en-US" dirty="0"/>
          </a:p>
          <a:p>
            <a:endParaRPr lang="en-IN" dirty="0"/>
          </a:p>
        </p:txBody>
      </p:sp>
    </p:spTree>
    <p:extLst>
      <p:ext uri="{BB962C8B-B14F-4D97-AF65-F5344CB8AC3E}">
        <p14:creationId xmlns:p14="http://schemas.microsoft.com/office/powerpoint/2010/main" val="30782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707F-818F-4872-BB05-EA0049B8D37E}"/>
              </a:ext>
            </a:extLst>
          </p:cNvPr>
          <p:cNvSpPr>
            <a:spLocks noGrp="1"/>
          </p:cNvSpPr>
          <p:nvPr>
            <p:ph type="title"/>
          </p:nvPr>
        </p:nvSpPr>
        <p:spPr/>
        <p:txBody>
          <a:bodyPr/>
          <a:lstStyle/>
          <a:p>
            <a:r>
              <a:rPr lang="en-IN" dirty="0">
                <a:solidFill>
                  <a:schemeClr val="accent2"/>
                </a:solidFill>
              </a:rPr>
              <a:t>Formulate hypotheses</a:t>
            </a:r>
          </a:p>
        </p:txBody>
      </p:sp>
      <p:sp>
        <p:nvSpPr>
          <p:cNvPr id="3" name="Content Placeholder 2">
            <a:extLst>
              <a:ext uri="{FF2B5EF4-FFF2-40B4-BE49-F238E27FC236}">
                <a16:creationId xmlns:a16="http://schemas.microsoft.com/office/drawing/2014/main" id="{328DCE10-29D6-818B-A472-1F423B3584B6}"/>
              </a:ext>
            </a:extLst>
          </p:cNvPr>
          <p:cNvSpPr>
            <a:spLocks noGrp="1"/>
          </p:cNvSpPr>
          <p:nvPr>
            <p:ph idx="1"/>
          </p:nvPr>
        </p:nvSpPr>
        <p:spPr/>
        <p:txBody>
          <a:bodyPr/>
          <a:lstStyle/>
          <a:p>
            <a:r>
              <a:rPr lang="en-US" dirty="0"/>
              <a:t>Hypothesis 1: Technology products have the highest profit margin compared to other product categories.</a:t>
            </a:r>
          </a:p>
          <a:p>
            <a:r>
              <a:rPr lang="en-US" dirty="0"/>
              <a:t>Hypothesis 2: The West region has the highest sales compared to other regions.</a:t>
            </a:r>
          </a:p>
          <a:p>
            <a:r>
              <a:rPr lang="en-US" dirty="0"/>
              <a:t>Hypothesis 3: The count of 10 Quantities is mostly preferred by the consumers.</a:t>
            </a:r>
          </a:p>
          <a:p>
            <a:r>
              <a:rPr lang="en-US" dirty="0"/>
              <a:t>Hypothesis 4: Majority of the sales of the supermarket is done by retail consumers.</a:t>
            </a:r>
          </a:p>
          <a:p>
            <a:r>
              <a:rPr lang="en-US" dirty="0"/>
              <a:t>Hypothesis 5: The Supermarket gives maximum discount for the retail consumers.</a:t>
            </a:r>
            <a:endParaRPr lang="en-IN" dirty="0"/>
          </a:p>
        </p:txBody>
      </p:sp>
    </p:spTree>
    <p:extLst>
      <p:ext uri="{BB962C8B-B14F-4D97-AF65-F5344CB8AC3E}">
        <p14:creationId xmlns:p14="http://schemas.microsoft.com/office/powerpoint/2010/main" val="265915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EDCEFDF-34D0-3D85-A718-1F72BC70BA5A}"/>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48" name="Rectangle 47">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D42ABA2F-B2AD-EB92-D8AA-AEB2158867FD}"/>
              </a:ext>
            </a:extLst>
          </p:cNvPr>
          <p:cNvSpPr>
            <a:spLocks noGrp="1"/>
          </p:cNvSpPr>
          <p:nvPr>
            <p:ph idx="1"/>
          </p:nvPr>
        </p:nvSpPr>
        <p:spPr>
          <a:xfrm>
            <a:off x="1451581" y="2015732"/>
            <a:ext cx="3526523" cy="3450613"/>
          </a:xfrm>
        </p:spPr>
        <p:txBody>
          <a:bodyPr>
            <a:normAutofit/>
          </a:bodyPr>
          <a:lstStyle/>
          <a:p>
            <a:r>
              <a:rPr lang="en-US" b="1" i="1" dirty="0"/>
              <a:t>Hypothesis 1:  Technology products have the highest profit margin compared to other product categories.</a:t>
            </a:r>
            <a:endParaRPr lang="en-US" dirty="0"/>
          </a:p>
          <a:p>
            <a:r>
              <a:rPr lang="en-US" dirty="0"/>
              <a:t>The Hypothesis is supported as technology products have the highest profit margin of the three categories.</a:t>
            </a:r>
            <a:endParaRPr lang="en-IN" dirty="0"/>
          </a:p>
        </p:txBody>
      </p:sp>
      <p:grpSp>
        <p:nvGrpSpPr>
          <p:cNvPr id="50" name="Group 49">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51" name="Rectangle 50">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9D775B3-1368-797F-41DF-D997C8401B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10922" y="1116345"/>
            <a:ext cx="4587557" cy="3866172"/>
          </a:xfrm>
          <a:prstGeom prst="rect">
            <a:avLst/>
          </a:prstGeom>
        </p:spPr>
      </p:pic>
      <p:pic>
        <p:nvPicPr>
          <p:cNvPr id="56" name="Picture 55">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08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E76ECCD-9F60-DB21-8D7A-8A53897295C8}"/>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72" name="Rectangle 7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ontent Placeholder 8">
            <a:extLst>
              <a:ext uri="{FF2B5EF4-FFF2-40B4-BE49-F238E27FC236}">
                <a16:creationId xmlns:a16="http://schemas.microsoft.com/office/drawing/2014/main" id="{E5D5E360-0160-1F59-5C1F-D7D1E2D81B7B}"/>
              </a:ext>
            </a:extLst>
          </p:cNvPr>
          <p:cNvSpPr>
            <a:spLocks noGrp="1"/>
          </p:cNvSpPr>
          <p:nvPr>
            <p:ph idx="1"/>
          </p:nvPr>
        </p:nvSpPr>
        <p:spPr>
          <a:xfrm>
            <a:off x="1451581" y="2015732"/>
            <a:ext cx="3526523" cy="3450613"/>
          </a:xfrm>
        </p:spPr>
        <p:txBody>
          <a:bodyPr>
            <a:normAutofit/>
          </a:bodyPr>
          <a:lstStyle/>
          <a:p>
            <a:pPr algn="just"/>
            <a:r>
              <a:rPr lang="en-US" b="1" i="1" dirty="0"/>
              <a:t>Hypothesis 2: The East region has the highest sales compared to other regions</a:t>
            </a:r>
            <a:r>
              <a:rPr lang="en-US" dirty="0"/>
              <a:t>.</a:t>
            </a:r>
          </a:p>
          <a:p>
            <a:r>
              <a:rPr lang="en-US" dirty="0"/>
              <a:t>The hypothesis is not supported as the West region has the highest sales</a:t>
            </a:r>
          </a:p>
        </p:txBody>
      </p:sp>
      <p:grpSp>
        <p:nvGrpSpPr>
          <p:cNvPr id="74" name="Group 7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5" name="Rectangle 7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5E357A-12C0-23B4-A214-7743D5AC80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29275" y="1419198"/>
            <a:ext cx="4350852" cy="3260466"/>
          </a:xfrm>
          <a:prstGeom prst="rect">
            <a:avLst/>
          </a:prstGeom>
        </p:spPr>
      </p:pic>
      <p:pic>
        <p:nvPicPr>
          <p:cNvPr id="80" name="Picture 79">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413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1291</TotalTime>
  <Words>1016</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vt:lpstr>
      <vt:lpstr>Gill Sans MT</vt:lpstr>
      <vt:lpstr>Helvetica Neue</vt:lpstr>
      <vt:lpstr>Gallery</vt:lpstr>
      <vt:lpstr>PowerPoint Presentation</vt:lpstr>
      <vt:lpstr>problem statement</vt:lpstr>
      <vt:lpstr>Gather and clean the data</vt:lpstr>
      <vt:lpstr>Explore the data</vt:lpstr>
      <vt:lpstr>assumptions</vt:lpstr>
      <vt:lpstr>research questions</vt:lpstr>
      <vt:lpstr>Formulate hypotheses</vt:lpstr>
      <vt:lpstr>Test the hypotheses</vt:lpstr>
      <vt:lpstr>Test the hypotheses</vt:lpstr>
      <vt:lpstr>Test the hypotheses</vt:lpstr>
      <vt:lpstr>Test the hypotheses</vt:lpstr>
      <vt:lpstr>Test the hypotheses</vt:lpstr>
      <vt:lpstr>Draw conclusions</vt:lpstr>
      <vt:lpstr>Communicate the results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Priyang Bhatt</dc:creator>
  <cp:lastModifiedBy>SUDHIR PAWAR</cp:lastModifiedBy>
  <cp:revision>90</cp:revision>
  <dcterms:created xsi:type="dcterms:W3CDTF">2023-03-31T09:54:37Z</dcterms:created>
  <dcterms:modified xsi:type="dcterms:W3CDTF">2023-06-22T09:11:29Z</dcterms:modified>
</cp:coreProperties>
</file>