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1"/>
    <p:restoredTop sz="96271"/>
  </p:normalViewPr>
  <p:slideViewPr>
    <p:cSldViewPr snapToGrid="0">
      <p:cViewPr>
        <p:scale>
          <a:sx n="135" d="100"/>
          <a:sy n="135" d="100"/>
        </p:scale>
        <p:origin x="1864" y="1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92AB-836D-BCB5-19CB-9C683C5CA1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DA8154-6491-7238-6F2E-C5E08560BA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228588-65F0-344B-FDC1-75C9D6910D7A}"/>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5" name="Footer Placeholder 4">
            <a:extLst>
              <a:ext uri="{FF2B5EF4-FFF2-40B4-BE49-F238E27FC236}">
                <a16:creationId xmlns:a16="http://schemas.microsoft.com/office/drawing/2014/main" id="{3462B5EF-C031-7129-C4DA-809A8F4C18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29C8EA-C203-6B9E-130C-C96FFC31B967}"/>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1299605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2905-55F7-6390-2C20-2955531234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6289C7-698F-89D6-5C7F-2935512DC4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D964E1-3ACE-8A1D-3644-87CAA91ED796}"/>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5" name="Footer Placeholder 4">
            <a:extLst>
              <a:ext uri="{FF2B5EF4-FFF2-40B4-BE49-F238E27FC236}">
                <a16:creationId xmlns:a16="http://schemas.microsoft.com/office/drawing/2014/main" id="{4743403A-A198-6099-3426-CABFB82DD6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47FD87-E721-B43F-3284-77A11BEB74AE}"/>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4165488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A52AE-ACB2-2357-4C81-30CCBFACC3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04BAB8-2902-7F9B-DE1C-90FB12EA7E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51B18C-BC84-E9BF-1073-9EE93AC92D2F}"/>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5" name="Footer Placeholder 4">
            <a:extLst>
              <a:ext uri="{FF2B5EF4-FFF2-40B4-BE49-F238E27FC236}">
                <a16:creationId xmlns:a16="http://schemas.microsoft.com/office/drawing/2014/main" id="{377A663D-819D-785D-0FAF-7DCC008AFD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D7610-BF76-6D16-E6CE-BF643EFC8A4E}"/>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1452865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6BB8-0905-30CA-4BBB-C76DB2AB6C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6CAA5-1CC4-9583-3A16-1EB1CC6C72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7A9069-E66B-D759-7148-265A322E13D0}"/>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5" name="Footer Placeholder 4">
            <a:extLst>
              <a:ext uri="{FF2B5EF4-FFF2-40B4-BE49-F238E27FC236}">
                <a16:creationId xmlns:a16="http://schemas.microsoft.com/office/drawing/2014/main" id="{C925776B-636F-805F-536B-024E166DF3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F69D2-3DB1-AF67-02D3-A1ACABB295AD}"/>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1501254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6032-89E2-A660-6B02-FA72DB8936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9C6698-F8B0-82C8-D15C-CF34DB20A0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0A8BB1-F5A5-33D2-C11B-5389010BE0EC}"/>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5" name="Footer Placeholder 4">
            <a:extLst>
              <a:ext uri="{FF2B5EF4-FFF2-40B4-BE49-F238E27FC236}">
                <a16:creationId xmlns:a16="http://schemas.microsoft.com/office/drawing/2014/main" id="{4DDDEAEB-7649-B1ED-4279-09A40789A0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CB52F-B34E-21CB-2011-7D8507AE6716}"/>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341464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D1F51-3816-715E-322E-2EA8C16D9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5160F4-A48F-A34F-DB12-427566EA9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E82607-2625-C124-8746-CE94293DC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19AAEE-96FB-D0AA-665E-FAF712AD4B64}"/>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6" name="Footer Placeholder 5">
            <a:extLst>
              <a:ext uri="{FF2B5EF4-FFF2-40B4-BE49-F238E27FC236}">
                <a16:creationId xmlns:a16="http://schemas.microsoft.com/office/drawing/2014/main" id="{6FEBBFF0-4785-B6F5-8DDA-FC77CFC818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953B0E-F6F6-2BB1-CC22-E069E8BDD0CC}"/>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1303768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35C7-BCFA-9E33-FB74-561AF01324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EFD400-83CD-A813-2AC0-5046EE3B9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831B18-9AEA-3EA3-2330-537629321D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94897-EAB1-0230-FE52-44730D079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F7D297-0F44-368D-1A34-CA3CA1B7F1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0E2687-5366-9AEE-A9C3-7F3810709DCB}"/>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8" name="Footer Placeholder 7">
            <a:extLst>
              <a:ext uri="{FF2B5EF4-FFF2-40B4-BE49-F238E27FC236}">
                <a16:creationId xmlns:a16="http://schemas.microsoft.com/office/drawing/2014/main" id="{531CF2D7-97AA-4122-2031-2771A5A556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9F0D5D-AC17-8468-86AD-419AB8919049}"/>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4249797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B153-58B2-CA40-96B7-30E258B306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70D43C-E784-9E22-7125-6F54CD2FFD88}"/>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4" name="Footer Placeholder 3">
            <a:extLst>
              <a:ext uri="{FF2B5EF4-FFF2-40B4-BE49-F238E27FC236}">
                <a16:creationId xmlns:a16="http://schemas.microsoft.com/office/drawing/2014/main" id="{3C13C9CF-6D8F-A0BB-BC7D-8BF7387C3E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6EAFCA-8EE4-3DCC-C00E-C932292AC334}"/>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3314880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DD6CF0-B06D-0C36-D349-DCD97C10EA13}"/>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3" name="Footer Placeholder 2">
            <a:extLst>
              <a:ext uri="{FF2B5EF4-FFF2-40B4-BE49-F238E27FC236}">
                <a16:creationId xmlns:a16="http://schemas.microsoft.com/office/drawing/2014/main" id="{F4E5C4E4-52A6-E832-3D1F-8136C4483E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25620E-57F0-6772-6B94-6B66ADC14E1E}"/>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1627822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73A87-FB4E-2925-1BA7-2869A7754F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AF2820-AD3C-0BE7-FB7B-2DA366AEC5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DB3B69-4D0A-D849-BB86-212C2E33B7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99150-51A4-5A1B-6555-5975F9B06583}"/>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6" name="Footer Placeholder 5">
            <a:extLst>
              <a:ext uri="{FF2B5EF4-FFF2-40B4-BE49-F238E27FC236}">
                <a16:creationId xmlns:a16="http://schemas.microsoft.com/office/drawing/2014/main" id="{E39E9D2B-EDE5-8422-25A7-04ED195A68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7057C9-FA18-1F14-2DB2-667573045ACD}"/>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105061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E0C38-5A13-5484-E202-C877F323C3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A07CF3-DAC0-A84B-BF8F-74FE8B2B93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885801-6AB5-AAE2-72DE-6C2ED609A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2281BD-F638-D89E-1211-A6D98286FDAC}"/>
              </a:ext>
            </a:extLst>
          </p:cNvPr>
          <p:cNvSpPr>
            <a:spLocks noGrp="1"/>
          </p:cNvSpPr>
          <p:nvPr>
            <p:ph type="dt" sz="half" idx="10"/>
          </p:nvPr>
        </p:nvSpPr>
        <p:spPr/>
        <p:txBody>
          <a:bodyPr/>
          <a:lstStyle/>
          <a:p>
            <a:fld id="{2A016EA1-7BCA-2A44-AD3B-FF7079610FEF}" type="datetimeFigureOut">
              <a:rPr lang="en-US" smtClean="0"/>
              <a:t>12/15/24</a:t>
            </a:fld>
            <a:endParaRPr lang="en-US"/>
          </a:p>
        </p:txBody>
      </p:sp>
      <p:sp>
        <p:nvSpPr>
          <p:cNvPr id="6" name="Footer Placeholder 5">
            <a:extLst>
              <a:ext uri="{FF2B5EF4-FFF2-40B4-BE49-F238E27FC236}">
                <a16:creationId xmlns:a16="http://schemas.microsoft.com/office/drawing/2014/main" id="{97A0A0CC-A88E-9E23-ACEC-0FF47271C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C217C-DCF7-F54D-840B-9B71C6AB90D4}"/>
              </a:ext>
            </a:extLst>
          </p:cNvPr>
          <p:cNvSpPr>
            <a:spLocks noGrp="1"/>
          </p:cNvSpPr>
          <p:nvPr>
            <p:ph type="sldNum" sz="quarter" idx="12"/>
          </p:nvPr>
        </p:nvSpPr>
        <p:spPr/>
        <p:txBody>
          <a:bodyPr/>
          <a:lstStyle/>
          <a:p>
            <a:fld id="{0EAB9AE2-32A4-7B4C-8FC4-E7A7C8F7649C}" type="slidenum">
              <a:rPr lang="en-US" smtClean="0"/>
              <a:t>‹#›</a:t>
            </a:fld>
            <a:endParaRPr lang="en-US"/>
          </a:p>
        </p:txBody>
      </p:sp>
    </p:spTree>
    <p:extLst>
      <p:ext uri="{BB962C8B-B14F-4D97-AF65-F5344CB8AC3E}">
        <p14:creationId xmlns:p14="http://schemas.microsoft.com/office/powerpoint/2010/main" val="1364214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590835-1037-3606-F46B-EF9E386E1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A9E9B0-5781-BE8A-4DE4-B9B1A0F88B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32D9B-85E5-51F4-73DA-5A8C14605F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016EA1-7BCA-2A44-AD3B-FF7079610FEF}" type="datetimeFigureOut">
              <a:rPr lang="en-US" smtClean="0"/>
              <a:t>12/15/24</a:t>
            </a:fld>
            <a:endParaRPr lang="en-US"/>
          </a:p>
        </p:txBody>
      </p:sp>
      <p:sp>
        <p:nvSpPr>
          <p:cNvPr id="5" name="Footer Placeholder 4">
            <a:extLst>
              <a:ext uri="{FF2B5EF4-FFF2-40B4-BE49-F238E27FC236}">
                <a16:creationId xmlns:a16="http://schemas.microsoft.com/office/drawing/2014/main" id="{82CB3985-B796-0035-5BB1-16D6A551C0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9C49E89-C3EE-DD7F-08FB-46CC7EF2A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AB9AE2-32A4-7B4C-8FC4-E7A7C8F7649C}" type="slidenum">
              <a:rPr lang="en-US" smtClean="0"/>
              <a:t>‹#›</a:t>
            </a:fld>
            <a:endParaRPr lang="en-US"/>
          </a:p>
        </p:txBody>
      </p:sp>
    </p:spTree>
    <p:extLst>
      <p:ext uri="{BB962C8B-B14F-4D97-AF65-F5344CB8AC3E}">
        <p14:creationId xmlns:p14="http://schemas.microsoft.com/office/powerpoint/2010/main" val="4432925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B5AEC621-397E-524B-B79C-8B05D656127D}"/>
              </a:ext>
            </a:extLst>
          </p:cNvPr>
          <p:cNvSpPr txBox="1"/>
          <p:nvPr/>
        </p:nvSpPr>
        <p:spPr>
          <a:xfrm>
            <a:off x="0" y="0"/>
            <a:ext cx="623889" cy="261610"/>
          </a:xfrm>
          <a:prstGeom prst="rect">
            <a:avLst/>
          </a:prstGeom>
          <a:noFill/>
        </p:spPr>
        <p:txBody>
          <a:bodyPr wrap="none" rtlCol="0">
            <a:spAutoFit/>
          </a:bodyPr>
          <a:lstStyle/>
          <a:p>
            <a:r>
              <a:rPr lang="en-US" sz="1100" b="1" dirty="0">
                <a:solidFill>
                  <a:srgbClr val="FF0000"/>
                </a:solidFill>
                <a:latin typeface="Arial" panose="020B0604020202020204" pitchFamily="34" charset="0"/>
                <a:cs typeface="Arial" panose="020B0604020202020204" pitchFamily="34" charset="0"/>
              </a:rPr>
              <a:t>Task 1</a:t>
            </a:r>
          </a:p>
        </p:txBody>
      </p:sp>
      <p:pic>
        <p:nvPicPr>
          <p:cNvPr id="22" name="Picture 21">
            <a:extLst>
              <a:ext uri="{FF2B5EF4-FFF2-40B4-BE49-F238E27FC236}">
                <a16:creationId xmlns:a16="http://schemas.microsoft.com/office/drawing/2014/main" id="{C8735AE5-34BD-BA0E-9F33-B12869A495CC}"/>
              </a:ext>
            </a:extLst>
          </p:cNvPr>
          <p:cNvPicPr>
            <a:picLocks noChangeAspect="1"/>
          </p:cNvPicPr>
          <p:nvPr/>
        </p:nvPicPr>
        <p:blipFill>
          <a:blip r:embed="rId2"/>
          <a:stretch>
            <a:fillRect/>
          </a:stretch>
        </p:blipFill>
        <p:spPr>
          <a:xfrm>
            <a:off x="0" y="261610"/>
            <a:ext cx="2097741" cy="2188509"/>
          </a:xfrm>
          <a:prstGeom prst="rect">
            <a:avLst/>
          </a:prstGeom>
        </p:spPr>
      </p:pic>
      <p:sp>
        <p:nvSpPr>
          <p:cNvPr id="23" name="TextBox 22">
            <a:extLst>
              <a:ext uri="{FF2B5EF4-FFF2-40B4-BE49-F238E27FC236}">
                <a16:creationId xmlns:a16="http://schemas.microsoft.com/office/drawing/2014/main" id="{06A9AF86-7358-3E08-A2F4-D0C6C5E771F3}"/>
              </a:ext>
            </a:extLst>
          </p:cNvPr>
          <p:cNvSpPr txBox="1"/>
          <p:nvPr/>
        </p:nvSpPr>
        <p:spPr>
          <a:xfrm>
            <a:off x="2097741" y="569598"/>
            <a:ext cx="3103927" cy="1384995"/>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List of Activations Functions:</a:t>
            </a:r>
          </a:p>
          <a:p>
            <a:pPr marL="342900" indent="-342900">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Rectified Linear Unit(</a:t>
            </a:r>
            <a:r>
              <a:rPr lang="en-US" sz="1400" dirty="0" err="1">
                <a:latin typeface="Arial" panose="020B0604020202020204" pitchFamily="34" charset="0"/>
                <a:cs typeface="Arial" panose="020B0604020202020204" pitchFamily="34" charset="0"/>
              </a:rPr>
              <a:t>ReLU</a:t>
            </a:r>
            <a:r>
              <a:rPr lang="en-US" sz="1400" dirty="0">
                <a:latin typeface="Arial" panose="020B0604020202020204" pitchFamily="34" charset="0"/>
                <a:cs typeface="Arial" panose="020B0604020202020204" pitchFamily="34" charset="0"/>
              </a:rPr>
              <a:t>)</a:t>
            </a:r>
          </a:p>
          <a:p>
            <a:pPr marL="342900" indent="-342900">
              <a:buAutoNum type="arabicPeriod"/>
            </a:pPr>
            <a:r>
              <a:rPr lang="en-US" sz="1400" dirty="0">
                <a:latin typeface="Arial" panose="020B0604020202020204" pitchFamily="34" charset="0"/>
                <a:cs typeface="Arial" panose="020B0604020202020204" pitchFamily="34" charset="0"/>
              </a:rPr>
              <a:t>Leaky </a:t>
            </a:r>
            <a:r>
              <a:rPr lang="en-US" sz="1400" dirty="0" err="1">
                <a:latin typeface="Arial" panose="020B0604020202020204" pitchFamily="34" charset="0"/>
                <a:cs typeface="Arial" panose="020B0604020202020204" pitchFamily="34" charset="0"/>
              </a:rPr>
              <a:t>ReLU</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dirty="0" err="1">
                <a:latin typeface="Arial" panose="020B0604020202020204" pitchFamily="34" charset="0"/>
                <a:cs typeface="Arial" panose="020B0604020202020204" pitchFamily="34" charset="0"/>
              </a:rPr>
              <a:t>Softmax</a:t>
            </a:r>
            <a:endParaRPr lang="en-US" sz="1400" dirty="0">
              <a:latin typeface="Arial" panose="020B0604020202020204" pitchFamily="34" charset="0"/>
              <a:cs typeface="Arial" panose="020B0604020202020204" pitchFamily="34" charset="0"/>
            </a:endParaRPr>
          </a:p>
          <a:p>
            <a:pPr marL="342900" indent="-342900">
              <a:buAutoNum type="arabicPeriod"/>
            </a:pPr>
            <a:r>
              <a:rPr lang="en-US" sz="1400" b="0" i="0" u="none" strike="noStrike" dirty="0">
                <a:solidFill>
                  <a:srgbClr val="000000"/>
                </a:solidFill>
                <a:effectLst/>
                <a:latin typeface="Arial" panose="020B0604020202020204" pitchFamily="34" charset="0"/>
                <a:cs typeface="Arial" panose="020B0604020202020204" pitchFamily="34" charset="0"/>
              </a:rPr>
              <a:t>Hyperbolic Tangent(Tanh)</a:t>
            </a:r>
          </a:p>
          <a:p>
            <a:pPr marL="342900" indent="-342900">
              <a:buAutoNum type="arabicPeriod"/>
            </a:pPr>
            <a:r>
              <a:rPr lang="en-US" sz="1400" dirty="0">
                <a:latin typeface="Arial" panose="020B0604020202020204" pitchFamily="34" charset="0"/>
                <a:cs typeface="Arial" panose="020B0604020202020204" pitchFamily="34" charset="0"/>
              </a:rPr>
              <a:t>Sigmoid</a:t>
            </a:r>
          </a:p>
        </p:txBody>
      </p:sp>
      <p:sp>
        <p:nvSpPr>
          <p:cNvPr id="24" name="TextBox 23">
            <a:extLst>
              <a:ext uri="{FF2B5EF4-FFF2-40B4-BE49-F238E27FC236}">
                <a16:creationId xmlns:a16="http://schemas.microsoft.com/office/drawing/2014/main" id="{53633B93-5F9C-3FB9-218D-EA567940757F}"/>
              </a:ext>
            </a:extLst>
          </p:cNvPr>
          <p:cNvSpPr txBox="1"/>
          <p:nvPr/>
        </p:nvSpPr>
        <p:spPr>
          <a:xfrm>
            <a:off x="-12006" y="2451912"/>
            <a:ext cx="623889" cy="261610"/>
          </a:xfrm>
          <a:prstGeom prst="rect">
            <a:avLst/>
          </a:prstGeom>
          <a:noFill/>
        </p:spPr>
        <p:txBody>
          <a:bodyPr wrap="none" rtlCol="0">
            <a:spAutoFit/>
          </a:bodyPr>
          <a:lstStyle/>
          <a:p>
            <a:r>
              <a:rPr lang="en-US" sz="1100" b="1" dirty="0">
                <a:solidFill>
                  <a:srgbClr val="FF0000"/>
                </a:solidFill>
                <a:latin typeface="Arial" panose="020B0604020202020204" pitchFamily="34" charset="0"/>
                <a:cs typeface="Arial" panose="020B0604020202020204" pitchFamily="34" charset="0"/>
              </a:rPr>
              <a:t>Task 2</a:t>
            </a:r>
          </a:p>
        </p:txBody>
      </p:sp>
      <p:pic>
        <p:nvPicPr>
          <p:cNvPr id="27" name="Picture 26">
            <a:extLst>
              <a:ext uri="{FF2B5EF4-FFF2-40B4-BE49-F238E27FC236}">
                <a16:creationId xmlns:a16="http://schemas.microsoft.com/office/drawing/2014/main" id="{7014A8EE-ADB9-AE50-0164-74C58069DE43}"/>
              </a:ext>
            </a:extLst>
          </p:cNvPr>
          <p:cNvPicPr>
            <a:picLocks noChangeAspect="1"/>
          </p:cNvPicPr>
          <p:nvPr/>
        </p:nvPicPr>
        <p:blipFill>
          <a:blip r:embed="rId3"/>
          <a:stretch>
            <a:fillRect/>
          </a:stretch>
        </p:blipFill>
        <p:spPr>
          <a:xfrm>
            <a:off x="103252" y="2735621"/>
            <a:ext cx="4969952" cy="3846712"/>
          </a:xfrm>
          <a:prstGeom prst="rect">
            <a:avLst/>
          </a:prstGeom>
        </p:spPr>
      </p:pic>
      <p:sp>
        <p:nvSpPr>
          <p:cNvPr id="28" name="TextBox 27">
            <a:extLst>
              <a:ext uri="{FF2B5EF4-FFF2-40B4-BE49-F238E27FC236}">
                <a16:creationId xmlns:a16="http://schemas.microsoft.com/office/drawing/2014/main" id="{51965EEC-9E65-1096-2D67-F178C2060118}"/>
              </a:ext>
            </a:extLst>
          </p:cNvPr>
          <p:cNvSpPr txBox="1"/>
          <p:nvPr/>
        </p:nvSpPr>
        <p:spPr>
          <a:xfrm>
            <a:off x="5563386" y="0"/>
            <a:ext cx="623889" cy="261610"/>
          </a:xfrm>
          <a:prstGeom prst="rect">
            <a:avLst/>
          </a:prstGeom>
          <a:noFill/>
        </p:spPr>
        <p:txBody>
          <a:bodyPr wrap="none" rtlCol="0">
            <a:spAutoFit/>
          </a:bodyPr>
          <a:lstStyle/>
          <a:p>
            <a:r>
              <a:rPr lang="en-US" sz="1100" b="1" dirty="0">
                <a:solidFill>
                  <a:srgbClr val="FF0000"/>
                </a:solidFill>
                <a:latin typeface="Arial" panose="020B0604020202020204" pitchFamily="34" charset="0"/>
                <a:cs typeface="Arial" panose="020B0604020202020204" pitchFamily="34" charset="0"/>
              </a:rPr>
              <a:t>Task 3</a:t>
            </a:r>
          </a:p>
        </p:txBody>
      </p:sp>
      <p:sp>
        <p:nvSpPr>
          <p:cNvPr id="18" name="TextBox 17">
            <a:extLst>
              <a:ext uri="{FF2B5EF4-FFF2-40B4-BE49-F238E27FC236}">
                <a16:creationId xmlns:a16="http://schemas.microsoft.com/office/drawing/2014/main" id="{DE1C9390-F3C7-2462-B5B5-0DBEE76000B0}"/>
              </a:ext>
            </a:extLst>
          </p:cNvPr>
          <p:cNvSpPr txBox="1"/>
          <p:nvPr/>
        </p:nvSpPr>
        <p:spPr>
          <a:xfrm>
            <a:off x="-44224" y="6656325"/>
            <a:ext cx="3137397" cy="246221"/>
          </a:xfrm>
          <a:prstGeom prst="rect">
            <a:avLst/>
          </a:prstGeom>
          <a:noFill/>
        </p:spPr>
        <p:txBody>
          <a:bodyPr wrap="none" rtlCol="0">
            <a:spAutoFit/>
          </a:bodyPr>
          <a:lstStyle/>
          <a:p>
            <a:r>
              <a:rPr lang="en-US" sz="1000" b="1" dirty="0">
                <a:solidFill>
                  <a:srgbClr val="FF0000"/>
                </a:solidFill>
                <a:effectLst/>
                <a:latin typeface="Arial" panose="020B0604020202020204" pitchFamily="34" charset="0"/>
                <a:cs typeface="Arial" panose="020B0604020202020204" pitchFamily="34" charset="0"/>
              </a:rPr>
              <a:t>Rohit </a:t>
            </a:r>
            <a:r>
              <a:rPr lang="en-US" sz="1000" b="1" dirty="0" err="1">
                <a:solidFill>
                  <a:srgbClr val="FF0000"/>
                </a:solidFill>
                <a:effectLst/>
                <a:latin typeface="Arial" panose="020B0604020202020204" pitchFamily="34" charset="0"/>
                <a:cs typeface="Arial" panose="020B0604020202020204" pitchFamily="34" charset="0"/>
              </a:rPr>
              <a:t>Potdukhe</a:t>
            </a:r>
            <a:r>
              <a:rPr lang="en-US" sz="1000" b="1" dirty="0">
                <a:solidFill>
                  <a:srgbClr val="FF0000"/>
                </a:solidFill>
                <a:effectLst/>
                <a:latin typeface="Arial" panose="020B0604020202020204" pitchFamily="34" charset="0"/>
                <a:cs typeface="Arial" panose="020B0604020202020204" pitchFamily="34" charset="0"/>
              </a:rPr>
              <a:t>, M. N.: 22985091, </a:t>
            </a:r>
            <a:r>
              <a:rPr lang="en-US" sz="1000" b="1" dirty="0" err="1">
                <a:solidFill>
                  <a:srgbClr val="FF0000"/>
                </a:solidFill>
                <a:effectLst/>
                <a:latin typeface="Arial" panose="020B0604020202020204" pitchFamily="34" charset="0"/>
                <a:cs typeface="Arial" panose="020B0604020202020204" pitchFamily="34" charset="0"/>
              </a:rPr>
              <a:t>IdM</a:t>
            </a:r>
            <a:r>
              <a:rPr lang="en-US" sz="1000" b="1" dirty="0">
                <a:solidFill>
                  <a:srgbClr val="FF0000"/>
                </a:solidFill>
                <a:effectLst/>
                <a:latin typeface="Arial" panose="020B0604020202020204" pitchFamily="34" charset="0"/>
                <a:cs typeface="Arial" panose="020B0604020202020204" pitchFamily="34" charset="0"/>
              </a:rPr>
              <a:t>: yx49uxym</a:t>
            </a:r>
          </a:p>
        </p:txBody>
      </p:sp>
      <p:sp>
        <p:nvSpPr>
          <p:cNvPr id="29" name="TextBox 28">
            <a:extLst>
              <a:ext uri="{FF2B5EF4-FFF2-40B4-BE49-F238E27FC236}">
                <a16:creationId xmlns:a16="http://schemas.microsoft.com/office/drawing/2014/main" id="{D858E4BC-3A1F-2F8D-2C25-75349CBDDBAD}"/>
              </a:ext>
            </a:extLst>
          </p:cNvPr>
          <p:cNvSpPr txBox="1"/>
          <p:nvPr/>
        </p:nvSpPr>
        <p:spPr>
          <a:xfrm>
            <a:off x="5703217" y="395926"/>
            <a:ext cx="5241304" cy="2631490"/>
          </a:xfrm>
          <a:prstGeom prst="rect">
            <a:avLst/>
          </a:prstGeom>
          <a:noFill/>
        </p:spPr>
        <p:txBody>
          <a:bodyPr wrap="square" rtlCol="0">
            <a:spAutoFit/>
          </a:bodyPr>
          <a:lstStyle/>
          <a:p>
            <a:r>
              <a:rPr lang="en-US" sz="1100" b="1" i="0" u="none" strike="noStrike" dirty="0">
                <a:solidFill>
                  <a:srgbClr val="000000"/>
                </a:solidFill>
                <a:effectLst/>
                <a:latin typeface="Arial" panose="020B0604020202020204" pitchFamily="34" charset="0"/>
                <a:cs typeface="Arial" panose="020B0604020202020204" pitchFamily="34" charset="0"/>
              </a:rPr>
              <a:t>a) Adam</a:t>
            </a:r>
            <a:br>
              <a:rPr lang="en-US" sz="1100" dirty="0">
                <a:latin typeface="Arial" panose="020B0604020202020204" pitchFamily="34" charset="0"/>
                <a:cs typeface="Arial" panose="020B0604020202020204" pitchFamily="34" charset="0"/>
              </a:rPr>
            </a:br>
            <a:r>
              <a:rPr lang="en-US" sz="1100" b="0" i="0" u="none" strike="noStrike" dirty="0">
                <a:solidFill>
                  <a:srgbClr val="000000"/>
                </a:solidFill>
                <a:effectLst/>
                <a:latin typeface="Arial" panose="020B0604020202020204" pitchFamily="34" charset="0"/>
                <a:cs typeface="Arial" panose="020B0604020202020204" pitchFamily="34" charset="0"/>
              </a:rPr>
              <a:t>Adam, short for Adaptive Moment Estimation, is an optimization algorithm used in training machine learning models. It computes adaptive learning rates for each parameter by estimating first and second moments of gradients, enhancing convergence efficiency.</a:t>
            </a:r>
            <a:br>
              <a:rPr lang="en-US" sz="1100" b="0" i="0" u="none" strike="noStrike" dirty="0">
                <a:solidFill>
                  <a:srgbClr val="000000"/>
                </a:solidFill>
                <a:effectLst/>
                <a:latin typeface="Arial" panose="020B0604020202020204" pitchFamily="34" charset="0"/>
                <a:cs typeface="Arial" panose="020B0604020202020204" pitchFamily="34" charset="0"/>
              </a:rPr>
            </a:br>
            <a:br>
              <a:rPr lang="en-US" sz="1100" b="0" i="0" u="none" strike="noStrike" dirty="0">
                <a:solidFill>
                  <a:srgbClr val="000000"/>
                </a:solidFill>
                <a:effectLst/>
                <a:latin typeface="Arial" panose="020B0604020202020204" pitchFamily="34" charset="0"/>
                <a:cs typeface="Arial" panose="020B0604020202020204" pitchFamily="34" charset="0"/>
              </a:rPr>
            </a:br>
            <a:r>
              <a:rPr lang="en-US" sz="1100" b="1" i="0" u="none" strike="noStrike" dirty="0">
                <a:solidFill>
                  <a:srgbClr val="000000"/>
                </a:solidFill>
                <a:effectLst/>
                <a:latin typeface="Arial" panose="020B0604020202020204" pitchFamily="34" charset="0"/>
                <a:cs typeface="Arial" panose="020B0604020202020204" pitchFamily="34" charset="0"/>
              </a:rPr>
              <a:t>b) Sparse Categorical Cross-Entropy</a:t>
            </a:r>
            <a:br>
              <a:rPr lang="en-US" sz="1100" dirty="0">
                <a:latin typeface="Arial" panose="020B0604020202020204" pitchFamily="34" charset="0"/>
                <a:cs typeface="Arial" panose="020B0604020202020204" pitchFamily="34" charset="0"/>
              </a:rPr>
            </a:br>
            <a:r>
              <a:rPr lang="en-US" sz="1100" b="0" i="0" u="none" strike="noStrike" dirty="0">
                <a:solidFill>
                  <a:srgbClr val="000000"/>
                </a:solidFill>
                <a:effectLst/>
                <a:latin typeface="Arial" panose="020B0604020202020204" pitchFamily="34" charset="0"/>
                <a:cs typeface="Arial" panose="020B0604020202020204" pitchFamily="34" charset="0"/>
              </a:rPr>
              <a:t>This loss function is applied in classification tasks where target labels are integers rather than one-hot encoded vectors. It measures the difference between the true class and the predicted probability distribution, aiding the model in learning to assign higher probabilities to correct classes.</a:t>
            </a:r>
            <a:br>
              <a:rPr lang="en-US" sz="1100" b="0" i="0" u="none" strike="noStrike" dirty="0">
                <a:solidFill>
                  <a:srgbClr val="000000"/>
                </a:solidFill>
                <a:effectLst/>
                <a:latin typeface="Arial" panose="020B0604020202020204" pitchFamily="34" charset="0"/>
                <a:cs typeface="Arial" panose="020B0604020202020204" pitchFamily="34" charset="0"/>
              </a:rPr>
            </a:br>
            <a:br>
              <a:rPr lang="en-US" sz="1100" b="0" i="0" u="none" strike="noStrike" dirty="0">
                <a:solidFill>
                  <a:srgbClr val="000000"/>
                </a:solidFill>
                <a:effectLst/>
                <a:latin typeface="Arial" panose="020B0604020202020204" pitchFamily="34" charset="0"/>
                <a:cs typeface="Arial" panose="020B0604020202020204" pitchFamily="34" charset="0"/>
              </a:rPr>
            </a:br>
            <a:r>
              <a:rPr lang="en-US" sz="1100" b="1" i="0" u="none" strike="noStrike" dirty="0">
                <a:solidFill>
                  <a:srgbClr val="000000"/>
                </a:solidFill>
                <a:effectLst/>
                <a:latin typeface="Arial" panose="020B0604020202020204" pitchFamily="34" charset="0"/>
                <a:cs typeface="Arial" panose="020B0604020202020204" pitchFamily="34" charset="0"/>
              </a:rPr>
              <a:t>Epoch</a:t>
            </a:r>
            <a:r>
              <a:rPr lang="en-US" sz="1100" b="0" i="0" u="none" strike="noStrike" dirty="0">
                <a:solidFill>
                  <a:srgbClr val="000000"/>
                </a:solidFill>
                <a:effectLst/>
                <a:latin typeface="Arial" panose="020B0604020202020204" pitchFamily="34" charset="0"/>
                <a:cs typeface="Arial" panose="020B0604020202020204" pitchFamily="34" charset="0"/>
              </a:rPr>
              <a:t> : An epoch is one complete pass through the entire training dataset during the training phase. To achieve good performance in a model, usually multiple epochs are needed.</a:t>
            </a:r>
            <a:endParaRPr lang="en-US" sz="11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2A6A34CC-71FD-4B46-9D70-F330A8340876}"/>
              </a:ext>
            </a:extLst>
          </p:cNvPr>
          <p:cNvSpPr txBox="1"/>
          <p:nvPr/>
        </p:nvSpPr>
        <p:spPr>
          <a:xfrm>
            <a:off x="5703217" y="3057268"/>
            <a:ext cx="623889" cy="261610"/>
          </a:xfrm>
          <a:prstGeom prst="rect">
            <a:avLst/>
          </a:prstGeom>
          <a:noFill/>
        </p:spPr>
        <p:txBody>
          <a:bodyPr wrap="none" rtlCol="0">
            <a:spAutoFit/>
          </a:bodyPr>
          <a:lstStyle/>
          <a:p>
            <a:r>
              <a:rPr lang="en-US" sz="1100" b="1" dirty="0">
                <a:solidFill>
                  <a:srgbClr val="FF0000"/>
                </a:solidFill>
                <a:latin typeface="Arial" panose="020B0604020202020204" pitchFamily="34" charset="0"/>
                <a:cs typeface="Arial" panose="020B0604020202020204" pitchFamily="34" charset="0"/>
              </a:rPr>
              <a:t>Task 4</a:t>
            </a:r>
          </a:p>
        </p:txBody>
      </p:sp>
      <p:pic>
        <p:nvPicPr>
          <p:cNvPr id="31" name="Picture 30">
            <a:extLst>
              <a:ext uri="{FF2B5EF4-FFF2-40B4-BE49-F238E27FC236}">
                <a16:creationId xmlns:a16="http://schemas.microsoft.com/office/drawing/2014/main" id="{CE251098-7935-403E-E64C-5F3D38316F29}"/>
              </a:ext>
            </a:extLst>
          </p:cNvPr>
          <p:cNvPicPr>
            <a:picLocks noChangeAspect="1"/>
          </p:cNvPicPr>
          <p:nvPr/>
        </p:nvPicPr>
        <p:blipFill>
          <a:blip r:embed="rId4"/>
          <a:stretch>
            <a:fillRect/>
          </a:stretch>
        </p:blipFill>
        <p:spPr>
          <a:xfrm>
            <a:off x="5552031" y="3429000"/>
            <a:ext cx="3657600" cy="2882900"/>
          </a:xfrm>
          <a:prstGeom prst="rect">
            <a:avLst/>
          </a:prstGeom>
        </p:spPr>
      </p:pic>
      <p:pic>
        <p:nvPicPr>
          <p:cNvPr id="32" name="Picture 31">
            <a:extLst>
              <a:ext uri="{FF2B5EF4-FFF2-40B4-BE49-F238E27FC236}">
                <a16:creationId xmlns:a16="http://schemas.microsoft.com/office/drawing/2014/main" id="{4E0FF0D3-B8D2-2CA9-F022-CAAC0A812689}"/>
              </a:ext>
            </a:extLst>
          </p:cNvPr>
          <p:cNvPicPr>
            <a:picLocks noChangeAspect="1"/>
          </p:cNvPicPr>
          <p:nvPr/>
        </p:nvPicPr>
        <p:blipFill>
          <a:blip r:embed="rId5"/>
          <a:stretch>
            <a:fillRect/>
          </a:stretch>
        </p:blipFill>
        <p:spPr>
          <a:xfrm>
            <a:off x="9173485" y="3720249"/>
            <a:ext cx="2990573" cy="386712"/>
          </a:xfrm>
          <a:prstGeom prst="rect">
            <a:avLst/>
          </a:prstGeom>
        </p:spPr>
      </p:pic>
    </p:spTree>
    <p:extLst>
      <p:ext uri="{BB962C8B-B14F-4D97-AF65-F5344CB8AC3E}">
        <p14:creationId xmlns:p14="http://schemas.microsoft.com/office/powerpoint/2010/main" val="4117743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1433</TotalTime>
  <Words>172</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yx49uxym</dc:creator>
  <cp:lastModifiedBy>yx49uxym</cp:lastModifiedBy>
  <cp:revision>8</cp:revision>
  <dcterms:created xsi:type="dcterms:W3CDTF">2024-12-15T18:23:55Z</dcterms:created>
  <dcterms:modified xsi:type="dcterms:W3CDTF">2024-12-16T18:17:31Z</dcterms:modified>
</cp:coreProperties>
</file>