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7" r:id="rId3"/>
    <p:sldId id="258" r:id="rId4"/>
    <p:sldId id="259" r:id="rId5"/>
    <p:sldId id="260" r:id="rId6"/>
    <p:sldId id="266" r:id="rId7"/>
    <p:sldId id="263" r:id="rId8"/>
    <p:sldId id="264" r:id="rId9"/>
    <p:sldId id="271" r:id="rId10"/>
    <p:sldId id="272" r:id="rId11"/>
    <p:sldId id="273" r:id="rId12"/>
    <p:sldId id="275" r:id="rId13"/>
    <p:sldId id="276"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F071A2-D548-4D17-A7F8-A6F76E339DFC}"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82A478-F5B3-45DF-B009-1D5ADE1C0551}"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3757A4-E717-46C1-A073-F8F7EEFAB22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4E1394-D61B-431D-B3CA-4C7C388282D5}"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A3757A4-E717-46C1-A073-F8F7EEFAB22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4E1394-D61B-431D-B3CA-4C7C388282D5}"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A3757A4-E717-46C1-A073-F8F7EEFAB22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4E1394-D61B-431D-B3CA-4C7C388282D5}"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A3757A4-E717-46C1-A073-F8F7EEFAB22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4E1394-D61B-431D-B3CA-4C7C388282D5}" type="slidenum">
              <a:rPr lang="en-IN" smtClean="0"/>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A3757A4-E717-46C1-A073-F8F7EEFAB22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4E1394-D61B-431D-B3CA-4C7C388282D5}"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A3757A4-E717-46C1-A073-F8F7EEFAB229}" type="datetimeFigureOut">
              <a:rPr lang="en-IN" smtClean="0"/>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4E1394-D61B-431D-B3CA-4C7C388282D5}"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A3757A4-E717-46C1-A073-F8F7EEFAB229}" type="datetimeFigureOut">
              <a:rPr lang="en-IN" smtClean="0"/>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4E1394-D61B-431D-B3CA-4C7C388282D5}"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A3757A4-E717-46C1-A073-F8F7EEFAB22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4E1394-D61B-431D-B3CA-4C7C388282D5}"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A3757A4-E717-46C1-A073-F8F7EEFAB22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4E1394-D61B-431D-B3CA-4C7C388282D5}"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p>
            <a:fld id="{1A3757A4-E717-46C1-A073-F8F7EEFAB22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4E1394-D61B-431D-B3CA-4C7C388282D5}"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A3757A4-E717-46C1-A073-F8F7EEFAB22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4E1394-D61B-431D-B3CA-4C7C388282D5}"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A3757A4-E717-46C1-A073-F8F7EEFAB22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4E1394-D61B-431D-B3CA-4C7C388282D5}"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A3757A4-E717-46C1-A073-F8F7EEFAB22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4E1394-D61B-431D-B3CA-4C7C388282D5}"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A3757A4-E717-46C1-A073-F8F7EEFAB229}" type="datetimeFigureOut">
              <a:rPr lang="en-IN" smtClean="0"/>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B4E1394-D61B-431D-B3CA-4C7C388282D5}"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A3757A4-E717-46C1-A073-F8F7EEFAB229}" type="datetimeFigureOut">
              <a:rPr lang="en-IN" smtClean="0"/>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B4E1394-D61B-431D-B3CA-4C7C388282D5}"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1A3757A4-E717-46C1-A073-F8F7EEFAB229}" type="datetimeFigureOut">
              <a:rPr lang="en-IN" smtClean="0"/>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B4E1394-D61B-431D-B3CA-4C7C388282D5}"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A3757A4-E717-46C1-A073-F8F7EEFAB22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4E1394-D61B-431D-B3CA-4C7C388282D5}"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A3757A4-E717-46C1-A073-F8F7EEFAB229}" type="datetimeFigureOut">
              <a:rPr lang="en-IN" smtClean="0"/>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B4E1394-D61B-431D-B3CA-4C7C388282D5}"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9" Type="http://schemas.openxmlformats.org/officeDocument/2006/relationships/hyperlink" Target="https://en.wikipedia.org/wiki/Input/output" TargetMode="External"/><Relationship Id="rId8" Type="http://schemas.openxmlformats.org/officeDocument/2006/relationships/hyperlink" Target="https://en.wikipedia.org/wiki/Do-it-yourself" TargetMode="External"/><Relationship Id="rId7" Type="http://schemas.openxmlformats.org/officeDocument/2006/relationships/hyperlink" Target="https://en.wikipedia.org/wiki/Arduino#cite_note-1" TargetMode="External"/><Relationship Id="rId6" Type="http://schemas.openxmlformats.org/officeDocument/2006/relationships/hyperlink" Target="https://en.wikipedia.org/wiki/GNU_General_Public_License" TargetMode="External"/><Relationship Id="rId5" Type="http://schemas.openxmlformats.org/officeDocument/2006/relationships/hyperlink" Target="https://en.wikipedia.org/wiki/GNU_Lesser_General_Public_License" TargetMode="External"/><Relationship Id="rId4" Type="http://schemas.openxmlformats.org/officeDocument/2006/relationships/hyperlink" Target="https://en.wikipedia.org/wiki/Open-source_software" TargetMode="External"/><Relationship Id="rId3" Type="http://schemas.openxmlformats.org/officeDocument/2006/relationships/hyperlink" Target="https://en.wikipedia.org/wiki/Open-source_hardware" TargetMode="External"/><Relationship Id="rId2" Type="http://schemas.openxmlformats.org/officeDocument/2006/relationships/hyperlink" Target="https://en.wikipedia.org/wiki/Microcontroller" TargetMode="External"/><Relationship Id="rId11" Type="http://schemas.openxmlformats.org/officeDocument/2006/relationships/slideLayout" Target="../slideLayouts/slideLayout7.xml"/><Relationship Id="rId10" Type="http://schemas.openxmlformats.org/officeDocument/2006/relationships/hyperlink" Target="https://en.wikipedia.org/wiki/Universal_Serial_Bus" TargetMode="External"/><Relationship Id="rId1" Type="http://schemas.openxmlformats.org/officeDocument/2006/relationships/hyperlink" Target="https://en.wikipedia.org/wiki/Single-board_microcontrolle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jpeg"/><Relationship Id="rId1"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6235" y="764540"/>
            <a:ext cx="10388600" cy="866775"/>
          </a:xfrm>
        </p:spPr>
        <p:txBody>
          <a:bodyPr>
            <a:normAutofit/>
          </a:bodyPr>
          <a:lstStyle/>
          <a:p>
            <a:r>
              <a:rPr lang="en-IN" sz="2220" dirty="0">
                <a:solidFill>
                  <a:srgbClr val="FF0000"/>
                </a:solidFill>
              </a:rPr>
              <a:t>OVER VOLTAGE AND UNDER VOITAGE PROTECTION</a:t>
            </a:r>
            <a:endParaRPr lang="en-IN" sz="2220" dirty="0">
              <a:solidFill>
                <a:srgbClr val="FF0000"/>
              </a:solidFill>
            </a:endParaRPr>
          </a:p>
        </p:txBody>
      </p:sp>
      <p:sp>
        <p:nvSpPr>
          <p:cNvPr id="7" name="Rectangle 1"/>
          <p:cNvSpPr>
            <a:spLocks noGrp="1" noChangeArrowheads="1"/>
          </p:cNvSpPr>
          <p:nvPr>
            <p:ph type="body" sz="half" idx="2"/>
          </p:nvPr>
        </p:nvSpPr>
        <p:spPr bwMode="auto">
          <a:xfrm>
            <a:off x="142240" y="4549775"/>
            <a:ext cx="6422390" cy="553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200" b="0" i="0" u="none" strike="noStrike" cap="none" normalizeH="0" baseline="0" dirty="0">
                <a:ln>
                  <a:noFill/>
                </a:ln>
                <a:solidFill>
                  <a:srgbClr val="FFC000"/>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dirty="0">
              <a:ln>
                <a:noFill/>
              </a:ln>
              <a:solidFill>
                <a:srgbClr val="FFC000"/>
              </a:solidFill>
              <a:effectLst/>
              <a:latin typeface="Arial" panose="020B0604020202020204" pitchFamily="34" charset="0"/>
            </a:endParaRPr>
          </a:p>
        </p:txBody>
      </p:sp>
      <p:pic>
        <p:nvPicPr>
          <p:cNvPr id="11" name="Picture 10"/>
          <p:cNvPicPr>
            <a:picLocks noChangeAspect="1"/>
          </p:cNvPicPr>
          <p:nvPr/>
        </p:nvPicPr>
        <p:blipFill>
          <a:blip r:embed="rId1"/>
          <a:stretch>
            <a:fillRect/>
          </a:stretch>
        </p:blipFill>
        <p:spPr>
          <a:xfrm>
            <a:off x="7099163" y="1909367"/>
            <a:ext cx="4338320" cy="3792220"/>
          </a:xfrm>
          <a:prstGeom prst="rect">
            <a:avLst/>
          </a:prstGeom>
        </p:spPr>
      </p:pic>
      <p:sp>
        <p:nvSpPr>
          <p:cNvPr id="2" name="Text Box 1"/>
          <p:cNvSpPr txBox="1"/>
          <p:nvPr/>
        </p:nvSpPr>
        <p:spPr>
          <a:xfrm>
            <a:off x="3909695" y="306070"/>
            <a:ext cx="5360035" cy="645160"/>
          </a:xfrm>
          <a:prstGeom prst="rect">
            <a:avLst/>
          </a:prstGeom>
          <a:noFill/>
        </p:spPr>
        <p:txBody>
          <a:bodyPr wrap="square" rtlCol="0" anchor="t">
            <a:spAutoFit/>
          </a:bodyPr>
          <a:p>
            <a:r>
              <a:rPr lang="en-IN" sz="2800" dirty="0">
                <a:sym typeface="+mn-ea"/>
              </a:rPr>
              <a:t>PROJECT TITTLE</a:t>
            </a:r>
            <a:r>
              <a:rPr lang="en-IN" sz="3600" dirty="0">
                <a:sym typeface="+mn-ea"/>
              </a:rPr>
              <a:t> :</a:t>
            </a:r>
            <a:endParaRPr lang="en-IN" dirty="0">
              <a:sym typeface="+mn-ea"/>
            </a:endParaRPr>
          </a:p>
        </p:txBody>
      </p:sp>
      <p:sp>
        <p:nvSpPr>
          <p:cNvPr id="15" name="Text Box 14"/>
          <p:cNvSpPr txBox="1"/>
          <p:nvPr/>
        </p:nvSpPr>
        <p:spPr>
          <a:xfrm>
            <a:off x="1459230" y="2066290"/>
            <a:ext cx="1224280" cy="398780"/>
          </a:xfrm>
          <a:prstGeom prst="rect">
            <a:avLst/>
          </a:prstGeom>
          <a:noFill/>
        </p:spPr>
        <p:txBody>
          <a:bodyPr wrap="square" rtlCol="0">
            <a:spAutoFit/>
          </a:bodyPr>
          <a:p>
            <a:r>
              <a:rPr lang="en-IN" altLang="en-US" sz="2000" b="1"/>
              <a:t>By</a:t>
            </a:r>
            <a:r>
              <a:rPr lang="en-US" altLang="en-IN" sz="2000" b="1"/>
              <a:t>: </a:t>
            </a:r>
            <a:endParaRPr lang="en-US" altLang="en-IN" sz="2000" b="1"/>
          </a:p>
        </p:txBody>
      </p:sp>
      <p:sp>
        <p:nvSpPr>
          <p:cNvPr id="3" name="Text Box 2"/>
          <p:cNvSpPr txBox="1"/>
          <p:nvPr/>
        </p:nvSpPr>
        <p:spPr>
          <a:xfrm>
            <a:off x="1458595" y="2464435"/>
            <a:ext cx="4291965" cy="447040"/>
          </a:xfrm>
          <a:prstGeom prst="rect">
            <a:avLst/>
          </a:prstGeom>
          <a:noFill/>
        </p:spPr>
        <p:txBody>
          <a:bodyPr wrap="square" rtlCol="0">
            <a:noAutofit/>
          </a:bodyPr>
          <a:p>
            <a:r>
              <a:rPr lang="en-US"/>
              <a:t>A.DINESH                 21030-EE-010</a:t>
            </a:r>
            <a:endParaRPr lang="en-US"/>
          </a:p>
        </p:txBody>
      </p:sp>
      <p:sp>
        <p:nvSpPr>
          <p:cNvPr id="5" name="Text Box 4"/>
          <p:cNvSpPr txBox="1"/>
          <p:nvPr/>
        </p:nvSpPr>
        <p:spPr>
          <a:xfrm>
            <a:off x="1504315" y="2806700"/>
            <a:ext cx="4064000" cy="413385"/>
          </a:xfrm>
          <a:prstGeom prst="rect">
            <a:avLst/>
          </a:prstGeom>
          <a:noFill/>
        </p:spPr>
        <p:txBody>
          <a:bodyPr wrap="square" rtlCol="0">
            <a:noAutofit/>
          </a:bodyPr>
          <a:p>
            <a:r>
              <a:rPr lang="en-US"/>
              <a:t>CH.RAJASEKHAR    21030-EE-049</a:t>
            </a:r>
            <a:endParaRPr lang="en-US"/>
          </a:p>
        </p:txBody>
      </p:sp>
      <p:sp>
        <p:nvSpPr>
          <p:cNvPr id="6" name="Text Box 5"/>
          <p:cNvSpPr txBox="1"/>
          <p:nvPr/>
        </p:nvSpPr>
        <p:spPr>
          <a:xfrm>
            <a:off x="1503680" y="3113405"/>
            <a:ext cx="4235450" cy="596900"/>
          </a:xfrm>
          <a:prstGeom prst="rect">
            <a:avLst/>
          </a:prstGeom>
          <a:noFill/>
        </p:spPr>
        <p:txBody>
          <a:bodyPr wrap="square" rtlCol="0">
            <a:noAutofit/>
          </a:bodyPr>
          <a:p>
            <a:r>
              <a:rPr lang="en-US"/>
              <a:t>D.SRIRAM                21030-EE-053</a:t>
            </a:r>
            <a:endParaRPr lang="en-US"/>
          </a:p>
        </p:txBody>
      </p:sp>
      <p:sp>
        <p:nvSpPr>
          <p:cNvPr id="8" name="Text Box 7"/>
          <p:cNvSpPr txBox="1"/>
          <p:nvPr/>
        </p:nvSpPr>
        <p:spPr>
          <a:xfrm>
            <a:off x="1504315" y="3429000"/>
            <a:ext cx="4633595" cy="1055370"/>
          </a:xfrm>
          <a:prstGeom prst="rect">
            <a:avLst/>
          </a:prstGeom>
          <a:noFill/>
        </p:spPr>
        <p:txBody>
          <a:bodyPr wrap="square" rtlCol="0">
            <a:noAutofit/>
          </a:bodyPr>
          <a:p>
            <a:r>
              <a:rPr lang="en-US"/>
              <a:t>D.DONDI                 21030-EE-054  </a:t>
            </a:r>
            <a:endParaRPr lang="en-US"/>
          </a:p>
        </p:txBody>
      </p:sp>
      <p:sp>
        <p:nvSpPr>
          <p:cNvPr id="9" name="Text Box 8"/>
          <p:cNvSpPr txBox="1"/>
          <p:nvPr/>
        </p:nvSpPr>
        <p:spPr>
          <a:xfrm>
            <a:off x="1504315" y="3743960"/>
            <a:ext cx="4330700" cy="429260"/>
          </a:xfrm>
          <a:prstGeom prst="rect">
            <a:avLst/>
          </a:prstGeom>
          <a:noFill/>
        </p:spPr>
        <p:txBody>
          <a:bodyPr wrap="square" rtlCol="0">
            <a:noAutofit/>
          </a:bodyPr>
          <a:p>
            <a:r>
              <a:rPr lang="en-US"/>
              <a:t>CH.RAGHAVA        21030-EE-045</a:t>
            </a:r>
            <a:endParaRPr lang="en-US"/>
          </a:p>
        </p:txBody>
      </p:sp>
      <p:sp>
        <p:nvSpPr>
          <p:cNvPr id="10" name="Text Box 9"/>
          <p:cNvSpPr txBox="1"/>
          <p:nvPr/>
        </p:nvSpPr>
        <p:spPr>
          <a:xfrm>
            <a:off x="1504950" y="4104005"/>
            <a:ext cx="4330065" cy="446405"/>
          </a:xfrm>
          <a:prstGeom prst="rect">
            <a:avLst/>
          </a:prstGeom>
          <a:noFill/>
        </p:spPr>
        <p:txBody>
          <a:bodyPr wrap="square" rtlCol="0">
            <a:noAutofit/>
          </a:bodyPr>
          <a:p>
            <a:r>
              <a:rPr lang="en-US"/>
              <a:t>JOEL.R                     21030-EE-038</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6080" y="70683"/>
            <a:ext cx="6096000" cy="645160"/>
          </a:xfrm>
          <a:prstGeom prst="rect">
            <a:avLst/>
          </a:prstGeom>
          <a:noFill/>
        </p:spPr>
        <p:txBody>
          <a:bodyPr wrap="square">
            <a:spAutoFit/>
          </a:bodyPr>
          <a:lstStyle/>
          <a:p>
            <a:pPr>
              <a:lnSpc>
                <a:spcPct val="150000"/>
              </a:lnSpc>
            </a:pPr>
            <a:r>
              <a:rPr lang="en-US" sz="2400" b="1" dirty="0">
                <a:solidFill>
                  <a:schemeClr val="accent3">
                    <a:lumMod val="60000"/>
                    <a:lumOff val="40000"/>
                  </a:schemeClr>
                </a:solidFill>
                <a:effectLst/>
                <a:latin typeface="Times New Roman" panose="02020603050405020304" pitchFamily="18" charset="0"/>
                <a:ea typeface="Times New Roman" panose="02020603050405020304" pitchFamily="18" charset="0"/>
              </a:rPr>
              <a:t>ARDUNO</a:t>
            </a:r>
            <a:endParaRPr lang="en-IN" sz="2400" dirty="0">
              <a:solidFill>
                <a:schemeClr val="accent3">
                  <a:lumMod val="60000"/>
                  <a:lumOff val="40000"/>
                </a:schemeClr>
              </a:solidFill>
              <a:effectLst/>
              <a:latin typeface="Times New Roman" panose="02020603050405020304" pitchFamily="18" charset="0"/>
              <a:ea typeface="Times New Roman" panose="02020603050405020304" pitchFamily="18" charset="0"/>
            </a:endParaRPr>
          </a:p>
        </p:txBody>
      </p:sp>
      <p:sp>
        <p:nvSpPr>
          <p:cNvPr id="5" name="TextBox 4"/>
          <p:cNvSpPr txBox="1"/>
          <p:nvPr/>
        </p:nvSpPr>
        <p:spPr>
          <a:xfrm>
            <a:off x="579120" y="1104821"/>
            <a:ext cx="8829040" cy="2584450"/>
          </a:xfrm>
          <a:prstGeom prst="rect">
            <a:avLst/>
          </a:prstGeom>
          <a:noFill/>
        </p:spPr>
        <p:txBody>
          <a:bodyPr wrap="square">
            <a:spAutoFit/>
          </a:bodyPr>
          <a:lstStyle/>
          <a:p>
            <a:pPr>
              <a:spcBef>
                <a:spcPts val="600"/>
              </a:spcBef>
              <a:spcAft>
                <a:spcPts val="600"/>
              </a:spcAft>
            </a:pPr>
            <a:r>
              <a:rPr lang="en-US" b="1" dirty="0">
                <a:solidFill>
                  <a:schemeClr val="tx1">
                    <a:lumMod val="95000"/>
                  </a:schemeClr>
                </a:solidFill>
                <a:effectLst/>
                <a:latin typeface="Arial" panose="020B0604020202020204" pitchFamily="34" charset="0"/>
                <a:ea typeface="Times New Roman" panose="02020603050405020304" pitchFamily="18" charset="0"/>
              </a:rPr>
              <a:t>Arduino</a:t>
            </a:r>
            <a:r>
              <a:rPr lang="en-US" dirty="0">
                <a:solidFill>
                  <a:schemeClr val="tx1">
                    <a:lumMod val="95000"/>
                  </a:schemeClr>
                </a:solidFill>
                <a:effectLst/>
                <a:latin typeface="Arial" panose="020B0604020202020204" pitchFamily="34" charset="0"/>
                <a:ea typeface="Times New Roman" panose="02020603050405020304" pitchFamily="18" charset="0"/>
              </a:rPr>
              <a:t> is an open source computer hardware and software company, project, and user community that designs and manufactures </a:t>
            </a:r>
            <a:r>
              <a:rPr lang="en-US" u="sng" dirty="0">
                <a:solidFill>
                  <a:schemeClr val="tx1">
                    <a:lumMod val="95000"/>
                  </a:schemeClr>
                </a:solidFill>
                <a:effectLst/>
                <a:latin typeface="Arial" panose="020B0604020202020204" pitchFamily="34" charset="0"/>
                <a:ea typeface="Times New Roman" panose="02020603050405020304" pitchFamily="18" charset="0"/>
                <a:hlinkClick r:id="rId1" tooltip="Single-board microcontroller"/>
              </a:rPr>
              <a:t>single-board microcontrollers</a:t>
            </a:r>
            <a:r>
              <a:rPr lang="en-US" dirty="0">
                <a:solidFill>
                  <a:schemeClr val="tx1">
                    <a:lumMod val="95000"/>
                  </a:schemeClr>
                </a:solidFill>
                <a:effectLst/>
                <a:latin typeface="Arial" panose="020B0604020202020204" pitchFamily="34" charset="0"/>
                <a:ea typeface="Times New Roman" panose="02020603050405020304" pitchFamily="18" charset="0"/>
              </a:rPr>
              <a:t> and </a:t>
            </a:r>
            <a:r>
              <a:rPr lang="en-US" u="sng" dirty="0">
                <a:solidFill>
                  <a:schemeClr val="tx1">
                    <a:lumMod val="95000"/>
                  </a:schemeClr>
                </a:solidFill>
                <a:effectLst/>
                <a:latin typeface="Arial" panose="020B0604020202020204" pitchFamily="34" charset="0"/>
                <a:ea typeface="Times New Roman" panose="02020603050405020304" pitchFamily="18" charset="0"/>
                <a:hlinkClick r:id="rId2" tooltip="Microcontroller"/>
              </a:rPr>
              <a:t>microcontroller</a:t>
            </a:r>
            <a:r>
              <a:rPr lang="en-US" dirty="0">
                <a:solidFill>
                  <a:schemeClr val="tx1">
                    <a:lumMod val="95000"/>
                  </a:schemeClr>
                </a:solidFill>
                <a:effectLst/>
                <a:latin typeface="Arial" panose="020B0604020202020204" pitchFamily="34" charset="0"/>
                <a:ea typeface="Times New Roman" panose="02020603050405020304" pitchFamily="18" charset="0"/>
              </a:rPr>
              <a:t> kits for building digital devices and interactive objects that can sense and control objects in the physical world. The project's products are distributed as </a:t>
            </a:r>
            <a:r>
              <a:rPr lang="en-US" u="sng" dirty="0">
                <a:solidFill>
                  <a:schemeClr val="tx1">
                    <a:lumMod val="95000"/>
                  </a:schemeClr>
                </a:solidFill>
                <a:effectLst/>
                <a:latin typeface="Arial" panose="020B0604020202020204" pitchFamily="34" charset="0"/>
                <a:ea typeface="Times New Roman" panose="02020603050405020304" pitchFamily="18" charset="0"/>
                <a:hlinkClick r:id="rId3" tooltip="Open-source hardware"/>
              </a:rPr>
              <a:t>open-source hardware</a:t>
            </a:r>
            <a:r>
              <a:rPr lang="en-US" dirty="0">
                <a:solidFill>
                  <a:schemeClr val="tx1">
                    <a:lumMod val="95000"/>
                  </a:schemeClr>
                </a:solidFill>
                <a:effectLst/>
                <a:latin typeface="Arial" panose="020B0604020202020204" pitchFamily="34" charset="0"/>
                <a:ea typeface="Times New Roman" panose="02020603050405020304" pitchFamily="18" charset="0"/>
              </a:rPr>
              <a:t> and </a:t>
            </a:r>
            <a:r>
              <a:rPr lang="en-US" u="sng" dirty="0">
                <a:solidFill>
                  <a:schemeClr val="tx1">
                    <a:lumMod val="95000"/>
                  </a:schemeClr>
                </a:solidFill>
                <a:effectLst/>
                <a:latin typeface="Arial" panose="020B0604020202020204" pitchFamily="34" charset="0"/>
                <a:ea typeface="Times New Roman" panose="02020603050405020304" pitchFamily="18" charset="0"/>
                <a:hlinkClick r:id="rId4" tooltip="Open-source software"/>
              </a:rPr>
              <a:t>software</a:t>
            </a:r>
            <a:r>
              <a:rPr lang="en-US" dirty="0">
                <a:solidFill>
                  <a:schemeClr val="tx1">
                    <a:lumMod val="95000"/>
                  </a:schemeClr>
                </a:solidFill>
                <a:effectLst/>
                <a:latin typeface="Arial" panose="020B0604020202020204" pitchFamily="34" charset="0"/>
                <a:ea typeface="Times New Roman" panose="02020603050405020304" pitchFamily="18" charset="0"/>
              </a:rPr>
              <a:t>, which are licensed under the </a:t>
            </a:r>
            <a:r>
              <a:rPr lang="en-US" u="sng" dirty="0">
                <a:solidFill>
                  <a:schemeClr val="tx1">
                    <a:lumMod val="95000"/>
                  </a:schemeClr>
                </a:solidFill>
                <a:effectLst/>
                <a:latin typeface="Arial" panose="020B0604020202020204" pitchFamily="34" charset="0"/>
                <a:ea typeface="Times New Roman" panose="02020603050405020304" pitchFamily="18" charset="0"/>
                <a:hlinkClick r:id="rId5" tooltip="GNU Lesser General Public License"/>
              </a:rPr>
              <a:t>GNU Lesser General Public License</a:t>
            </a:r>
            <a:r>
              <a:rPr lang="en-US" dirty="0">
                <a:solidFill>
                  <a:schemeClr val="tx1">
                    <a:lumMod val="95000"/>
                  </a:schemeClr>
                </a:solidFill>
                <a:effectLst/>
                <a:latin typeface="Arial" panose="020B0604020202020204" pitchFamily="34" charset="0"/>
                <a:ea typeface="Times New Roman" panose="02020603050405020304" pitchFamily="18" charset="0"/>
              </a:rPr>
              <a:t> (LGPL) or the </a:t>
            </a:r>
            <a:r>
              <a:rPr lang="en-US" u="sng" dirty="0">
                <a:solidFill>
                  <a:schemeClr val="tx1">
                    <a:lumMod val="95000"/>
                  </a:schemeClr>
                </a:solidFill>
                <a:effectLst/>
                <a:latin typeface="Arial" panose="020B0604020202020204" pitchFamily="34" charset="0"/>
                <a:ea typeface="Times New Roman" panose="02020603050405020304" pitchFamily="18" charset="0"/>
                <a:hlinkClick r:id="rId6" tooltip="GNU General Public License"/>
              </a:rPr>
              <a:t>GNU General Public License</a:t>
            </a:r>
            <a:r>
              <a:rPr lang="en-US" dirty="0">
                <a:solidFill>
                  <a:schemeClr val="tx1">
                    <a:lumMod val="95000"/>
                  </a:schemeClr>
                </a:solidFill>
                <a:effectLst/>
                <a:latin typeface="Arial" panose="020B0604020202020204" pitchFamily="34" charset="0"/>
                <a:ea typeface="Times New Roman" panose="02020603050405020304" pitchFamily="18" charset="0"/>
              </a:rPr>
              <a:t> (GPL),</a:t>
            </a:r>
            <a:r>
              <a:rPr lang="en-US" u="sng" baseline="30000" dirty="0">
                <a:solidFill>
                  <a:schemeClr val="tx1">
                    <a:lumMod val="95000"/>
                  </a:schemeClr>
                </a:solidFill>
                <a:effectLst/>
                <a:latin typeface="Arial" panose="020B0604020202020204" pitchFamily="34" charset="0"/>
                <a:ea typeface="Times New Roman" panose="02020603050405020304" pitchFamily="18" charset="0"/>
                <a:hlinkClick r:id="rId7"/>
              </a:rPr>
              <a:t>[1]</a:t>
            </a:r>
            <a:r>
              <a:rPr lang="en-US" dirty="0">
                <a:solidFill>
                  <a:schemeClr val="tx1">
                    <a:lumMod val="95000"/>
                  </a:schemeClr>
                </a:solidFill>
                <a:effectLst/>
                <a:latin typeface="Arial" panose="020B0604020202020204" pitchFamily="34" charset="0"/>
                <a:ea typeface="Times New Roman" panose="02020603050405020304" pitchFamily="18" charset="0"/>
              </a:rPr>
              <a:t> permitting the manufacture of Arduino boards and software distribution by anyone. Arduino boards are available commercially in preassembled form, or as </a:t>
            </a:r>
            <a:r>
              <a:rPr lang="en-US" u="sng" dirty="0">
                <a:solidFill>
                  <a:schemeClr val="tx1">
                    <a:lumMod val="95000"/>
                  </a:schemeClr>
                </a:solidFill>
                <a:effectLst/>
                <a:latin typeface="Arial" panose="020B0604020202020204" pitchFamily="34" charset="0"/>
                <a:ea typeface="Times New Roman" panose="02020603050405020304" pitchFamily="18" charset="0"/>
                <a:hlinkClick r:id="rId8" tooltip="Do-it-yourself"/>
              </a:rPr>
              <a:t>do-it-yourself</a:t>
            </a:r>
            <a:r>
              <a:rPr lang="en-US" dirty="0">
                <a:solidFill>
                  <a:schemeClr val="tx1">
                    <a:lumMod val="95000"/>
                  </a:schemeClr>
                </a:solidFill>
                <a:effectLst/>
                <a:latin typeface="Arial" panose="020B0604020202020204" pitchFamily="34" charset="0"/>
                <a:ea typeface="Times New Roman" panose="02020603050405020304" pitchFamily="18" charset="0"/>
              </a:rPr>
              <a:t> (DIY) kits.</a:t>
            </a:r>
            <a:endParaRPr lang="en-IN" dirty="0">
              <a:solidFill>
                <a:schemeClr val="tx1">
                  <a:lumMod val="95000"/>
                </a:schemeClr>
              </a:solidFill>
              <a:effectLst/>
              <a:latin typeface="Times New Roman" panose="02020603050405020304" pitchFamily="18" charset="0"/>
              <a:ea typeface="Times New Roman" panose="02020603050405020304" pitchFamily="18" charset="0"/>
            </a:endParaRPr>
          </a:p>
        </p:txBody>
      </p:sp>
      <p:sp>
        <p:nvSpPr>
          <p:cNvPr id="7" name="TextBox 6"/>
          <p:cNvSpPr txBox="1"/>
          <p:nvPr/>
        </p:nvSpPr>
        <p:spPr>
          <a:xfrm>
            <a:off x="579120" y="3870325"/>
            <a:ext cx="8595360" cy="2213610"/>
          </a:xfrm>
          <a:prstGeom prst="rect">
            <a:avLst/>
          </a:prstGeom>
          <a:noFill/>
        </p:spPr>
        <p:txBody>
          <a:bodyPr wrap="square">
            <a:noAutofit/>
          </a:bodyPr>
          <a:lstStyle/>
          <a:p>
            <a:r>
              <a:rPr lang="en-US" sz="1800" dirty="0">
                <a:solidFill>
                  <a:schemeClr val="tx1">
                    <a:lumMod val="95000"/>
                  </a:schemeClr>
                </a:solidFill>
                <a:effectLst/>
                <a:latin typeface="Arial" panose="020B0604020202020204" pitchFamily="34" charset="0"/>
                <a:ea typeface="Times New Roman" panose="02020603050405020304" pitchFamily="18" charset="0"/>
              </a:rPr>
              <a:t>Arduino board designs use a variety of microprocessors and controllers. The boards are equipped with sets of digital and analog </a:t>
            </a:r>
            <a:r>
              <a:rPr lang="en-US" sz="1800" u="sng" dirty="0">
                <a:solidFill>
                  <a:schemeClr val="tx1">
                    <a:lumMod val="95000"/>
                  </a:schemeClr>
                </a:solidFill>
                <a:effectLst/>
                <a:latin typeface="Arial" panose="020B0604020202020204" pitchFamily="34" charset="0"/>
                <a:ea typeface="Times New Roman" panose="02020603050405020304" pitchFamily="18" charset="0"/>
                <a:hlinkClick r:id="rId9" tooltip="Input/output"/>
              </a:rPr>
              <a:t>input/output</a:t>
            </a:r>
            <a:r>
              <a:rPr lang="en-US" sz="1800" dirty="0">
                <a:solidFill>
                  <a:schemeClr val="tx1">
                    <a:lumMod val="95000"/>
                  </a:schemeClr>
                </a:solidFill>
                <a:effectLst/>
                <a:latin typeface="Arial" panose="020B0604020202020204" pitchFamily="34" charset="0"/>
                <a:ea typeface="Times New Roman" panose="02020603050405020304" pitchFamily="18" charset="0"/>
              </a:rPr>
              <a:t> (I/O) pins that may be interfaced to various expansion boards (</a:t>
            </a:r>
            <a:r>
              <a:rPr lang="en-US" sz="1800" i="1" dirty="0">
                <a:solidFill>
                  <a:schemeClr val="tx1">
                    <a:lumMod val="95000"/>
                  </a:schemeClr>
                </a:solidFill>
                <a:effectLst/>
                <a:latin typeface="Arial" panose="020B0604020202020204" pitchFamily="34" charset="0"/>
                <a:ea typeface="Times New Roman" panose="02020603050405020304" pitchFamily="18" charset="0"/>
              </a:rPr>
              <a:t>shields</a:t>
            </a:r>
            <a:r>
              <a:rPr lang="en-US" sz="1800" dirty="0">
                <a:solidFill>
                  <a:schemeClr val="tx1">
                    <a:lumMod val="95000"/>
                  </a:schemeClr>
                </a:solidFill>
                <a:effectLst/>
                <a:latin typeface="Arial" panose="020B0604020202020204" pitchFamily="34" charset="0"/>
                <a:ea typeface="Times New Roman" panose="02020603050405020304" pitchFamily="18" charset="0"/>
              </a:rPr>
              <a:t>) and other circuits. The boards feature serial communications interfaces, including </a:t>
            </a:r>
            <a:r>
              <a:rPr lang="en-US" sz="1800" u="sng" dirty="0">
                <a:solidFill>
                  <a:schemeClr val="tx1">
                    <a:lumMod val="95000"/>
                  </a:schemeClr>
                </a:solidFill>
                <a:effectLst/>
                <a:latin typeface="Arial" panose="020B0604020202020204" pitchFamily="34" charset="0"/>
                <a:ea typeface="Times New Roman" panose="02020603050405020304" pitchFamily="18" charset="0"/>
                <a:hlinkClick r:id="rId10" tooltip="Universal Serial Bus"/>
              </a:rPr>
              <a:t>Universal Serial Bus</a:t>
            </a:r>
            <a:r>
              <a:rPr lang="en-US" sz="1800" dirty="0">
                <a:solidFill>
                  <a:schemeClr val="tx1">
                    <a:lumMod val="95000"/>
                  </a:schemeClr>
                </a:solidFill>
                <a:effectLst/>
                <a:latin typeface="Arial" panose="020B0604020202020204" pitchFamily="34" charset="0"/>
                <a:ea typeface="Times New Roman" panose="02020603050405020304" pitchFamily="18" charset="0"/>
              </a:rPr>
              <a:t> (USB) on some models, which are also used for loading programs from personal computers</a:t>
            </a:r>
            <a:endParaRPr lang="en-IN" dirty="0">
              <a:solidFill>
                <a:schemeClr val="tx1">
                  <a:lumMod val="9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2960" y="1882775"/>
            <a:ext cx="8636000" cy="4619625"/>
          </a:xfrm>
          <a:prstGeom prst="rect">
            <a:avLst/>
          </a:prstGeom>
          <a:noFill/>
        </p:spPr>
        <p:txBody>
          <a:bodyPr wrap="square">
            <a:noAutofit/>
          </a:bodyPr>
          <a:lstStyle/>
          <a:p>
            <a:pPr marL="508000"/>
            <a:r>
              <a:rPr lang="en-US" sz="2000" dirty="0">
                <a:solidFill>
                  <a:schemeClr val="tx1">
                    <a:lumMod val="95000"/>
                  </a:schemeClr>
                </a:solidFill>
                <a:effectLst/>
                <a:latin typeface="Times New Roman" panose="02020603050405020304" pitchFamily="18" charset="0"/>
                <a:ea typeface="Times New Roman" panose="02020603050405020304" pitchFamily="18" charset="0"/>
              </a:rPr>
              <a:t> </a:t>
            </a:r>
            <a:endParaRPr lang="en-IN" sz="2000" dirty="0">
              <a:solidFill>
                <a:schemeClr val="tx1">
                  <a:lumMod val="95000"/>
                </a:schemeClr>
              </a:solidFill>
              <a:effectLst/>
              <a:latin typeface="Times New Roman" panose="02020603050405020304" pitchFamily="18" charset="0"/>
              <a:ea typeface="Times New Roman" panose="02020603050405020304" pitchFamily="18" charset="0"/>
            </a:endParaRPr>
          </a:p>
          <a:p>
            <a:pPr algn="just">
              <a:spcBef>
                <a:spcPts val="200"/>
              </a:spcBef>
            </a:pPr>
            <a:endParaRPr lang="en-US" b="1" dirty="0">
              <a:solidFill>
                <a:schemeClr val="tx1">
                  <a:lumMod val="95000"/>
                </a:schemeClr>
              </a:solidFill>
              <a:effectLst/>
              <a:latin typeface="Raleway" pitchFamily="2" charset="0"/>
              <a:ea typeface="DengXian Light" panose="020B0503020204020204" pitchFamily="2" charset="-122"/>
              <a:cs typeface="Times New Roman" panose="02020603050405020304" pitchFamily="18" charset="0"/>
            </a:endParaRPr>
          </a:p>
          <a:p>
            <a:pPr algn="just">
              <a:spcBef>
                <a:spcPts val="200"/>
              </a:spcBef>
            </a:pPr>
            <a:endParaRPr lang="en-IN" b="1" dirty="0">
              <a:solidFill>
                <a:schemeClr val="tx1">
                  <a:lumMod val="95000"/>
                </a:schemeClr>
              </a:solidFill>
              <a:effectLst/>
              <a:latin typeface="Calibri Light" panose="020F0302020204030204" pitchFamily="34" charset="0"/>
              <a:ea typeface="DengXian Light" panose="020B0503020204020204"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dirty="0">
                <a:solidFill>
                  <a:schemeClr val="tx1">
                    <a:lumMod val="95000"/>
                  </a:schemeClr>
                </a:solidFill>
                <a:effectLst/>
                <a:latin typeface="Roboto" panose="02000000000000000000" pitchFamily="2" charset="0"/>
                <a:ea typeface="Times New Roman" panose="02020603050405020304" pitchFamily="18" charset="0"/>
              </a:rPr>
              <a:t>It is used in the home appliances, industries to control the voltage fluctuations</a:t>
            </a:r>
            <a:endParaRPr lang="en-US" dirty="0">
              <a:solidFill>
                <a:schemeClr val="tx1">
                  <a:lumMod val="95000"/>
                </a:schemeClr>
              </a:solidFill>
              <a:effectLst/>
              <a:latin typeface="Roboto" panose="02000000000000000000" pitchFamily="2"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endParaRPr lang="en-IN" dirty="0">
              <a:solidFill>
                <a:schemeClr val="tx1">
                  <a:lumMod val="95000"/>
                </a:schemeClr>
              </a:solidFill>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dirty="0">
                <a:solidFill>
                  <a:schemeClr val="tx1">
                    <a:lumMod val="95000"/>
                  </a:schemeClr>
                </a:solidFill>
                <a:effectLst/>
                <a:latin typeface="Roboto" panose="02000000000000000000" pitchFamily="2" charset="0"/>
                <a:ea typeface="Times New Roman" panose="02020603050405020304" pitchFamily="18" charset="0"/>
              </a:rPr>
              <a:t>Protection of sensitive electronic devices</a:t>
            </a:r>
            <a:endParaRPr lang="en-US" dirty="0">
              <a:solidFill>
                <a:schemeClr val="tx1">
                  <a:lumMod val="95000"/>
                </a:schemeClr>
              </a:solidFill>
              <a:effectLst/>
              <a:latin typeface="Roboto" panose="02000000000000000000" pitchFamily="2"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endParaRPr lang="en-IN" dirty="0">
              <a:solidFill>
                <a:schemeClr val="tx1">
                  <a:lumMod val="95000"/>
                </a:schemeClr>
              </a:solidFill>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dirty="0">
                <a:solidFill>
                  <a:schemeClr val="tx1">
                    <a:lumMod val="95000"/>
                  </a:schemeClr>
                </a:solidFill>
                <a:effectLst/>
                <a:latin typeface="Roboto" panose="02000000000000000000" pitchFamily="2" charset="0"/>
                <a:ea typeface="Times New Roman" panose="02020603050405020304" pitchFamily="18" charset="0"/>
              </a:rPr>
              <a:t>Agriculture motors</a:t>
            </a:r>
            <a:endParaRPr lang="en-US" dirty="0">
              <a:solidFill>
                <a:schemeClr val="tx1">
                  <a:lumMod val="95000"/>
                </a:schemeClr>
              </a:solidFill>
              <a:effectLst/>
              <a:latin typeface="Roboto" panose="02000000000000000000" pitchFamily="2"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endParaRPr lang="en-IN" dirty="0">
              <a:solidFill>
                <a:schemeClr val="tx1">
                  <a:lumMod val="95000"/>
                </a:schemeClr>
              </a:solidFill>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dirty="0">
                <a:solidFill>
                  <a:schemeClr val="tx1">
                    <a:lumMod val="95000"/>
                  </a:schemeClr>
                </a:solidFill>
                <a:effectLst/>
                <a:latin typeface="Roboto" panose="02000000000000000000" pitchFamily="2" charset="0"/>
                <a:ea typeface="Times New Roman" panose="02020603050405020304" pitchFamily="18" charset="0"/>
              </a:rPr>
              <a:t>Water pumps</a:t>
            </a:r>
            <a:endParaRPr lang="en-IN" dirty="0">
              <a:solidFill>
                <a:schemeClr val="tx1">
                  <a:lumMod val="95000"/>
                </a:schemeClr>
              </a:solidFill>
              <a:effectLst/>
              <a:latin typeface="Times New Roman" panose="02020603050405020304" pitchFamily="18" charset="0"/>
              <a:ea typeface="Times New Roman" panose="02020603050405020304" pitchFamily="18" charset="0"/>
            </a:endParaRPr>
          </a:p>
        </p:txBody>
      </p:sp>
      <p:sp>
        <p:nvSpPr>
          <p:cNvPr id="5" name="TextBox 4"/>
          <p:cNvSpPr txBox="1"/>
          <p:nvPr/>
        </p:nvSpPr>
        <p:spPr>
          <a:xfrm>
            <a:off x="741680" y="521454"/>
            <a:ext cx="6634480" cy="830997"/>
          </a:xfrm>
          <a:prstGeom prst="rect">
            <a:avLst/>
          </a:prstGeom>
          <a:noFill/>
        </p:spPr>
        <p:txBody>
          <a:bodyPr wrap="square">
            <a:spAutoFit/>
          </a:bodyPr>
          <a:lstStyle/>
          <a:p>
            <a:pPr algn="just">
              <a:spcBef>
                <a:spcPts val="200"/>
              </a:spcBef>
            </a:pPr>
            <a:r>
              <a:rPr lang="en-US" sz="2400" b="1" dirty="0">
                <a:solidFill>
                  <a:schemeClr val="accent3">
                    <a:lumMod val="60000"/>
                    <a:lumOff val="40000"/>
                  </a:schemeClr>
                </a:solidFill>
                <a:effectLst/>
                <a:latin typeface="Raleway" pitchFamily="2" charset="0"/>
                <a:ea typeface="DengXian Light" panose="020B0503020204020204" pitchFamily="2" charset="-122"/>
                <a:cs typeface="Times New Roman" panose="02020603050405020304" pitchFamily="18" charset="0"/>
              </a:rPr>
              <a:t>Application of Over Voltage and Under Voltage</a:t>
            </a:r>
            <a:endParaRPr lang="en-US" sz="2400" b="1" dirty="0">
              <a:solidFill>
                <a:schemeClr val="accent3">
                  <a:lumMod val="60000"/>
                  <a:lumOff val="40000"/>
                </a:schemeClr>
              </a:solidFill>
              <a:latin typeface="Raleway" pitchFamily="2" charset="0"/>
              <a:ea typeface="DengXian Light" panose="020B0503020204020204" pitchFamily="2" charset="-122"/>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9920" y="1976120"/>
            <a:ext cx="8503920" cy="4159250"/>
          </a:xfrm>
          <a:prstGeom prst="rect">
            <a:avLst/>
          </a:prstGeom>
          <a:noFill/>
        </p:spPr>
        <p:txBody>
          <a:bodyPr wrap="square">
            <a:noAutofit/>
          </a:bodyPr>
          <a:lstStyle/>
          <a:p>
            <a:pPr marL="342900" lvl="0" indent="-342900" algn="just">
              <a:buSzPts val="1000"/>
              <a:buFont typeface="Symbol" panose="05050102010706020507" pitchFamily="18" charset="2"/>
              <a:buChar char=""/>
              <a:tabLst>
                <a:tab pos="457200" algn="l"/>
              </a:tabLst>
            </a:pPr>
            <a:r>
              <a:rPr lang="en-US" dirty="0">
                <a:solidFill>
                  <a:schemeClr val="tx1">
                    <a:lumMod val="95000"/>
                  </a:schemeClr>
                </a:solidFill>
                <a:effectLst/>
                <a:latin typeface="Roboto" panose="02000000000000000000" pitchFamily="2" charset="0"/>
                <a:ea typeface="Times New Roman" panose="02020603050405020304" pitchFamily="18" charset="0"/>
              </a:rPr>
              <a:t>The price of this circuit is very less and reliable</a:t>
            </a:r>
            <a:endParaRPr lang="en-US" dirty="0">
              <a:solidFill>
                <a:schemeClr val="tx1">
                  <a:lumMod val="95000"/>
                </a:schemeClr>
              </a:solidFill>
              <a:effectLst/>
              <a:latin typeface="Roboto" panose="02000000000000000000" pitchFamily="2"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endParaRPr lang="en-IN" dirty="0">
              <a:solidFill>
                <a:schemeClr val="tx1">
                  <a:lumMod val="95000"/>
                </a:schemeClr>
              </a:solidFill>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dirty="0">
                <a:solidFill>
                  <a:schemeClr val="tx1">
                    <a:lumMod val="95000"/>
                  </a:schemeClr>
                </a:solidFill>
                <a:effectLst/>
                <a:latin typeface="Roboto" panose="02000000000000000000" pitchFamily="2" charset="0"/>
                <a:ea typeface="Times New Roman" panose="02020603050405020304" pitchFamily="18" charset="0"/>
              </a:rPr>
              <a:t>It can handle heavy loads up to 7A</a:t>
            </a:r>
            <a:endParaRPr lang="en-US" dirty="0">
              <a:solidFill>
                <a:schemeClr val="tx1">
                  <a:lumMod val="95000"/>
                </a:schemeClr>
              </a:solidFill>
              <a:effectLst/>
              <a:latin typeface="Roboto" panose="02000000000000000000" pitchFamily="2"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endParaRPr lang="en-IN" dirty="0">
              <a:solidFill>
                <a:schemeClr val="tx1">
                  <a:lumMod val="95000"/>
                </a:schemeClr>
              </a:solidFill>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dirty="0">
                <a:solidFill>
                  <a:schemeClr val="tx1">
                    <a:lumMod val="95000"/>
                  </a:schemeClr>
                </a:solidFill>
                <a:effectLst/>
                <a:latin typeface="Roboto" panose="02000000000000000000" pitchFamily="2" charset="0"/>
                <a:ea typeface="Times New Roman" panose="02020603050405020304" pitchFamily="18" charset="0"/>
              </a:rPr>
              <a:t>In the abnormal condition automatically the switch is OFF state</a:t>
            </a:r>
            <a:endParaRPr lang="en-US" dirty="0">
              <a:solidFill>
                <a:schemeClr val="tx1">
                  <a:lumMod val="95000"/>
                </a:schemeClr>
              </a:solidFill>
              <a:effectLst/>
              <a:latin typeface="Roboto" panose="02000000000000000000" pitchFamily="2"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endParaRPr lang="en-IN" dirty="0">
              <a:solidFill>
                <a:schemeClr val="tx1">
                  <a:lumMod val="95000"/>
                </a:schemeClr>
              </a:solidFill>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dirty="0">
                <a:solidFill>
                  <a:schemeClr val="tx1">
                    <a:lumMod val="95000"/>
                  </a:schemeClr>
                </a:solidFill>
                <a:effectLst/>
                <a:latin typeface="Roboto" panose="02000000000000000000" pitchFamily="2" charset="0"/>
                <a:ea typeface="Times New Roman" panose="02020603050405020304" pitchFamily="18" charset="0"/>
              </a:rPr>
              <a:t>In the safe condition automatically the switch is in the ON-state</a:t>
            </a:r>
            <a:endParaRPr lang="en-US" dirty="0">
              <a:solidFill>
                <a:schemeClr val="tx1">
                  <a:lumMod val="95000"/>
                </a:schemeClr>
              </a:solidFill>
              <a:effectLst/>
              <a:latin typeface="Roboto" panose="02000000000000000000" pitchFamily="2"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endParaRPr lang="en-IN" dirty="0">
              <a:solidFill>
                <a:schemeClr val="tx1">
                  <a:lumMod val="95000"/>
                </a:schemeClr>
              </a:solidFill>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dirty="0">
                <a:solidFill>
                  <a:schemeClr val="tx1">
                    <a:lumMod val="95000"/>
                  </a:schemeClr>
                </a:solidFill>
                <a:effectLst/>
                <a:latin typeface="Roboto" panose="02000000000000000000" pitchFamily="2" charset="0"/>
                <a:ea typeface="Times New Roman" panose="02020603050405020304" pitchFamily="18" charset="0"/>
              </a:rPr>
              <a:t>These are highly sensitive</a:t>
            </a:r>
            <a:endParaRPr lang="en-IN" dirty="0">
              <a:solidFill>
                <a:schemeClr val="tx1">
                  <a:lumMod val="95000"/>
                </a:schemeClr>
              </a:solidFill>
              <a:effectLst/>
              <a:latin typeface="Times New Roman" panose="02020603050405020304" pitchFamily="18" charset="0"/>
              <a:ea typeface="Times New Roman" panose="02020603050405020304" pitchFamily="18" charset="0"/>
            </a:endParaRPr>
          </a:p>
        </p:txBody>
      </p:sp>
      <p:sp>
        <p:nvSpPr>
          <p:cNvPr id="5" name="TextBox 4"/>
          <p:cNvSpPr txBox="1"/>
          <p:nvPr/>
        </p:nvSpPr>
        <p:spPr>
          <a:xfrm>
            <a:off x="538480" y="823595"/>
            <a:ext cx="8392160" cy="904875"/>
          </a:xfrm>
          <a:prstGeom prst="rect">
            <a:avLst/>
          </a:prstGeom>
          <a:noFill/>
        </p:spPr>
        <p:txBody>
          <a:bodyPr wrap="square">
            <a:noAutofit/>
          </a:bodyPr>
          <a:lstStyle/>
          <a:p>
            <a:pPr algn="just">
              <a:spcBef>
                <a:spcPts val="200"/>
              </a:spcBef>
            </a:pPr>
            <a:r>
              <a:rPr lang="en-US" sz="2400" b="1" dirty="0">
                <a:solidFill>
                  <a:schemeClr val="accent3">
                    <a:lumMod val="60000"/>
                    <a:lumOff val="40000"/>
                  </a:schemeClr>
                </a:solidFill>
                <a:effectLst/>
                <a:latin typeface="Raleway" pitchFamily="2" charset="0"/>
                <a:ea typeface="DengXian Light" panose="020B0503020204020204" pitchFamily="2" charset="-122"/>
                <a:cs typeface="Times New Roman" panose="02020603050405020304" pitchFamily="18" charset="0"/>
              </a:rPr>
              <a:t>Advantages of Over Voltage and Under Voltage</a:t>
            </a:r>
            <a:endParaRPr lang="en-IN" sz="2400" b="1" dirty="0">
              <a:solidFill>
                <a:schemeClr val="accent3">
                  <a:lumMod val="60000"/>
                  <a:lumOff val="40000"/>
                </a:schemeClr>
              </a:solidFill>
              <a:effectLst/>
              <a:latin typeface="Calibri Light" panose="020F0302020204030204" pitchFamily="34" charset="0"/>
              <a:ea typeface="DengXian Light" panose="020B0503020204020204" pitchFamily="2" charset="-122"/>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6560" y="900549"/>
            <a:ext cx="6096000" cy="460375"/>
          </a:xfrm>
          <a:prstGeom prst="rect">
            <a:avLst/>
          </a:prstGeom>
          <a:noFill/>
        </p:spPr>
        <p:txBody>
          <a:bodyPr wrap="square">
            <a:spAutoFit/>
          </a:bodyPr>
          <a:lstStyle/>
          <a:p>
            <a:r>
              <a:rPr lang="en-US" sz="2400" b="1" dirty="0">
                <a:solidFill>
                  <a:schemeClr val="accent3">
                    <a:lumMod val="60000"/>
                    <a:lumOff val="40000"/>
                  </a:schemeClr>
                </a:solidFill>
                <a:effectLst/>
                <a:latin typeface="Times New Roman" panose="02020603050405020304" pitchFamily="18" charset="0"/>
                <a:ea typeface="Times New Roman" panose="02020603050405020304" pitchFamily="18" charset="0"/>
              </a:rPr>
              <a:t>CONCLUSION : -</a:t>
            </a:r>
            <a:endParaRPr lang="en-IN" sz="2400" dirty="0">
              <a:solidFill>
                <a:schemeClr val="accent3">
                  <a:lumMod val="60000"/>
                  <a:lumOff val="40000"/>
                </a:schemeClr>
              </a:solidFill>
            </a:endParaRPr>
          </a:p>
        </p:txBody>
      </p:sp>
      <p:sp>
        <p:nvSpPr>
          <p:cNvPr id="5" name="TextBox 4"/>
          <p:cNvSpPr txBox="1"/>
          <p:nvPr/>
        </p:nvSpPr>
        <p:spPr>
          <a:xfrm>
            <a:off x="1371600" y="2816860"/>
            <a:ext cx="8463280" cy="3160395"/>
          </a:xfrm>
          <a:prstGeom prst="rect">
            <a:avLst/>
          </a:prstGeom>
          <a:noFill/>
        </p:spPr>
        <p:txBody>
          <a:bodyPr wrap="square">
            <a:noAutofit/>
          </a:bodyPr>
          <a:lstStyle/>
          <a:p>
            <a:pPr algn="just">
              <a:tabLst>
                <a:tab pos="3840480" algn="l"/>
              </a:tabLst>
            </a:pPr>
            <a:r>
              <a:rPr lang="en-US" dirty="0">
                <a:effectLst/>
                <a:latin typeface="Times New Roman" panose="02020603050405020304" pitchFamily="18" charset="0"/>
                <a:ea typeface="Times New Roman" panose="02020603050405020304" pitchFamily="18" charset="0"/>
              </a:rPr>
              <a:t>IT HAS BEEN DISCUSSED THAT UNDERVOLTAGE AND OVERVOLTAGE PROBLEMS ARE VERY COMMON AND CAN CREATE PROBLEMS FOR CONSUMER GOODS AND INDUSTRIAL APPLICATIONS. SO A SYSTEM HAS BEEN MODELED USING RELAY AND COMPARATOR AND IT IS FOUND TO BE GOOD IN DISCONNECTING THE SUPPLY WHEN IF SEES ANY OF THE ABOVE PROBLEMS.</a:t>
            </a:r>
            <a:endParaRPr lang="en-IN" dirty="0">
              <a:effectLst/>
              <a:latin typeface="Times New Roman" panose="02020603050405020304" pitchFamily="18" charset="0"/>
              <a:ea typeface="Times New Roman" panose="02020603050405020304" pitchFamily="18" charset="0"/>
            </a:endParaRPr>
          </a:p>
          <a:p>
            <a:pPr algn="just">
              <a:tabLst>
                <a:tab pos="3840480" algn="l"/>
              </a:tabLst>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11" y="452718"/>
            <a:ext cx="9404723" cy="1400530"/>
          </a:xfrm>
        </p:spPr>
        <p:txBody>
          <a:bodyPr/>
          <a:lstStyle/>
          <a:p>
            <a:r>
              <a:rPr lang="en-IN" sz="2400" dirty="0">
                <a:solidFill>
                  <a:schemeClr val="accent3">
                    <a:lumMod val="60000"/>
                    <a:lumOff val="40000"/>
                  </a:schemeClr>
                </a:solidFill>
              </a:rPr>
              <a:t>INTRODUCTION</a:t>
            </a:r>
            <a:endParaRPr lang="en-IN" sz="2400" dirty="0">
              <a:solidFill>
                <a:schemeClr val="accent3">
                  <a:lumMod val="60000"/>
                  <a:lumOff val="40000"/>
                </a:schemeClr>
              </a:solidFill>
            </a:endParaRPr>
          </a:p>
        </p:txBody>
      </p:sp>
      <p:sp>
        <p:nvSpPr>
          <p:cNvPr id="3" name="Content Placeholder 2"/>
          <p:cNvSpPr>
            <a:spLocks noGrp="1"/>
          </p:cNvSpPr>
          <p:nvPr>
            <p:ph idx="1"/>
          </p:nvPr>
        </p:nvSpPr>
        <p:spPr>
          <a:xfrm>
            <a:off x="1102995" y="1024255"/>
            <a:ext cx="8946515" cy="5224145"/>
          </a:xfrm>
        </p:spPr>
        <p:txBody>
          <a:bodyPr>
            <a:normAutofit fontScale="90000" lnSpcReduction="20000"/>
          </a:bodyPr>
          <a:lstStyle/>
          <a:p>
            <a:r>
              <a:rPr lang="en-US" sz="2760" dirty="0">
                <a:effectLst/>
                <a:latin typeface="Times New Roman" panose="02020603050405020304" pitchFamily="18" charset="0"/>
                <a:ea typeface="Times New Roman" panose="02020603050405020304" pitchFamily="18" charset="0"/>
              </a:rPr>
              <a:t>The sudden instability in voltage is colossal and noteworthy issue in undertakings and homes ,it causes hardships and moreover hurt the electrical circuit. These incidents cause low impact factor in the supply and by much proportion of impact will be misused. What's more, besides impact the unfaltering nature of other voltage controlling devices. Voltage swells and over voltage conditions are about caused by a sudden reduction in stack. Right when RMS voltage or current drops in the region of 0.1 and 0.9 </a:t>
            </a:r>
            <a:r>
              <a:rPr lang="en-US" sz="2760" dirty="0" err="1">
                <a:effectLst/>
                <a:latin typeface="Times New Roman" panose="02020603050405020304" pitchFamily="18" charset="0"/>
                <a:ea typeface="Times New Roman" panose="02020603050405020304" pitchFamily="18" charset="0"/>
              </a:rPr>
              <a:t>pu</a:t>
            </a:r>
            <a:r>
              <a:rPr lang="en-US" sz="2760" dirty="0">
                <a:effectLst/>
                <a:latin typeface="Times New Roman" panose="02020603050405020304" pitchFamily="18" charset="0"/>
                <a:ea typeface="Times New Roman" panose="02020603050405020304" pitchFamily="18" charset="0"/>
              </a:rPr>
              <a:t> at the power recurrence for the ranges of 0.5 cycles to 1 minute then it is said to be hang condition. The swell condition will happen when RMS voltage or current climbs in the region of 1.1 and 1.8 </a:t>
            </a:r>
            <a:r>
              <a:rPr lang="en-US" sz="2760" dirty="0" err="1">
                <a:effectLst/>
                <a:latin typeface="Times New Roman" panose="02020603050405020304" pitchFamily="18" charset="0"/>
                <a:ea typeface="Times New Roman" panose="02020603050405020304" pitchFamily="18" charset="0"/>
              </a:rPr>
              <a:t>pu</a:t>
            </a:r>
            <a:r>
              <a:rPr lang="en-US" sz="2760" dirty="0">
                <a:effectLst/>
                <a:latin typeface="Times New Roman" panose="02020603050405020304" pitchFamily="18" charset="0"/>
                <a:ea typeface="Times New Roman" panose="02020603050405020304" pitchFamily="18" charset="0"/>
              </a:rPr>
              <a:t> at the power repeat for lengths of 0.5 to 1 minute. Or then again more the 1.8pu and underneath circuit with a hurt voltage controller, notwithstanding the way that they can in like manner be caused by a hurt or free impartial affiliation.</a:t>
            </a:r>
            <a:endParaRPr lang="en-IN" sz="2760" dirty="0">
              <a:effectLst/>
              <a:latin typeface="Times New Roman" panose="02020603050405020304" pitchFamily="18" charset="0"/>
              <a:ea typeface="Times New Roman" panose="02020603050405020304" pitchFamily="18" charset="0"/>
            </a:endParaRPr>
          </a:p>
          <a:p>
            <a:endParaRPr lang="en-IN" sz="276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solidFill>
                  <a:schemeClr val="accent3">
                    <a:lumMod val="60000"/>
                    <a:lumOff val="40000"/>
                  </a:schemeClr>
                </a:solidFill>
                <a:effectLst/>
                <a:latin typeface="Times New Roman" panose="02020603050405020304" pitchFamily="18" charset="0"/>
                <a:ea typeface="Times New Roman" panose="02020603050405020304" pitchFamily="18" charset="0"/>
              </a:rPr>
              <a:t>HARDWARE IMPLEMENTATION</a:t>
            </a:r>
            <a:r>
              <a:rPr lang="en-US" sz="4400" dirty="0">
                <a:solidFill>
                  <a:schemeClr val="accent3">
                    <a:lumMod val="60000"/>
                    <a:lumOff val="40000"/>
                  </a:schemeClr>
                </a:solidFill>
                <a:effectLst/>
                <a:latin typeface="Times New Roman" panose="02020603050405020304" pitchFamily="18" charset="0"/>
                <a:ea typeface="Times New Roman" panose="02020603050405020304" pitchFamily="18" charset="0"/>
              </a:rPr>
              <a:t> </a:t>
            </a:r>
            <a:endParaRPr lang="en-IN" sz="4400" dirty="0">
              <a:solidFill>
                <a:schemeClr val="accent3">
                  <a:lumMod val="60000"/>
                  <a:lumOff val="40000"/>
                </a:schemeClr>
              </a:solidFill>
            </a:endParaRPr>
          </a:p>
        </p:txBody>
      </p:sp>
      <p:sp>
        <p:nvSpPr>
          <p:cNvPr id="3" name="Content Placeholder 2"/>
          <p:cNvSpPr>
            <a:spLocks noGrp="1"/>
          </p:cNvSpPr>
          <p:nvPr>
            <p:ph idx="1"/>
          </p:nvPr>
        </p:nvSpPr>
        <p:spPr>
          <a:xfrm>
            <a:off x="799769" y="1575398"/>
            <a:ext cx="8946541" cy="4195481"/>
          </a:xfrm>
        </p:spPr>
        <p:txBody>
          <a:bodyPr/>
          <a:lstStyle/>
          <a:p>
            <a:pPr algn="just"/>
            <a:r>
              <a:rPr lang="en-US" sz="1800" dirty="0">
                <a:effectLst/>
                <a:latin typeface="Times New Roman" panose="02020603050405020304" pitchFamily="18" charset="0"/>
                <a:ea typeface="Times New Roman" panose="02020603050405020304" pitchFamily="18" charset="0"/>
              </a:rPr>
              <a:t>  12v 1A SMPS power supply</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LED</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BUZZER</a:t>
            </a:r>
            <a:endParaRPr lang="en-IN" sz="1800" dirty="0">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RELAY</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PCB MAKING</a:t>
            </a:r>
            <a:endParaRPr lang="en-IN" sz="1800" dirty="0">
              <a:effectLst/>
              <a:latin typeface="Times New Roman" panose="02020603050405020304" pitchFamily="18" charset="0"/>
              <a:ea typeface="Times New Roman" panose="02020603050405020304" pitchFamily="18" charset="0"/>
            </a:endParaRPr>
          </a:p>
          <a:p>
            <a:pPr algn="just"/>
            <a:r>
              <a:rPr lang="en-US"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POWER SUPPLY 2</a:t>
            </a:r>
            <a:endParaRPr lang="en-IN" sz="1800" dirty="0">
              <a:effectLst/>
              <a:latin typeface="Times New Roman" panose="02020603050405020304" pitchFamily="18" charset="0"/>
              <a:ea typeface="Times New Roman" panose="02020603050405020304" pitchFamily="18" charset="0"/>
            </a:endParaRPr>
          </a:p>
          <a:p>
            <a:pPr algn="just"/>
            <a:r>
              <a:rPr lang="en-US" sz="1800" dirty="0">
                <a:latin typeface="Times New Roman" panose="02020603050405020304" pitchFamily="18" charset="0"/>
                <a:ea typeface="Times New Roman" panose="02020603050405020304" pitchFamily="18" charset="0"/>
              </a:rPr>
              <a:t>   POWER SUPPLY </a:t>
            </a:r>
            <a:endParaRPr lang="en-US"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ARDUINO UNO</a:t>
            </a:r>
            <a:endParaRPr lang="en-IN" sz="1800" dirty="0">
              <a:effectLst/>
              <a:latin typeface="Times New Roman" panose="02020603050405020304" pitchFamily="18" charset="0"/>
              <a:ea typeface="Times New Roman" panose="02020603050405020304" pitchFamily="18" charset="0"/>
            </a:endParaRPr>
          </a:p>
          <a:p>
            <a:endParaRPr lang="en-IN" sz="1800" dirty="0"/>
          </a:p>
        </p:txBody>
      </p:sp>
      <p:sp>
        <p:nvSpPr>
          <p:cNvPr id="5" name="TextBox 4"/>
          <p:cNvSpPr txBox="1"/>
          <p:nvPr/>
        </p:nvSpPr>
        <p:spPr>
          <a:xfrm>
            <a:off x="434340" y="4890453"/>
            <a:ext cx="6096000" cy="521970"/>
          </a:xfrm>
          <a:prstGeom prst="rect">
            <a:avLst/>
          </a:prstGeom>
          <a:noFill/>
        </p:spPr>
        <p:txBody>
          <a:bodyPr wrap="square">
            <a:spAutoFit/>
          </a:bodyPr>
          <a:lstStyle/>
          <a:p>
            <a:r>
              <a:rPr lang="en-IN" altLang="en-US" sz="2800" b="1" dirty="0">
                <a:solidFill>
                  <a:schemeClr val="accent3">
                    <a:lumMod val="60000"/>
                    <a:lumOff val="40000"/>
                  </a:schemeClr>
                </a:solidFill>
                <a:effectLst/>
                <a:latin typeface="Times New Roman" panose="02020603050405020304" pitchFamily="18" charset="0"/>
                <a:ea typeface="Times New Roman" panose="02020603050405020304" pitchFamily="18" charset="0"/>
              </a:rPr>
              <a:t> </a:t>
            </a:r>
            <a:r>
              <a:rPr lang="en-IN" altLang="en-US" sz="2400" b="1" dirty="0">
                <a:solidFill>
                  <a:schemeClr val="accent3">
                    <a:lumMod val="60000"/>
                    <a:lumOff val="40000"/>
                  </a:schemeClr>
                </a:solidFill>
                <a:effectLst/>
                <a:latin typeface="Times New Roman" panose="02020603050405020304" pitchFamily="18" charset="0"/>
                <a:ea typeface="Times New Roman" panose="02020603050405020304" pitchFamily="18" charset="0"/>
              </a:rPr>
              <a:t>  </a:t>
            </a:r>
            <a:r>
              <a:rPr lang="en-US" sz="2400" b="1" dirty="0">
                <a:solidFill>
                  <a:schemeClr val="accent3">
                    <a:lumMod val="60000"/>
                    <a:lumOff val="40000"/>
                  </a:schemeClr>
                </a:solidFill>
                <a:effectLst/>
                <a:latin typeface="Times New Roman" panose="02020603050405020304" pitchFamily="18" charset="0"/>
                <a:ea typeface="Times New Roman" panose="02020603050405020304" pitchFamily="18" charset="0"/>
              </a:rPr>
              <a:t>SOFTWARE IMPLIMENTATION</a:t>
            </a:r>
            <a:endParaRPr lang="en-IN" sz="2400" dirty="0">
              <a:solidFill>
                <a:schemeClr val="accent3">
                  <a:lumMod val="60000"/>
                  <a:lumOff val="40000"/>
                </a:schemeClr>
              </a:solidFill>
            </a:endParaRPr>
          </a:p>
        </p:txBody>
      </p:sp>
      <p:sp>
        <p:nvSpPr>
          <p:cNvPr id="7" name="TextBox 6"/>
          <p:cNvSpPr txBox="1"/>
          <p:nvPr/>
        </p:nvSpPr>
        <p:spPr>
          <a:xfrm>
            <a:off x="1005840" y="5570824"/>
            <a:ext cx="6096000" cy="368300"/>
          </a:xfrm>
          <a:prstGeom prst="rect">
            <a:avLst/>
          </a:prstGeom>
          <a:noFill/>
        </p:spPr>
        <p:txBody>
          <a:bodyPr wrap="square">
            <a:spAutoFit/>
          </a:bodyPr>
          <a:lstStyle/>
          <a:p>
            <a:r>
              <a:rPr lang="en-US" dirty="0">
                <a:effectLst/>
                <a:latin typeface="Times New Roman" panose="02020603050405020304" pitchFamily="18" charset="0"/>
                <a:ea typeface="Times New Roman" panose="02020603050405020304" pitchFamily="18" charset="0"/>
              </a:rPr>
              <a:t>Software </a:t>
            </a:r>
            <a:r>
              <a:rPr lang="en-US" dirty="0" err="1">
                <a:effectLst/>
                <a:latin typeface="Times New Roman" panose="02020603050405020304" pitchFamily="18" charset="0"/>
                <a:ea typeface="Times New Roman" panose="02020603050405020304" pitchFamily="18" charset="0"/>
              </a:rPr>
              <a:t>programe</a:t>
            </a:r>
            <a:endParaRPr lang="en-US"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351" y="178398"/>
            <a:ext cx="9404723" cy="1400530"/>
          </a:xfrm>
        </p:spPr>
        <p:txBody>
          <a:bodyPr/>
          <a:lstStyle/>
          <a:p>
            <a:r>
              <a:rPr lang="en-US" sz="2400" b="1" dirty="0">
                <a:solidFill>
                  <a:schemeClr val="accent3">
                    <a:lumMod val="60000"/>
                    <a:lumOff val="40000"/>
                  </a:schemeClr>
                </a:solidFill>
                <a:effectLst/>
                <a:latin typeface="Times New Roman" panose="02020603050405020304" pitchFamily="18" charset="0"/>
                <a:ea typeface="Times New Roman" panose="02020603050405020304" pitchFamily="18" charset="0"/>
              </a:rPr>
              <a:t>What is 12V 1A SMPS Power Supply ?</a:t>
            </a:r>
            <a:endParaRPr lang="en-IN" sz="2400" dirty="0">
              <a:solidFill>
                <a:schemeClr val="accent3">
                  <a:lumMod val="60000"/>
                  <a:lumOff val="40000"/>
                </a:schemeClr>
              </a:solidFill>
            </a:endParaRPr>
          </a:p>
        </p:txBody>
      </p:sp>
      <p:pic>
        <p:nvPicPr>
          <p:cNvPr id="4" name="Content Placeholder 3" descr="PAC 12V 1A Power Adaptor, smps Power Supply Ac Input 100-240V Dc Output  12Volt 1Amps Worldwide Adaptor black - Price in India | Flipkart.com"/>
          <p:cNvPicPr>
            <a:picLocks noGrp="1" noChangeAspect="1"/>
          </p:cNvPicPr>
          <p:nvPr>
            <p:ph idx="1"/>
          </p:nvPr>
        </p:nvPicPr>
        <p:blipFill>
          <a:blip r:embed="rId1" cstate="print">
            <a:extLst>
              <a:ext uri="{28A0092B-C50C-407E-A947-70E740481C1C}">
                <a14:useLocalDpi xmlns:a14="http://schemas.microsoft.com/office/drawing/2010/main" val="0"/>
              </a:ext>
            </a:extLst>
          </a:blip>
          <a:srcRect/>
          <a:stretch>
            <a:fillRect/>
          </a:stretch>
        </p:blipFill>
        <p:spPr bwMode="auto">
          <a:xfrm>
            <a:off x="8069580" y="1196975"/>
            <a:ext cx="3453130" cy="3644265"/>
          </a:xfrm>
          <a:prstGeom prst="rect">
            <a:avLst/>
          </a:prstGeom>
          <a:noFill/>
          <a:ln>
            <a:noFill/>
          </a:ln>
        </p:spPr>
      </p:pic>
      <p:sp>
        <p:nvSpPr>
          <p:cNvPr id="6" name="TextBox 5"/>
          <p:cNvSpPr txBox="1"/>
          <p:nvPr/>
        </p:nvSpPr>
        <p:spPr>
          <a:xfrm>
            <a:off x="863600" y="1197610"/>
            <a:ext cx="5918200" cy="2343785"/>
          </a:xfrm>
          <a:prstGeom prst="rect">
            <a:avLst/>
          </a:prstGeom>
          <a:noFill/>
        </p:spPr>
        <p:txBody>
          <a:bodyPr wrap="square">
            <a:noAutofit/>
          </a:bodyPr>
          <a:lstStyle/>
          <a:p>
            <a:r>
              <a:rPr lang="en-US" sz="2000" dirty="0">
                <a:effectLst/>
                <a:latin typeface="Times New Roman" panose="02020603050405020304" pitchFamily="18" charset="0"/>
                <a:ea typeface="Times New Roman" panose="02020603050405020304" pitchFamily="18" charset="0"/>
              </a:rPr>
              <a:t>A 12V 1A SMPS (Switched Mode Power Supply) is an electronic device that provides a stable and regulated direct current (DC) output voltage of 12 volts with a maximum output current of 1 ampere</a:t>
            </a:r>
            <a:r>
              <a:rPr lang="en-US" sz="2000" dirty="0">
                <a:effectLst/>
                <a:latin typeface="Times New Roman" panose="02020603050405020304" pitchFamily="18"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a:p>
            <a:endParaRPr lang="en-US" sz="2000" dirty="0">
              <a:latin typeface="Times New Roman" panose="02020603050405020304" pitchFamily="18" charset="0"/>
            </a:endParaRPr>
          </a:p>
          <a:p>
            <a:endParaRPr lang="en-IN" sz="2000" dirty="0"/>
          </a:p>
        </p:txBody>
      </p:sp>
      <p:sp>
        <p:nvSpPr>
          <p:cNvPr id="8" name="TextBox 7"/>
          <p:cNvSpPr txBox="1"/>
          <p:nvPr/>
        </p:nvSpPr>
        <p:spPr>
          <a:xfrm>
            <a:off x="866140" y="2618105"/>
            <a:ext cx="6753860" cy="3450590"/>
          </a:xfrm>
          <a:prstGeom prst="rect">
            <a:avLst/>
          </a:prstGeom>
          <a:noFill/>
        </p:spPr>
        <p:txBody>
          <a:bodyPr wrap="square">
            <a:noAutofit/>
          </a:bodyPr>
          <a:lstStyle/>
          <a:p>
            <a:r>
              <a:rPr lang="en-US" sz="2000" dirty="0">
                <a:effectLst/>
                <a:latin typeface="Times New Roman" panose="02020603050405020304" pitchFamily="18" charset="0"/>
                <a:ea typeface="Times New Roman" panose="02020603050405020304" pitchFamily="18" charset="0"/>
              </a:rPr>
              <a:t>These power supplies are commonly used to deliver power to various electronic devices, such as routers, modems, LED lighting systems, and low-power electronics. The term "switched mode" in SMPS refers to the efficient switching technology it employs to regulate voltage and current, making it more energy-efficient and compact compared to traditional linear power supplies.</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31520" y="1657757"/>
            <a:ext cx="6096000" cy="1938992"/>
          </a:xfrm>
          <a:prstGeom prst="rect">
            <a:avLst/>
          </a:prstGeom>
          <a:noFill/>
        </p:spPr>
        <p:txBody>
          <a:bodyPr wrap="square">
            <a:spAutoFit/>
          </a:bodyPr>
          <a:lstStyle/>
          <a:p>
            <a:r>
              <a:rPr lang="en-US" sz="2000" dirty="0">
                <a:effectLst/>
                <a:latin typeface="Times New Roman" panose="02020603050405020304" pitchFamily="18" charset="0"/>
                <a:ea typeface="Times New Roman" panose="02020603050405020304" pitchFamily="18" charset="0"/>
              </a:rPr>
              <a:t>"LED" typically stands for "Light Emitting Diode." It is a semiconductor device that emits light when an electric current passes through it. LEDs are commonly used in various applications, including displays, indicators, lighting, and more, due to their energy efficiency and long lifespan</a:t>
            </a:r>
            <a:endParaRPr lang="en-IN" sz="2000" dirty="0"/>
          </a:p>
        </p:txBody>
      </p:sp>
      <p:sp>
        <p:nvSpPr>
          <p:cNvPr id="5" name="TextBox 4"/>
          <p:cNvSpPr txBox="1"/>
          <p:nvPr/>
        </p:nvSpPr>
        <p:spPr>
          <a:xfrm>
            <a:off x="579120" y="561975"/>
            <a:ext cx="7244715" cy="460375"/>
          </a:xfrm>
          <a:prstGeom prst="rect">
            <a:avLst/>
          </a:prstGeom>
          <a:noFill/>
        </p:spPr>
        <p:txBody>
          <a:bodyPr wrap="square">
            <a:spAutoFit/>
          </a:bodyPr>
          <a:lstStyle/>
          <a:p>
            <a:r>
              <a:rPr lang="en-US" sz="2400" b="1" dirty="0">
                <a:solidFill>
                  <a:schemeClr val="accent3">
                    <a:lumMod val="60000"/>
                    <a:lumOff val="40000"/>
                  </a:schemeClr>
                </a:solidFill>
                <a:effectLst/>
                <a:latin typeface="Times New Roman" panose="02020603050405020304" pitchFamily="18" charset="0"/>
                <a:ea typeface="Times New Roman" panose="02020603050405020304" pitchFamily="18" charset="0"/>
              </a:rPr>
              <a:t>What is LED?</a:t>
            </a:r>
            <a:endParaRPr lang="en-IN" sz="2400" dirty="0">
              <a:solidFill>
                <a:schemeClr val="accent3">
                  <a:lumMod val="60000"/>
                  <a:lumOff val="40000"/>
                </a:schemeClr>
              </a:solidFill>
              <a:effectLst/>
              <a:latin typeface="Times New Roman" panose="02020603050405020304" pitchFamily="18" charset="0"/>
              <a:ea typeface="Times New Roman" panose="02020603050405020304" pitchFamily="18"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273925" y="1515745"/>
            <a:ext cx="4199255" cy="3382010"/>
          </a:xfrm>
          <a:prstGeom prst="rect">
            <a:avLst/>
          </a:prstGeom>
          <a:noFill/>
          <a:ln>
            <a:noFill/>
          </a:ln>
        </p:spPr>
      </p:pic>
      <p:sp>
        <p:nvSpPr>
          <p:cNvPr id="8" name="TextBox 7"/>
          <p:cNvSpPr txBox="1"/>
          <p:nvPr/>
        </p:nvSpPr>
        <p:spPr>
          <a:xfrm>
            <a:off x="7273925" y="803910"/>
            <a:ext cx="6645275" cy="583565"/>
          </a:xfrm>
          <a:prstGeom prst="rect">
            <a:avLst/>
          </a:prstGeom>
          <a:noFill/>
        </p:spPr>
        <p:txBody>
          <a:bodyPr wrap="square">
            <a:spAutoFit/>
          </a:bodyPr>
          <a:lstStyle/>
          <a:p>
            <a:r>
              <a:rPr lang="en-IN" sz="3200" i="1" dirty="0">
                <a:solidFill>
                  <a:schemeClr val="accent3">
                    <a:lumMod val="60000"/>
                    <a:lumOff val="40000"/>
                  </a:schemeClr>
                </a:solidFill>
              </a:rPr>
              <a:t>Symbol </a:t>
            </a:r>
            <a:endParaRPr lang="en-IN" sz="3200" i="1" dirty="0">
              <a:solidFill>
                <a:schemeClr val="accent3">
                  <a:lumMod val="60000"/>
                  <a:lumOff val="40000"/>
                </a:schemeClr>
              </a:solidFill>
            </a:endParaRPr>
          </a:p>
        </p:txBody>
      </p:sp>
      <p:sp>
        <p:nvSpPr>
          <p:cNvPr id="10" name="TextBox 9"/>
          <p:cNvSpPr txBox="1"/>
          <p:nvPr/>
        </p:nvSpPr>
        <p:spPr>
          <a:xfrm>
            <a:off x="731520" y="4037876"/>
            <a:ext cx="6959600" cy="1323439"/>
          </a:xfrm>
          <a:prstGeom prst="rect">
            <a:avLst/>
          </a:prstGeom>
          <a:noFill/>
        </p:spPr>
        <p:txBody>
          <a:bodyPr wrap="square">
            <a:spAutoFit/>
          </a:bodyPr>
          <a:lstStyle/>
          <a:p>
            <a:r>
              <a:rPr lang="en-US" sz="2000" dirty="0">
                <a:effectLst/>
                <a:latin typeface="Times New Roman" panose="02020603050405020304" pitchFamily="18" charset="0"/>
                <a:ea typeface="Times New Roman" panose="02020603050405020304" pitchFamily="18" charset="0"/>
              </a:rPr>
              <a:t>When electrons within the semiconductor material recombine with electron holes, they release energy in the form of photons, creating light. LEDs are known for their exceptional energy efficiency, durability, and versatility.</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7840" y="43934"/>
            <a:ext cx="6096000" cy="460375"/>
          </a:xfrm>
          <a:prstGeom prst="rect">
            <a:avLst/>
          </a:prstGeom>
          <a:noFill/>
        </p:spPr>
        <p:txBody>
          <a:bodyPr wrap="square">
            <a:spAutoFit/>
          </a:bodyPr>
          <a:lstStyle/>
          <a:p>
            <a:r>
              <a:rPr lang="en-US" sz="2400" b="1" dirty="0">
                <a:solidFill>
                  <a:schemeClr val="accent3">
                    <a:lumMod val="60000"/>
                    <a:lumOff val="40000"/>
                  </a:schemeClr>
                </a:solidFill>
                <a:effectLst/>
                <a:latin typeface="Times New Roman" panose="02020603050405020304" pitchFamily="18" charset="0"/>
                <a:ea typeface="Times New Roman" panose="02020603050405020304" pitchFamily="18" charset="0"/>
              </a:rPr>
              <a:t>What </a:t>
            </a:r>
            <a:r>
              <a:rPr lang="en-US" sz="2400" b="1" dirty="0">
                <a:solidFill>
                  <a:schemeClr val="accent3">
                    <a:lumMod val="60000"/>
                    <a:lumOff val="40000"/>
                  </a:schemeClr>
                </a:solidFill>
                <a:effectLst/>
                <a:latin typeface="Times New Roman" panose="02020603050405020304" pitchFamily="18" charset="0"/>
                <a:ea typeface="Times New Roman" panose="02020603050405020304" pitchFamily="18" charset="0"/>
              </a:rPr>
              <a:t>is </a:t>
            </a:r>
            <a:r>
              <a:rPr lang="en-US" sz="2400" b="1" dirty="0">
                <a:solidFill>
                  <a:schemeClr val="accent3">
                    <a:lumMod val="60000"/>
                    <a:lumOff val="40000"/>
                  </a:schemeClr>
                </a:solidFill>
                <a:effectLst/>
                <a:latin typeface="Times New Roman" panose="02020603050405020304" pitchFamily="18" charset="0"/>
                <a:ea typeface="Times New Roman" panose="02020603050405020304" pitchFamily="18" charset="0"/>
              </a:rPr>
              <a:t>Buzzer?</a:t>
            </a:r>
            <a:endParaRPr lang="en-IN" sz="2400" dirty="0">
              <a:solidFill>
                <a:schemeClr val="accent3">
                  <a:lumMod val="60000"/>
                  <a:lumOff val="40000"/>
                </a:schemeClr>
              </a:solidFill>
              <a:effectLst/>
              <a:latin typeface="Times New Roman" panose="02020603050405020304" pitchFamily="18" charset="0"/>
              <a:ea typeface="Times New Roman" panose="02020603050405020304" pitchFamily="18"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9088755" y="1168400"/>
            <a:ext cx="2480945" cy="2546985"/>
          </a:xfrm>
          <a:prstGeom prst="rect">
            <a:avLst/>
          </a:prstGeom>
          <a:noFill/>
          <a:ln>
            <a:noFill/>
          </a:ln>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89390" y="4098925"/>
            <a:ext cx="2532380" cy="2298065"/>
          </a:xfrm>
          <a:prstGeom prst="rect">
            <a:avLst/>
          </a:prstGeom>
          <a:noFill/>
          <a:ln>
            <a:noFill/>
          </a:ln>
        </p:spPr>
      </p:pic>
      <p:sp>
        <p:nvSpPr>
          <p:cNvPr id="9" name="TextBox 8"/>
          <p:cNvSpPr txBox="1"/>
          <p:nvPr/>
        </p:nvSpPr>
        <p:spPr>
          <a:xfrm>
            <a:off x="8336280" y="504190"/>
            <a:ext cx="7035800" cy="499745"/>
          </a:xfrm>
          <a:prstGeom prst="rect">
            <a:avLst/>
          </a:prstGeom>
          <a:noFill/>
        </p:spPr>
        <p:txBody>
          <a:bodyPr wrap="square">
            <a:noAutofit/>
          </a:bodyPr>
          <a:lstStyle/>
          <a:p>
            <a:pPr algn="just"/>
            <a:r>
              <a:rPr lang="en-US" sz="1800" b="1" dirty="0">
                <a:effectLst/>
                <a:latin typeface="Times New Roman" panose="02020603050405020304" pitchFamily="18" charset="0"/>
                <a:ea typeface="Times New Roman" panose="02020603050405020304" pitchFamily="18" charset="0"/>
              </a:rPr>
              <a:t>Buzzer Symbol: </a:t>
            </a:r>
            <a:endParaRPr lang="en-IN" sz="1800" dirty="0">
              <a:effectLst/>
              <a:latin typeface="Times New Roman" panose="02020603050405020304" pitchFamily="18" charset="0"/>
              <a:ea typeface="Times New Roman" panose="02020603050405020304" pitchFamily="18" charset="0"/>
            </a:endParaRPr>
          </a:p>
        </p:txBody>
      </p:sp>
      <p:sp>
        <p:nvSpPr>
          <p:cNvPr id="11" name="TextBox 10"/>
          <p:cNvSpPr txBox="1"/>
          <p:nvPr/>
        </p:nvSpPr>
        <p:spPr>
          <a:xfrm>
            <a:off x="805180" y="1397675"/>
            <a:ext cx="7686040" cy="1753235"/>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A buzzer is a simple </a:t>
            </a:r>
            <a:r>
              <a:rPr lang="en-US" sz="1800" dirty="0" err="1">
                <a:effectLst/>
                <a:latin typeface="Times New Roman" panose="02020603050405020304" pitchFamily="18" charset="0"/>
                <a:ea typeface="Times New Roman" panose="02020603050405020304" pitchFamily="18" charset="0"/>
              </a:rPr>
              <a:t>electrocoaustic</a:t>
            </a:r>
            <a:r>
              <a:rPr lang="en-US" sz="1800" dirty="0">
                <a:effectLst/>
                <a:latin typeface="Times New Roman" panose="02020603050405020304" pitchFamily="18" charset="0"/>
                <a:ea typeface="Times New Roman" panose="02020603050405020304" pitchFamily="18" charset="0"/>
              </a:rPr>
              <a:t> device designed to produce a buzzing or beeping sound when an electrical current is applied to it. It consists of a coil of wire wound around a magnetic core and a diaphragm or vibrating element, typically made of metal or plastic. When an electrical voltage is applied to the coil, it generates a magnetic field that interacts with the magnetic core. This interaction causes the diaphragm to vibrate rapidly, producing sound waves. </a:t>
            </a:r>
            <a:endParaRPr lang="en-IN" dirty="0"/>
          </a:p>
        </p:txBody>
      </p:sp>
      <p:sp>
        <p:nvSpPr>
          <p:cNvPr id="14" name="TextBox 13"/>
          <p:cNvSpPr txBox="1"/>
          <p:nvPr/>
        </p:nvSpPr>
        <p:spPr>
          <a:xfrm>
            <a:off x="734060" y="4098925"/>
            <a:ext cx="7686040" cy="1630045"/>
          </a:xfrm>
          <a:prstGeom prst="rect">
            <a:avLst/>
          </a:prstGeom>
          <a:noFill/>
        </p:spPr>
        <p:txBody>
          <a:bodyPr wrap="square">
            <a:spAutoFit/>
          </a:bodyPr>
          <a:lstStyle/>
          <a:p>
            <a:pPr algn="just"/>
            <a:r>
              <a:rPr lang="en-US" sz="2000" dirty="0">
                <a:effectLst/>
                <a:latin typeface="Times New Roman" panose="02020603050405020304" pitchFamily="18" charset="0"/>
                <a:ea typeface="Times New Roman" panose="02020603050405020304" pitchFamily="18" charset="0"/>
              </a:rPr>
              <a:t>Buzzer devices are commonly used in a wide range of applications, from alarm systems and timers to electronic games and appliances, to provide audible alerts or notifications. Their simplicity and reliability make them a popular choice for signaling purposes in various electronic and industrial settings.</a:t>
            </a:r>
            <a:endParaRPr lang="en-IN" sz="20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6720" y="94734"/>
            <a:ext cx="6096000" cy="460375"/>
          </a:xfrm>
          <a:prstGeom prst="rect">
            <a:avLst/>
          </a:prstGeom>
          <a:noFill/>
        </p:spPr>
        <p:txBody>
          <a:bodyPr wrap="square">
            <a:spAutoFit/>
          </a:bodyPr>
          <a:lstStyle/>
          <a:p>
            <a:r>
              <a:rPr lang="en-US" sz="2400" b="1" dirty="0">
                <a:solidFill>
                  <a:schemeClr val="accent3">
                    <a:lumMod val="60000"/>
                    <a:lumOff val="40000"/>
                  </a:schemeClr>
                </a:solidFill>
                <a:effectLst/>
                <a:latin typeface="Times New Roman" panose="02020603050405020304" pitchFamily="18" charset="0"/>
                <a:ea typeface="Times New Roman" panose="02020603050405020304" pitchFamily="18" charset="0"/>
              </a:rPr>
              <a:t>What </a:t>
            </a:r>
            <a:r>
              <a:rPr lang="en-US" sz="2400" b="1" dirty="0">
                <a:solidFill>
                  <a:schemeClr val="accent3">
                    <a:lumMod val="60000"/>
                    <a:lumOff val="40000"/>
                  </a:schemeClr>
                </a:solidFill>
                <a:effectLst/>
                <a:latin typeface="Times New Roman" panose="02020603050405020304" pitchFamily="18" charset="0"/>
                <a:ea typeface="Times New Roman" panose="02020603050405020304" pitchFamily="18" charset="0"/>
              </a:rPr>
              <a:t>is </a:t>
            </a:r>
            <a:r>
              <a:rPr lang="en-US" sz="2400" b="1" dirty="0">
                <a:solidFill>
                  <a:schemeClr val="accent3">
                    <a:lumMod val="60000"/>
                    <a:lumOff val="40000"/>
                  </a:schemeClr>
                </a:solidFill>
                <a:effectLst/>
                <a:latin typeface="Times New Roman" panose="02020603050405020304" pitchFamily="18" charset="0"/>
                <a:ea typeface="Times New Roman" panose="02020603050405020304" pitchFamily="18" charset="0"/>
              </a:rPr>
              <a:t>Relay?</a:t>
            </a:r>
            <a:endParaRPr lang="en-IN" sz="2400" dirty="0">
              <a:solidFill>
                <a:schemeClr val="accent3">
                  <a:lumMod val="60000"/>
                  <a:lumOff val="40000"/>
                </a:schemeClr>
              </a:solidFill>
              <a:effectLst/>
              <a:latin typeface="Times New Roman" panose="02020603050405020304" pitchFamily="18" charset="0"/>
              <a:ea typeface="Times New Roman" panose="02020603050405020304" pitchFamily="18" charset="0"/>
            </a:endParaRPr>
          </a:p>
        </p:txBody>
      </p:sp>
      <p:sp>
        <p:nvSpPr>
          <p:cNvPr id="11" name="TextBox 10"/>
          <p:cNvSpPr txBox="1"/>
          <p:nvPr/>
        </p:nvSpPr>
        <p:spPr>
          <a:xfrm>
            <a:off x="784860" y="1182231"/>
            <a:ext cx="7848600" cy="3969385"/>
          </a:xfrm>
          <a:prstGeom prst="rect">
            <a:avLst/>
          </a:prstGeom>
          <a:noFill/>
        </p:spPr>
        <p:txBody>
          <a:bodyPr wrap="square">
            <a:spAutoFit/>
          </a:bodyPr>
          <a:lstStyle/>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When a small voltage is applied to the coil, it generates a magnetic field that attracts a movable armature, which is mechanically connected to one or more switch contacts. This magnetic force causes the switch contacts to change position, either opening or closing an electrical circuit. Relays are crucial in situations where you need to isolate or protect low-voltage control systems from high-voltage or high-current loads, making them an essential component in automation, robotics, industrial control, and many other applications. </a:t>
            </a:r>
            <a:endParaRPr lang="en-IN" dirty="0"/>
          </a:p>
        </p:txBody>
      </p:sp>
      <p:sp>
        <p:nvSpPr>
          <p:cNvPr id="15" name="TextBox 14"/>
          <p:cNvSpPr txBox="1"/>
          <p:nvPr/>
        </p:nvSpPr>
        <p:spPr>
          <a:xfrm>
            <a:off x="784860" y="1247616"/>
            <a:ext cx="7848600" cy="1476375"/>
          </a:xfrm>
          <a:prstGeom prst="rect">
            <a:avLst/>
          </a:prstGeom>
          <a:noFill/>
        </p:spPr>
        <p:txBody>
          <a:bodyPr wrap="square">
            <a:spAutoFit/>
          </a:bodyPr>
          <a:lstStyle/>
          <a:p>
            <a:r>
              <a:rPr lang="en-US" dirty="0">
                <a:effectLst/>
                <a:latin typeface="Times New Roman" panose="02020603050405020304" pitchFamily="18" charset="0"/>
                <a:ea typeface="Times New Roman" panose="02020603050405020304" pitchFamily="18" charset="0"/>
              </a:rPr>
              <a:t>A relay is an electromechanical switch that operates by using an electromagnetic coil to control the switching of one or more electrical circuits. It serves as an interface between low-voltage control signals, such as those from microcontrollers or digital logic circuits, and high-voltage or high-current loads, like motors, lights, or appliances</a:t>
            </a:r>
            <a:endParaRPr lang="en-IN" dirty="0"/>
          </a:p>
        </p:txBody>
      </p:sp>
      <p:sp>
        <p:nvSpPr>
          <p:cNvPr id="17" name="TextBox 16"/>
          <p:cNvSpPr txBox="1"/>
          <p:nvPr/>
        </p:nvSpPr>
        <p:spPr>
          <a:xfrm>
            <a:off x="785495" y="5601335"/>
            <a:ext cx="7489825" cy="645160"/>
          </a:xfrm>
          <a:prstGeom prst="rect">
            <a:avLst/>
          </a:prstGeom>
          <a:noFill/>
        </p:spPr>
        <p:txBody>
          <a:bodyPr wrap="square">
            <a:spAutoFit/>
          </a:bodyPr>
          <a:lstStyle/>
          <a:p>
            <a:pPr algn="just"/>
            <a:r>
              <a:rPr lang="en-US" dirty="0">
                <a:latin typeface="Times New Roman" panose="02020603050405020304" pitchFamily="18" charset="0"/>
                <a:ea typeface="Times New Roman" panose="02020603050405020304" pitchFamily="18" charset="0"/>
              </a:rPr>
              <a:t>Relays provide</a:t>
            </a:r>
            <a:r>
              <a:rPr lang="en-US" dirty="0">
                <a:effectLst/>
                <a:latin typeface="Times New Roman" panose="02020603050405020304" pitchFamily="18" charset="0"/>
                <a:ea typeface="Times New Roman" panose="02020603050405020304" pitchFamily="18" charset="0"/>
              </a:rPr>
              <a:t> safe and reliable way to control electrical devices remotely or based on specific conditions.</a:t>
            </a:r>
            <a:endParaRPr lang="en-IN" dirty="0">
              <a:effectLst/>
              <a:latin typeface="Times New Roman" panose="02020603050405020304" pitchFamily="18" charset="0"/>
              <a:ea typeface="Times New Roman" panose="02020603050405020304" pitchFamily="18" charset="0"/>
            </a:endParaRPr>
          </a:p>
        </p:txBody>
      </p:sp>
      <p:pic>
        <p:nvPicPr>
          <p:cNvPr id="18" name="Picture 17"/>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8632825" y="1377315"/>
            <a:ext cx="3396615" cy="413321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060" y="147955"/>
            <a:ext cx="6096000" cy="1076325"/>
          </a:xfrm>
          <a:prstGeom prst="rect">
            <a:avLst/>
          </a:prstGeom>
          <a:noFill/>
        </p:spPr>
        <p:txBody>
          <a:bodyPr wrap="square">
            <a:spAutoFit/>
          </a:bodyPr>
          <a:lstStyle/>
          <a:p>
            <a:pPr algn="just">
              <a:lnSpc>
                <a:spcPct val="200000"/>
              </a:lnSpc>
            </a:pPr>
            <a:r>
              <a:rPr lang="en-IN" altLang="en-US" sz="3200" b="1" dirty="0">
                <a:solidFill>
                  <a:schemeClr val="accent3">
                    <a:lumMod val="60000"/>
                    <a:lumOff val="40000"/>
                  </a:schemeClr>
                </a:solidFill>
                <a:effectLst/>
                <a:latin typeface="Times New Roman" panose="02020603050405020304" pitchFamily="18" charset="0"/>
                <a:ea typeface="Times New Roman" panose="02020603050405020304" pitchFamily="18" charset="0"/>
              </a:rPr>
              <a:t>   </a:t>
            </a:r>
            <a:r>
              <a:rPr lang="en-IN" altLang="en-US" sz="2400" b="1" dirty="0">
                <a:solidFill>
                  <a:schemeClr val="accent3">
                    <a:lumMod val="60000"/>
                    <a:lumOff val="40000"/>
                  </a:schemeClr>
                </a:solidFill>
                <a:effectLst/>
                <a:latin typeface="Times New Roman" panose="02020603050405020304" pitchFamily="18" charset="0"/>
                <a:ea typeface="Times New Roman" panose="02020603050405020304" pitchFamily="18" charset="0"/>
              </a:rPr>
              <a:t>   </a:t>
            </a:r>
            <a:r>
              <a:rPr lang="en-US" sz="2400" b="1" dirty="0">
                <a:solidFill>
                  <a:schemeClr val="accent3">
                    <a:lumMod val="60000"/>
                    <a:lumOff val="40000"/>
                  </a:schemeClr>
                </a:solidFill>
                <a:effectLst/>
                <a:latin typeface="Times New Roman" panose="02020603050405020304" pitchFamily="18" charset="0"/>
                <a:ea typeface="Times New Roman" panose="02020603050405020304" pitchFamily="18" charset="0"/>
              </a:rPr>
              <a:t>MAKING OF PCB:</a:t>
            </a:r>
            <a:endParaRPr lang="en-IN" sz="2400" dirty="0">
              <a:solidFill>
                <a:schemeClr val="accent3">
                  <a:lumMod val="60000"/>
                  <a:lumOff val="40000"/>
                </a:schemeClr>
              </a:solidFill>
              <a:effectLst/>
              <a:latin typeface="Times New Roman" panose="02020603050405020304" pitchFamily="18" charset="0"/>
              <a:ea typeface="Times New Roman" panose="02020603050405020304" pitchFamily="18" charset="0"/>
            </a:endParaRPr>
          </a:p>
        </p:txBody>
      </p:sp>
      <p:sp>
        <p:nvSpPr>
          <p:cNvPr id="5" name="TextBox 4"/>
          <p:cNvSpPr txBox="1"/>
          <p:nvPr/>
        </p:nvSpPr>
        <p:spPr>
          <a:xfrm>
            <a:off x="415925" y="1075055"/>
            <a:ext cx="9154795" cy="2168525"/>
          </a:xfrm>
          <a:prstGeom prst="rect">
            <a:avLst/>
          </a:prstGeom>
          <a:noFill/>
        </p:spPr>
        <p:txBody>
          <a:bodyPr wrap="square">
            <a:spAutoFit/>
          </a:bodyPr>
          <a:lstStyle/>
          <a:p>
            <a:pPr indent="914400" algn="just">
              <a:lnSpc>
                <a:spcPct val="150000"/>
              </a:lnSpc>
            </a:pPr>
            <a:r>
              <a:rPr lang="en-US" dirty="0">
                <a:effectLst/>
                <a:latin typeface="Times New Roman" panose="02020603050405020304" pitchFamily="18" charset="0"/>
                <a:ea typeface="Times New Roman" panose="02020603050405020304" pitchFamily="18" charset="0"/>
              </a:rPr>
              <a:t>One of the most discouraging things about making a hardware project is building the printed circuit board-PCB.it is sometimes possible to use strip board or some other pre-fabricated board but more often than not the circuit complexity and performance requires a proper PCB to be made .The good news is that due to improvements in printing and processing technologies it is now relatively easy to make inexpensive high quality PCB’s at home.</a:t>
            </a:r>
            <a:endParaRPr lang="en-IN" dirty="0">
              <a:effectLst/>
              <a:latin typeface="Times New Roman" panose="02020603050405020304" pitchFamily="18" charset="0"/>
              <a:ea typeface="Times New Roman" panose="02020603050405020304" pitchFamily="18" charset="0"/>
            </a:endParaRPr>
          </a:p>
        </p:txBody>
      </p:sp>
      <p:sp>
        <p:nvSpPr>
          <p:cNvPr id="7" name="TextBox 6"/>
          <p:cNvSpPr txBox="1"/>
          <p:nvPr/>
        </p:nvSpPr>
        <p:spPr>
          <a:xfrm>
            <a:off x="264160" y="3328063"/>
            <a:ext cx="6096000" cy="521970"/>
          </a:xfrm>
          <a:prstGeom prst="rect">
            <a:avLst/>
          </a:prstGeom>
          <a:noFill/>
        </p:spPr>
        <p:txBody>
          <a:bodyPr wrap="square">
            <a:spAutoFit/>
          </a:bodyPr>
          <a:lstStyle/>
          <a:p>
            <a:r>
              <a:rPr lang="en-IN" sz="2400" dirty="0">
                <a:solidFill>
                  <a:schemeClr val="accent3">
                    <a:lumMod val="60000"/>
                    <a:lumOff val="40000"/>
                  </a:schemeClr>
                </a:solidFill>
              </a:rPr>
              <a:t>process</a:t>
            </a:r>
            <a:r>
              <a:rPr lang="en-IN" sz="2800" dirty="0">
                <a:solidFill>
                  <a:schemeClr val="accent3">
                    <a:lumMod val="60000"/>
                    <a:lumOff val="40000"/>
                  </a:schemeClr>
                </a:solidFill>
              </a:rPr>
              <a:t> </a:t>
            </a:r>
            <a:endParaRPr lang="en-IN" sz="2800" dirty="0">
              <a:solidFill>
                <a:schemeClr val="accent3">
                  <a:lumMod val="60000"/>
                  <a:lumOff val="40000"/>
                </a:schemeClr>
              </a:solidFill>
            </a:endParaRPr>
          </a:p>
        </p:txBody>
      </p:sp>
      <p:sp>
        <p:nvSpPr>
          <p:cNvPr id="9" name="TextBox 8"/>
          <p:cNvSpPr txBox="1"/>
          <p:nvPr/>
        </p:nvSpPr>
        <p:spPr>
          <a:xfrm>
            <a:off x="1869440" y="4488116"/>
            <a:ext cx="6096000" cy="561949"/>
          </a:xfrm>
          <a:prstGeom prst="rect">
            <a:avLst/>
          </a:prstGeom>
          <a:noFill/>
        </p:spPr>
        <p:txBody>
          <a:bodyPr wrap="square">
            <a:spAutoFit/>
          </a:bodyPr>
          <a:lstStyle/>
          <a:p>
            <a:pPr algn="just">
              <a:lnSpc>
                <a:spcPct val="200000"/>
              </a:lnSpc>
            </a:pPr>
            <a:r>
              <a:rPr lang="en-US" sz="1800" b="1" dirty="0">
                <a:effectLst/>
                <a:latin typeface="Times New Roman" panose="02020603050405020304" pitchFamily="18" charset="0"/>
                <a:ea typeface="Times New Roman" panose="02020603050405020304" pitchFamily="18" charset="0"/>
              </a:rPr>
              <a:t>THE ETCHING</a:t>
            </a:r>
            <a:endParaRPr lang="en-IN" sz="1800" dirty="0">
              <a:effectLst/>
              <a:latin typeface="Times New Roman" panose="02020603050405020304" pitchFamily="18" charset="0"/>
              <a:ea typeface="Times New Roman" panose="02020603050405020304" pitchFamily="18" charset="0"/>
            </a:endParaRPr>
          </a:p>
        </p:txBody>
      </p:sp>
      <p:sp>
        <p:nvSpPr>
          <p:cNvPr id="11" name="TextBox 10"/>
          <p:cNvSpPr txBox="1"/>
          <p:nvPr/>
        </p:nvSpPr>
        <p:spPr>
          <a:xfrm>
            <a:off x="1869440" y="3522345"/>
            <a:ext cx="6096000" cy="476250"/>
          </a:xfrm>
          <a:prstGeom prst="rect">
            <a:avLst/>
          </a:prstGeom>
          <a:noFill/>
        </p:spPr>
        <p:txBody>
          <a:bodyPr wrap="square">
            <a:noAutofit/>
          </a:bodyPr>
          <a:lstStyle/>
          <a:p>
            <a:r>
              <a:rPr lang="en-US" sz="1800" b="1" dirty="0">
                <a:effectLst/>
                <a:latin typeface="Times New Roman" panose="02020603050405020304" pitchFamily="18" charset="0"/>
                <a:ea typeface="Times New Roman" panose="02020603050405020304" pitchFamily="18" charset="0"/>
              </a:rPr>
              <a:t>THE ARTWORK</a:t>
            </a:r>
            <a:endParaRPr lang="en-IN" dirty="0"/>
          </a:p>
        </p:txBody>
      </p:sp>
      <p:sp>
        <p:nvSpPr>
          <p:cNvPr id="14" name="Arrow: Down 13"/>
          <p:cNvSpPr/>
          <p:nvPr/>
        </p:nvSpPr>
        <p:spPr>
          <a:xfrm>
            <a:off x="2499360" y="3992245"/>
            <a:ext cx="325120" cy="69913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Down 16"/>
          <p:cNvSpPr/>
          <p:nvPr/>
        </p:nvSpPr>
        <p:spPr>
          <a:xfrm>
            <a:off x="2499360" y="5013960"/>
            <a:ext cx="325120" cy="67373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p:cNvSpPr txBox="1"/>
          <p:nvPr/>
        </p:nvSpPr>
        <p:spPr>
          <a:xfrm>
            <a:off x="2123440" y="5688330"/>
            <a:ext cx="6096000" cy="493395"/>
          </a:xfrm>
          <a:prstGeom prst="rect">
            <a:avLst/>
          </a:prstGeom>
          <a:noFill/>
        </p:spPr>
        <p:txBody>
          <a:bodyPr wrap="square">
            <a:noAutofit/>
          </a:bodyPr>
          <a:lstStyle/>
          <a:p>
            <a:r>
              <a:rPr lang="en-US" sz="1800" b="1" dirty="0">
                <a:effectLst/>
                <a:latin typeface="Times New Roman" panose="02020603050405020304" pitchFamily="18" charset="0"/>
                <a:ea typeface="Times New Roman" panose="02020603050405020304" pitchFamily="18" charset="0"/>
              </a:rPr>
              <a:t>DRILLING</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11323"/>
            <a:ext cx="6096000" cy="645160"/>
          </a:xfrm>
          <a:prstGeom prst="rect">
            <a:avLst/>
          </a:prstGeom>
          <a:noFill/>
        </p:spPr>
        <p:txBody>
          <a:bodyPr wrap="square">
            <a:spAutoFit/>
          </a:bodyPr>
          <a:lstStyle/>
          <a:p>
            <a:pPr marL="457200">
              <a:lnSpc>
                <a:spcPct val="150000"/>
              </a:lnSpc>
            </a:pPr>
            <a:r>
              <a:rPr lang="en-US" sz="2400" b="1" dirty="0">
                <a:solidFill>
                  <a:schemeClr val="accent3">
                    <a:lumMod val="60000"/>
                    <a:lumOff val="40000"/>
                  </a:schemeClr>
                </a:solidFill>
                <a:effectLst/>
                <a:latin typeface="Times New Roman" panose="02020603050405020304" pitchFamily="18" charset="0"/>
                <a:ea typeface="Times New Roman" panose="02020603050405020304" pitchFamily="18" charset="0"/>
              </a:rPr>
              <a:t>Power supply:</a:t>
            </a:r>
            <a:endParaRPr lang="en-IN" sz="2400" dirty="0">
              <a:solidFill>
                <a:schemeClr val="accent3">
                  <a:lumMod val="60000"/>
                  <a:lumOff val="40000"/>
                </a:schemeClr>
              </a:solidFill>
              <a:effectLst/>
              <a:latin typeface="Times New Roman" panose="02020603050405020304" pitchFamily="18" charset="0"/>
              <a:ea typeface="Times New Roman" panose="02020603050405020304" pitchFamily="18" charset="0"/>
            </a:endParaRPr>
          </a:p>
        </p:txBody>
      </p:sp>
      <p:sp>
        <p:nvSpPr>
          <p:cNvPr id="5" name="TextBox 4"/>
          <p:cNvSpPr txBox="1"/>
          <p:nvPr/>
        </p:nvSpPr>
        <p:spPr>
          <a:xfrm>
            <a:off x="619760" y="1122774"/>
            <a:ext cx="6756717" cy="873572"/>
          </a:xfrm>
          <a:prstGeom prst="rect">
            <a:avLst/>
          </a:prstGeom>
          <a:noFill/>
        </p:spPr>
        <p:txBody>
          <a:bodyPr wrap="square">
            <a:spAutoFit/>
          </a:bodyPr>
          <a:lstStyle/>
          <a:p>
            <a:pPr marL="342900" lvl="0" indent="-342900">
              <a:lnSpc>
                <a:spcPct val="150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The supply given is the +5V D.C. The incoming power is 230V A.C. , there is a need  to convert it into +5V D.C.</a:t>
            </a:r>
            <a:endParaRPr lang="en-IN" sz="1800" dirty="0">
              <a:effectLst/>
              <a:latin typeface="Times New Roman" panose="02020603050405020304" pitchFamily="18" charset="0"/>
              <a:ea typeface="Times New Roman" panose="02020603050405020304" pitchFamily="18" charset="0"/>
            </a:endParaRPr>
          </a:p>
        </p:txBody>
      </p:sp>
      <p:sp>
        <p:nvSpPr>
          <p:cNvPr id="7" name="TextBox 6"/>
          <p:cNvSpPr txBox="1"/>
          <p:nvPr/>
        </p:nvSpPr>
        <p:spPr>
          <a:xfrm>
            <a:off x="807720" y="2146935"/>
            <a:ext cx="7167880" cy="1479550"/>
          </a:xfrm>
          <a:prstGeom prst="rect">
            <a:avLst/>
          </a:prstGeom>
          <a:noFill/>
        </p:spPr>
        <p:txBody>
          <a:bodyPr wrap="square">
            <a:noAutofit/>
          </a:bodyPr>
          <a:lstStyle/>
          <a:p>
            <a:r>
              <a:rPr lang="en-US" sz="1800" dirty="0">
                <a:effectLst/>
                <a:latin typeface="Times New Roman" panose="02020603050405020304" pitchFamily="18" charset="0"/>
                <a:ea typeface="Times New Roman" panose="02020603050405020304" pitchFamily="18" charset="0"/>
              </a:rPr>
              <a:t> The input </a:t>
            </a:r>
            <a:r>
              <a:rPr lang="en-US" sz="1800" dirty="0" err="1">
                <a:effectLst/>
                <a:latin typeface="Times New Roman" panose="02020603050405020304" pitchFamily="18" charset="0"/>
                <a:ea typeface="Times New Roman" panose="02020603050405020304" pitchFamily="18" charset="0"/>
              </a:rPr>
              <a:t>a.c.</a:t>
            </a:r>
            <a:r>
              <a:rPr lang="en-US" sz="1800" dirty="0">
                <a:effectLst/>
                <a:latin typeface="Times New Roman" panose="02020603050405020304" pitchFamily="18" charset="0"/>
                <a:ea typeface="Times New Roman" panose="02020603050405020304" pitchFamily="18" charset="0"/>
              </a:rPr>
              <a:t> supply is stepped down from 230V to 9-0-9V. The rectifier consists of diodes D1 and D2 makes the supply D.C. that is, unidirectional waveform. The output from rectifier is a URDC, whose value is 12.726V peak to peak. The voltage regulator makes this URDC to RDC of +5V. </a:t>
            </a:r>
            <a:endParaRPr lang="en-IN" dirty="0"/>
          </a:p>
        </p:txBody>
      </p:sp>
      <p:sp>
        <p:nvSpPr>
          <p:cNvPr id="10" name="TextBox 9"/>
          <p:cNvSpPr txBox="1"/>
          <p:nvPr/>
        </p:nvSpPr>
        <p:spPr>
          <a:xfrm>
            <a:off x="497840" y="3626505"/>
            <a:ext cx="7477760" cy="2999740"/>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pPr>
            <a:r>
              <a:rPr lang="en-US" dirty="0">
                <a:effectLst/>
                <a:latin typeface="Times New Roman" panose="02020603050405020304" pitchFamily="18" charset="0"/>
                <a:ea typeface="Times New Roman" panose="02020603050405020304" pitchFamily="18" charset="0"/>
              </a:rPr>
              <a:t>A regulated power supply which maintains the output voltage constant irrespective of </a:t>
            </a:r>
            <a:r>
              <a:rPr lang="en-US" dirty="0" err="1">
                <a:effectLst/>
                <a:latin typeface="Times New Roman" panose="02020603050405020304" pitchFamily="18" charset="0"/>
                <a:ea typeface="Times New Roman" panose="02020603050405020304" pitchFamily="18" charset="0"/>
              </a:rPr>
              <a:t>a.c.</a:t>
            </a:r>
            <a:r>
              <a:rPr lang="en-US" dirty="0">
                <a:effectLst/>
                <a:latin typeface="Times New Roman" panose="02020603050405020304" pitchFamily="18" charset="0"/>
                <a:ea typeface="Times New Roman" panose="02020603050405020304" pitchFamily="18" charset="0"/>
              </a:rPr>
              <a:t> mains fluctuations or load variations is known as regulated power supply. A regulated power supply consists of an ordinary power supply and voltage regulating device. The output of ordinary power supply is fed to the voltage regulator which produces the final output. The output voltage remains constant whether the load current changes or there are fluctuations in the input </a:t>
            </a:r>
            <a:r>
              <a:rPr lang="en-US" dirty="0" err="1">
                <a:effectLst/>
                <a:latin typeface="Times New Roman" panose="02020603050405020304" pitchFamily="18" charset="0"/>
                <a:ea typeface="Times New Roman" panose="02020603050405020304" pitchFamily="18" charset="0"/>
              </a:rPr>
              <a:t>a.c.</a:t>
            </a:r>
            <a:r>
              <a:rPr lang="en-US" dirty="0">
                <a:effectLst/>
                <a:latin typeface="Times New Roman" panose="02020603050405020304" pitchFamily="18" charset="0"/>
                <a:ea typeface="Times New Roman" panose="02020603050405020304" pitchFamily="18" charset="0"/>
              </a:rPr>
              <a:t> voltage.</a:t>
            </a:r>
            <a:endParaRPr lang="en-IN" dirty="0">
              <a:effectLst/>
              <a:latin typeface="Times New Roman" panose="02020603050405020304" pitchFamily="18" charset="0"/>
              <a:ea typeface="Times New Roman" panose="02020603050405020304" pitchFamily="18" charset="0"/>
            </a:endParaRPr>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975600" y="1897380"/>
            <a:ext cx="4093845" cy="3486785"/>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7610</Words>
  <Application>WPS Presentation</Application>
  <PresentationFormat>Widescreen</PresentationFormat>
  <Paragraphs>135</Paragraphs>
  <Slides>13</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13</vt:i4>
      </vt:variant>
    </vt:vector>
  </HeadingPairs>
  <TitlesOfParts>
    <vt:vector size="30" baseType="lpstr">
      <vt:lpstr>Arial</vt:lpstr>
      <vt:lpstr>SimSun</vt:lpstr>
      <vt:lpstr>Wingdings</vt:lpstr>
      <vt:lpstr>Wingdings 3</vt:lpstr>
      <vt:lpstr>Arial</vt:lpstr>
      <vt:lpstr>Times New Roman</vt:lpstr>
      <vt:lpstr>Raleway</vt:lpstr>
      <vt:lpstr>DengXian Light</vt:lpstr>
      <vt:lpstr>Calibri Light</vt:lpstr>
      <vt:lpstr>Symbol</vt:lpstr>
      <vt:lpstr>Roboto</vt:lpstr>
      <vt:lpstr>Century Gothic</vt:lpstr>
      <vt:lpstr>Microsoft YaHei</vt:lpstr>
      <vt:lpstr>Arial Unicode MS</vt:lpstr>
      <vt:lpstr>Calibri</vt:lpstr>
      <vt:lpstr>Segoe Print</vt:lpstr>
      <vt:lpstr>Ion</vt:lpstr>
      <vt:lpstr>OVER VOLTAGE AND UNDER VOITAGE PROTECTION</vt:lpstr>
      <vt:lpstr>INTRODUCTION</vt:lpstr>
      <vt:lpstr>HARDWARE IMPLEMENTATION </vt:lpstr>
      <vt:lpstr>What is 12V 1A SMPS Power Supply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dc:title>
  <dc:creator>Yaswanth Gummadi</dc:creator>
  <cp:lastModifiedBy>PCG</cp:lastModifiedBy>
  <cp:revision>3</cp:revision>
  <dcterms:created xsi:type="dcterms:W3CDTF">2023-11-15T15:33:00Z</dcterms:created>
  <dcterms:modified xsi:type="dcterms:W3CDTF">2023-11-17T19:35:09Z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0D21FD456160425B933805D0B4CBE073_12</vt:lpwstr>
  </property>
  <property fmtid="{D5CDD505-2E9C-101B-9397-08002B2CF9AE}" pid="3" name="KSOProductBuildVer">
    <vt:lpwstr>1033-12.2.0.13306</vt:lpwstr>
  </property>
</Properties>
</file>