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hit Ramarathinam" userId="974e93c93e73a589" providerId="LiveId" clId="{4F6E95B2-66FF-4600-84EF-6DBD4F397E77}"/>
    <pc:docChg chg="modSld">
      <pc:chgData name="Rohit Ramarathinam" userId="974e93c93e73a589" providerId="LiveId" clId="{4F6E95B2-66FF-4600-84EF-6DBD4F397E77}" dt="2023-12-08T02:33:25.789" v="26" actId="20577"/>
      <pc:docMkLst>
        <pc:docMk/>
      </pc:docMkLst>
      <pc:sldChg chg="modSp mod">
        <pc:chgData name="Rohit Ramarathinam" userId="974e93c93e73a589" providerId="LiveId" clId="{4F6E95B2-66FF-4600-84EF-6DBD4F397E77}" dt="2023-12-08T02:30:36.049" v="0" actId="115"/>
        <pc:sldMkLst>
          <pc:docMk/>
          <pc:sldMk cId="1667677168" sldId="257"/>
        </pc:sldMkLst>
        <pc:spChg chg="mod">
          <ac:chgData name="Rohit Ramarathinam" userId="974e93c93e73a589" providerId="LiveId" clId="{4F6E95B2-66FF-4600-84EF-6DBD4F397E77}" dt="2023-12-08T02:30:36.049" v="0" actId="115"/>
          <ac:spMkLst>
            <pc:docMk/>
            <pc:sldMk cId="1667677168" sldId="257"/>
            <ac:spMk id="3" creationId="{D4DF31F9-A77D-91A4-5411-410BE3628B8E}"/>
          </ac:spMkLst>
        </pc:spChg>
      </pc:sldChg>
      <pc:sldChg chg="modSp mod">
        <pc:chgData name="Rohit Ramarathinam" userId="974e93c93e73a589" providerId="LiveId" clId="{4F6E95B2-66FF-4600-84EF-6DBD4F397E77}" dt="2023-12-08T02:33:25.789" v="26" actId="20577"/>
        <pc:sldMkLst>
          <pc:docMk/>
          <pc:sldMk cId="1669900949" sldId="266"/>
        </pc:sldMkLst>
        <pc:spChg chg="mod">
          <ac:chgData name="Rohit Ramarathinam" userId="974e93c93e73a589" providerId="LiveId" clId="{4F6E95B2-66FF-4600-84EF-6DBD4F397E77}" dt="2023-12-08T02:33:25.789" v="26" actId="20577"/>
          <ac:spMkLst>
            <pc:docMk/>
            <pc:sldMk cId="1669900949" sldId="266"/>
            <ac:spMk id="3" creationId="{7916A1CA-7B3C-604B-5C21-BFC58E913BD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0BBB1-4868-F5A8-A37A-E1A1477261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3FE927-EF87-008A-E4D6-63E11FB2D2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69DA5-2921-7E02-DB1E-E0FE180C7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47412-96A4-4E8D-822E-03F6CF78B7A1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1ECDD-8E5C-261F-B39F-5EB796F34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4BBAC-DAA0-BBAE-41E4-54255193D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0058F-E8B6-4CA1-A8A1-67B193FB3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573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678E1-F836-F9F2-FE59-C0D6D743C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E349DF-F273-BBBA-B3B2-38B1EFE35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F0FCA-281E-AD92-33A7-3CB0CCF2C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47412-96A4-4E8D-822E-03F6CF78B7A1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947A7-B10E-6124-F1BA-B977129B0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2FD90-21A3-D48D-58DE-A71EAEDE2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0058F-E8B6-4CA1-A8A1-67B193FB3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94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63ED8F-1995-D4FF-A89E-022CA4C2F3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1BD960-C827-B85E-07CC-72DF55AEF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A7AF6-BDD0-875C-F5F4-24A3DFF6E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47412-96A4-4E8D-822E-03F6CF78B7A1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ACA6F-F106-5471-FC98-660D0B36E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DB8FE-9559-7409-F6E4-A4BCB4852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0058F-E8B6-4CA1-A8A1-67B193FB3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87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2C6FB-E112-5587-CDD4-7E0973345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E6C26-CA2C-967D-B2F6-483C15D94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6F394-A931-62AB-651B-938C21FF6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47412-96A4-4E8D-822E-03F6CF78B7A1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5FE64-1F7A-71C9-550B-19E433EBB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D2953-A00A-D78A-7652-9DF7D71F2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0058F-E8B6-4CA1-A8A1-67B193FB3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32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92674-AE88-A1F3-634F-982CBA615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5CCAE-19E4-E185-353C-7385A1710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BDFF6-08A6-7FC8-9F18-B1E1F4DEB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47412-96A4-4E8D-822E-03F6CF78B7A1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BC111-2F8D-B1D5-6109-A29ED95CE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229A7-A45A-A5F6-70F2-6AA60A3F6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0058F-E8B6-4CA1-A8A1-67B193FB3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90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6B2C2-73DB-5796-BC33-20CE1FA1D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160CA-F500-580D-B83F-9CFB1F2BF1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695788-E183-3993-D84E-CA10E9E80F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FA4A4-2822-91B2-8B26-11B4BEE38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47412-96A4-4E8D-822E-03F6CF78B7A1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92C868-D757-B0A1-00C3-7C6D928CB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2A3806-07A1-C7DA-7481-75A6F382B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0058F-E8B6-4CA1-A8A1-67B193FB3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90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EACE2-C382-135A-0DAE-3649DAC9F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FB9E7-CE30-8F4B-C3C1-5EBA16068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8BAA5D-D08E-B302-1E9D-DA640C32E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2D5981-A508-8750-A4BA-60DFD84F78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AFCE44-69C3-FB04-8C57-CFCFFD5461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75688B-9688-C884-FF2C-E08DD02FC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47412-96A4-4E8D-822E-03F6CF78B7A1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654937-CA0B-ADC0-50BA-08B4410D5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AD2C19-62F4-177B-145E-8C49D0DBE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0058F-E8B6-4CA1-A8A1-67B193FB3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090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A0353-CA36-8D5D-6078-0D7146223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00110C-0AD8-E26A-5253-AA41FBD08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47412-96A4-4E8D-822E-03F6CF78B7A1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921A0D-8142-5CFF-D214-ED177B9B0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A4ABC6-7299-557F-75AD-DD168713F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0058F-E8B6-4CA1-A8A1-67B193FB3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05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E9210D-10F6-5446-9467-A3D622FD6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47412-96A4-4E8D-822E-03F6CF78B7A1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2B89B1-EC4D-27FE-F6E0-F218CA370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4FFB28-87A7-5857-6035-0F6E0C557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0058F-E8B6-4CA1-A8A1-67B193FB3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78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AE1FF-E258-C188-08AF-35CA5EC47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8379C-5CC1-9543-F6E3-7CF1E15D3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D71A6A-2B1D-DF33-6239-27548E12C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00544A-CBC4-287D-848E-3B7EDAA6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47412-96A4-4E8D-822E-03F6CF78B7A1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3A13BA-14FB-FDDE-5825-4FFA8F7F9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36B7F4-8A7E-41A8-85E3-345621E67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0058F-E8B6-4CA1-A8A1-67B193FB3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029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2D48C-B81D-1346-8F68-CF779331D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8A228D-D99A-3BED-E5DC-CA68935F38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4F590-9316-F1CA-5BB4-CADDC0465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ECCE19-18B9-D32F-F3CB-D7AA2760D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47412-96A4-4E8D-822E-03F6CF78B7A1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70155-13D7-F3D2-2647-CB2767B0B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4F5C92-6FA6-B876-4A68-B0A47B3CB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0058F-E8B6-4CA1-A8A1-67B193FB3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78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3064CB-D6D2-AD7A-B71D-8A83057C3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EAF99-EDC0-4996-C0B9-AD4E5263B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2744B-2697-D4E3-A354-D89D6F9B43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47412-96A4-4E8D-822E-03F6CF78B7A1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7E61D-92BF-728E-8DE9-F71B0A764B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9988D-B223-A227-7BEE-3DCF84B1D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0058F-E8B6-4CA1-A8A1-67B193FB3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16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een arrow pointing up&#10;&#10;Description automatically generated">
            <a:extLst>
              <a:ext uri="{FF2B5EF4-FFF2-40B4-BE49-F238E27FC236}">
                <a16:creationId xmlns:a16="http://schemas.microsoft.com/office/drawing/2014/main" id="{89DD4920-3B07-A3E1-CE90-8B7910AF3D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77" r="9089" b="102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BA6DF-90B3-FDE3-6275-EBF2FFD354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Autofit/>
          </a:bodyPr>
          <a:lstStyle/>
          <a:p>
            <a:pPr algn="l"/>
            <a:r>
              <a:rPr lang="en-US" sz="34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Predicting Population Growth Rate Trends from Human Geography Factors</a:t>
            </a:r>
            <a:endParaRPr lang="en-US" sz="3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BCC203-C3F6-E27B-0907-888241C6DA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Rohit Ramarathinam</a:t>
            </a:r>
          </a:p>
          <a:p>
            <a:pPr algn="l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CS 6375.002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8771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BDD8A-22E9-2169-1296-86FFCC2F6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Conclusion</a:t>
            </a: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16537-5E2F-AA42-7B30-2FD4F0AD0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Autofit/>
          </a:bodyPr>
          <a:lstStyle/>
          <a:p>
            <a:r>
              <a:rPr lang="en-US" sz="17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Non-linear models handle datasets with multicollinearity much better than linear models</a:t>
            </a:r>
          </a:p>
          <a:p>
            <a:r>
              <a:rPr lang="en-US" sz="170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Through experimenting and feature engineering, I found that the </a:t>
            </a:r>
            <a:r>
              <a:rPr lang="en-US" sz="17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features were noisy causing simpler models to perform worse without any scaling or feature selection</a:t>
            </a:r>
          </a:p>
          <a:p>
            <a:r>
              <a:rPr lang="en-US" sz="17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was able to get an understanding of the weaknesses of the models </a:t>
            </a:r>
            <a:r>
              <a:rPr lang="en-US" sz="170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well as their strengths</a:t>
            </a:r>
          </a:p>
          <a:p>
            <a:r>
              <a:rPr lang="en-US" sz="17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Overall, this project inspired me to learn more about the wide world of machine learning</a:t>
            </a:r>
            <a:endParaRPr lang="en-US" sz="1700" dirty="0"/>
          </a:p>
        </p:txBody>
      </p:sp>
      <p:pic>
        <p:nvPicPr>
          <p:cNvPr id="12" name="Picture 11" descr="Magnifying glass on clear background">
            <a:extLst>
              <a:ext uri="{FF2B5EF4-FFF2-40B4-BE49-F238E27FC236}">
                <a16:creationId xmlns:a16="http://schemas.microsoft.com/office/drawing/2014/main" id="{E2718026-9DFE-0A4F-47DF-8A15952502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63" r="3383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90104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6AA2757-5848-6B0F-F94B-1BC2FECFA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Thanks</a:t>
            </a: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!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blue and white map of the world&#10;&#10;Description automatically generated">
            <a:extLst>
              <a:ext uri="{FF2B5EF4-FFF2-40B4-BE49-F238E27FC236}">
                <a16:creationId xmlns:a16="http://schemas.microsoft.com/office/drawing/2014/main" id="{D3E04462-CD9B-0D5A-73CA-32003164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939" y="3067050"/>
            <a:ext cx="6039074" cy="301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75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holding a globe">
            <a:extLst>
              <a:ext uri="{FF2B5EF4-FFF2-40B4-BE49-F238E27FC236}">
                <a16:creationId xmlns:a16="http://schemas.microsoft.com/office/drawing/2014/main" id="{4812CF41-7E00-FF62-08D0-2B0523D5F7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96" r="26365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2A0DC9-B473-2354-B373-3FF6F3F1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F31F9-A77D-91A4-5411-410BE3628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r>
              <a:rPr lang="en-US" sz="17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Geography has long been an interest of mine. In fact, when I was a kid, I wanted to be a geographer! </a:t>
            </a:r>
          </a:p>
          <a:p>
            <a:r>
              <a:rPr lang="en-US" sz="17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Over the last several years, geographers have studied the relationship between </a:t>
            </a:r>
            <a:r>
              <a:rPr lang="en-US" sz="1700" u="sng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human geography </a:t>
            </a:r>
            <a:r>
              <a:rPr lang="en-US" sz="17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factors and the growth of population over time</a:t>
            </a:r>
          </a:p>
          <a:p>
            <a:r>
              <a:rPr lang="en-US" sz="17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Human geography is the study of how human activity affects or is affected by the earth and its surface</a:t>
            </a:r>
          </a:p>
          <a:p>
            <a:r>
              <a:rPr lang="en-US" sz="17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Thought that combining this with machine learning would be a great way for me to understand how machine learning models work </a:t>
            </a:r>
          </a:p>
          <a:p>
            <a:endParaRPr lang="en-US" sz="17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667677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C702A5-7E3A-67EE-60A3-D107584E1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Goals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498A9-3412-F1A1-85BD-010B7ECE1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US" sz="17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main goal of the project was to predict population growth rate from geographical factors that it has historically been correlated with</a:t>
            </a:r>
          </a:p>
          <a:p>
            <a:r>
              <a:rPr lang="en-US" sz="170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Find the best models that do so</a:t>
            </a:r>
          </a:p>
          <a:p>
            <a:r>
              <a:rPr lang="en-US" sz="170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Other goals included:</a:t>
            </a:r>
          </a:p>
          <a:p>
            <a:pPr lvl="1"/>
            <a:r>
              <a:rPr lang="en-US" sz="17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Develop an understanding of how machine learning can be used in the scope of geography</a:t>
            </a:r>
            <a:endParaRPr lang="en-US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17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How different machine learning models operate and what do they optimize</a:t>
            </a:r>
            <a:endParaRPr lang="en-US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17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impact and importance of each selected human geographical factor (features) on population growth rate (target)</a:t>
            </a:r>
            <a:endParaRPr lang="en-US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17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How tuning the hyperparameters of machine learning models boosts performance and predictions</a:t>
            </a:r>
            <a:endParaRPr lang="en-US" sz="17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700" dirty="0"/>
          </a:p>
        </p:txBody>
      </p:sp>
      <p:pic>
        <p:nvPicPr>
          <p:cNvPr id="5" name="Picture 4" descr="A football goal in a stadium&#10;&#10;Description automatically generated">
            <a:extLst>
              <a:ext uri="{FF2B5EF4-FFF2-40B4-BE49-F238E27FC236}">
                <a16:creationId xmlns:a16="http://schemas.microsoft.com/office/drawing/2014/main" id="{E9C8B9B0-5790-80F5-933E-F01B0DC67E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86" r="20003" b="2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471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38EAB5-C1F7-7960-566C-00D301CBB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Method</a:t>
            </a:r>
          </a:p>
        </p:txBody>
      </p:sp>
      <p:pic>
        <p:nvPicPr>
          <p:cNvPr id="5" name="Picture 4" descr="Maze">
            <a:extLst>
              <a:ext uri="{FF2B5EF4-FFF2-40B4-BE49-F238E27FC236}">
                <a16:creationId xmlns:a16="http://schemas.microsoft.com/office/drawing/2014/main" id="{7AA79DBF-7403-B0CC-E40B-8FE0D4F63D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74" r="30395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BDD34-2206-DE58-6AEC-3DC541554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sz="170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7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simple method was followed and applied to each model implementation:</a:t>
            </a:r>
          </a:p>
          <a:p>
            <a:pPr lvl="1"/>
            <a:r>
              <a:rPr lang="en-US" sz="170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Shorten dataset</a:t>
            </a:r>
          </a:p>
          <a:p>
            <a:pPr lvl="1"/>
            <a:r>
              <a:rPr lang="en-US" sz="170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Run model</a:t>
            </a:r>
          </a:p>
          <a:p>
            <a:pPr lvl="1"/>
            <a:r>
              <a:rPr lang="en-US" sz="170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Feature scaling (if needed)</a:t>
            </a:r>
          </a:p>
          <a:p>
            <a:pPr lvl="1"/>
            <a:r>
              <a:rPr lang="en-US" sz="170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Feature selection (if needed)</a:t>
            </a:r>
          </a:p>
          <a:p>
            <a:pPr lvl="1"/>
            <a:r>
              <a:rPr lang="en-US" sz="170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Hyperparameter tuning</a:t>
            </a:r>
          </a:p>
          <a:p>
            <a:pPr lvl="1"/>
            <a:r>
              <a:rPr lang="en-US" sz="170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Compare evaluation metrics</a:t>
            </a:r>
          </a:p>
          <a:p>
            <a:endParaRPr lang="en-US" sz="17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17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AF287-09AD-6A91-EF3D-33D7E5796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Results</a:t>
            </a:r>
          </a:p>
        </p:txBody>
      </p:sp>
      <p:pic>
        <p:nvPicPr>
          <p:cNvPr id="19" name="Content Placeholder 18" descr="Linear Regression&#10;">
            <a:extLst>
              <a:ext uri="{FF2B5EF4-FFF2-40B4-BE49-F238E27FC236}">
                <a16:creationId xmlns:a16="http://schemas.microsoft.com/office/drawing/2014/main" id="{E3AB00A3-5FEB-00D8-8B95-C24FD47E4D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71" y="2015648"/>
            <a:ext cx="4122143" cy="3091607"/>
          </a:xfr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B93CEFE-3F10-B4FE-84D0-0C2526127297}"/>
              </a:ext>
            </a:extLst>
          </p:cNvPr>
          <p:cNvSpPr txBox="1"/>
          <p:nvPr/>
        </p:nvSpPr>
        <p:spPr>
          <a:xfrm>
            <a:off x="1510058" y="5107255"/>
            <a:ext cx="1940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Linear Regression</a:t>
            </a:r>
          </a:p>
        </p:txBody>
      </p:sp>
      <p:pic>
        <p:nvPicPr>
          <p:cNvPr id="22" name="Picture 21" descr="A graph with blue dots&#10;&#10;Description automatically generated">
            <a:extLst>
              <a:ext uri="{FF2B5EF4-FFF2-40B4-BE49-F238E27FC236}">
                <a16:creationId xmlns:a16="http://schemas.microsoft.com/office/drawing/2014/main" id="{FCAD1FF2-8D98-AD04-1B51-E544CCEC59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222" y="2015647"/>
            <a:ext cx="4122144" cy="309160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0CA41E8-49E4-AF14-A696-FB92211C80C5}"/>
              </a:ext>
            </a:extLst>
          </p:cNvPr>
          <p:cNvSpPr txBox="1"/>
          <p:nvPr/>
        </p:nvSpPr>
        <p:spPr>
          <a:xfrm>
            <a:off x="5422091" y="5107255"/>
            <a:ext cx="20364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Support Vector Regression</a:t>
            </a:r>
          </a:p>
        </p:txBody>
      </p:sp>
      <p:pic>
        <p:nvPicPr>
          <p:cNvPr id="26" name="Picture 25" descr="A graph with blue dots&#10;&#10;Description automatically generated">
            <a:extLst>
              <a:ext uri="{FF2B5EF4-FFF2-40B4-BE49-F238E27FC236}">
                <a16:creationId xmlns:a16="http://schemas.microsoft.com/office/drawing/2014/main" id="{EE8E8E3B-EC14-D773-1AFD-DD863AE404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444" y="2015648"/>
            <a:ext cx="4122143" cy="309160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073E9BB-98FB-51F6-B0A9-0471F66B13A7}"/>
              </a:ext>
            </a:extLst>
          </p:cNvPr>
          <p:cNvSpPr txBox="1"/>
          <p:nvPr/>
        </p:nvSpPr>
        <p:spPr>
          <a:xfrm>
            <a:off x="9429763" y="5107255"/>
            <a:ext cx="19361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Ridge Regression</a:t>
            </a:r>
          </a:p>
        </p:txBody>
      </p:sp>
    </p:spTree>
    <p:extLst>
      <p:ext uri="{BB962C8B-B14F-4D97-AF65-F5344CB8AC3E}">
        <p14:creationId xmlns:p14="http://schemas.microsoft.com/office/powerpoint/2010/main" val="64226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C58DC-3118-D255-D5A2-193D3B339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Results (cont.)</a:t>
            </a:r>
          </a:p>
        </p:txBody>
      </p:sp>
      <p:pic>
        <p:nvPicPr>
          <p:cNvPr id="5" name="Content Placeholder 4" descr="A graph with blue dots&#10;&#10;Description automatically generated">
            <a:extLst>
              <a:ext uri="{FF2B5EF4-FFF2-40B4-BE49-F238E27FC236}">
                <a16:creationId xmlns:a16="http://schemas.microsoft.com/office/drawing/2014/main" id="{82B89686-553F-C057-B82E-2702B356F7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06" y="1946924"/>
            <a:ext cx="4445605" cy="333420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EB8BB9-C930-7613-B817-6EC1E5E6AE87}"/>
              </a:ext>
            </a:extLst>
          </p:cNvPr>
          <p:cNvSpPr txBox="1"/>
          <p:nvPr/>
        </p:nvSpPr>
        <p:spPr>
          <a:xfrm>
            <a:off x="1285087" y="5281128"/>
            <a:ext cx="201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Lasso Regression</a:t>
            </a:r>
          </a:p>
        </p:txBody>
      </p:sp>
      <p:pic>
        <p:nvPicPr>
          <p:cNvPr id="8" name="Picture 7" descr="A graph with blue dots&#10;&#10;Description automatically generated">
            <a:extLst>
              <a:ext uri="{FF2B5EF4-FFF2-40B4-BE49-F238E27FC236}">
                <a16:creationId xmlns:a16="http://schemas.microsoft.com/office/drawing/2014/main" id="{DD22433F-056D-7103-A72E-59A3FF1AB6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547" y="1946924"/>
            <a:ext cx="4445605" cy="33342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4AF23D7-293F-4C05-7DBD-D408F3B033E5}"/>
              </a:ext>
            </a:extLst>
          </p:cNvPr>
          <p:cNvSpPr txBox="1"/>
          <p:nvPr/>
        </p:nvSpPr>
        <p:spPr>
          <a:xfrm>
            <a:off x="5684969" y="5281128"/>
            <a:ext cx="15325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Decision Tree</a:t>
            </a:r>
          </a:p>
        </p:txBody>
      </p:sp>
      <p:pic>
        <p:nvPicPr>
          <p:cNvPr id="12" name="Picture 11" descr="A graph with blue dots&#10;&#10;Description automatically generated">
            <a:extLst>
              <a:ext uri="{FF2B5EF4-FFF2-40B4-BE49-F238E27FC236}">
                <a16:creationId xmlns:a16="http://schemas.microsoft.com/office/drawing/2014/main" id="{FE133AAF-8D4B-18FE-3A49-4D72760021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599" y="1950003"/>
            <a:ext cx="4445605" cy="333420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297B798-71AD-55B5-7856-D35A3B98D50F}"/>
              </a:ext>
            </a:extLst>
          </p:cNvPr>
          <p:cNvSpPr txBox="1"/>
          <p:nvPr/>
        </p:nvSpPr>
        <p:spPr>
          <a:xfrm>
            <a:off x="9522668" y="5281128"/>
            <a:ext cx="1831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1679281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F6B40-9A7E-C708-B4D8-0AB1A9F0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Results (cont.)</a:t>
            </a:r>
          </a:p>
        </p:txBody>
      </p:sp>
      <p:pic>
        <p:nvPicPr>
          <p:cNvPr id="5" name="Content Placeholder 4" descr="A graph with blue dots&#10;&#10;Description automatically generated">
            <a:extLst>
              <a:ext uri="{FF2B5EF4-FFF2-40B4-BE49-F238E27FC236}">
                <a16:creationId xmlns:a16="http://schemas.microsoft.com/office/drawing/2014/main" id="{A7C7AB07-5465-F793-2CCF-B85AA95F5A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1" y="1929567"/>
            <a:ext cx="4308278" cy="323120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AD28C8-64B8-BDB6-FC6E-EA815DDAFE76}"/>
              </a:ext>
            </a:extLst>
          </p:cNvPr>
          <p:cNvSpPr txBox="1"/>
          <p:nvPr/>
        </p:nvSpPr>
        <p:spPr>
          <a:xfrm>
            <a:off x="1202179" y="5199046"/>
            <a:ext cx="19804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Gradient Boosting</a:t>
            </a:r>
          </a:p>
        </p:txBody>
      </p:sp>
      <p:pic>
        <p:nvPicPr>
          <p:cNvPr id="9" name="Picture 8" descr="A graph with blue dots&#10;&#10;Description automatically generated">
            <a:extLst>
              <a:ext uri="{FF2B5EF4-FFF2-40B4-BE49-F238E27FC236}">
                <a16:creationId xmlns:a16="http://schemas.microsoft.com/office/drawing/2014/main" id="{622F0AE7-601C-40FC-559A-1775409466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875" y="1948560"/>
            <a:ext cx="4308279" cy="32312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F5F054E-F3E7-BC18-1BE5-B35F07EB1B37}"/>
              </a:ext>
            </a:extLst>
          </p:cNvPr>
          <p:cNvSpPr txBox="1"/>
          <p:nvPr/>
        </p:nvSpPr>
        <p:spPr>
          <a:xfrm>
            <a:off x="5931905" y="5236033"/>
            <a:ext cx="683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KNN</a:t>
            </a:r>
          </a:p>
        </p:txBody>
      </p:sp>
      <p:pic>
        <p:nvPicPr>
          <p:cNvPr id="13" name="Picture 12" descr="A graph with blue dots&#10;&#10;Description automatically generated">
            <a:extLst>
              <a:ext uri="{FF2B5EF4-FFF2-40B4-BE49-F238E27FC236}">
                <a16:creationId xmlns:a16="http://schemas.microsoft.com/office/drawing/2014/main" id="{C8A48FB3-51FF-5C4C-7E05-812437C207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5500" y="1948560"/>
            <a:ext cx="4308278" cy="323120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2312A1C-24E9-D3C5-CBFA-43D819B9214E}"/>
              </a:ext>
            </a:extLst>
          </p:cNvPr>
          <p:cNvSpPr txBox="1"/>
          <p:nvPr/>
        </p:nvSpPr>
        <p:spPr>
          <a:xfrm>
            <a:off x="9809447" y="5160776"/>
            <a:ext cx="10100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XGBoost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441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844BBD-EE96-A51C-4B19-597F08A67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Rankings</a:t>
            </a:r>
          </a:p>
        </p:txBody>
      </p:sp>
      <p:pic>
        <p:nvPicPr>
          <p:cNvPr id="7" name="Graphic 6" descr="Signal">
            <a:extLst>
              <a:ext uri="{FF2B5EF4-FFF2-40B4-BE49-F238E27FC236}">
                <a16:creationId xmlns:a16="http://schemas.microsoft.com/office/drawing/2014/main" id="{A21ECBEF-E0D7-EDAB-F2F7-80B45AF091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6A1CA-7B3C-604B-5C21-BFC58E913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Autofit/>
          </a:bodyPr>
          <a:lstStyle/>
          <a:p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Top MSE: </a:t>
            </a:r>
            <a:r>
              <a:rPr lang="en-US" sz="1700" i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0.229 (Gradient Boosting)</a:t>
            </a:r>
            <a:endParaRPr lang="en-US" sz="17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Top R2: </a:t>
            </a:r>
            <a:r>
              <a:rPr lang="en-US" sz="1700" i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0.836 (Gradient Boosting)</a:t>
            </a:r>
            <a:endParaRPr lang="en-US" sz="17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Top models, in order: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Gradient Boosting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KNN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700" dirty="0" err="1">
                <a:latin typeface="Cambria" panose="02040503050406030204" pitchFamily="18" charset="0"/>
                <a:ea typeface="Cambria" panose="02040503050406030204" pitchFamily="18" charset="0"/>
              </a:rPr>
              <a:t>XGBoost</a:t>
            </a:r>
            <a:endParaRPr lang="en-US" sz="17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Random Forest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Decision Tree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Support Vector Regression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Linear Regression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Ridge Regression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Lasso Regression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69900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hand holding a pen over a graph&#10;&#10;Description automatically generated">
            <a:extLst>
              <a:ext uri="{FF2B5EF4-FFF2-40B4-BE49-F238E27FC236}">
                <a16:creationId xmlns:a16="http://schemas.microsoft.com/office/drawing/2014/main" id="{EEC9CC44-8817-B254-2BCB-1FDECDC4DC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9" r="-1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81CB1A-7DD3-B7E6-D679-DE7E7FFEF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8053D-68B2-7ED5-A9A1-183C11455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1836412"/>
            <a:ext cx="3822189" cy="3742762"/>
          </a:xfrm>
        </p:spPr>
        <p:txBody>
          <a:bodyPr>
            <a:noAutofit/>
          </a:bodyPr>
          <a:lstStyle/>
          <a:p>
            <a:r>
              <a:rPr lang="en-US" sz="17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All the models, after some tinkering, produced good results</a:t>
            </a:r>
          </a:p>
          <a:p>
            <a:r>
              <a:rPr lang="en-US" sz="17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However, in general, </a:t>
            </a:r>
            <a:r>
              <a:rPr lang="en-US" sz="17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linear models could not achieve the goal of minimizing errors as well as the non-linear models</a:t>
            </a:r>
          </a:p>
          <a:p>
            <a:r>
              <a:rPr lang="en-US" sz="170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dataset was complex enough that linear models required </a:t>
            </a:r>
            <a:r>
              <a:rPr lang="en-US" sz="17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feature scaling or selecting to reduce complexity</a:t>
            </a:r>
          </a:p>
          <a:p>
            <a:r>
              <a:rPr lang="en-US" sz="170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7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 best features included total fertility rate, birth rate, death rate, net migration rate, and median age</a:t>
            </a:r>
          </a:p>
          <a:p>
            <a:r>
              <a:rPr lang="en-US" sz="17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Bagging and boosting improved the efficiency of the nonlinear models, feature selection and scaling for the linear models</a:t>
            </a:r>
            <a:endParaRPr lang="en-US" sz="17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4214795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456</Words>
  <Application>Microsoft Office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</vt:lpstr>
      <vt:lpstr>Office Theme</vt:lpstr>
      <vt:lpstr>Predicting Population Growth Rate Trends from Human Geography Factors</vt:lpstr>
      <vt:lpstr>Introduction</vt:lpstr>
      <vt:lpstr>Goals</vt:lpstr>
      <vt:lpstr>Method</vt:lpstr>
      <vt:lpstr>Results</vt:lpstr>
      <vt:lpstr>Results (cont.)</vt:lpstr>
      <vt:lpstr>Results (cont.)</vt:lpstr>
      <vt:lpstr>Rankings</vt:lpstr>
      <vt:lpstr>Analysis</vt:lpstr>
      <vt:lpstr>Conclusion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Population Growth Rate Trends from Human Geography Factors</dc:title>
  <dc:creator>Rohit Ramarathinam</dc:creator>
  <cp:lastModifiedBy>Rohit Ramarathinam</cp:lastModifiedBy>
  <cp:revision>1</cp:revision>
  <dcterms:created xsi:type="dcterms:W3CDTF">2023-12-08T00:46:17Z</dcterms:created>
  <dcterms:modified xsi:type="dcterms:W3CDTF">2023-12-08T02:33:30Z</dcterms:modified>
</cp:coreProperties>
</file>