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7889200" cy="36576000"/>
  <p:notesSz cx="28803600" cy="36118800"/>
  <p:defaultTextStyle>
    <a:defPPr>
      <a:defRPr lang="en-US"/>
    </a:defPPr>
    <a:lvl1pPr marL="0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9" autoAdjust="0"/>
    <p:restoredTop sz="95560" autoAdjust="0"/>
  </p:normalViewPr>
  <p:slideViewPr>
    <p:cSldViewPr>
      <p:cViewPr>
        <p:scale>
          <a:sx n="33" d="100"/>
          <a:sy n="33" d="100"/>
        </p:scale>
        <p:origin x="-552" y="3966"/>
      </p:cViewPr>
      <p:guideLst>
        <p:guide orient="horz" pos="11520"/>
        <p:guide pos="8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1690" y="11362274"/>
            <a:ext cx="23705820" cy="78401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3380" y="20726400"/>
            <a:ext cx="1952244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94460" y="33900538"/>
            <a:ext cx="6507480" cy="1947332"/>
          </a:xfrm>
          <a:prstGeom prst="rect">
            <a:avLst/>
          </a:prstGeom>
        </p:spPr>
        <p:txBody>
          <a:bodyPr/>
          <a:lstStyle/>
          <a:p>
            <a:fld id="{94CDCC04-5764-4840-8C59-83030272E0D0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528810" y="33900538"/>
            <a:ext cx="8831580" cy="1947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987260" y="33900538"/>
            <a:ext cx="6507480" cy="1947332"/>
          </a:xfrm>
          <a:prstGeom prst="rect">
            <a:avLst/>
          </a:prstGeom>
        </p:spPr>
        <p:txBody>
          <a:bodyPr/>
          <a:lstStyle/>
          <a:p>
            <a:fld id="{42B80801-EF93-4388-A60D-908FA60DF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94460" y="33900538"/>
            <a:ext cx="6507480" cy="1947332"/>
          </a:xfrm>
          <a:prstGeom prst="rect">
            <a:avLst/>
          </a:prstGeom>
        </p:spPr>
        <p:txBody>
          <a:bodyPr/>
          <a:lstStyle/>
          <a:p>
            <a:fld id="{94CDCC04-5764-4840-8C59-83030272E0D0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528810" y="33900538"/>
            <a:ext cx="8831580" cy="1947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987260" y="33900538"/>
            <a:ext cx="6507480" cy="1947332"/>
          </a:xfrm>
          <a:prstGeom prst="rect">
            <a:avLst/>
          </a:prstGeom>
        </p:spPr>
        <p:txBody>
          <a:bodyPr/>
          <a:lstStyle/>
          <a:p>
            <a:fld id="{42B80801-EF93-4388-A60D-908FA60DF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164751" y="1955804"/>
            <a:ext cx="4706304" cy="4160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5847" y="1955804"/>
            <a:ext cx="13654089" cy="4160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94460" y="33900538"/>
            <a:ext cx="6507480" cy="1947332"/>
          </a:xfrm>
          <a:prstGeom prst="rect">
            <a:avLst/>
          </a:prstGeom>
        </p:spPr>
        <p:txBody>
          <a:bodyPr/>
          <a:lstStyle/>
          <a:p>
            <a:fld id="{94CDCC04-5764-4840-8C59-83030272E0D0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528810" y="33900538"/>
            <a:ext cx="8831580" cy="1947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987260" y="33900538"/>
            <a:ext cx="6507480" cy="1947332"/>
          </a:xfrm>
          <a:prstGeom prst="rect">
            <a:avLst/>
          </a:prstGeom>
        </p:spPr>
        <p:txBody>
          <a:bodyPr/>
          <a:lstStyle/>
          <a:p>
            <a:fld id="{42B80801-EF93-4388-A60D-908FA60DF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94460" y="33900538"/>
            <a:ext cx="6507480" cy="1947332"/>
          </a:xfrm>
          <a:prstGeom prst="rect">
            <a:avLst/>
          </a:prstGeom>
        </p:spPr>
        <p:txBody>
          <a:bodyPr/>
          <a:lstStyle/>
          <a:p>
            <a:fld id="{94CDCC04-5764-4840-8C59-83030272E0D0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528810" y="33900538"/>
            <a:ext cx="8831580" cy="1947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987260" y="33900538"/>
            <a:ext cx="6507480" cy="1947332"/>
          </a:xfrm>
          <a:prstGeom prst="rect">
            <a:avLst/>
          </a:prstGeom>
        </p:spPr>
        <p:txBody>
          <a:bodyPr/>
          <a:lstStyle/>
          <a:p>
            <a:fld id="{42B80801-EF93-4388-A60D-908FA60DF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3056" y="23503468"/>
            <a:ext cx="23705820" cy="7264400"/>
          </a:xfrm>
        </p:spPr>
        <p:txBody>
          <a:bodyPr anchor="t"/>
          <a:lstStyle>
            <a:lvl1pPr algn="l">
              <a:defRPr sz="16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3056" y="15502474"/>
            <a:ext cx="23705820" cy="8000996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81012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202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303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40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5061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94460" y="33900538"/>
            <a:ext cx="6507480" cy="1947332"/>
          </a:xfrm>
          <a:prstGeom prst="rect">
            <a:avLst/>
          </a:prstGeom>
        </p:spPr>
        <p:txBody>
          <a:bodyPr/>
          <a:lstStyle/>
          <a:p>
            <a:fld id="{94CDCC04-5764-4840-8C59-83030272E0D0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528810" y="33900538"/>
            <a:ext cx="8831580" cy="1947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987260" y="33900538"/>
            <a:ext cx="6507480" cy="1947332"/>
          </a:xfrm>
          <a:prstGeom prst="rect">
            <a:avLst/>
          </a:prstGeom>
        </p:spPr>
        <p:txBody>
          <a:bodyPr/>
          <a:lstStyle/>
          <a:p>
            <a:fld id="{42B80801-EF93-4388-A60D-908FA60DF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5847" y="11379202"/>
            <a:ext cx="9180195" cy="32181804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0862" y="11379202"/>
            <a:ext cx="9180195" cy="32181804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94460" y="33900538"/>
            <a:ext cx="6507480" cy="1947332"/>
          </a:xfrm>
          <a:prstGeom prst="rect">
            <a:avLst/>
          </a:prstGeom>
        </p:spPr>
        <p:txBody>
          <a:bodyPr/>
          <a:lstStyle/>
          <a:p>
            <a:fld id="{94CDCC04-5764-4840-8C59-83030272E0D0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528810" y="33900538"/>
            <a:ext cx="8831580" cy="1947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987260" y="33900538"/>
            <a:ext cx="6507480" cy="1947332"/>
          </a:xfrm>
          <a:prstGeom prst="rect">
            <a:avLst/>
          </a:prstGeom>
        </p:spPr>
        <p:txBody>
          <a:bodyPr/>
          <a:lstStyle/>
          <a:p>
            <a:fld id="{42B80801-EF93-4388-A60D-908FA60DF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460" y="1464736"/>
            <a:ext cx="25100280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4462" y="8187268"/>
            <a:ext cx="12322574" cy="341206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2" y="11599332"/>
            <a:ext cx="12322574" cy="21073536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167329" y="8187268"/>
            <a:ext cx="12327413" cy="341206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167329" y="11599332"/>
            <a:ext cx="12327413" cy="21073536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94460" y="33900538"/>
            <a:ext cx="6507480" cy="1947332"/>
          </a:xfrm>
          <a:prstGeom prst="rect">
            <a:avLst/>
          </a:prstGeom>
        </p:spPr>
        <p:txBody>
          <a:bodyPr/>
          <a:lstStyle/>
          <a:p>
            <a:fld id="{94CDCC04-5764-4840-8C59-83030272E0D0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528810" y="33900538"/>
            <a:ext cx="8831580" cy="1947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9987260" y="33900538"/>
            <a:ext cx="6507480" cy="1947332"/>
          </a:xfrm>
          <a:prstGeom prst="rect">
            <a:avLst/>
          </a:prstGeom>
        </p:spPr>
        <p:txBody>
          <a:bodyPr/>
          <a:lstStyle/>
          <a:p>
            <a:fld id="{42B80801-EF93-4388-A60D-908FA60DF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94460" y="33900538"/>
            <a:ext cx="6507480" cy="1947332"/>
          </a:xfrm>
          <a:prstGeom prst="rect">
            <a:avLst/>
          </a:prstGeom>
        </p:spPr>
        <p:txBody>
          <a:bodyPr/>
          <a:lstStyle/>
          <a:p>
            <a:fld id="{94CDCC04-5764-4840-8C59-83030272E0D0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528810" y="33900538"/>
            <a:ext cx="8831580" cy="1947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9987260" y="33900538"/>
            <a:ext cx="6507480" cy="1947332"/>
          </a:xfrm>
          <a:prstGeom prst="rect">
            <a:avLst/>
          </a:prstGeom>
        </p:spPr>
        <p:txBody>
          <a:bodyPr/>
          <a:lstStyle/>
          <a:p>
            <a:fld id="{42B80801-EF93-4388-A60D-908FA60DF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94460" y="33900538"/>
            <a:ext cx="6507480" cy="1947332"/>
          </a:xfrm>
          <a:prstGeom prst="rect">
            <a:avLst/>
          </a:prstGeom>
        </p:spPr>
        <p:txBody>
          <a:bodyPr/>
          <a:lstStyle/>
          <a:p>
            <a:fld id="{94CDCC04-5764-4840-8C59-83030272E0D0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528810" y="33900538"/>
            <a:ext cx="8831580" cy="1947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987260" y="33900538"/>
            <a:ext cx="6507480" cy="1947332"/>
          </a:xfrm>
          <a:prstGeom prst="rect">
            <a:avLst/>
          </a:prstGeom>
        </p:spPr>
        <p:txBody>
          <a:bodyPr/>
          <a:lstStyle/>
          <a:p>
            <a:fld id="{42B80801-EF93-4388-A60D-908FA60DF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462" y="1456268"/>
            <a:ext cx="9175356" cy="619760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3903" y="1456270"/>
            <a:ext cx="15590839" cy="31216604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94462" y="7653870"/>
            <a:ext cx="9175356" cy="25019004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94460" y="33900538"/>
            <a:ext cx="6507480" cy="1947332"/>
          </a:xfrm>
          <a:prstGeom prst="rect">
            <a:avLst/>
          </a:prstGeom>
        </p:spPr>
        <p:txBody>
          <a:bodyPr/>
          <a:lstStyle/>
          <a:p>
            <a:fld id="{94CDCC04-5764-4840-8C59-83030272E0D0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528810" y="33900538"/>
            <a:ext cx="8831580" cy="1947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987260" y="33900538"/>
            <a:ext cx="6507480" cy="1947332"/>
          </a:xfrm>
          <a:prstGeom prst="rect">
            <a:avLst/>
          </a:prstGeom>
        </p:spPr>
        <p:txBody>
          <a:bodyPr/>
          <a:lstStyle/>
          <a:p>
            <a:fld id="{42B80801-EF93-4388-A60D-908FA60DF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6479" y="25603202"/>
            <a:ext cx="16733520" cy="3022604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66479" y="3268132"/>
            <a:ext cx="16733520" cy="21945600"/>
          </a:xfrm>
        </p:spPr>
        <p:txBody>
          <a:bodyPr/>
          <a:lstStyle>
            <a:lvl1pPr marL="0" indent="0">
              <a:buNone/>
              <a:defRPr sz="13200"/>
            </a:lvl1pPr>
            <a:lvl2pPr marL="1881012" indent="0">
              <a:buNone/>
              <a:defRPr sz="11500"/>
            </a:lvl2pPr>
            <a:lvl3pPr marL="3762024" indent="0">
              <a:buNone/>
              <a:defRPr sz="9900"/>
            </a:lvl3pPr>
            <a:lvl4pPr marL="5643037" indent="0">
              <a:buNone/>
              <a:defRPr sz="8200"/>
            </a:lvl4pPr>
            <a:lvl5pPr marL="7524049" indent="0">
              <a:buNone/>
              <a:defRPr sz="8200"/>
            </a:lvl5pPr>
            <a:lvl6pPr marL="9405061" indent="0">
              <a:buNone/>
              <a:defRPr sz="8200"/>
            </a:lvl6pPr>
            <a:lvl7pPr marL="11286073" indent="0">
              <a:buNone/>
              <a:defRPr sz="8200"/>
            </a:lvl7pPr>
            <a:lvl8pPr marL="13167086" indent="0">
              <a:buNone/>
              <a:defRPr sz="8200"/>
            </a:lvl8pPr>
            <a:lvl9pPr marL="15048098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66479" y="28625806"/>
            <a:ext cx="16733520" cy="4292596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94460" y="33900538"/>
            <a:ext cx="6507480" cy="1947332"/>
          </a:xfrm>
          <a:prstGeom prst="rect">
            <a:avLst/>
          </a:prstGeom>
        </p:spPr>
        <p:txBody>
          <a:bodyPr/>
          <a:lstStyle/>
          <a:p>
            <a:fld id="{94CDCC04-5764-4840-8C59-83030272E0D0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528810" y="33900538"/>
            <a:ext cx="8831580" cy="1947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987260" y="33900538"/>
            <a:ext cx="6507480" cy="1947332"/>
          </a:xfrm>
          <a:prstGeom prst="rect">
            <a:avLst/>
          </a:prstGeom>
        </p:spPr>
        <p:txBody>
          <a:bodyPr/>
          <a:lstStyle/>
          <a:p>
            <a:fld id="{42B80801-EF93-4388-A60D-908FA60DF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4460" y="4648200"/>
            <a:ext cx="25100280" cy="2912536"/>
          </a:xfrm>
          <a:prstGeom prst="rect">
            <a:avLst/>
          </a:prstGeom>
        </p:spPr>
        <p:txBody>
          <a:bodyPr vert="horz" lIns="376202" tIns="188101" rIns="376202" bIns="188101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4460" y="9220200"/>
            <a:ext cx="25100280" cy="23452674"/>
          </a:xfrm>
          <a:prstGeom prst="rect">
            <a:avLst/>
          </a:prstGeom>
        </p:spPr>
        <p:txBody>
          <a:bodyPr vert="horz" lIns="376202" tIns="188101" rIns="376202" bIns="188101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7889200" cy="361700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3762024" rtl="0" eaLnBrk="1" latinLnBrk="0" hangingPunct="1">
        <a:spcBef>
          <a:spcPct val="0"/>
        </a:spcBef>
        <a:buNone/>
        <a:defRPr sz="181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759" indent="-1410759" algn="l" defTabSz="3762024" rtl="0" eaLnBrk="1" latinLnBrk="0" hangingPunct="1">
        <a:spcBef>
          <a:spcPct val="20000"/>
        </a:spcBef>
        <a:buFont typeface="Arial" pitchFamily="34" charset="0"/>
        <a:buNone/>
        <a:defRPr sz="1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056645" indent="-1175633" algn="l" defTabSz="3762024" rtl="0" eaLnBrk="1" latinLnBrk="0" hangingPunct="1">
        <a:spcBef>
          <a:spcPct val="20000"/>
        </a:spcBef>
        <a:buFont typeface="Arial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531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43" indent="-940506" algn="l" defTabSz="3762024" rtl="0" eaLnBrk="1" latinLnBrk="0" hangingPunct="1">
        <a:spcBef>
          <a:spcPct val="20000"/>
        </a:spcBef>
        <a:buFont typeface="Arial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4555" indent="-940506" algn="l" defTabSz="3762024" rtl="0" eaLnBrk="1" latinLnBrk="0" hangingPunct="1">
        <a:spcBef>
          <a:spcPct val="20000"/>
        </a:spcBef>
        <a:buFont typeface="Arial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5567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580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7592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8604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1012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2024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3037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049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5061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6073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7086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8098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9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14.emf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2.emf"/><Relationship Id="rId2" Type="http://schemas.openxmlformats.org/officeDocument/2006/relationships/image" Target="../media/image2.png"/><Relationship Id="rId16" Type="http://schemas.openxmlformats.org/officeDocument/2006/relationships/image" Target="../media/image11.emf"/><Relationship Id="rId20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5" Type="http://schemas.openxmlformats.org/officeDocument/2006/relationships/image" Target="../media/image15.png"/><Relationship Id="rId10" Type="http://schemas.openxmlformats.org/officeDocument/2006/relationships/image" Target="../media/image6.emf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5.emf"/><Relationship Id="rId1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7800" y="4343400"/>
            <a:ext cx="24612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latin typeface="+mj-lt"/>
              </a:rPr>
              <a:t>Private Anonymous Messaging</a:t>
            </a:r>
          </a:p>
          <a:p>
            <a:pPr algn="ctr"/>
            <a:r>
              <a:rPr lang="en-US" sz="4800" dirty="0" err="1" smtClean="0">
                <a:latin typeface="+mj-lt"/>
              </a:rPr>
              <a:t>Ruchith</a:t>
            </a:r>
            <a:r>
              <a:rPr lang="en-US" sz="4800" dirty="0" smtClean="0">
                <a:latin typeface="+mj-lt"/>
              </a:rPr>
              <a:t> Fernando, Bharat </a:t>
            </a:r>
            <a:r>
              <a:rPr lang="en-US" sz="4800" dirty="0" err="1" smtClean="0">
                <a:latin typeface="+mj-lt"/>
              </a:rPr>
              <a:t>Bhargava</a:t>
            </a:r>
            <a:endParaRPr lang="en-US" sz="4800" dirty="0" smtClean="0">
              <a:latin typeface="+mj-lt"/>
            </a:endParaRPr>
          </a:p>
          <a:p>
            <a:pPr algn="ctr"/>
            <a:r>
              <a:rPr lang="en-US" sz="4000" dirty="0" smtClean="0">
                <a:latin typeface="+mj-lt"/>
              </a:rPr>
              <a:t>Department of Computer Science &amp; The Center for Education and Research in Information Assurance and Security</a:t>
            </a:r>
          </a:p>
          <a:p>
            <a:pPr algn="ctr"/>
            <a:r>
              <a:rPr lang="en-US" sz="4000" dirty="0" smtClean="0">
                <a:latin typeface="+mj-lt"/>
              </a:rPr>
              <a:t>Purdue University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524000" y="16992600"/>
            <a:ext cx="24841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00261" y="15087603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cs typeface="Arial" pitchFamily="34" charset="0"/>
              </a:rPr>
              <a:t>Secret Agents of </a:t>
            </a:r>
            <a:r>
              <a:rPr lang="en-US" sz="3600" dirty="0" err="1" smtClean="0">
                <a:cs typeface="Arial" pitchFamily="34" charset="0"/>
              </a:rPr>
              <a:t>intelliOrg</a:t>
            </a:r>
            <a:endParaRPr lang="en-US" sz="3600" dirty="0">
              <a:cs typeface="Arial" pitchFamily="34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4" y="8382002"/>
            <a:ext cx="5934075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062" y="8382001"/>
            <a:ext cx="5934075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0553700" y="15087603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cs typeface="Arial" pitchFamily="34" charset="0"/>
              </a:rPr>
              <a:t>Message sent to the only available agent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583400" y="15087602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cs typeface="Arial" pitchFamily="34" charset="0"/>
              </a:rPr>
              <a:t>The organization is no longer accessible and other agents need the message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295398" y="17297400"/>
            <a:ext cx="11201402" cy="609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Requirements</a:t>
            </a:r>
          </a:p>
          <a:p>
            <a:pPr algn="ctr"/>
            <a:endParaRPr lang="en-US" sz="4400" b="1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4400" dirty="0" smtClean="0"/>
              <a:t>Dynamic  set of agents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400" dirty="0" smtClean="0"/>
              <a:t>Agents </a:t>
            </a:r>
            <a:r>
              <a:rPr lang="en-US" sz="4400" smtClean="0"/>
              <a:t>do </a:t>
            </a:r>
            <a:r>
              <a:rPr lang="en-US" sz="4400" smtClean="0"/>
              <a:t>not </a:t>
            </a:r>
            <a:r>
              <a:rPr lang="en-US" sz="4400" dirty="0" smtClean="0"/>
              <a:t>know each other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400" dirty="0" smtClean="0"/>
              <a:t>Obtain messages from other agents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400" dirty="0" smtClean="0"/>
              <a:t>Use public network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400" dirty="0" smtClean="0"/>
              <a:t>Requester and provider anonymity</a:t>
            </a:r>
          </a:p>
          <a:p>
            <a:pPr marL="571500" indent="-571500">
              <a:buFont typeface="Arial" pitchFamily="34" charset="0"/>
              <a:buChar char="•"/>
            </a:pPr>
            <a:endParaRPr lang="en-US" sz="4400" dirty="0" smtClean="0"/>
          </a:p>
          <a:p>
            <a:pPr marL="571500" indent="-571500">
              <a:buFont typeface="Arial" pitchFamily="34" charset="0"/>
              <a:buChar char="•"/>
            </a:pPr>
            <a:endParaRPr lang="en-US" sz="4400" dirty="0" smtClean="0"/>
          </a:p>
        </p:txBody>
      </p:sp>
      <p:sp>
        <p:nvSpPr>
          <p:cNvPr id="23" name="Rounded Rectangle 22"/>
          <p:cNvSpPr/>
          <p:nvPr/>
        </p:nvSpPr>
        <p:spPr>
          <a:xfrm>
            <a:off x="12801600" y="17297400"/>
            <a:ext cx="13716000" cy="609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Hierarchical Identity Based Encryption</a:t>
            </a:r>
          </a:p>
          <a:p>
            <a:pPr algn="ctr"/>
            <a:endParaRPr lang="en-US" sz="4400" dirty="0" smtClean="0"/>
          </a:p>
          <a:p>
            <a:pPr algn="ctr"/>
            <a:endParaRPr lang="en-US" sz="4400" dirty="0"/>
          </a:p>
          <a:p>
            <a:pPr algn="ctr"/>
            <a:endParaRPr lang="en-US" sz="4400" dirty="0" smtClean="0"/>
          </a:p>
          <a:p>
            <a:pPr algn="ctr"/>
            <a:endParaRPr lang="en-US" sz="4400" dirty="0"/>
          </a:p>
          <a:p>
            <a:pPr algn="ctr"/>
            <a:endParaRPr lang="en-US" sz="4400" dirty="0" smtClean="0"/>
          </a:p>
          <a:p>
            <a:pPr algn="ctr"/>
            <a:endParaRPr lang="en-US" sz="4400" dirty="0"/>
          </a:p>
          <a:p>
            <a:pPr algn="ctr"/>
            <a:endParaRPr lang="en-US" sz="4400" dirty="0" smtClean="0"/>
          </a:p>
          <a:p>
            <a:pPr algn="ctr"/>
            <a:endParaRPr lang="en-US" sz="4400" dirty="0"/>
          </a:p>
        </p:txBody>
      </p:sp>
      <p:sp>
        <p:nvSpPr>
          <p:cNvPr id="24" name="Rounded Rectangle 23"/>
          <p:cNvSpPr/>
          <p:nvPr/>
        </p:nvSpPr>
        <p:spPr>
          <a:xfrm>
            <a:off x="1295398" y="24003000"/>
            <a:ext cx="11201402" cy="9829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Proposed Scheme</a:t>
            </a:r>
          </a:p>
          <a:p>
            <a:pPr algn="ctr"/>
            <a:endParaRPr lang="en-US" sz="4400" dirty="0" smtClean="0"/>
          </a:p>
          <a:p>
            <a:pPr algn="ctr"/>
            <a:endParaRPr lang="en-US" sz="4400" dirty="0" smtClean="0"/>
          </a:p>
          <a:p>
            <a:pPr algn="ctr"/>
            <a:endParaRPr lang="en-US" sz="4400" dirty="0" smtClean="0"/>
          </a:p>
          <a:p>
            <a:pPr algn="ctr"/>
            <a:endParaRPr lang="en-US" sz="4400" dirty="0" smtClean="0"/>
          </a:p>
          <a:p>
            <a:pPr algn="ctr"/>
            <a:endParaRPr lang="en-US" sz="4400" dirty="0" smtClean="0"/>
          </a:p>
          <a:p>
            <a:pPr algn="ctr"/>
            <a:endParaRPr lang="en-US" sz="4400" dirty="0"/>
          </a:p>
          <a:p>
            <a:pPr algn="ctr"/>
            <a:endParaRPr lang="en-US" sz="4400" dirty="0" smtClean="0"/>
          </a:p>
          <a:p>
            <a:pPr algn="ctr"/>
            <a:endParaRPr lang="en-US" sz="4400" dirty="0"/>
          </a:p>
          <a:p>
            <a:pPr algn="ctr"/>
            <a:endParaRPr lang="en-US" sz="4400" dirty="0"/>
          </a:p>
          <a:p>
            <a:pPr algn="ctr"/>
            <a:endParaRPr lang="en-US" sz="4400" dirty="0" smtClean="0"/>
          </a:p>
          <a:p>
            <a:pPr algn="ctr"/>
            <a:endParaRPr lang="en-US" sz="4400" dirty="0"/>
          </a:p>
          <a:p>
            <a:pPr algn="ctr"/>
            <a:endParaRPr lang="en-US" sz="4400" dirty="0" smtClean="0"/>
          </a:p>
          <a:p>
            <a:pPr algn="ctr"/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35"/>
              <p:cNvSpPr/>
              <p:nvPr/>
            </p:nvSpPr>
            <p:spPr>
              <a:xfrm>
                <a:off x="12801600" y="24003000"/>
                <a:ext cx="13716000" cy="982980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6000" b="1" dirty="0" smtClean="0"/>
                  <a:t>Group Membership Changes</a:t>
                </a:r>
              </a:p>
              <a:p>
                <a:r>
                  <a:rPr lang="en-US" sz="4400" dirty="0"/>
                  <a:t>           </a:t>
                </a:r>
                <a:r>
                  <a:rPr lang="en-US" sz="4400" b="0" i="1" dirty="0" smtClean="0">
                    <a:latin typeface="Cambria Math"/>
                  </a:rPr>
                  <a:t> </a:t>
                </a:r>
                <a:r>
                  <a:rPr lang="en-US" sz="4400" dirty="0" smtClean="0"/>
                  <a:t>  </a:t>
                </a:r>
                <a:r>
                  <a:rPr lang="en-US" sz="4400" b="0" i="1" dirty="0" smtClean="0">
                    <a:latin typeface="Cambria Math"/>
                  </a:rPr>
                  <a:t>  </a:t>
                </a:r>
                <a:r>
                  <a:rPr lang="en-US" sz="4400" dirty="0" smtClean="0"/>
                  <a:t>  </a:t>
                </a:r>
                <a:r>
                  <a:rPr lang="en-US" sz="4400" b="0" i="1" dirty="0" smtClean="0">
                    <a:latin typeface="Cambria Math"/>
                  </a:rPr>
                  <a:t>Master key = K</a:t>
                </a:r>
              </a:p>
              <a:p>
                <a:r>
                  <a:rPr lang="en-US" sz="4400" dirty="0"/>
                  <a:t>             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/>
                      </a:rPr>
                      <m:t>    </m:t>
                    </m:r>
                    <m:r>
                      <a:rPr lang="en-US" sz="4400" b="0" i="1" smtClean="0">
                        <a:latin typeface="Cambria Math"/>
                      </a:rPr>
                      <m:t>𝐾𝑝𝑟𝑖𝑣</m:t>
                    </m:r>
                    <m:d>
                      <m:dPr>
                        <m:ctrlPr>
                          <a:rPr lang="en-US" sz="4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4400" b="0" i="1" smtClean="0">
                            <a:latin typeface="Cambria Math"/>
                          </a:rPr>
                          <m:t>𝐴𝑔𝑒𝑛𝑡</m:t>
                        </m:r>
                      </m:e>
                    </m:d>
                    <m:r>
                      <a:rPr lang="en-US" sz="44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4400" b="1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4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4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sz="4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  <m:sup>
                            <m:r>
                              <a:rPr lang="en-US" sz="4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𝑲</m:t>
                            </m:r>
                          </m:sup>
                        </m:sSup>
                        <m:sSup>
                          <m:sSupPr>
                            <m:ctrlPr>
                              <a:rPr lang="en-US" sz="4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∙(</m:t>
                            </m:r>
                            <m:r>
                              <a:rPr lang="en-US" sz="4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4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𝒓</m:t>
                            </m:r>
                          </m:sup>
                        </m:sSup>
                        <m:r>
                          <a:rPr lang="en-US" sz="4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sz="4400" b="1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4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4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4400" i="1"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r>
                              <a:rPr lang="en-US" sz="4400" i="1">
                                <a:latin typeface="Cambria Math"/>
                              </a:rPr>
                              <m:t>𝑟</m:t>
                            </m:r>
                          </m:sup>
                        </m:sSup>
                        <m:r>
                          <a:rPr lang="en-US" sz="4400" i="1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sz="4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4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4400" i="1">
                                <a:latin typeface="Cambria Math"/>
                              </a:rPr>
                              <m:t>𝐶</m:t>
                            </m:r>
                          </m:e>
                          <m:sup>
                            <m:r>
                              <a:rPr lang="en-US" sz="4400" i="1">
                                <a:latin typeface="Cambria Math"/>
                              </a:rPr>
                              <m:t>𝑟</m:t>
                            </m:r>
                          </m:sup>
                        </m:sSup>
                        <m:r>
                          <a:rPr lang="en-US" sz="4400" b="0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endParaRPr lang="en-US" sz="4400" dirty="0" smtClean="0"/>
              </a:p>
              <a:p>
                <a:r>
                  <a:rPr lang="en-US" sz="4400" dirty="0"/>
                  <a:t>           </a:t>
                </a:r>
                <a:r>
                  <a:rPr lang="en-US" sz="4400" dirty="0" smtClean="0"/>
                  <a:t>       Generate </a:t>
                </a:r>
                <a:r>
                  <a:rPr lang="en-US" sz="4400" dirty="0"/>
                  <a:t>a fresh master key =</a:t>
                </a:r>
                <a:r>
                  <a:rPr lang="en-US" sz="4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4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𝑲</m:t>
                        </m:r>
                      </m:e>
                      <m:sup>
                        <m:r>
                          <a:rPr lang="en-US" sz="4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sz="4400" dirty="0" smtClean="0"/>
              </a:p>
              <a:p>
                <a:r>
                  <a:rPr lang="en-US" sz="4400" dirty="0"/>
                  <a:t>           </a:t>
                </a:r>
                <a:r>
                  <a:rPr lang="en-US" sz="4400" dirty="0" smtClean="0"/>
                  <a:t>       Regenerate 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/>
                      </a:rPr>
                      <m:t>𝐾𝑝𝑟𝑖𝑣</m:t>
                    </m:r>
                    <m:d>
                      <m:dPr>
                        <m:ctrlPr>
                          <a:rPr lang="en-US" sz="4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latin typeface="Cambria Math"/>
                              </a:rPr>
                              <m:t>𝐴𝑔𝑒𝑛𝑡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4400" dirty="0" smtClean="0"/>
                  <a:t> of all agents</a:t>
                </a:r>
              </a:p>
              <a:p>
                <a:endParaRPr lang="en-US" sz="4400" b="0" i="1" dirty="0" smtClean="0">
                  <a:latin typeface="Cambria Math"/>
                </a:endParaRPr>
              </a:p>
              <a:p>
                <a:endParaRPr lang="en-US" sz="4400" i="1" dirty="0">
                  <a:latin typeface="Cambria Math"/>
                </a:endParaRPr>
              </a:p>
              <a:p>
                <a:endParaRPr lang="en-US" sz="4400" b="0" i="1" dirty="0" smtClean="0">
                  <a:latin typeface="Cambria Math"/>
                </a:endParaRPr>
              </a:p>
              <a:p>
                <a:endParaRPr lang="en-US" sz="4400" i="1" dirty="0">
                  <a:latin typeface="Cambria Math"/>
                </a:endParaRPr>
              </a:p>
              <a:p>
                <a:endParaRPr lang="en-US" sz="4400" b="0" i="1" dirty="0" smtClean="0">
                  <a:latin typeface="Cambria Math"/>
                </a:endParaRPr>
              </a:p>
              <a:p>
                <a:endParaRPr lang="en-US" sz="4400" b="1" dirty="0" smtClean="0"/>
              </a:p>
              <a:p>
                <a:endParaRPr lang="en-US" sz="4400" b="1" dirty="0"/>
              </a:p>
              <a:p>
                <a:endParaRPr lang="en-US" sz="4400" b="1" dirty="0" smtClean="0"/>
              </a:p>
              <a:p>
                <a:endParaRPr lang="en-US" sz="4400" b="1" dirty="0"/>
              </a:p>
            </p:txBody>
          </p:sp>
        </mc:Choice>
        <mc:Fallback xmlns=""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1600" y="24003000"/>
                <a:ext cx="13716000" cy="98298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/>
          <p:nvPr/>
        </p:nvCxnSpPr>
        <p:spPr>
          <a:xfrm>
            <a:off x="1524000" y="7924800"/>
            <a:ext cx="24841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447800" y="23698200"/>
            <a:ext cx="24841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2895599" y="27660600"/>
            <a:ext cx="8610601" cy="1523999"/>
            <a:chOff x="1600199" y="28984574"/>
            <a:chExt cx="12268201" cy="2476499"/>
          </a:xfrm>
        </p:grpSpPr>
        <p:pic>
          <p:nvPicPr>
            <p:cNvPr id="1042" name="Picture 1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199" y="28984574"/>
              <a:ext cx="12268201" cy="2476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124199" y="29744067"/>
                  <a:ext cx="1143000" cy="8502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𝑰𝑫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/>
                              </a:rPr>
                              <m:t>𝒓</m:t>
                            </m:r>
                          </m:sub>
                        </m:sSub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199" y="29744067"/>
                  <a:ext cx="1143000" cy="85023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895599" y="25269826"/>
                <a:ext cx="6934200" cy="1992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itchFamily="34" charset="0"/>
                  <a:buChar char="•"/>
                </a:pPr>
                <a:r>
                  <a:rPr lang="en-US" sz="4000" dirty="0" smtClean="0">
                    <a:ea typeface="Cambria Math"/>
                  </a:rPr>
                  <a:t>Select a random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4000" b="1" i="1">
                            <a:latin typeface="Cambria Math"/>
                            <a:ea typeface="Cambria Math"/>
                          </a:rPr>
                          <m:t>𝑰</m:t>
                        </m:r>
                      </m:e>
                      <m:sub>
                        <m:r>
                          <a:rPr lang="en-US" sz="4000" b="1" i="1">
                            <a:latin typeface="Cambria Math"/>
                            <a:ea typeface="Cambria Math"/>
                          </a:rPr>
                          <m:t>𝒓</m:t>
                        </m:r>
                      </m:sub>
                    </m:sSub>
                  </m:oMath>
                </a14:m>
                <a:endParaRPr lang="en-US" sz="4000" b="1" dirty="0" smtClean="0"/>
              </a:p>
              <a:p>
                <a:pPr marL="571500" indent="-5715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/>
                          </a:rPr>
                          <m:t>𝐼𝐷</m:t>
                        </m:r>
                      </m:e>
                      <m:sub>
                        <m:r>
                          <a:rPr lang="en-US" sz="40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40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4000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4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4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4000" i="1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sz="4000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4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4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4000" i="1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sz="40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4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4000" i="1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4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4000" i="1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sub>
                        </m:sSub>
                      </m:sup>
                    </m:sSup>
                  </m:oMath>
                </a14:m>
                <a:endParaRPr lang="en-US" sz="4000" dirty="0">
                  <a:ea typeface="Cambria Math"/>
                </a:endParaRPr>
              </a:p>
              <a:p>
                <a:pPr marL="571500" indent="-5715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000" b="1" i="1">
                            <a:latin typeface="Cambria Math"/>
                          </a:rPr>
                          <m:t>𝑰𝑫</m:t>
                        </m:r>
                      </m:e>
                      <m:sub>
                        <m:r>
                          <a:rPr lang="en-US" sz="4000" b="1" i="1">
                            <a:latin typeface="Cambria Math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sz="4000" dirty="0" smtClean="0"/>
                  <a:t> is the request for data</a:t>
                </a:r>
                <a:endParaRPr lang="en-US" sz="4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599" y="25269826"/>
                <a:ext cx="6934200" cy="1992597"/>
              </a:xfrm>
              <a:prstGeom prst="rect">
                <a:avLst/>
              </a:prstGeom>
              <a:blipFill rotWithShape="1">
                <a:blip r:embed="rId8"/>
                <a:stretch>
                  <a:fillRect l="-2726" t="-5505" b="-12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25269826"/>
            <a:ext cx="914400" cy="2227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262075"/>
            <a:ext cx="914400" cy="2227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902" y="29641800"/>
            <a:ext cx="7617674" cy="1848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27490301"/>
            <a:ext cx="914400" cy="2227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39590" y="29962766"/>
                <a:ext cx="10696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590" y="29962766"/>
                <a:ext cx="1069640" cy="58477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8600" y="8382000"/>
            <a:ext cx="6572250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7" y="31724601"/>
            <a:ext cx="7772400" cy="149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9453417"/>
                  </p:ext>
                </p:extLst>
              </p:nvPr>
            </p:nvGraphicFramePr>
            <p:xfrm>
              <a:off x="17602200" y="28007310"/>
              <a:ext cx="5638800" cy="259833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067560"/>
                    <a:gridCol w="3571240"/>
                  </a:tblGrid>
                  <a:tr h="586126">
                    <a:tc>
                      <a:txBody>
                        <a:bodyPr/>
                        <a:lstStyle/>
                        <a:p>
                          <a:r>
                            <a:rPr lang="en-US" sz="3200" dirty="0" smtClean="0"/>
                            <a:t>Blinded ID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200" dirty="0" smtClean="0"/>
                            <a:t>Key</a:t>
                          </a:r>
                          <a:r>
                            <a:rPr lang="en-US" sz="3200" baseline="0" dirty="0" smtClean="0"/>
                            <a:t> Component</a:t>
                          </a:r>
                          <a:endParaRPr lang="en-US" sz="3200" dirty="0"/>
                        </a:p>
                      </a:txBody>
                      <a:tcPr/>
                    </a:tc>
                  </a:tr>
                  <a:tr h="571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…</a:t>
                          </a:r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…</a:t>
                          </a:r>
                          <a:endParaRPr lang="en-US" sz="3200" dirty="0"/>
                        </a:p>
                      </a:txBody>
                      <a:tcPr anchor="ctr"/>
                    </a:tc>
                  </a:tr>
                  <a:tr h="7472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>
                                            <a:latin typeface="Cambria Math"/>
                                          </a:rPr>
                                          <m:t>𝐴𝑔𝑒𝑛𝑡</m:t>
                                        </m:r>
                                      </m:e>
                                      <m:sub>
                                        <m:r>
                                          <a:rPr lang="en-US" sz="320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320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sz="3200" smtClean="0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376202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2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32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𝒈</m:t>
                                        </m:r>
                                      </m:e>
                                      <m:sub>
                                        <m:r>
                                          <a:rPr lang="en-US" sz="320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3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𝑲</m:t>
                                        </m:r>
                                      </m:e>
                                      <m:sup>
                                        <m:r>
                                          <a:rPr lang="en-US" sz="320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∙(</m:t>
                                    </m:r>
                                    <m:r>
                                      <a:rPr lang="en-US" sz="320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sz="320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𝒓</m:t>
                                    </m:r>
                                  </m:sup>
                                </m:sSup>
                                <m:r>
                                  <a:rPr lang="en-US" sz="320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2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…</a:t>
                          </a:r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376202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 smtClean="0"/>
                            <a:t>…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9453417"/>
                  </p:ext>
                </p:extLst>
              </p:nvPr>
            </p:nvGraphicFramePr>
            <p:xfrm>
              <a:off x="17602200" y="28007310"/>
              <a:ext cx="5638800" cy="26473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067560"/>
                    <a:gridCol w="3571240"/>
                  </a:tblGrid>
                  <a:tr h="586126">
                    <a:tc>
                      <a:txBody>
                        <a:bodyPr/>
                        <a:lstStyle/>
                        <a:p>
                          <a:r>
                            <a:rPr lang="en-US" sz="3200" dirty="0" smtClean="0"/>
                            <a:t>Blinded ID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200" dirty="0" smtClean="0"/>
                            <a:t>Key</a:t>
                          </a:r>
                          <a:r>
                            <a:rPr lang="en-US" sz="3200" baseline="0" dirty="0" smtClean="0"/>
                            <a:t> Component</a:t>
                          </a:r>
                          <a:endParaRPr lang="en-US" sz="3200" dirty="0"/>
                        </a:p>
                      </a:txBody>
                      <a:tcPr/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…</a:t>
                          </a:r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…</a:t>
                          </a:r>
                          <a:endParaRPr lang="en-US" sz="3200" dirty="0"/>
                        </a:p>
                      </a:txBody>
                      <a:tcPr anchor="ctr"/>
                    </a:tc>
                  </a:tr>
                  <a:tr h="7962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5"/>
                          <a:stretch>
                            <a:fillRect l="-295" t="-155725" r="-172861" b="-1045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5"/>
                          <a:stretch>
                            <a:fillRect l="-58020" t="-155725" b="-104580"/>
                          </a:stretch>
                        </a:blipFill>
                      </a:tcPr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…</a:t>
                          </a:r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376202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 smtClean="0"/>
                            <a:t>…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25" y="25019000"/>
            <a:ext cx="2557463" cy="256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258800" y="28651200"/>
            <a:ext cx="34623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Publish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6306800" y="28956000"/>
            <a:ext cx="914400" cy="7239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3032" y="30937200"/>
            <a:ext cx="994568" cy="2423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3545801" y="28803600"/>
                <a:ext cx="2514600" cy="1295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&amp;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8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800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800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5801" y="28803600"/>
                <a:ext cx="2514600" cy="1295098"/>
              </a:xfrm>
              <a:prstGeom prst="rect">
                <a:avLst/>
              </a:prstGeom>
              <a:blipFill rotWithShape="1">
                <a:blip r:embed="rId18"/>
                <a:stretch>
                  <a:fillRect l="-18932" t="-13679" b="-39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773400" y="30861000"/>
                <a:ext cx="8763000" cy="2216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 smtClean="0"/>
                  <a:t>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440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440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4400" dirty="0" smtClean="0"/>
                  <a:t> to create key to look up and locate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4400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4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440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𝒈</m:t>
                            </m:r>
                          </m:e>
                          <m:sub>
                            <m:r>
                              <a:rPr lang="en-US" sz="440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  <m:sup>
                        <m:sSup>
                          <m:sSupPr>
                            <m:ctrlPr>
                              <a:rPr lang="en-US" sz="4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440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𝑲</m:t>
                            </m:r>
                          </m:e>
                          <m:sup>
                            <m:r>
                              <a:rPr lang="en-US" sz="440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p>
                    </m:sSup>
                    <m:sSup>
                      <m:sSupPr>
                        <m:ctrlPr>
                          <a:rPr lang="en-US" sz="4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4400">
                            <a:solidFill>
                              <a:srgbClr val="FF0000"/>
                            </a:solidFill>
                            <a:latin typeface="Cambria Math"/>
                          </a:rPr>
                          <m:t>∙(</m:t>
                        </m:r>
                        <m:r>
                          <a:rPr lang="en-US" sz="4400">
                            <a:solidFill>
                              <a:srgbClr val="FF0000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sz="4400">
                            <a:solidFill>
                              <a:srgbClr val="FF000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  <m:r>
                      <a:rPr lang="en-US" sz="440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44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4400" dirty="0" smtClean="0"/>
                  <a:t>component and update private key!</a:t>
                </a:r>
                <a:endParaRPr lang="en-US" sz="4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400" y="30861000"/>
                <a:ext cx="8763000" cy="2216119"/>
              </a:xfrm>
              <a:prstGeom prst="rect">
                <a:avLst/>
              </a:prstGeom>
              <a:blipFill rotWithShape="1">
                <a:blip r:embed="rId19"/>
                <a:stretch>
                  <a:fillRect l="-2853" t="-5510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9513" y="18176875"/>
            <a:ext cx="11799887" cy="514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24926925"/>
            <a:ext cx="275907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1753</TotalTime>
  <Words>263</Words>
  <Application>Microsoft Office PowerPoint</Application>
  <PresentationFormat>Custom</PresentationFormat>
  <Paragraphs>61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mfocosi</dc:creator>
  <cp:lastModifiedBy>Manisha</cp:lastModifiedBy>
  <cp:revision>52</cp:revision>
  <dcterms:created xsi:type="dcterms:W3CDTF">2011-02-11T16:39:58Z</dcterms:created>
  <dcterms:modified xsi:type="dcterms:W3CDTF">2012-03-20T23:34:55Z</dcterms:modified>
</cp:coreProperties>
</file>