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319" r:id="rId3"/>
    <p:sldId id="321" r:id="rId4"/>
    <p:sldId id="320" r:id="rId5"/>
    <p:sldId id="322" r:id="rId6"/>
    <p:sldId id="297" r:id="rId7"/>
    <p:sldId id="317" r:id="rId8"/>
  </p:sldIdLst>
  <p:sldSz cx="13716000" cy="8229600"/>
  <p:notesSz cx="8102600" cy="6070600"/>
  <p:defaultTextStyle>
    <a:defPPr>
      <a:defRPr lang="en-US"/>
    </a:defPPr>
    <a:lvl1pPr marL="0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5450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90900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6348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81801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77248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72700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68148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63597" algn="l" defTabSz="119090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14" autoAdjust="0"/>
  </p:normalViewPr>
  <p:slideViewPr>
    <p:cSldViewPr>
      <p:cViewPr>
        <p:scale>
          <a:sx n="56" d="100"/>
          <a:sy n="56" d="100"/>
        </p:scale>
        <p:origin x="-62" y="-312"/>
      </p:cViewPr>
      <p:guideLst>
        <p:guide orient="horz" pos="3906"/>
        <p:guide pos="3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2551183"/>
            <a:ext cx="11658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4608583"/>
            <a:ext cx="9601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4" y="1892815"/>
            <a:ext cx="59664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4" y="1892815"/>
            <a:ext cx="59664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329191"/>
            <a:ext cx="1234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892815"/>
            <a:ext cx="1234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7653529"/>
            <a:ext cx="438912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7653529"/>
            <a:ext cx="315468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7653529"/>
            <a:ext cx="315468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95450">
        <a:defRPr>
          <a:latin typeface="+mn-lt"/>
          <a:ea typeface="+mn-ea"/>
          <a:cs typeface="+mn-cs"/>
        </a:defRPr>
      </a:lvl2pPr>
      <a:lvl3pPr marL="1190900">
        <a:defRPr>
          <a:latin typeface="+mn-lt"/>
          <a:ea typeface="+mn-ea"/>
          <a:cs typeface="+mn-cs"/>
        </a:defRPr>
      </a:lvl3pPr>
      <a:lvl4pPr marL="1786348">
        <a:defRPr>
          <a:latin typeface="+mn-lt"/>
          <a:ea typeface="+mn-ea"/>
          <a:cs typeface="+mn-cs"/>
        </a:defRPr>
      </a:lvl4pPr>
      <a:lvl5pPr marL="2381801">
        <a:defRPr>
          <a:latin typeface="+mn-lt"/>
          <a:ea typeface="+mn-ea"/>
          <a:cs typeface="+mn-cs"/>
        </a:defRPr>
      </a:lvl5pPr>
      <a:lvl6pPr marL="2977248">
        <a:defRPr>
          <a:latin typeface="+mn-lt"/>
          <a:ea typeface="+mn-ea"/>
          <a:cs typeface="+mn-cs"/>
        </a:defRPr>
      </a:lvl6pPr>
      <a:lvl7pPr marL="3572700">
        <a:defRPr>
          <a:latin typeface="+mn-lt"/>
          <a:ea typeface="+mn-ea"/>
          <a:cs typeface="+mn-cs"/>
        </a:defRPr>
      </a:lvl7pPr>
      <a:lvl8pPr marL="4168148">
        <a:defRPr>
          <a:latin typeface="+mn-lt"/>
          <a:ea typeface="+mn-ea"/>
          <a:cs typeface="+mn-cs"/>
        </a:defRPr>
      </a:lvl8pPr>
      <a:lvl9pPr marL="476359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95450">
        <a:defRPr>
          <a:latin typeface="+mn-lt"/>
          <a:ea typeface="+mn-ea"/>
          <a:cs typeface="+mn-cs"/>
        </a:defRPr>
      </a:lvl2pPr>
      <a:lvl3pPr marL="1190900">
        <a:defRPr>
          <a:latin typeface="+mn-lt"/>
          <a:ea typeface="+mn-ea"/>
          <a:cs typeface="+mn-cs"/>
        </a:defRPr>
      </a:lvl3pPr>
      <a:lvl4pPr marL="1786348">
        <a:defRPr>
          <a:latin typeface="+mn-lt"/>
          <a:ea typeface="+mn-ea"/>
          <a:cs typeface="+mn-cs"/>
        </a:defRPr>
      </a:lvl4pPr>
      <a:lvl5pPr marL="2381801">
        <a:defRPr>
          <a:latin typeface="+mn-lt"/>
          <a:ea typeface="+mn-ea"/>
          <a:cs typeface="+mn-cs"/>
        </a:defRPr>
      </a:lvl5pPr>
      <a:lvl6pPr marL="2977248">
        <a:defRPr>
          <a:latin typeface="+mn-lt"/>
          <a:ea typeface="+mn-ea"/>
          <a:cs typeface="+mn-cs"/>
        </a:defRPr>
      </a:lvl6pPr>
      <a:lvl7pPr marL="3572700">
        <a:defRPr>
          <a:latin typeface="+mn-lt"/>
          <a:ea typeface="+mn-ea"/>
          <a:cs typeface="+mn-cs"/>
        </a:defRPr>
      </a:lvl7pPr>
      <a:lvl8pPr marL="4168148">
        <a:defRPr>
          <a:latin typeface="+mn-lt"/>
          <a:ea typeface="+mn-ea"/>
          <a:cs typeface="+mn-cs"/>
        </a:defRPr>
      </a:lvl8pPr>
      <a:lvl9pPr marL="476359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471" y="1222396"/>
            <a:ext cx="12899060" cy="5783352"/>
          </a:xfrm>
          <a:prstGeom prst="rect">
            <a:avLst/>
          </a:prstGeom>
        </p:spPr>
        <p:txBody>
          <a:bodyPr wrap="square" lIns="119101" tIns="59550" rIns="119101" bIns="59550">
            <a:spAutoFit/>
          </a:bodyPr>
          <a:lstStyle/>
          <a:p>
            <a:r>
              <a:rPr lang="en-US" dirty="0"/>
              <a:t>HTML forms are required </a:t>
            </a:r>
            <a:r>
              <a:rPr lang="en-US" dirty="0" smtClean="0"/>
              <a:t>to </a:t>
            </a:r>
            <a:r>
              <a:rPr lang="en-US" dirty="0"/>
              <a:t>collect some data from </a:t>
            </a:r>
            <a:r>
              <a:rPr lang="en-US" dirty="0" smtClean="0"/>
              <a:t>the </a:t>
            </a:r>
            <a:r>
              <a:rPr lang="en-US" dirty="0"/>
              <a:t>site visitor.</a:t>
            </a:r>
          </a:p>
          <a:p>
            <a:r>
              <a:rPr lang="en-US" dirty="0"/>
              <a:t>For example: If a user want to purchase some items on internet, he/she must fill the form such as shipping address and credit/debit card details so that item can be sent to the given address.</a:t>
            </a:r>
          </a:p>
          <a:p>
            <a:endParaRPr lang="en-US" dirty="0" smtClean="0"/>
          </a:p>
          <a:p>
            <a:r>
              <a:rPr lang="en-US" dirty="0"/>
              <a:t>An HTML form facilitates the user to enter data that is to be sent to the server for </a:t>
            </a:r>
            <a:r>
              <a:rPr lang="en-US" dirty="0" smtClean="0"/>
              <a:t>processing. It </a:t>
            </a:r>
            <a:r>
              <a:rPr lang="en-US" dirty="0"/>
              <a:t>is </a:t>
            </a:r>
            <a:r>
              <a:rPr lang="en-US" i="1" dirty="0"/>
              <a:t>a section of a document</a:t>
            </a:r>
            <a:r>
              <a:rPr lang="en-US" dirty="0"/>
              <a:t> which contains controls such as text fields, password fields, checkboxes, radio buttons, submit button, menus etc.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 Forms 2.0 is an extension to the forms features found in HTML4. Form elements and attributes in HTML5 provide a greater degree of semantic mark-up than HTML4 and free us from a great deal of tedious scripting and styling that was required in HTML4.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HTML Form </a:t>
            </a:r>
            <a:r>
              <a:rPr lang="en-US" b="1" dirty="0" smtClean="0">
                <a:solidFill>
                  <a:srgbClr val="002060"/>
                </a:solidFill>
              </a:rPr>
              <a:t>Syntax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form</a:t>
            </a:r>
            <a:r>
              <a:rPr lang="en-US" dirty="0"/>
              <a:t> action="</a:t>
            </a:r>
            <a:r>
              <a:rPr lang="en-US" dirty="0" err="1" smtClean="0"/>
              <a:t>server_url</a:t>
            </a:r>
            <a:r>
              <a:rPr lang="en-US" dirty="0"/>
              <a:t>" method="</a:t>
            </a:r>
            <a:r>
              <a:rPr lang="en-US" dirty="0" err="1"/>
              <a:t>get|post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//input controls e.g. </a:t>
            </a:r>
            <a:r>
              <a:rPr lang="en-US" dirty="0" err="1"/>
              <a:t>textfield</a:t>
            </a:r>
            <a:r>
              <a:rPr lang="en-US" dirty="0"/>
              <a:t>, </a:t>
            </a:r>
            <a:r>
              <a:rPr lang="en-US" dirty="0" err="1"/>
              <a:t>textarea</a:t>
            </a:r>
            <a:r>
              <a:rPr lang="en-US" dirty="0"/>
              <a:t>, </a:t>
            </a:r>
            <a:r>
              <a:rPr lang="en-US" dirty="0" err="1"/>
              <a:t>radiobutton</a:t>
            </a:r>
            <a:r>
              <a:rPr lang="en-US" dirty="0"/>
              <a:t>, button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602592"/>
            <a:ext cx="6858000" cy="474206"/>
          </a:xfrm>
          <a:prstGeom prst="rect">
            <a:avLst/>
          </a:prstGeom>
        </p:spPr>
        <p:txBody>
          <a:bodyPr lIns="119101" tIns="59550" rIns="119101" bIns="59550">
            <a:spAutoFit/>
          </a:bodyPr>
          <a:lstStyle/>
          <a:p>
            <a:pPr algn="ctr"/>
            <a:r>
              <a:rPr lang="en-US" b="1" dirty="0" smtClean="0"/>
              <a:t>HTML5 </a:t>
            </a:r>
            <a:r>
              <a:rPr lang="en-US" b="1" dirty="0"/>
              <a:t>− WEB FORMS 2.0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4436" y="395987"/>
            <a:ext cx="12383096" cy="1182092"/>
          </a:xfrm>
          <a:prstGeom prst="rect">
            <a:avLst/>
          </a:prstGeom>
        </p:spPr>
        <p:txBody>
          <a:bodyPr wrap="square" lIns="119101" tIns="59550" rIns="119101" bIns="59550">
            <a:spAutoFit/>
          </a:bodyPr>
          <a:lstStyle/>
          <a:p>
            <a:r>
              <a:rPr lang="en-US" b="1" dirty="0"/>
              <a:t>The &lt;input&gt; element in HTML4 </a:t>
            </a:r>
            <a:endParaRPr lang="en-US" dirty="0"/>
          </a:p>
          <a:p>
            <a:r>
              <a:rPr lang="en-US" dirty="0"/>
              <a:t>HTML4 input elements use the </a:t>
            </a:r>
            <a:r>
              <a:rPr lang="en-US" b="1" dirty="0"/>
              <a:t>type </a:t>
            </a:r>
            <a:r>
              <a:rPr lang="en-US" dirty="0"/>
              <a:t>attribute to specify the data type</a:t>
            </a:r>
            <a:r>
              <a:rPr lang="en-US" dirty="0" smtClean="0"/>
              <a:t>. HTML4 </a:t>
            </a:r>
            <a:r>
              <a:rPr lang="en-US" dirty="0"/>
              <a:t>provides following types −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4" y="2162299"/>
            <a:ext cx="12655826" cy="385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110490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Following is the simple example of using labels, radio buttons, and submit </a:t>
            </a:r>
            <a:r>
              <a:rPr lang="en-US" dirty="0" smtClean="0"/>
              <a:t>buttons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form action</a:t>
            </a:r>
            <a:r>
              <a:rPr lang="en-US" dirty="0" smtClean="0"/>
              <a:t>=“demo.html" </a:t>
            </a:r>
            <a:r>
              <a:rPr lang="en-US" dirty="0"/>
              <a:t>method="post"&gt; </a:t>
            </a:r>
          </a:p>
          <a:p>
            <a:r>
              <a:rPr lang="en-US" dirty="0"/>
              <a:t>&lt;p&gt; </a:t>
            </a:r>
          </a:p>
          <a:p>
            <a:r>
              <a:rPr lang="en-US" dirty="0"/>
              <a:t>&lt;label for="</a:t>
            </a:r>
            <a:r>
              <a:rPr lang="en-US" dirty="0" err="1"/>
              <a:t>firstname</a:t>
            </a:r>
            <a:r>
              <a:rPr lang="en-US" dirty="0"/>
              <a:t>"&gt;first name: &lt;/label&gt; </a:t>
            </a:r>
          </a:p>
          <a:p>
            <a:r>
              <a:rPr lang="en-US" dirty="0"/>
              <a:t>&lt;input type="text" id="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&lt;label for="</a:t>
            </a:r>
            <a:r>
              <a:rPr lang="en-US" dirty="0" err="1"/>
              <a:t>lastname</a:t>
            </a:r>
            <a:r>
              <a:rPr lang="en-US" dirty="0"/>
              <a:t>"&gt;last name: &lt;/label&gt; </a:t>
            </a:r>
          </a:p>
          <a:p>
            <a:r>
              <a:rPr lang="en-US" dirty="0"/>
              <a:t>&lt;input type="text" id="</a:t>
            </a:r>
            <a:r>
              <a:rPr lang="en-US" dirty="0" err="1"/>
              <a:t>lastname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&lt;label for="email"&gt;email: &lt;/label&gt; </a:t>
            </a:r>
          </a:p>
          <a:p>
            <a:r>
              <a:rPr lang="en-US" dirty="0"/>
              <a:t>&lt;input type="text" id="email"&gt;&lt;</a:t>
            </a:r>
            <a:r>
              <a:rPr lang="en-US" dirty="0" err="1"/>
              <a:t>br</a:t>
            </a:r>
            <a:r>
              <a:rPr lang="en-US" dirty="0"/>
              <a:t>&gt; HTML5 </a:t>
            </a:r>
          </a:p>
          <a:p>
            <a:endParaRPr lang="en-US" dirty="0"/>
          </a:p>
          <a:p>
            <a:r>
              <a:rPr lang="en-US" dirty="0"/>
              <a:t>&lt;input type="radio" name="sex" value="male"&gt; Male&lt;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&lt;input type="radio" name="sex" value="female"&gt; Female&lt;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&lt;input type="submit" value="send"&gt; &lt;input type="reset"&gt;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&lt;/form&gt;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127254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&lt;input&gt; element in HTML5 </a:t>
            </a:r>
            <a:endParaRPr lang="en-US" dirty="0"/>
          </a:p>
          <a:p>
            <a:r>
              <a:rPr lang="en-US" dirty="0"/>
              <a:t>Apart from the above-mentioned attributes, HTML5 input elements introduced several new values for the </a:t>
            </a:r>
            <a:r>
              <a:rPr lang="en-US" b="1" dirty="0"/>
              <a:t>type </a:t>
            </a:r>
            <a:r>
              <a:rPr lang="en-US" dirty="0"/>
              <a:t>attribute. These are listed below.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4535"/>
            <a:ext cx="10058400" cy="631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00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98120"/>
            <a:ext cx="12192000" cy="787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r>
              <a:rPr lang="en-US" dirty="0"/>
              <a:t>   &lt;head&gt;</a:t>
            </a:r>
          </a:p>
          <a:p>
            <a:r>
              <a:rPr lang="en-US" dirty="0"/>
              <a:t>      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function </a:t>
            </a:r>
            <a:r>
              <a:rPr lang="en-US" dirty="0" err="1"/>
              <a:t>showResult</a:t>
            </a:r>
            <a:r>
              <a:rPr lang="en-US" dirty="0"/>
              <a:t>() {</a:t>
            </a:r>
          </a:p>
          <a:p>
            <a:r>
              <a:rPr lang="en-US" dirty="0"/>
              <a:t>            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newinput</a:t>
            </a:r>
            <a:r>
              <a:rPr lang="en-US" dirty="0"/>
              <a:t>"].value;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"]["result"].value = x;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&lt;/head&gt;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&lt;body&gt;</a:t>
            </a:r>
          </a:p>
          <a:p>
            <a:endParaRPr lang="en-US" dirty="0"/>
          </a:p>
          <a:p>
            <a:r>
              <a:rPr lang="en-US" dirty="0"/>
              <a:t>      &lt;form action = "/</a:t>
            </a:r>
            <a:r>
              <a:rPr lang="en-US" dirty="0" err="1"/>
              <a:t>cgi</a:t>
            </a:r>
            <a:r>
              <a:rPr lang="en-US" dirty="0"/>
              <a:t>-bin/html5.cgi" method = "get" name = "</a:t>
            </a:r>
            <a:r>
              <a:rPr lang="en-US" dirty="0" err="1"/>
              <a:t>myform</a:t>
            </a:r>
            <a:r>
              <a:rPr lang="en-US" dirty="0"/>
              <a:t>"&gt;</a:t>
            </a:r>
          </a:p>
          <a:p>
            <a:r>
              <a:rPr lang="en-US" dirty="0"/>
              <a:t>         Enter a value : &lt;input type = "text" name = "</a:t>
            </a:r>
            <a:r>
              <a:rPr lang="en-US" dirty="0" err="1"/>
              <a:t>newinput</a:t>
            </a:r>
            <a:r>
              <a:rPr lang="en-US" dirty="0"/>
              <a:t>" /&gt;</a:t>
            </a:r>
          </a:p>
          <a:p>
            <a:r>
              <a:rPr lang="en-US" dirty="0"/>
              <a:t>         &lt;input type = "button" value = "Result"  </a:t>
            </a:r>
            <a:r>
              <a:rPr lang="en-US" dirty="0" err="1"/>
              <a:t>onclick</a:t>
            </a:r>
            <a:r>
              <a:rPr lang="en-US" dirty="0"/>
              <a:t> = "</a:t>
            </a:r>
            <a:r>
              <a:rPr lang="en-US" dirty="0" err="1"/>
              <a:t>showResult</a:t>
            </a:r>
            <a:r>
              <a:rPr lang="en-US" dirty="0"/>
              <a:t>();" /&gt;</a:t>
            </a:r>
          </a:p>
          <a:p>
            <a:r>
              <a:rPr lang="en-US" dirty="0"/>
              <a:t>         &lt;output name = "result"&gt;&lt;/output&gt;</a:t>
            </a:r>
          </a:p>
          <a:p>
            <a:r>
              <a:rPr lang="en-US" dirty="0"/>
              <a:t>      &lt;/form&gt;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1693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950" y="688672"/>
            <a:ext cx="10835210" cy="729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950" y="688672"/>
            <a:ext cx="11716646" cy="729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7E80620D66A4BA3A1894D80D56BA4" ma:contentTypeVersion="2" ma:contentTypeDescription="Create a new document." ma:contentTypeScope="" ma:versionID="5cdde28d7ee997da5734d0e2c8df0533">
  <xsd:schema xmlns:xsd="http://www.w3.org/2001/XMLSchema" xmlns:xs="http://www.w3.org/2001/XMLSchema" xmlns:p="http://schemas.microsoft.com/office/2006/metadata/properties" xmlns:ns2="2d9af93f-d122-4b3f-896d-d992302f69ab" targetNamespace="http://schemas.microsoft.com/office/2006/metadata/properties" ma:root="true" ma:fieldsID="dc11d776f25f992348da047cb955b551" ns2:_="">
    <xsd:import namespace="2d9af93f-d122-4b3f-896d-d992302f69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af93f-d122-4b3f-896d-d992302f69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A32CA9-60C7-4459-BA71-79926BE08199}"/>
</file>

<file path=customXml/itemProps2.xml><?xml version="1.0" encoding="utf-8"?>
<ds:datastoreItem xmlns:ds="http://schemas.openxmlformats.org/officeDocument/2006/customXml" ds:itemID="{42744DE8-6734-4EF3-8451-D01039EE629E}"/>
</file>

<file path=customXml/itemProps3.xml><?xml version="1.0" encoding="utf-8"?>
<ds:datastoreItem xmlns:ds="http://schemas.openxmlformats.org/officeDocument/2006/customXml" ds:itemID="{061E4CEA-956F-473A-AAA4-BD24F5D1A5B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418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 Singh</dc:creator>
  <cp:lastModifiedBy>GEETZ</cp:lastModifiedBy>
  <cp:revision>19</cp:revision>
  <dcterms:created xsi:type="dcterms:W3CDTF">2023-02-01T05:13:28Z</dcterms:created>
  <dcterms:modified xsi:type="dcterms:W3CDTF">2023-02-02T06:22:25Z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2023-02-01T00:00:00Z</vt:filetime>
  </property>
  <property fmtid="{D5CDD505-2E9C-101B-9397-08002B2CF9AE}" pid="3" name="LastSaved">
    <vt:filetime>2023-02-01T00:00:00Z</vt:filetime>
  </property>
  <property fmtid="{D5CDD505-2E9C-101B-9397-08002B2CF9AE}" pid="4" name="ContentTypeId">
    <vt:lpwstr>0x01010075C7E80620D66A4BA3A1894D80D56BA4</vt:lpwstr>
  </property>
</Properties>
</file>