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10.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54.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60" r:id="rId4"/>
    <p:sldId id="259" r:id="rId5"/>
    <p:sldId id="258" r:id="rId6"/>
    <p:sldId id="261" r:id="rId7"/>
    <p:sldId id="262" r:id="rId8"/>
    <p:sldId id="263" r:id="rId9"/>
    <p:sldId id="264" r:id="rId10"/>
    <p:sldId id="265" r:id="rId11"/>
    <p:sldId id="267" r:id="rId12"/>
    <p:sldId id="266" r:id="rId13"/>
    <p:sldId id="268" r:id="rId14"/>
    <p:sldId id="270" r:id="rId15"/>
    <p:sldId id="271" r:id="rId16"/>
    <p:sldId id="272" r:id="rId17"/>
    <p:sldId id="269" r:id="rId18"/>
    <p:sldId id="275" r:id="rId19"/>
    <p:sldId id="273" r:id="rId20"/>
    <p:sldId id="276" r:id="rId21"/>
    <p:sldId id="274" r:id="rId22"/>
    <p:sldId id="277" r:id="rId23"/>
    <p:sldId id="280" r:id="rId24"/>
    <p:sldId id="292" r:id="rId25"/>
    <p:sldId id="281" r:id="rId26"/>
    <p:sldId id="282" r:id="rId27"/>
    <p:sldId id="291" r:id="rId28"/>
    <p:sldId id="278" r:id="rId29"/>
    <p:sldId id="288" r:id="rId30"/>
    <p:sldId id="290" r:id="rId31"/>
    <p:sldId id="289" r:id="rId32"/>
    <p:sldId id="283" r:id="rId33"/>
    <p:sldId id="287" r:id="rId34"/>
    <p:sldId id="294" r:id="rId35"/>
    <p:sldId id="295" r:id="rId36"/>
    <p:sldId id="296" r:id="rId37"/>
    <p:sldId id="298" r:id="rId38"/>
    <p:sldId id="299" r:id="rId39"/>
    <p:sldId id="302" r:id="rId40"/>
    <p:sldId id="303" r:id="rId41"/>
    <p:sldId id="304" r:id="rId42"/>
    <p:sldId id="305" r:id="rId43"/>
    <p:sldId id="306" r:id="rId44"/>
    <p:sldId id="311" r:id="rId45"/>
    <p:sldId id="308" r:id="rId46"/>
    <p:sldId id="312" r:id="rId47"/>
    <p:sldId id="313" r:id="rId48"/>
    <p:sldId id="297" r:id="rId49"/>
    <p:sldId id="314" r:id="rId50"/>
    <p:sldId id="315" r:id="rId51"/>
    <p:sldId id="309" r:id="rId52"/>
    <p:sldId id="310" r:id="rId53"/>
    <p:sldId id="316" r:id="rId54"/>
    <p:sldId id="307" r:id="rId55"/>
    <p:sldId id="301" r:id="rId56"/>
  </p:sldIdLst>
  <p:sldSz cx="13716000" cy="8229600"/>
  <p:notesSz cx="6858000" cy="9144000"/>
  <p:defaultTextStyle>
    <a:defPPr>
      <a:defRPr lang="en-US"/>
    </a:defPPr>
    <a:lvl1pPr marL="0" algn="l" defTabSz="1254008" rtl="0" eaLnBrk="1" latinLnBrk="0" hangingPunct="1">
      <a:defRPr sz="2500" kern="1200">
        <a:solidFill>
          <a:schemeClr val="tx1"/>
        </a:solidFill>
        <a:latin typeface="+mn-lt"/>
        <a:ea typeface="+mn-ea"/>
        <a:cs typeface="+mn-cs"/>
      </a:defRPr>
    </a:lvl1pPr>
    <a:lvl2pPr marL="627004" algn="l" defTabSz="1254008" rtl="0" eaLnBrk="1" latinLnBrk="0" hangingPunct="1">
      <a:defRPr sz="2500" kern="1200">
        <a:solidFill>
          <a:schemeClr val="tx1"/>
        </a:solidFill>
        <a:latin typeface="+mn-lt"/>
        <a:ea typeface="+mn-ea"/>
        <a:cs typeface="+mn-cs"/>
      </a:defRPr>
    </a:lvl2pPr>
    <a:lvl3pPr marL="1254008" algn="l" defTabSz="1254008" rtl="0" eaLnBrk="1" latinLnBrk="0" hangingPunct="1">
      <a:defRPr sz="2500" kern="1200">
        <a:solidFill>
          <a:schemeClr val="tx1"/>
        </a:solidFill>
        <a:latin typeface="+mn-lt"/>
        <a:ea typeface="+mn-ea"/>
        <a:cs typeface="+mn-cs"/>
      </a:defRPr>
    </a:lvl3pPr>
    <a:lvl4pPr marL="1881012" algn="l" defTabSz="1254008" rtl="0" eaLnBrk="1" latinLnBrk="0" hangingPunct="1">
      <a:defRPr sz="2500" kern="1200">
        <a:solidFill>
          <a:schemeClr val="tx1"/>
        </a:solidFill>
        <a:latin typeface="+mn-lt"/>
        <a:ea typeface="+mn-ea"/>
        <a:cs typeface="+mn-cs"/>
      </a:defRPr>
    </a:lvl4pPr>
    <a:lvl5pPr marL="2508016" algn="l" defTabSz="1254008" rtl="0" eaLnBrk="1" latinLnBrk="0" hangingPunct="1">
      <a:defRPr sz="2500" kern="1200">
        <a:solidFill>
          <a:schemeClr val="tx1"/>
        </a:solidFill>
        <a:latin typeface="+mn-lt"/>
        <a:ea typeface="+mn-ea"/>
        <a:cs typeface="+mn-cs"/>
      </a:defRPr>
    </a:lvl5pPr>
    <a:lvl6pPr marL="3135020" algn="l" defTabSz="1254008" rtl="0" eaLnBrk="1" latinLnBrk="0" hangingPunct="1">
      <a:defRPr sz="2500" kern="1200">
        <a:solidFill>
          <a:schemeClr val="tx1"/>
        </a:solidFill>
        <a:latin typeface="+mn-lt"/>
        <a:ea typeface="+mn-ea"/>
        <a:cs typeface="+mn-cs"/>
      </a:defRPr>
    </a:lvl6pPr>
    <a:lvl7pPr marL="3762024" algn="l" defTabSz="1254008" rtl="0" eaLnBrk="1" latinLnBrk="0" hangingPunct="1">
      <a:defRPr sz="2500" kern="1200">
        <a:solidFill>
          <a:schemeClr val="tx1"/>
        </a:solidFill>
        <a:latin typeface="+mn-lt"/>
        <a:ea typeface="+mn-ea"/>
        <a:cs typeface="+mn-cs"/>
      </a:defRPr>
    </a:lvl7pPr>
    <a:lvl8pPr marL="4389029" algn="l" defTabSz="1254008" rtl="0" eaLnBrk="1" latinLnBrk="0" hangingPunct="1">
      <a:defRPr sz="2500" kern="1200">
        <a:solidFill>
          <a:schemeClr val="tx1"/>
        </a:solidFill>
        <a:latin typeface="+mn-lt"/>
        <a:ea typeface="+mn-ea"/>
        <a:cs typeface="+mn-cs"/>
      </a:defRPr>
    </a:lvl8pPr>
    <a:lvl9pPr marL="5016033" algn="l" defTabSz="1254008"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449" autoAdjust="0"/>
    <p:restoredTop sz="94614" autoAdjust="0"/>
  </p:normalViewPr>
  <p:slideViewPr>
    <p:cSldViewPr>
      <p:cViewPr varScale="1">
        <p:scale>
          <a:sx n="66" d="100"/>
          <a:sy n="66" d="100"/>
        </p:scale>
        <p:origin x="-1426" y="-72"/>
      </p:cViewPr>
      <p:guideLst>
        <p:guide orient="horz" pos="2592"/>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DD5A0-B248-4B09-A6FF-38F83F36D846}" type="datetimeFigureOut">
              <a:rPr lang="en-US" smtClean="0"/>
              <a:t>10-Feb-23</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6867F-F83A-47D7-A0CB-D405B235807B}" type="slidenum">
              <a:rPr lang="en-US" smtClean="0"/>
              <a:t>‹#›</a:t>
            </a:fld>
            <a:endParaRPr lang="en-US"/>
          </a:p>
        </p:txBody>
      </p:sp>
    </p:spTree>
    <p:extLst>
      <p:ext uri="{BB962C8B-B14F-4D97-AF65-F5344CB8AC3E}">
        <p14:creationId xmlns:p14="http://schemas.microsoft.com/office/powerpoint/2010/main" val="292083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A6867F-F83A-47D7-A0CB-D405B235807B}" type="slidenum">
              <a:rPr lang="en-US" smtClean="0"/>
              <a:t>5</a:t>
            </a:fld>
            <a:endParaRPr lang="en-US"/>
          </a:p>
        </p:txBody>
      </p:sp>
    </p:spTree>
    <p:extLst>
      <p:ext uri="{BB962C8B-B14F-4D97-AF65-F5344CB8AC3E}">
        <p14:creationId xmlns:p14="http://schemas.microsoft.com/office/powerpoint/2010/main" val="66761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Variables defined with let cannot be </a:t>
            </a:r>
            <a:r>
              <a:rPr lang="en-US" sz="1200" b="1" i="0" kern="1200" dirty="0" err="1" smtClean="0">
                <a:solidFill>
                  <a:schemeClr val="tx1"/>
                </a:solidFill>
                <a:effectLst/>
                <a:latin typeface="+mn-lt"/>
                <a:ea typeface="+mn-ea"/>
                <a:cs typeface="+mn-cs"/>
              </a:rPr>
              <a:t>Redeclared</a:t>
            </a:r>
            <a:r>
              <a:rPr lang="en-US" sz="1200" b="0" i="0" kern="1200" dirty="0" smtClean="0">
                <a:solidFill>
                  <a:schemeClr val="tx1"/>
                </a:solidFill>
                <a:effectLst/>
                <a:latin typeface="+mn-lt"/>
                <a:ea typeface="+mn-ea"/>
                <a:cs typeface="+mn-cs"/>
              </a:rPr>
              <a:t>. Variables defined with let must be Declared before use.</a:t>
            </a:r>
            <a:endParaRPr lang="en-US" dirty="0"/>
          </a:p>
        </p:txBody>
      </p:sp>
      <p:sp>
        <p:nvSpPr>
          <p:cNvPr id="4" name="Slide Number Placeholder 3"/>
          <p:cNvSpPr>
            <a:spLocks noGrp="1"/>
          </p:cNvSpPr>
          <p:nvPr>
            <p:ph type="sldNum" sz="quarter" idx="10"/>
          </p:nvPr>
        </p:nvSpPr>
        <p:spPr/>
        <p:txBody>
          <a:bodyPr/>
          <a:lstStyle/>
          <a:p>
            <a:fld id="{E2A6867F-F83A-47D7-A0CB-D405B235807B}" type="slidenum">
              <a:rPr lang="en-US" smtClean="0"/>
              <a:t>33</a:t>
            </a:fld>
            <a:endParaRPr lang="en-US"/>
          </a:p>
        </p:txBody>
      </p:sp>
    </p:spTree>
    <p:extLst>
      <p:ext uri="{BB962C8B-B14F-4D97-AF65-F5344CB8AC3E}">
        <p14:creationId xmlns:p14="http://schemas.microsoft.com/office/powerpoint/2010/main" val="334119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556511"/>
            <a:ext cx="1165860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4663440"/>
            <a:ext cx="9601200" cy="2103120"/>
          </a:xfrm>
        </p:spPr>
        <p:txBody>
          <a:bodyPr/>
          <a:lstStyle>
            <a:lvl1pPr marL="0" indent="0" algn="ctr">
              <a:buNone/>
              <a:defRPr>
                <a:solidFill>
                  <a:schemeClr val="tx1">
                    <a:tint val="75000"/>
                  </a:schemeClr>
                </a:solidFill>
              </a:defRPr>
            </a:lvl1pPr>
            <a:lvl2pPr marL="627004" indent="0" algn="ctr">
              <a:buNone/>
              <a:defRPr>
                <a:solidFill>
                  <a:schemeClr val="tx1">
                    <a:tint val="75000"/>
                  </a:schemeClr>
                </a:solidFill>
              </a:defRPr>
            </a:lvl2pPr>
            <a:lvl3pPr marL="1254008" indent="0" algn="ctr">
              <a:buNone/>
              <a:defRPr>
                <a:solidFill>
                  <a:schemeClr val="tx1">
                    <a:tint val="75000"/>
                  </a:schemeClr>
                </a:solidFill>
              </a:defRPr>
            </a:lvl3pPr>
            <a:lvl4pPr marL="1881012" indent="0" algn="ctr">
              <a:buNone/>
              <a:defRPr>
                <a:solidFill>
                  <a:schemeClr val="tx1">
                    <a:tint val="75000"/>
                  </a:schemeClr>
                </a:solidFill>
              </a:defRPr>
            </a:lvl4pPr>
            <a:lvl5pPr marL="2508016" indent="0" algn="ctr">
              <a:buNone/>
              <a:defRPr>
                <a:solidFill>
                  <a:schemeClr val="tx1">
                    <a:tint val="75000"/>
                  </a:schemeClr>
                </a:solidFill>
              </a:defRPr>
            </a:lvl5pPr>
            <a:lvl6pPr marL="3135020" indent="0" algn="ctr">
              <a:buNone/>
              <a:defRPr>
                <a:solidFill>
                  <a:schemeClr val="tx1">
                    <a:tint val="75000"/>
                  </a:schemeClr>
                </a:solidFill>
              </a:defRPr>
            </a:lvl6pPr>
            <a:lvl7pPr marL="3762024" indent="0" algn="ctr">
              <a:buNone/>
              <a:defRPr>
                <a:solidFill>
                  <a:schemeClr val="tx1">
                    <a:tint val="75000"/>
                  </a:schemeClr>
                </a:solidFill>
              </a:defRPr>
            </a:lvl7pPr>
            <a:lvl8pPr marL="4389029" indent="0" algn="ctr">
              <a:buNone/>
              <a:defRPr>
                <a:solidFill>
                  <a:schemeClr val="tx1">
                    <a:tint val="75000"/>
                  </a:schemeClr>
                </a:solidFill>
              </a:defRPr>
            </a:lvl8pPr>
            <a:lvl9pPr marL="501603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29566"/>
            <a:ext cx="308610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29566"/>
            <a:ext cx="902970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288281"/>
            <a:ext cx="11658600" cy="1634490"/>
          </a:xfrm>
        </p:spPr>
        <p:txBody>
          <a:bodyPr anchor="t"/>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488056"/>
            <a:ext cx="11658600" cy="1800224"/>
          </a:xfrm>
        </p:spPr>
        <p:txBody>
          <a:bodyPr anchor="b"/>
          <a:lstStyle>
            <a:lvl1pPr marL="0" indent="0">
              <a:buNone/>
              <a:defRPr sz="2700">
                <a:solidFill>
                  <a:schemeClr val="tx1">
                    <a:tint val="75000"/>
                  </a:schemeClr>
                </a:solidFill>
              </a:defRPr>
            </a:lvl1pPr>
            <a:lvl2pPr marL="627004" indent="0">
              <a:buNone/>
              <a:defRPr sz="2500">
                <a:solidFill>
                  <a:schemeClr val="tx1">
                    <a:tint val="75000"/>
                  </a:schemeClr>
                </a:solidFill>
              </a:defRPr>
            </a:lvl2pPr>
            <a:lvl3pPr marL="1254008" indent="0">
              <a:buNone/>
              <a:defRPr sz="2200">
                <a:solidFill>
                  <a:schemeClr val="tx1">
                    <a:tint val="75000"/>
                  </a:schemeClr>
                </a:solidFill>
              </a:defRPr>
            </a:lvl3pPr>
            <a:lvl4pPr marL="1881012" indent="0">
              <a:buNone/>
              <a:defRPr sz="1900">
                <a:solidFill>
                  <a:schemeClr val="tx1">
                    <a:tint val="75000"/>
                  </a:schemeClr>
                </a:solidFill>
              </a:defRPr>
            </a:lvl4pPr>
            <a:lvl5pPr marL="2508016" indent="0">
              <a:buNone/>
              <a:defRPr sz="1900">
                <a:solidFill>
                  <a:schemeClr val="tx1">
                    <a:tint val="75000"/>
                  </a:schemeClr>
                </a:solidFill>
              </a:defRPr>
            </a:lvl5pPr>
            <a:lvl6pPr marL="3135020" indent="0">
              <a:buNone/>
              <a:defRPr sz="1900">
                <a:solidFill>
                  <a:schemeClr val="tx1">
                    <a:tint val="75000"/>
                  </a:schemeClr>
                </a:solidFill>
              </a:defRPr>
            </a:lvl6pPr>
            <a:lvl7pPr marL="3762024" indent="0">
              <a:buNone/>
              <a:defRPr sz="1900">
                <a:solidFill>
                  <a:schemeClr val="tx1">
                    <a:tint val="75000"/>
                  </a:schemeClr>
                </a:solidFill>
              </a:defRPr>
            </a:lvl7pPr>
            <a:lvl8pPr marL="4389029" indent="0">
              <a:buNone/>
              <a:defRPr sz="1900">
                <a:solidFill>
                  <a:schemeClr val="tx1">
                    <a:tint val="75000"/>
                  </a:schemeClr>
                </a:solidFill>
              </a:defRPr>
            </a:lvl8pPr>
            <a:lvl9pPr marL="5016033"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20240"/>
            <a:ext cx="6057900" cy="5431156"/>
          </a:xfrm>
        </p:spPr>
        <p:txBody>
          <a:bodyPr/>
          <a:lstStyle>
            <a:lvl1pPr>
              <a:defRPr sz="3800"/>
            </a:lvl1pPr>
            <a:lvl2pPr>
              <a:defRPr sz="3300"/>
            </a:lvl2pPr>
            <a:lvl3pPr>
              <a:defRPr sz="27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1920240"/>
            <a:ext cx="6057900" cy="5431156"/>
          </a:xfrm>
        </p:spPr>
        <p:txBody>
          <a:bodyPr/>
          <a:lstStyle>
            <a:lvl1pPr>
              <a:defRPr sz="3800"/>
            </a:lvl1pPr>
            <a:lvl2pPr>
              <a:defRPr sz="3300"/>
            </a:lvl2pPr>
            <a:lvl3pPr>
              <a:defRPr sz="27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842136"/>
            <a:ext cx="6060282" cy="767714"/>
          </a:xfrm>
        </p:spPr>
        <p:txBody>
          <a:bodyPr anchor="b"/>
          <a:lstStyle>
            <a:lvl1pPr marL="0" indent="0">
              <a:buNone/>
              <a:defRPr sz="3300" b="1"/>
            </a:lvl1pPr>
            <a:lvl2pPr marL="627004" indent="0">
              <a:buNone/>
              <a:defRPr sz="2700" b="1"/>
            </a:lvl2pPr>
            <a:lvl3pPr marL="1254008" indent="0">
              <a:buNone/>
              <a:defRPr sz="2500" b="1"/>
            </a:lvl3pPr>
            <a:lvl4pPr marL="1881012" indent="0">
              <a:buNone/>
              <a:defRPr sz="2200" b="1"/>
            </a:lvl4pPr>
            <a:lvl5pPr marL="2508016" indent="0">
              <a:buNone/>
              <a:defRPr sz="2200" b="1"/>
            </a:lvl5pPr>
            <a:lvl6pPr marL="3135020" indent="0">
              <a:buNone/>
              <a:defRPr sz="2200" b="1"/>
            </a:lvl6pPr>
            <a:lvl7pPr marL="3762024" indent="0">
              <a:buNone/>
              <a:defRPr sz="2200" b="1"/>
            </a:lvl7pPr>
            <a:lvl8pPr marL="4389029" indent="0">
              <a:buNone/>
              <a:defRPr sz="2200" b="1"/>
            </a:lvl8pPr>
            <a:lvl9pPr marL="5016033"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85800" y="2609850"/>
            <a:ext cx="6060282" cy="4741546"/>
          </a:xfrm>
        </p:spPr>
        <p:txBody>
          <a:bodyPr/>
          <a:lstStyle>
            <a:lvl1pPr>
              <a:defRPr sz="3300"/>
            </a:lvl1pPr>
            <a:lvl2pPr>
              <a:defRPr sz="27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1842136"/>
            <a:ext cx="6062663" cy="767714"/>
          </a:xfrm>
        </p:spPr>
        <p:txBody>
          <a:bodyPr anchor="b"/>
          <a:lstStyle>
            <a:lvl1pPr marL="0" indent="0">
              <a:buNone/>
              <a:defRPr sz="3300" b="1"/>
            </a:lvl1pPr>
            <a:lvl2pPr marL="627004" indent="0">
              <a:buNone/>
              <a:defRPr sz="2700" b="1"/>
            </a:lvl2pPr>
            <a:lvl3pPr marL="1254008" indent="0">
              <a:buNone/>
              <a:defRPr sz="2500" b="1"/>
            </a:lvl3pPr>
            <a:lvl4pPr marL="1881012" indent="0">
              <a:buNone/>
              <a:defRPr sz="2200" b="1"/>
            </a:lvl4pPr>
            <a:lvl5pPr marL="2508016" indent="0">
              <a:buNone/>
              <a:defRPr sz="2200" b="1"/>
            </a:lvl5pPr>
            <a:lvl6pPr marL="3135020" indent="0">
              <a:buNone/>
              <a:defRPr sz="2200" b="1"/>
            </a:lvl6pPr>
            <a:lvl7pPr marL="3762024" indent="0">
              <a:buNone/>
              <a:defRPr sz="2200" b="1"/>
            </a:lvl7pPr>
            <a:lvl8pPr marL="4389029" indent="0">
              <a:buNone/>
              <a:defRPr sz="2200" b="1"/>
            </a:lvl8pPr>
            <a:lvl9pPr marL="5016033"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967538" y="2609850"/>
            <a:ext cx="6062663" cy="4741546"/>
          </a:xfrm>
        </p:spPr>
        <p:txBody>
          <a:bodyPr/>
          <a:lstStyle>
            <a:lvl1pPr>
              <a:defRPr sz="3300"/>
            </a:lvl1pPr>
            <a:lvl2pPr>
              <a:defRPr sz="27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27660"/>
            <a:ext cx="4512470" cy="139446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5362575" y="327660"/>
            <a:ext cx="7667625" cy="7023736"/>
          </a:xfrm>
        </p:spPr>
        <p:txBody>
          <a:bodyPr/>
          <a:lstStyle>
            <a:lvl1pPr>
              <a:defRPr sz="4400"/>
            </a:lvl1pPr>
            <a:lvl2pPr>
              <a:defRPr sz="3800"/>
            </a:lvl2pPr>
            <a:lvl3pPr>
              <a:defRPr sz="33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722120"/>
            <a:ext cx="4512470" cy="5629276"/>
          </a:xfrm>
        </p:spPr>
        <p:txBody>
          <a:bodyPr/>
          <a:lstStyle>
            <a:lvl1pPr marL="0" indent="0">
              <a:buNone/>
              <a:defRPr sz="1900"/>
            </a:lvl1pPr>
            <a:lvl2pPr marL="627004" indent="0">
              <a:buNone/>
              <a:defRPr sz="1600"/>
            </a:lvl2pPr>
            <a:lvl3pPr marL="1254008" indent="0">
              <a:buNone/>
              <a:defRPr sz="1400"/>
            </a:lvl3pPr>
            <a:lvl4pPr marL="1881012" indent="0">
              <a:buNone/>
              <a:defRPr sz="1200"/>
            </a:lvl4pPr>
            <a:lvl5pPr marL="2508016" indent="0">
              <a:buNone/>
              <a:defRPr sz="1200"/>
            </a:lvl5pPr>
            <a:lvl6pPr marL="3135020" indent="0">
              <a:buNone/>
              <a:defRPr sz="1200"/>
            </a:lvl6pPr>
            <a:lvl7pPr marL="3762024" indent="0">
              <a:buNone/>
              <a:defRPr sz="1200"/>
            </a:lvl7pPr>
            <a:lvl8pPr marL="4389029" indent="0">
              <a:buNone/>
              <a:defRPr sz="1200"/>
            </a:lvl8pPr>
            <a:lvl9pPr marL="501603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760720"/>
            <a:ext cx="8229600" cy="680086"/>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688432" y="735330"/>
            <a:ext cx="8229600" cy="4937760"/>
          </a:xfrm>
        </p:spPr>
        <p:txBody>
          <a:bodyPr/>
          <a:lstStyle>
            <a:lvl1pPr marL="0" indent="0">
              <a:buNone/>
              <a:defRPr sz="4400"/>
            </a:lvl1pPr>
            <a:lvl2pPr marL="627004" indent="0">
              <a:buNone/>
              <a:defRPr sz="3800"/>
            </a:lvl2pPr>
            <a:lvl3pPr marL="1254008" indent="0">
              <a:buNone/>
              <a:defRPr sz="3300"/>
            </a:lvl3pPr>
            <a:lvl4pPr marL="1881012" indent="0">
              <a:buNone/>
              <a:defRPr sz="2700"/>
            </a:lvl4pPr>
            <a:lvl5pPr marL="2508016" indent="0">
              <a:buNone/>
              <a:defRPr sz="2700"/>
            </a:lvl5pPr>
            <a:lvl6pPr marL="3135020" indent="0">
              <a:buNone/>
              <a:defRPr sz="2700"/>
            </a:lvl6pPr>
            <a:lvl7pPr marL="3762024" indent="0">
              <a:buNone/>
              <a:defRPr sz="2700"/>
            </a:lvl7pPr>
            <a:lvl8pPr marL="4389029" indent="0">
              <a:buNone/>
              <a:defRPr sz="2700"/>
            </a:lvl8pPr>
            <a:lvl9pPr marL="5016033" indent="0">
              <a:buNone/>
              <a:defRPr sz="2700"/>
            </a:lvl9pPr>
          </a:lstStyle>
          <a:p>
            <a:endParaRPr lang="en-US"/>
          </a:p>
        </p:txBody>
      </p:sp>
      <p:sp>
        <p:nvSpPr>
          <p:cNvPr id="4" name="Text Placeholder 3"/>
          <p:cNvSpPr>
            <a:spLocks noGrp="1"/>
          </p:cNvSpPr>
          <p:nvPr>
            <p:ph type="body" sz="half" idx="2"/>
          </p:nvPr>
        </p:nvSpPr>
        <p:spPr>
          <a:xfrm>
            <a:off x="2688432" y="6440806"/>
            <a:ext cx="8229600" cy="965834"/>
          </a:xfrm>
        </p:spPr>
        <p:txBody>
          <a:bodyPr/>
          <a:lstStyle>
            <a:lvl1pPr marL="0" indent="0">
              <a:buNone/>
              <a:defRPr sz="1900"/>
            </a:lvl1pPr>
            <a:lvl2pPr marL="627004" indent="0">
              <a:buNone/>
              <a:defRPr sz="1600"/>
            </a:lvl2pPr>
            <a:lvl3pPr marL="1254008" indent="0">
              <a:buNone/>
              <a:defRPr sz="1400"/>
            </a:lvl3pPr>
            <a:lvl4pPr marL="1881012" indent="0">
              <a:buNone/>
              <a:defRPr sz="1200"/>
            </a:lvl4pPr>
            <a:lvl5pPr marL="2508016" indent="0">
              <a:buNone/>
              <a:defRPr sz="1200"/>
            </a:lvl5pPr>
            <a:lvl6pPr marL="3135020" indent="0">
              <a:buNone/>
              <a:defRPr sz="1200"/>
            </a:lvl6pPr>
            <a:lvl7pPr marL="3762024" indent="0">
              <a:buNone/>
              <a:defRPr sz="1200"/>
            </a:lvl7pPr>
            <a:lvl8pPr marL="4389029" indent="0">
              <a:buNone/>
              <a:defRPr sz="1200"/>
            </a:lvl8pPr>
            <a:lvl9pPr marL="501603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29566"/>
            <a:ext cx="12344400" cy="1371600"/>
          </a:xfrm>
          <a:prstGeom prst="rect">
            <a:avLst/>
          </a:prstGeom>
        </p:spPr>
        <p:txBody>
          <a:bodyPr vert="horz" lIns="125401" tIns="62700" rIns="125401" bIns="6270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920240"/>
            <a:ext cx="12344400" cy="5431156"/>
          </a:xfrm>
          <a:prstGeom prst="rect">
            <a:avLst/>
          </a:prstGeom>
        </p:spPr>
        <p:txBody>
          <a:bodyPr vert="horz" lIns="125401" tIns="62700" rIns="125401" bIns="62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7627621"/>
            <a:ext cx="3200400" cy="438150"/>
          </a:xfrm>
          <a:prstGeom prst="rect">
            <a:avLst/>
          </a:prstGeom>
        </p:spPr>
        <p:txBody>
          <a:bodyPr vert="horz" lIns="125401" tIns="62700" rIns="125401" bIns="62700" rtlCol="0" anchor="ctr"/>
          <a:lstStyle>
            <a:lvl1pPr algn="l">
              <a:defRPr sz="1600">
                <a:solidFill>
                  <a:schemeClr val="tx1">
                    <a:tint val="75000"/>
                  </a:schemeClr>
                </a:solidFill>
              </a:defRPr>
            </a:lvl1pPr>
          </a:lstStyle>
          <a:p>
            <a:fld id="{1D8BD707-D9CF-40AE-B4C6-C98DA3205C09}" type="datetimeFigureOut">
              <a:rPr lang="en-US" smtClean="0"/>
              <a:pPr/>
              <a:t>10-Feb-23</a:t>
            </a:fld>
            <a:endParaRPr lang="en-US"/>
          </a:p>
        </p:txBody>
      </p:sp>
      <p:sp>
        <p:nvSpPr>
          <p:cNvPr id="5" name="Footer Placeholder 4"/>
          <p:cNvSpPr>
            <a:spLocks noGrp="1"/>
          </p:cNvSpPr>
          <p:nvPr>
            <p:ph type="ftr" sz="quarter" idx="3"/>
          </p:nvPr>
        </p:nvSpPr>
        <p:spPr>
          <a:xfrm>
            <a:off x="4686300" y="7627621"/>
            <a:ext cx="4343400" cy="438150"/>
          </a:xfrm>
          <a:prstGeom prst="rect">
            <a:avLst/>
          </a:prstGeom>
        </p:spPr>
        <p:txBody>
          <a:bodyPr vert="horz" lIns="125401" tIns="62700" rIns="125401" bIns="6270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7627621"/>
            <a:ext cx="3200400" cy="438150"/>
          </a:xfrm>
          <a:prstGeom prst="rect">
            <a:avLst/>
          </a:prstGeom>
        </p:spPr>
        <p:txBody>
          <a:bodyPr vert="horz" lIns="125401" tIns="62700" rIns="125401" bIns="6270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6000" kern="1200">
          <a:solidFill>
            <a:schemeClr val="tx1"/>
          </a:solidFill>
          <a:latin typeface="+mj-lt"/>
          <a:ea typeface="+mj-ea"/>
          <a:cs typeface="+mj-cs"/>
        </a:defRPr>
      </a:lvl1pPr>
    </p:titleStyle>
    <p:bodyStyle>
      <a:lvl1pPr marL="470253" indent="-470253" algn="l" defTabSz="1254008"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1018882" indent="-391878" algn="l" defTabSz="1254008"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67510" indent="-313502" algn="l" defTabSz="1254008"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2194514"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821518"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448522"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75527"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702531"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329535"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54008" rtl="0" eaLnBrk="1" latinLnBrk="0" hangingPunct="1">
        <a:defRPr sz="2500" kern="1200">
          <a:solidFill>
            <a:schemeClr val="tx1"/>
          </a:solidFill>
          <a:latin typeface="+mn-lt"/>
          <a:ea typeface="+mn-ea"/>
          <a:cs typeface="+mn-cs"/>
        </a:defRPr>
      </a:lvl1pPr>
      <a:lvl2pPr marL="627004" algn="l" defTabSz="1254008" rtl="0" eaLnBrk="1" latinLnBrk="0" hangingPunct="1">
        <a:defRPr sz="2500" kern="1200">
          <a:solidFill>
            <a:schemeClr val="tx1"/>
          </a:solidFill>
          <a:latin typeface="+mn-lt"/>
          <a:ea typeface="+mn-ea"/>
          <a:cs typeface="+mn-cs"/>
        </a:defRPr>
      </a:lvl2pPr>
      <a:lvl3pPr marL="1254008" algn="l" defTabSz="1254008" rtl="0" eaLnBrk="1" latinLnBrk="0" hangingPunct="1">
        <a:defRPr sz="2500" kern="1200">
          <a:solidFill>
            <a:schemeClr val="tx1"/>
          </a:solidFill>
          <a:latin typeface="+mn-lt"/>
          <a:ea typeface="+mn-ea"/>
          <a:cs typeface="+mn-cs"/>
        </a:defRPr>
      </a:lvl3pPr>
      <a:lvl4pPr marL="1881012" algn="l" defTabSz="1254008" rtl="0" eaLnBrk="1" latinLnBrk="0" hangingPunct="1">
        <a:defRPr sz="2500" kern="1200">
          <a:solidFill>
            <a:schemeClr val="tx1"/>
          </a:solidFill>
          <a:latin typeface="+mn-lt"/>
          <a:ea typeface="+mn-ea"/>
          <a:cs typeface="+mn-cs"/>
        </a:defRPr>
      </a:lvl4pPr>
      <a:lvl5pPr marL="2508016" algn="l" defTabSz="1254008" rtl="0" eaLnBrk="1" latinLnBrk="0" hangingPunct="1">
        <a:defRPr sz="2500" kern="1200">
          <a:solidFill>
            <a:schemeClr val="tx1"/>
          </a:solidFill>
          <a:latin typeface="+mn-lt"/>
          <a:ea typeface="+mn-ea"/>
          <a:cs typeface="+mn-cs"/>
        </a:defRPr>
      </a:lvl5pPr>
      <a:lvl6pPr marL="3135020" algn="l" defTabSz="1254008" rtl="0" eaLnBrk="1" latinLnBrk="0" hangingPunct="1">
        <a:defRPr sz="2500" kern="1200">
          <a:solidFill>
            <a:schemeClr val="tx1"/>
          </a:solidFill>
          <a:latin typeface="+mn-lt"/>
          <a:ea typeface="+mn-ea"/>
          <a:cs typeface="+mn-cs"/>
        </a:defRPr>
      </a:lvl6pPr>
      <a:lvl7pPr marL="3762024" algn="l" defTabSz="1254008" rtl="0" eaLnBrk="1" latinLnBrk="0" hangingPunct="1">
        <a:defRPr sz="2500" kern="1200">
          <a:solidFill>
            <a:schemeClr val="tx1"/>
          </a:solidFill>
          <a:latin typeface="+mn-lt"/>
          <a:ea typeface="+mn-ea"/>
          <a:cs typeface="+mn-cs"/>
        </a:defRPr>
      </a:lvl7pPr>
      <a:lvl8pPr marL="4389029" algn="l" defTabSz="1254008" rtl="0" eaLnBrk="1" latinLnBrk="0" hangingPunct="1">
        <a:defRPr sz="2500" kern="1200">
          <a:solidFill>
            <a:schemeClr val="tx1"/>
          </a:solidFill>
          <a:latin typeface="+mn-lt"/>
          <a:ea typeface="+mn-ea"/>
          <a:cs typeface="+mn-cs"/>
        </a:defRPr>
      </a:lvl8pPr>
      <a:lvl9pPr marL="5016033" algn="l" defTabSz="125400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erver-side-client-side-programm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utorialrepublic.com/javascript-tutorial/javascript-objects.ph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FF00"/>
          </a:solidFill>
        </p:spPr>
        <p:txBody>
          <a:bodyPr>
            <a:normAutofit fontScale="90000"/>
          </a:bodyPr>
          <a:lstStyle/>
          <a:p>
            <a:r>
              <a:rPr lang="en-US" dirty="0" smtClean="0">
                <a:solidFill>
                  <a:srgbClr val="00B050"/>
                </a:solidFill>
              </a:rPr>
              <a:t>JavaScript-Basics, Function, Loop, Array</a:t>
            </a:r>
            <a:endParaRPr lang="en-US" dirty="0">
              <a:solidFill>
                <a:srgbClr val="00B050"/>
              </a:solidFill>
            </a:endParaRPr>
          </a:p>
        </p:txBody>
      </p:sp>
      <p:sp>
        <p:nvSpPr>
          <p:cNvPr id="3" name="Subtitle 2"/>
          <p:cNvSpPr>
            <a:spLocks noGrp="1"/>
          </p:cNvSpPr>
          <p:nvPr>
            <p:ph type="subTitle" idx="1"/>
          </p:nvPr>
        </p:nvSpPr>
        <p:spPr>
          <a:solidFill>
            <a:srgbClr val="00B050"/>
          </a:solidFill>
        </p:spPr>
        <p:txBody>
          <a:bodyPr/>
          <a:lstStyle/>
          <a:p>
            <a:r>
              <a:rPr lang="en-US" dirty="0" smtClean="0">
                <a:solidFill>
                  <a:srgbClr val="FFFF00"/>
                </a:solidFill>
              </a:rPr>
              <a:t>By Geeta Singh</a:t>
            </a:r>
            <a:endParaRPr lang="en-US" dirty="0">
              <a:solidFill>
                <a:srgbClr val="FFFF00"/>
              </a:solidFill>
            </a:endParaRPr>
          </a:p>
        </p:txBody>
      </p:sp>
    </p:spTree>
    <p:extLst>
      <p:ext uri="{BB962C8B-B14F-4D97-AF65-F5344CB8AC3E}">
        <p14:creationId xmlns:p14="http://schemas.microsoft.com/office/powerpoint/2010/main" val="378974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12344400" cy="6132196"/>
          </a:xfrm>
        </p:spPr>
        <p:txBody>
          <a:bodyPr>
            <a:normAutofit fontScale="40000" lnSpcReduction="20000"/>
          </a:bodyPr>
          <a:lstStyle/>
          <a:p>
            <a:pPr marL="0" indent="0">
              <a:buNone/>
            </a:pPr>
            <a:r>
              <a:rPr lang="en-US" sz="10000" dirty="0"/>
              <a:t>JavaScript global variable</a:t>
            </a:r>
          </a:p>
          <a:p>
            <a:pPr marL="0" indent="0">
              <a:buNone/>
            </a:pPr>
            <a:endParaRPr lang="en-US" sz="6000" dirty="0" smtClean="0"/>
          </a:p>
          <a:p>
            <a:pPr marL="0" indent="0">
              <a:buNone/>
            </a:pPr>
            <a:r>
              <a:rPr lang="en-US" sz="6000" dirty="0" smtClean="0"/>
              <a:t>A </a:t>
            </a:r>
            <a:r>
              <a:rPr lang="en-US" sz="6000" dirty="0"/>
              <a:t>JavaScript global variable is accessible from any function. A variable i.e. declared outside the function or declared with window object is known as global variable. For example:</a:t>
            </a:r>
          </a:p>
          <a:p>
            <a:pPr marL="0" indent="0">
              <a:buNone/>
            </a:pPr>
            <a:r>
              <a:rPr lang="en-US" sz="6000" dirty="0" smtClean="0"/>
              <a:t>&lt;</a:t>
            </a:r>
            <a:r>
              <a:rPr lang="en-US" sz="6000" dirty="0"/>
              <a:t>script&gt;  </a:t>
            </a:r>
          </a:p>
          <a:p>
            <a:pPr marL="0" indent="0">
              <a:buNone/>
            </a:pPr>
            <a:r>
              <a:rPr lang="en-US" sz="6000" dirty="0" err="1"/>
              <a:t>var</a:t>
            </a:r>
            <a:r>
              <a:rPr lang="en-US" sz="6000" dirty="0"/>
              <a:t> data=200;//</a:t>
            </a:r>
            <a:r>
              <a:rPr lang="en-US" sz="6000" dirty="0" err="1"/>
              <a:t>gloabal</a:t>
            </a:r>
            <a:r>
              <a:rPr lang="en-US" sz="6000" dirty="0"/>
              <a:t> variable  </a:t>
            </a:r>
          </a:p>
          <a:p>
            <a:pPr marL="0" indent="0">
              <a:buNone/>
            </a:pPr>
            <a:r>
              <a:rPr lang="en-US" sz="6000" dirty="0"/>
              <a:t>function a(){  </a:t>
            </a:r>
          </a:p>
          <a:p>
            <a:pPr marL="0" indent="0">
              <a:buNone/>
            </a:pPr>
            <a:r>
              <a:rPr lang="en-US" sz="6000" dirty="0" err="1"/>
              <a:t>document.writeln</a:t>
            </a:r>
            <a:r>
              <a:rPr lang="en-US" sz="6000" dirty="0"/>
              <a:t>(data);  </a:t>
            </a:r>
          </a:p>
          <a:p>
            <a:pPr marL="0" indent="0">
              <a:buNone/>
            </a:pPr>
            <a:r>
              <a:rPr lang="en-US" sz="6000" dirty="0"/>
              <a:t>}  </a:t>
            </a:r>
          </a:p>
          <a:p>
            <a:pPr marL="0" indent="0">
              <a:buNone/>
            </a:pPr>
            <a:r>
              <a:rPr lang="en-US" sz="6000" dirty="0"/>
              <a:t>function b(){  </a:t>
            </a:r>
          </a:p>
          <a:p>
            <a:pPr marL="0" indent="0">
              <a:buNone/>
            </a:pPr>
            <a:r>
              <a:rPr lang="en-US" sz="6000" dirty="0" err="1"/>
              <a:t>document.writeln</a:t>
            </a:r>
            <a:r>
              <a:rPr lang="en-US" sz="6000" dirty="0"/>
              <a:t>(data);  </a:t>
            </a:r>
          </a:p>
          <a:p>
            <a:pPr marL="0" indent="0">
              <a:buNone/>
            </a:pPr>
            <a:r>
              <a:rPr lang="en-US" sz="6000" dirty="0"/>
              <a:t>}  </a:t>
            </a:r>
          </a:p>
          <a:p>
            <a:pPr marL="0" indent="0">
              <a:buNone/>
            </a:pPr>
            <a:r>
              <a:rPr lang="en-US" sz="6000" dirty="0"/>
              <a:t>a();//calling JavaScript function  </a:t>
            </a:r>
          </a:p>
          <a:p>
            <a:pPr marL="0" indent="0">
              <a:buNone/>
            </a:pPr>
            <a:r>
              <a:rPr lang="en-US" sz="6000" dirty="0"/>
              <a:t>b();  </a:t>
            </a:r>
          </a:p>
          <a:p>
            <a:pPr marL="0" indent="0">
              <a:buNone/>
            </a:pPr>
            <a:r>
              <a:rPr lang="en-US" sz="6000" dirty="0" smtClean="0"/>
              <a:t>&lt;/script&gt; </a:t>
            </a:r>
            <a:endParaRPr lang="en-US" sz="6000" dirty="0"/>
          </a:p>
        </p:txBody>
      </p:sp>
      <p:sp>
        <p:nvSpPr>
          <p:cNvPr id="5" name="Title 1"/>
          <p:cNvSpPr>
            <a:spLocks noGrp="1"/>
          </p:cNvSpPr>
          <p:nvPr>
            <p:ph type="title"/>
          </p:nvPr>
        </p:nvSpPr>
        <p:spPr>
          <a:xfrm>
            <a:off x="685800" y="329566"/>
            <a:ext cx="12344400" cy="661034"/>
          </a:xfrm>
        </p:spPr>
        <p:txBody>
          <a:bodyPr>
            <a:normAutofit fontScale="90000"/>
          </a:bodyPr>
          <a:lstStyle/>
          <a:p>
            <a:r>
              <a:rPr lang="en-US" dirty="0"/>
              <a:t>JavaScript </a:t>
            </a:r>
            <a:r>
              <a:rPr lang="en-US" dirty="0" smtClean="0"/>
              <a:t>Variable</a:t>
            </a:r>
            <a:endParaRPr lang="en-US" dirty="0"/>
          </a:p>
        </p:txBody>
      </p:sp>
    </p:spTree>
    <p:extLst>
      <p:ext uri="{BB962C8B-B14F-4D97-AF65-F5344CB8AC3E}">
        <p14:creationId xmlns:p14="http://schemas.microsoft.com/office/powerpoint/2010/main" val="93413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12344400" cy="6132196"/>
          </a:xfrm>
        </p:spPr>
        <p:txBody>
          <a:bodyPr>
            <a:normAutofit fontScale="92500" lnSpcReduction="10000"/>
          </a:bodyPr>
          <a:lstStyle/>
          <a:p>
            <a:pPr marL="0" indent="0">
              <a:buNone/>
            </a:pPr>
            <a:r>
              <a:rPr lang="en-US" sz="4300" dirty="0"/>
              <a:t>Declaring JavaScript global variable within function</a:t>
            </a:r>
          </a:p>
          <a:p>
            <a:pPr marL="0" indent="0">
              <a:buNone/>
            </a:pPr>
            <a:r>
              <a:rPr lang="en-US" sz="2400" dirty="0" smtClean="0"/>
              <a:t>To </a:t>
            </a:r>
            <a:r>
              <a:rPr lang="en-US" sz="2400" dirty="0"/>
              <a:t>declare JavaScript global variables inside function, you need to use </a:t>
            </a:r>
            <a:r>
              <a:rPr lang="en-US" sz="2400" b="1" dirty="0"/>
              <a:t>window object</a:t>
            </a:r>
            <a:r>
              <a:rPr lang="en-US" sz="2400" dirty="0"/>
              <a:t>. For example:</a:t>
            </a:r>
          </a:p>
          <a:p>
            <a:pPr marL="0" indent="0">
              <a:buNone/>
            </a:pPr>
            <a:r>
              <a:rPr lang="en-US" sz="2400" dirty="0"/>
              <a:t>function m(){  </a:t>
            </a:r>
          </a:p>
          <a:p>
            <a:pPr marL="0" indent="0">
              <a:buNone/>
            </a:pPr>
            <a:r>
              <a:rPr lang="en-US" sz="2400" dirty="0" err="1" smtClean="0"/>
              <a:t>window.value</a:t>
            </a:r>
            <a:r>
              <a:rPr lang="en-US" sz="2400" dirty="0" smtClean="0"/>
              <a:t>=100</a:t>
            </a:r>
            <a:r>
              <a:rPr lang="en-US" sz="2400" dirty="0"/>
              <a:t>;//declaring global variable by window object  </a:t>
            </a:r>
          </a:p>
          <a:p>
            <a:pPr marL="0" indent="0">
              <a:buNone/>
            </a:pPr>
            <a:r>
              <a:rPr lang="en-US" sz="2400" dirty="0"/>
              <a:t>}  </a:t>
            </a:r>
          </a:p>
          <a:p>
            <a:pPr marL="0" indent="0">
              <a:buNone/>
            </a:pPr>
            <a:r>
              <a:rPr lang="en-US" sz="2400" dirty="0"/>
              <a:t>function n(){  </a:t>
            </a:r>
          </a:p>
          <a:p>
            <a:pPr marL="0" indent="0">
              <a:buNone/>
            </a:pPr>
            <a:r>
              <a:rPr lang="en-US" sz="2400" dirty="0" smtClean="0"/>
              <a:t>alert(</a:t>
            </a:r>
            <a:r>
              <a:rPr lang="en-US" sz="2400" dirty="0" err="1" smtClean="0"/>
              <a:t>window.value</a:t>
            </a:r>
            <a:r>
              <a:rPr lang="en-US" sz="2400" dirty="0" smtClean="0"/>
              <a:t>);//</a:t>
            </a:r>
            <a:r>
              <a:rPr lang="en-US" sz="2400" dirty="0"/>
              <a:t>accessing global variable from other function  </a:t>
            </a:r>
          </a:p>
          <a:p>
            <a:pPr marL="0" indent="0">
              <a:buNone/>
            </a:pPr>
            <a:r>
              <a:rPr lang="en-US" sz="2400" dirty="0"/>
              <a:t>} </a:t>
            </a:r>
            <a:endParaRPr lang="en-US" sz="2400" dirty="0" smtClean="0"/>
          </a:p>
          <a:p>
            <a:pPr marL="0" indent="0">
              <a:buNone/>
            </a:pPr>
            <a:endParaRPr lang="en-US" sz="2400" dirty="0"/>
          </a:p>
          <a:p>
            <a:pPr marL="0" indent="0">
              <a:buNone/>
            </a:pPr>
            <a:r>
              <a:rPr lang="en-US" sz="4300" dirty="0"/>
              <a:t>Declaring JavaScript global variable </a:t>
            </a:r>
            <a:r>
              <a:rPr lang="en-US" sz="4300" dirty="0" smtClean="0"/>
              <a:t>outside function</a:t>
            </a:r>
            <a:endParaRPr lang="en-US" sz="4300" dirty="0"/>
          </a:p>
          <a:p>
            <a:pPr marL="0" indent="0">
              <a:buNone/>
            </a:pPr>
            <a:r>
              <a:rPr lang="en-US" sz="2600" dirty="0" err="1"/>
              <a:t>var</a:t>
            </a:r>
            <a:r>
              <a:rPr lang="en-US" sz="2600" dirty="0"/>
              <a:t> value=50;  </a:t>
            </a:r>
          </a:p>
          <a:p>
            <a:pPr marL="0" indent="0">
              <a:buNone/>
            </a:pPr>
            <a:r>
              <a:rPr lang="en-US" sz="2600" dirty="0"/>
              <a:t>function a(){  </a:t>
            </a:r>
          </a:p>
          <a:p>
            <a:pPr marL="0" indent="0">
              <a:buNone/>
            </a:pPr>
            <a:r>
              <a:rPr lang="en-US" sz="2600" dirty="0"/>
              <a:t>alert(</a:t>
            </a:r>
            <a:r>
              <a:rPr lang="en-US" sz="2600" dirty="0" err="1"/>
              <a:t>window.value</a:t>
            </a:r>
            <a:r>
              <a:rPr lang="en-US" sz="2600" dirty="0"/>
              <a:t>);//accessing global variable   </a:t>
            </a:r>
          </a:p>
          <a:p>
            <a:pPr marL="0" indent="0">
              <a:buNone/>
            </a:pPr>
            <a:r>
              <a:rPr lang="en-US" sz="2600" dirty="0"/>
              <a:t>} </a:t>
            </a:r>
          </a:p>
          <a:p>
            <a:pPr marL="0" indent="0">
              <a:buNone/>
            </a:pPr>
            <a:endParaRPr lang="en-US" sz="2600" dirty="0"/>
          </a:p>
        </p:txBody>
      </p:sp>
      <p:sp>
        <p:nvSpPr>
          <p:cNvPr id="5" name="Title 1"/>
          <p:cNvSpPr>
            <a:spLocks noGrp="1"/>
          </p:cNvSpPr>
          <p:nvPr>
            <p:ph type="title"/>
          </p:nvPr>
        </p:nvSpPr>
        <p:spPr>
          <a:xfrm>
            <a:off x="685800" y="329566"/>
            <a:ext cx="12344400" cy="661034"/>
          </a:xfrm>
        </p:spPr>
        <p:txBody>
          <a:bodyPr>
            <a:normAutofit fontScale="90000"/>
          </a:bodyPr>
          <a:lstStyle/>
          <a:p>
            <a:r>
              <a:rPr lang="en-US" dirty="0"/>
              <a:t>JavaScript </a:t>
            </a:r>
            <a:r>
              <a:rPr lang="en-US" dirty="0" smtClean="0"/>
              <a:t>Variable</a:t>
            </a:r>
            <a:endParaRPr lang="en-US" dirty="0"/>
          </a:p>
        </p:txBody>
      </p:sp>
    </p:spTree>
    <p:extLst>
      <p:ext uri="{BB962C8B-B14F-4D97-AF65-F5344CB8AC3E}">
        <p14:creationId xmlns:p14="http://schemas.microsoft.com/office/powerpoint/2010/main" val="391889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89634"/>
          </a:xfrm>
        </p:spPr>
        <p:txBody>
          <a:bodyPr>
            <a:normAutofit fontScale="90000"/>
          </a:bodyPr>
          <a:lstStyle/>
          <a:p>
            <a:r>
              <a:rPr lang="en-US" dirty="0" err="1"/>
              <a:t>Javascript</a:t>
            </a:r>
            <a:r>
              <a:rPr lang="en-US" dirty="0"/>
              <a:t> Data </a:t>
            </a:r>
            <a:r>
              <a:rPr lang="en-US" dirty="0" smtClean="0"/>
              <a:t>Types</a:t>
            </a:r>
            <a:endParaRPr lang="en-US" dirty="0"/>
          </a:p>
        </p:txBody>
      </p:sp>
      <p:sp>
        <p:nvSpPr>
          <p:cNvPr id="3" name="Content Placeholder 2"/>
          <p:cNvSpPr>
            <a:spLocks noGrp="1"/>
          </p:cNvSpPr>
          <p:nvPr>
            <p:ph idx="1"/>
          </p:nvPr>
        </p:nvSpPr>
        <p:spPr>
          <a:xfrm>
            <a:off x="685800" y="1752600"/>
            <a:ext cx="12344400" cy="6004560"/>
          </a:xfrm>
        </p:spPr>
        <p:txBody>
          <a:bodyPr>
            <a:normAutofit fontScale="70000" lnSpcReduction="20000"/>
          </a:bodyPr>
          <a:lstStyle/>
          <a:p>
            <a:pPr marL="0" indent="0">
              <a:buNone/>
            </a:pPr>
            <a:r>
              <a:rPr lang="en-US" dirty="0" smtClean="0"/>
              <a:t>JavaScript </a:t>
            </a:r>
            <a:r>
              <a:rPr lang="en-US" dirty="0"/>
              <a:t>provides different data types to hold different types of values. </a:t>
            </a:r>
            <a:endParaRPr lang="en-US" dirty="0" smtClean="0"/>
          </a:p>
          <a:p>
            <a:pPr marL="0" indent="0">
              <a:buNone/>
            </a:pPr>
            <a:endParaRPr lang="en-US" dirty="0"/>
          </a:p>
          <a:p>
            <a:pPr marL="0" indent="0">
              <a:buNone/>
            </a:pPr>
            <a:r>
              <a:rPr lang="en-US" dirty="0" smtClean="0"/>
              <a:t>There </a:t>
            </a:r>
            <a:r>
              <a:rPr lang="en-US" dirty="0"/>
              <a:t>are two types of data types in JavaScript.</a:t>
            </a:r>
          </a:p>
          <a:p>
            <a:pPr marL="742950" indent="-742950">
              <a:buFont typeface="+mj-lt"/>
              <a:buAutoNum type="arabicPeriod"/>
            </a:pPr>
            <a:r>
              <a:rPr lang="en-US" dirty="0" smtClean="0"/>
              <a:t>Primitive </a:t>
            </a:r>
            <a:r>
              <a:rPr lang="en-US" dirty="0"/>
              <a:t>data type</a:t>
            </a:r>
          </a:p>
          <a:p>
            <a:pPr marL="742950" indent="-742950">
              <a:buFont typeface="+mj-lt"/>
              <a:buAutoNum type="arabicPeriod"/>
            </a:pPr>
            <a:r>
              <a:rPr lang="en-US" dirty="0"/>
              <a:t>Non-primitive (reference) data type</a:t>
            </a:r>
          </a:p>
          <a:p>
            <a:pPr marL="0" indent="0">
              <a:buNone/>
            </a:pPr>
            <a:r>
              <a:rPr lang="en-US" dirty="0"/>
              <a:t>JavaScript is a dynamic type language, means you don't need to specify type of the variable because it is dynamically used by JavaScript engine. You need to use </a:t>
            </a:r>
            <a:r>
              <a:rPr lang="en-US" dirty="0" err="1"/>
              <a:t>var</a:t>
            </a:r>
            <a:r>
              <a:rPr lang="en-US" dirty="0"/>
              <a:t> here to specify the data type. It can hold any type of values such as numbers, strings etc. For example:</a:t>
            </a:r>
          </a:p>
          <a:p>
            <a:pPr marL="0" indent="0">
              <a:buNone/>
            </a:pPr>
            <a:endParaRPr lang="en-US" dirty="0"/>
          </a:p>
          <a:p>
            <a:pPr marL="0" indent="0">
              <a:buNone/>
            </a:pPr>
            <a:r>
              <a:rPr lang="en-US" dirty="0" err="1" smtClean="0"/>
              <a:t>var</a:t>
            </a:r>
            <a:r>
              <a:rPr lang="en-US" dirty="0" smtClean="0"/>
              <a:t> </a:t>
            </a:r>
            <a:r>
              <a:rPr lang="en-US" dirty="0"/>
              <a:t>a=40;//holding number  </a:t>
            </a:r>
          </a:p>
          <a:p>
            <a:pPr marL="0" indent="0">
              <a:buNone/>
            </a:pPr>
            <a:r>
              <a:rPr lang="en-US" dirty="0" err="1"/>
              <a:t>var</a:t>
            </a:r>
            <a:r>
              <a:rPr lang="en-US" dirty="0"/>
              <a:t> b="Rahul";//holding string</a:t>
            </a:r>
          </a:p>
        </p:txBody>
      </p:sp>
    </p:spTree>
    <p:extLst>
      <p:ext uri="{BB962C8B-B14F-4D97-AF65-F5344CB8AC3E}">
        <p14:creationId xmlns:p14="http://schemas.microsoft.com/office/powerpoint/2010/main" val="102844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965834"/>
          </a:xfrm>
        </p:spPr>
        <p:txBody>
          <a:bodyPr>
            <a:normAutofit fontScale="90000"/>
          </a:bodyPr>
          <a:lstStyle/>
          <a:p>
            <a:r>
              <a:rPr lang="en-US" dirty="0"/>
              <a:t>JavaScript primitive data </a:t>
            </a:r>
            <a:r>
              <a:rPr lang="en-US" dirty="0" smtClean="0"/>
              <a:t>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4234376"/>
              </p:ext>
            </p:extLst>
          </p:nvPr>
        </p:nvGraphicFramePr>
        <p:xfrm>
          <a:off x="1371599" y="2722562"/>
          <a:ext cx="11574464" cy="3602038"/>
        </p:xfrm>
        <a:graphic>
          <a:graphicData uri="http://schemas.openxmlformats.org/drawingml/2006/table">
            <a:tbl>
              <a:tblPr/>
              <a:tblGrid>
                <a:gridCol w="2057401"/>
                <a:gridCol w="9517063"/>
              </a:tblGrid>
              <a:tr h="463153">
                <a:tc>
                  <a:txBody>
                    <a:bodyPr/>
                    <a:lstStyle/>
                    <a:p>
                      <a:pPr algn="l" fontAlgn="t"/>
                      <a:r>
                        <a:rPr lang="en-US" sz="2400" dirty="0">
                          <a:solidFill>
                            <a:srgbClr val="000000"/>
                          </a:solidFill>
                          <a:effectLst/>
                          <a:latin typeface="times new roman"/>
                        </a:rPr>
                        <a:t>Data Type</a:t>
                      </a:r>
                    </a:p>
                  </a:txBody>
                  <a:tcPr marL="44821" marR="44821" marT="44821" marB="44821">
                    <a:lnL w="7620" cap="flat" cmpd="sng" algn="ctr">
                      <a:solidFill>
                        <a:srgbClr val="20D0EE"/>
                      </a:solidFill>
                      <a:prstDash val="solid"/>
                      <a:round/>
                      <a:headEnd type="none" w="med" len="med"/>
                      <a:tailEnd type="none" w="med" len="med"/>
                    </a:lnL>
                    <a:lnR w="7620" cap="flat" cmpd="sng" algn="ctr">
                      <a:solidFill>
                        <a:srgbClr val="20D0EE"/>
                      </a:solidFill>
                      <a:prstDash val="solid"/>
                      <a:round/>
                      <a:headEnd type="none" w="med" len="med"/>
                      <a:tailEnd type="none" w="med" len="med"/>
                    </a:lnR>
                    <a:lnT w="7620" cap="flat" cmpd="sng" algn="ctr">
                      <a:solidFill>
                        <a:srgbClr val="20D0E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Description</a:t>
                      </a:r>
                    </a:p>
                  </a:txBody>
                  <a:tcPr marL="44821" marR="44821" marT="44821" marB="44821">
                    <a:lnL w="7620" cap="flat" cmpd="sng" algn="ctr">
                      <a:solidFill>
                        <a:srgbClr val="20D0EE"/>
                      </a:solidFill>
                      <a:prstDash val="solid"/>
                      <a:round/>
                      <a:headEnd type="none" w="med" len="med"/>
                      <a:tailEnd type="none" w="med" len="med"/>
                    </a:lnL>
                    <a:lnR w="7620" cap="flat" cmpd="sng" algn="ctr">
                      <a:solidFill>
                        <a:srgbClr val="20D0EE"/>
                      </a:solidFill>
                      <a:prstDash val="solid"/>
                      <a:round/>
                      <a:headEnd type="none" w="med" len="med"/>
                      <a:tailEnd type="none" w="med" len="med"/>
                    </a:lnR>
                    <a:lnT w="7620" cap="flat" cmpd="sng" algn="ctr">
                      <a:solidFill>
                        <a:srgbClr val="20D0E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700485">
                <a:tc>
                  <a:txBody>
                    <a:bodyPr/>
                    <a:lstStyle/>
                    <a:p>
                      <a:pPr algn="just" fontAlgn="t"/>
                      <a:r>
                        <a:rPr lang="en-US" sz="2400">
                          <a:solidFill>
                            <a:srgbClr val="333333"/>
                          </a:solidFill>
                          <a:effectLst/>
                          <a:latin typeface="inter-regular"/>
                        </a:rPr>
                        <a:t>String</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represents sequence of characters e.g. "hello"</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09600">
                <a:tc>
                  <a:txBody>
                    <a:bodyPr/>
                    <a:lstStyle/>
                    <a:p>
                      <a:pPr algn="just" fontAlgn="t"/>
                      <a:r>
                        <a:rPr lang="en-US" sz="2400">
                          <a:solidFill>
                            <a:srgbClr val="333333"/>
                          </a:solidFill>
                          <a:effectLst/>
                          <a:latin typeface="inter-regular"/>
                        </a:rPr>
                        <a:t>Number</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represents numeric values e.g. 100</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33400">
                <a:tc>
                  <a:txBody>
                    <a:bodyPr/>
                    <a:lstStyle/>
                    <a:p>
                      <a:pPr algn="just" fontAlgn="t"/>
                      <a:r>
                        <a:rPr lang="en-US" sz="2400">
                          <a:solidFill>
                            <a:srgbClr val="333333"/>
                          </a:solidFill>
                          <a:effectLst/>
                          <a:latin typeface="inter-regular"/>
                        </a:rPr>
                        <a:t>Boolean</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represents </a:t>
                      </a:r>
                      <a:r>
                        <a:rPr lang="en-US" sz="2400" dirty="0" err="1">
                          <a:solidFill>
                            <a:srgbClr val="333333"/>
                          </a:solidFill>
                          <a:effectLst/>
                          <a:latin typeface="inter-regular"/>
                        </a:rPr>
                        <a:t>boolean</a:t>
                      </a:r>
                      <a:r>
                        <a:rPr lang="en-US" sz="2400" dirty="0">
                          <a:solidFill>
                            <a:srgbClr val="333333"/>
                          </a:solidFill>
                          <a:effectLst/>
                          <a:latin typeface="inter-regular"/>
                        </a:rPr>
                        <a:t> value either false or true</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85800">
                <a:tc>
                  <a:txBody>
                    <a:bodyPr/>
                    <a:lstStyle/>
                    <a:p>
                      <a:pPr algn="just" fontAlgn="t"/>
                      <a:r>
                        <a:rPr lang="en-US" sz="2400">
                          <a:solidFill>
                            <a:srgbClr val="333333"/>
                          </a:solidFill>
                          <a:effectLst/>
                          <a:latin typeface="inter-regular"/>
                        </a:rPr>
                        <a:t>Undefined</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represents undefined value</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609600">
                <a:tc>
                  <a:txBody>
                    <a:bodyPr/>
                    <a:lstStyle/>
                    <a:p>
                      <a:pPr algn="just" fontAlgn="t"/>
                      <a:r>
                        <a:rPr lang="en-US" sz="2400">
                          <a:solidFill>
                            <a:srgbClr val="333333"/>
                          </a:solidFill>
                          <a:effectLst/>
                          <a:latin typeface="inter-regular"/>
                        </a:rPr>
                        <a:t>Null</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represents null i.e. no value at all</a:t>
                      </a:r>
                    </a:p>
                  </a:txBody>
                  <a:tcPr marL="29881" marR="29881" marT="29881" marB="298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295400" y="1918642"/>
            <a:ext cx="1082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333333"/>
                </a:solidFill>
                <a:effectLst/>
                <a:latin typeface="inter-regular"/>
                <a:cs typeface="Arial" pitchFamily="34" charset="0"/>
              </a:rPr>
              <a:t>There are five types of primitive data types in JavaScript. They are as follows:</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7109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pPr lvl="0"/>
            <a:r>
              <a:rPr lang="en-US" dirty="0">
                <a:solidFill>
                  <a:srgbClr val="610B38"/>
                </a:solidFill>
                <a:latin typeface="erdana"/>
                <a:cs typeface="Arial" pitchFamily="34" charset="0"/>
              </a:rPr>
              <a:t>JavaScript non-primitive data </a:t>
            </a:r>
            <a:r>
              <a:rPr lang="en-US" dirty="0" smtClean="0">
                <a:solidFill>
                  <a:srgbClr val="610B38"/>
                </a:solidFill>
                <a:latin typeface="erdana"/>
                <a:cs typeface="Arial" pitchFamily="34" charset="0"/>
              </a:rPr>
              <a:t>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0556599"/>
              </p:ext>
            </p:extLst>
          </p:nvPr>
        </p:nvGraphicFramePr>
        <p:xfrm>
          <a:off x="984250" y="3276600"/>
          <a:ext cx="11283950" cy="2617045"/>
        </p:xfrm>
        <a:graphic>
          <a:graphicData uri="http://schemas.openxmlformats.org/drawingml/2006/table">
            <a:tbl>
              <a:tblPr/>
              <a:tblGrid>
                <a:gridCol w="2236132"/>
                <a:gridCol w="9047818"/>
              </a:tblGrid>
              <a:tr h="730395">
                <a:tc>
                  <a:txBody>
                    <a:bodyPr/>
                    <a:lstStyle/>
                    <a:p>
                      <a:pPr algn="l" fontAlgn="t"/>
                      <a:r>
                        <a:rPr lang="en-US" sz="2400" dirty="0">
                          <a:solidFill>
                            <a:srgbClr val="000000"/>
                          </a:solidFill>
                          <a:effectLst/>
                          <a:latin typeface="+mn-lt"/>
                        </a:rPr>
                        <a:t>Data Type</a:t>
                      </a:r>
                    </a:p>
                  </a:txBody>
                  <a:tcPr marL="70683" marR="70683" marT="70683" marB="70683">
                    <a:lnL w="7620" cap="flat" cmpd="sng" algn="ctr">
                      <a:solidFill>
                        <a:srgbClr val="3007C1"/>
                      </a:solidFill>
                      <a:prstDash val="solid"/>
                      <a:round/>
                      <a:headEnd type="none" w="med" len="med"/>
                      <a:tailEnd type="none" w="med" len="med"/>
                    </a:lnL>
                    <a:lnR w="7620" cap="flat" cmpd="sng" algn="ctr">
                      <a:solidFill>
                        <a:srgbClr val="3007C1"/>
                      </a:solidFill>
                      <a:prstDash val="solid"/>
                      <a:round/>
                      <a:headEnd type="none" w="med" len="med"/>
                      <a:tailEnd type="none" w="med" len="med"/>
                    </a:lnR>
                    <a:lnT w="7620" cap="flat" cmpd="sng" algn="ctr">
                      <a:solidFill>
                        <a:srgbClr val="3007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mn-lt"/>
                        </a:rPr>
                        <a:t>Description</a:t>
                      </a:r>
                    </a:p>
                  </a:txBody>
                  <a:tcPr marL="70683" marR="70683" marT="70683" marB="70683">
                    <a:lnL w="7620" cap="flat" cmpd="sng" algn="ctr">
                      <a:solidFill>
                        <a:srgbClr val="3007C1"/>
                      </a:solidFill>
                      <a:prstDash val="solid"/>
                      <a:round/>
                      <a:headEnd type="none" w="med" len="med"/>
                      <a:tailEnd type="none" w="med" len="med"/>
                    </a:lnL>
                    <a:lnR w="7620" cap="flat" cmpd="sng" algn="ctr">
                      <a:solidFill>
                        <a:srgbClr val="3007C1"/>
                      </a:solidFill>
                      <a:prstDash val="solid"/>
                      <a:round/>
                      <a:headEnd type="none" w="med" len="med"/>
                      <a:tailEnd type="none" w="med" len="med"/>
                    </a:lnR>
                    <a:lnT w="7620" cap="flat" cmpd="sng" algn="ctr">
                      <a:solidFill>
                        <a:srgbClr val="3007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661842">
                <a:tc>
                  <a:txBody>
                    <a:bodyPr/>
                    <a:lstStyle/>
                    <a:p>
                      <a:pPr algn="just" fontAlgn="t"/>
                      <a:r>
                        <a:rPr lang="en-US" sz="2400">
                          <a:solidFill>
                            <a:srgbClr val="333333"/>
                          </a:solidFill>
                          <a:effectLst/>
                          <a:latin typeface="+mn-lt"/>
                        </a:rPr>
                        <a:t>Object</a:t>
                      </a:r>
                    </a:p>
                  </a:txBody>
                  <a:tcPr marL="47122" marR="47122" marT="47122" marB="471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mn-lt"/>
                        </a:rPr>
                        <a:t>represents instance through which we can access members</a:t>
                      </a:r>
                    </a:p>
                  </a:txBody>
                  <a:tcPr marL="47122" marR="47122" marT="47122" marB="471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88604">
                <a:tc>
                  <a:txBody>
                    <a:bodyPr/>
                    <a:lstStyle/>
                    <a:p>
                      <a:pPr algn="just" fontAlgn="t"/>
                      <a:r>
                        <a:rPr lang="en-US" sz="2400">
                          <a:solidFill>
                            <a:srgbClr val="333333"/>
                          </a:solidFill>
                          <a:effectLst/>
                          <a:latin typeface="+mn-lt"/>
                        </a:rPr>
                        <a:t>Array</a:t>
                      </a:r>
                    </a:p>
                  </a:txBody>
                  <a:tcPr marL="47122" marR="47122" marT="47122" marB="471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mn-lt"/>
                        </a:rPr>
                        <a:t>represents group of similar values</a:t>
                      </a:r>
                    </a:p>
                  </a:txBody>
                  <a:tcPr marL="47122" marR="47122" marT="47122" marB="471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36204">
                <a:tc>
                  <a:txBody>
                    <a:bodyPr/>
                    <a:lstStyle/>
                    <a:p>
                      <a:pPr algn="just" fontAlgn="t"/>
                      <a:r>
                        <a:rPr lang="en-US" sz="2400">
                          <a:solidFill>
                            <a:srgbClr val="333333"/>
                          </a:solidFill>
                          <a:effectLst/>
                          <a:latin typeface="+mn-lt"/>
                        </a:rPr>
                        <a:t>RegExp</a:t>
                      </a:r>
                    </a:p>
                  </a:txBody>
                  <a:tcPr marL="47122" marR="47122" marT="47122" marB="471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mn-lt"/>
                        </a:rPr>
                        <a:t>represents regular expression</a:t>
                      </a:r>
                    </a:p>
                  </a:txBody>
                  <a:tcPr marL="47122" marR="47122" marT="47122" marB="471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838200" y="1981200"/>
            <a:ext cx="10210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mj-lt"/>
                <a:cs typeface="Arial" pitchFamily="34" charset="0"/>
              </a:rPr>
              <a:t>The non-primitive data types are as follows:</a:t>
            </a:r>
            <a:r>
              <a:rPr kumimoji="0" lang="en-US" sz="2400" b="0" i="0" u="none" strike="noStrike" cap="none" normalizeH="0" baseline="0" dirty="0" smtClean="0">
                <a:ln>
                  <a:noFill/>
                </a:ln>
                <a:solidFill>
                  <a:srgbClr val="FFFFFF"/>
                </a:solidFill>
                <a:effectLst/>
                <a:latin typeface="+mj-lt"/>
                <a:cs typeface="Times New Roman" pitchFamily="18" charset="0"/>
              </a:rPr>
              <a:t> down at the Metropolitan Police</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40124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737234"/>
          </a:xfrm>
        </p:spPr>
        <p:txBody>
          <a:bodyPr>
            <a:normAutofit fontScale="90000"/>
          </a:bodyPr>
          <a:lstStyle/>
          <a:p>
            <a:r>
              <a:rPr lang="en-US" dirty="0"/>
              <a:t>JavaScript </a:t>
            </a:r>
            <a:r>
              <a:rPr lang="en-US" dirty="0" smtClean="0"/>
              <a:t>Operators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JavaScript </a:t>
            </a:r>
            <a:r>
              <a:rPr lang="en-US" dirty="0"/>
              <a:t>operators are symbols that are used to perform operations on operands. There are following types of operators in JavaScript.</a:t>
            </a:r>
          </a:p>
          <a:p>
            <a:pPr marL="742950" indent="-742950">
              <a:buFont typeface="+mj-lt"/>
              <a:buAutoNum type="arabicPeriod"/>
            </a:pPr>
            <a:r>
              <a:rPr lang="en-US" dirty="0"/>
              <a:t>Arithmetic Operators</a:t>
            </a:r>
          </a:p>
          <a:p>
            <a:pPr marL="742950" indent="-742950">
              <a:buFont typeface="+mj-lt"/>
              <a:buAutoNum type="arabicPeriod"/>
            </a:pPr>
            <a:r>
              <a:rPr lang="en-US" dirty="0"/>
              <a:t>Comparison (Relational) Operators</a:t>
            </a:r>
          </a:p>
          <a:p>
            <a:pPr marL="742950" indent="-742950">
              <a:buFont typeface="+mj-lt"/>
              <a:buAutoNum type="arabicPeriod"/>
            </a:pPr>
            <a:r>
              <a:rPr lang="en-US" dirty="0"/>
              <a:t>Bitwise Operators</a:t>
            </a:r>
          </a:p>
          <a:p>
            <a:pPr marL="742950" indent="-742950">
              <a:buFont typeface="+mj-lt"/>
              <a:buAutoNum type="arabicPeriod"/>
            </a:pPr>
            <a:r>
              <a:rPr lang="en-US" dirty="0"/>
              <a:t>Logical Operators</a:t>
            </a:r>
          </a:p>
          <a:p>
            <a:pPr marL="742950" indent="-742950">
              <a:buFont typeface="+mj-lt"/>
              <a:buAutoNum type="arabicPeriod"/>
            </a:pPr>
            <a:r>
              <a:rPr lang="en-US" dirty="0"/>
              <a:t>Assignment Operators</a:t>
            </a:r>
          </a:p>
          <a:p>
            <a:pPr marL="742950" indent="-742950">
              <a:buFont typeface="+mj-lt"/>
              <a:buAutoNum type="arabicPeriod"/>
            </a:pPr>
            <a:r>
              <a:rPr lang="en-US" dirty="0"/>
              <a:t>Special Operators</a:t>
            </a:r>
          </a:p>
          <a:p>
            <a:pPr marL="0" indent="0">
              <a:buNone/>
            </a:pPr>
            <a:endParaRPr lang="en-US" dirty="0"/>
          </a:p>
        </p:txBody>
      </p:sp>
    </p:spTree>
    <p:extLst>
      <p:ext uri="{BB962C8B-B14F-4D97-AF65-F5344CB8AC3E}">
        <p14:creationId xmlns:p14="http://schemas.microsoft.com/office/powerpoint/2010/main" val="382140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dirty="0"/>
              <a:t>JavaScript Arithmetic </a:t>
            </a:r>
            <a:r>
              <a:rPr lang="en-US" dirty="0" smtClean="0"/>
              <a:t>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Arithmetic </a:t>
            </a:r>
            <a:r>
              <a:rPr lang="en-US" sz="2400" dirty="0"/>
              <a:t>operators are used to perform arithmetic operations on the operands. The following operators are known as JavaScript arithmetic operators.</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58729014"/>
              </p:ext>
            </p:extLst>
          </p:nvPr>
        </p:nvGraphicFramePr>
        <p:xfrm>
          <a:off x="1143000" y="3027365"/>
          <a:ext cx="10210800" cy="4111998"/>
        </p:xfrm>
        <a:graphic>
          <a:graphicData uri="http://schemas.openxmlformats.org/drawingml/2006/table">
            <a:tbl>
              <a:tblPr/>
              <a:tblGrid>
                <a:gridCol w="1981200"/>
                <a:gridCol w="3505200"/>
                <a:gridCol w="4724400"/>
              </a:tblGrid>
              <a:tr h="546035">
                <a:tc>
                  <a:txBody>
                    <a:bodyPr/>
                    <a:lstStyle/>
                    <a:p>
                      <a:pPr algn="l" fontAlgn="t"/>
                      <a:r>
                        <a:rPr lang="en-US" sz="2400" b="1">
                          <a:solidFill>
                            <a:srgbClr val="000000"/>
                          </a:solidFill>
                          <a:effectLst/>
                          <a:latin typeface="times new roman"/>
                        </a:rPr>
                        <a:t>Operator</a:t>
                      </a:r>
                    </a:p>
                  </a:txBody>
                  <a:tcPr marL="88546" marR="88546" marT="88546" marB="88546">
                    <a:lnL w="7620" cap="flat" cmpd="sng" algn="ctr">
                      <a:solidFill>
                        <a:srgbClr val="50F136"/>
                      </a:solidFill>
                      <a:prstDash val="solid"/>
                      <a:round/>
                      <a:headEnd type="none" w="med" len="med"/>
                      <a:tailEnd type="none" w="med" len="med"/>
                    </a:lnL>
                    <a:lnR w="7620" cap="flat" cmpd="sng" algn="ctr">
                      <a:solidFill>
                        <a:srgbClr val="50F136"/>
                      </a:solidFill>
                      <a:prstDash val="solid"/>
                      <a:round/>
                      <a:headEnd type="none" w="med" len="med"/>
                      <a:tailEnd type="none" w="med" len="med"/>
                    </a:lnR>
                    <a:lnT w="7620" cap="flat" cmpd="sng" algn="ctr">
                      <a:solidFill>
                        <a:srgbClr val="50F1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b="1">
                          <a:solidFill>
                            <a:srgbClr val="000000"/>
                          </a:solidFill>
                          <a:effectLst/>
                          <a:latin typeface="times new roman"/>
                        </a:rPr>
                        <a:t>Description</a:t>
                      </a:r>
                    </a:p>
                  </a:txBody>
                  <a:tcPr marL="88546" marR="88546" marT="88546" marB="88546">
                    <a:lnL w="7620" cap="flat" cmpd="sng" algn="ctr">
                      <a:solidFill>
                        <a:srgbClr val="50F136"/>
                      </a:solidFill>
                      <a:prstDash val="solid"/>
                      <a:round/>
                      <a:headEnd type="none" w="med" len="med"/>
                      <a:tailEnd type="none" w="med" len="med"/>
                    </a:lnL>
                    <a:lnR w="7620" cap="flat" cmpd="sng" algn="ctr">
                      <a:solidFill>
                        <a:srgbClr val="50F136"/>
                      </a:solidFill>
                      <a:prstDash val="solid"/>
                      <a:round/>
                      <a:headEnd type="none" w="med" len="med"/>
                      <a:tailEnd type="none" w="med" len="med"/>
                    </a:lnR>
                    <a:lnT w="7620" cap="flat" cmpd="sng" algn="ctr">
                      <a:solidFill>
                        <a:srgbClr val="50F1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b="1" dirty="0">
                          <a:solidFill>
                            <a:srgbClr val="000000"/>
                          </a:solidFill>
                          <a:effectLst/>
                          <a:latin typeface="times new roman"/>
                        </a:rPr>
                        <a:t>Example</a:t>
                      </a:r>
                    </a:p>
                  </a:txBody>
                  <a:tcPr marL="88546" marR="88546" marT="88546" marB="88546">
                    <a:lnL w="7620" cap="flat" cmpd="sng" algn="ctr">
                      <a:solidFill>
                        <a:srgbClr val="50F136"/>
                      </a:solidFill>
                      <a:prstDash val="solid"/>
                      <a:round/>
                      <a:headEnd type="none" w="med" len="med"/>
                      <a:tailEnd type="none" w="med" len="med"/>
                    </a:lnL>
                    <a:lnR w="7620" cap="flat" cmpd="sng" algn="ctr">
                      <a:solidFill>
                        <a:srgbClr val="50F136"/>
                      </a:solidFill>
                      <a:prstDash val="solid"/>
                      <a:round/>
                      <a:headEnd type="none" w="med" len="med"/>
                      <a:tailEnd type="none" w="med" len="med"/>
                    </a:lnR>
                    <a:lnT w="7620" cap="flat" cmpd="sng" algn="ctr">
                      <a:solidFill>
                        <a:srgbClr val="50F1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87004">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Addition</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10+20 = 30</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87004">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Subtraction</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20-10 = 10</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87004">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Multiplication</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10*20 = 200</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87004">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Division</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20/10 = 2</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74584">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Modulus (Remainder)</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20%10 = 0</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33400">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Increment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var a=10; a++; Now a = 11</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09963">
                <a:tc>
                  <a:txBody>
                    <a:bodyPr/>
                    <a:lstStyle/>
                    <a:p>
                      <a:pPr algn="just" fontAlgn="t"/>
                      <a:r>
                        <a:rPr lang="en-US" sz="2400">
                          <a:solidFill>
                            <a:srgbClr val="333333"/>
                          </a:solidFill>
                          <a:effectLst/>
                          <a:latin typeface="inter-regular"/>
                        </a:rPr>
                        <a: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Decrement</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err="1">
                          <a:solidFill>
                            <a:srgbClr val="333333"/>
                          </a:solidFill>
                          <a:effectLst/>
                          <a:latin typeface="inter-regular"/>
                        </a:rPr>
                        <a:t>var</a:t>
                      </a:r>
                      <a:r>
                        <a:rPr lang="en-US" sz="2400" dirty="0">
                          <a:solidFill>
                            <a:srgbClr val="333333"/>
                          </a:solidFill>
                          <a:effectLst/>
                          <a:latin typeface="inter-regular"/>
                        </a:rPr>
                        <a:t> a=10; a--; Now a = 9</a:t>
                      </a:r>
                    </a:p>
                  </a:txBody>
                  <a:tcPr marL="59031" marR="59031" marT="59031" marB="590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1875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dirty="0"/>
              <a:t>JavaScript Comparison </a:t>
            </a:r>
            <a:r>
              <a:rPr lang="en-US" dirty="0" smtClean="0"/>
              <a:t>Operators</a:t>
            </a:r>
            <a:endParaRPr lang="en-US" dirty="0"/>
          </a:p>
        </p:txBody>
      </p:sp>
      <p:sp>
        <p:nvSpPr>
          <p:cNvPr id="3" name="Content Placeholder 2"/>
          <p:cNvSpPr>
            <a:spLocks noGrp="1"/>
          </p:cNvSpPr>
          <p:nvPr>
            <p:ph idx="1"/>
          </p:nvPr>
        </p:nvSpPr>
        <p:spPr>
          <a:xfrm>
            <a:off x="685800" y="1731644"/>
            <a:ext cx="12344400" cy="6116956"/>
          </a:xfrm>
        </p:spPr>
        <p:txBody>
          <a:bodyPr/>
          <a:lstStyle/>
          <a:p>
            <a:pPr marL="0" indent="0">
              <a:buNone/>
            </a:pPr>
            <a:r>
              <a:rPr lang="en-US" sz="2400" dirty="0"/>
              <a:t>The JavaScript comparison operator compares the two operands. The comparison operators are as follows:</a:t>
            </a:r>
          </a:p>
          <a:p>
            <a:pPr marL="0" indent="0">
              <a:buNone/>
            </a:pP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1582116"/>
              </p:ext>
            </p:extLst>
          </p:nvPr>
        </p:nvGraphicFramePr>
        <p:xfrm>
          <a:off x="1371602" y="2722564"/>
          <a:ext cx="10972798" cy="4516436"/>
        </p:xfrm>
        <a:graphic>
          <a:graphicData uri="http://schemas.openxmlformats.org/drawingml/2006/table">
            <a:tbl>
              <a:tblPr/>
              <a:tblGrid>
                <a:gridCol w="2471115"/>
                <a:gridCol w="4844084"/>
                <a:gridCol w="3657599"/>
              </a:tblGrid>
              <a:tr h="363620">
                <a:tc>
                  <a:txBody>
                    <a:bodyPr/>
                    <a:lstStyle/>
                    <a:p>
                      <a:pPr algn="l" fontAlgn="t"/>
                      <a:r>
                        <a:rPr lang="en-US" sz="2400" dirty="0">
                          <a:solidFill>
                            <a:srgbClr val="000000"/>
                          </a:solidFill>
                          <a:effectLst/>
                          <a:latin typeface="times new roman"/>
                        </a:rPr>
                        <a:t>Operator</a:t>
                      </a:r>
                    </a:p>
                  </a:txBody>
                  <a:tcPr marL="35189" marR="35189" marT="35189" marB="35189">
                    <a:lnL w="7620" cap="flat" cmpd="sng" algn="ctr">
                      <a:solidFill>
                        <a:srgbClr val="D042C1"/>
                      </a:solidFill>
                      <a:prstDash val="solid"/>
                      <a:round/>
                      <a:headEnd type="none" w="med" len="med"/>
                      <a:tailEnd type="none" w="med" len="med"/>
                    </a:lnL>
                    <a:lnR w="7620" cap="flat" cmpd="sng" algn="ctr">
                      <a:solidFill>
                        <a:srgbClr val="D042C1"/>
                      </a:solidFill>
                      <a:prstDash val="solid"/>
                      <a:round/>
                      <a:headEnd type="none" w="med" len="med"/>
                      <a:tailEnd type="none" w="med" len="med"/>
                    </a:lnR>
                    <a:lnT w="7620" cap="flat" cmpd="sng" algn="ctr">
                      <a:solidFill>
                        <a:srgbClr val="D042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a:rPr>
                        <a:t>Description</a:t>
                      </a:r>
                    </a:p>
                  </a:txBody>
                  <a:tcPr marL="35189" marR="35189" marT="35189" marB="35189">
                    <a:lnL w="7620" cap="flat" cmpd="sng" algn="ctr">
                      <a:solidFill>
                        <a:srgbClr val="D042C1"/>
                      </a:solidFill>
                      <a:prstDash val="solid"/>
                      <a:round/>
                      <a:headEnd type="none" w="med" len="med"/>
                      <a:tailEnd type="none" w="med" len="med"/>
                    </a:lnL>
                    <a:lnR w="7620" cap="flat" cmpd="sng" algn="ctr">
                      <a:solidFill>
                        <a:srgbClr val="D042C1"/>
                      </a:solidFill>
                      <a:prstDash val="solid"/>
                      <a:round/>
                      <a:headEnd type="none" w="med" len="med"/>
                      <a:tailEnd type="none" w="med" len="med"/>
                    </a:lnR>
                    <a:lnT w="7620" cap="flat" cmpd="sng" algn="ctr">
                      <a:solidFill>
                        <a:srgbClr val="D042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Example</a:t>
                      </a:r>
                    </a:p>
                  </a:txBody>
                  <a:tcPr marL="35189" marR="35189" marT="35189" marB="35189">
                    <a:lnL w="7620" cap="flat" cmpd="sng" algn="ctr">
                      <a:solidFill>
                        <a:srgbClr val="D042C1"/>
                      </a:solidFill>
                      <a:prstDash val="solid"/>
                      <a:round/>
                      <a:headEnd type="none" w="med" len="med"/>
                      <a:tailEnd type="none" w="med" len="med"/>
                    </a:lnL>
                    <a:lnR w="7620" cap="flat" cmpd="sng" algn="ctr">
                      <a:solidFill>
                        <a:srgbClr val="D042C1"/>
                      </a:solidFill>
                      <a:prstDash val="solid"/>
                      <a:round/>
                      <a:headEnd type="none" w="med" len="med"/>
                      <a:tailEnd type="none" w="med" len="med"/>
                    </a:lnR>
                    <a:lnT w="7620" cap="flat" cmpd="sng" algn="ctr">
                      <a:solidFill>
                        <a:srgbClr val="D042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86781">
                <a:tc>
                  <a:txBody>
                    <a:bodyPr/>
                    <a:lstStyle/>
                    <a:p>
                      <a:pPr algn="just" fontAlgn="t"/>
                      <a:r>
                        <a:rPr lang="en-US" sz="2400">
                          <a:solidFill>
                            <a:srgbClr val="333333"/>
                          </a:solidFill>
                          <a:effectLst/>
                          <a:latin typeface="inter-regular"/>
                        </a:rPr>
                        <a: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Is equal to</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10==20 = false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21717">
                <a:tc>
                  <a:txBody>
                    <a:bodyPr/>
                    <a:lstStyle/>
                    <a:p>
                      <a:pPr algn="just" fontAlgn="t"/>
                      <a:r>
                        <a:rPr lang="en-US" sz="2400">
                          <a:solidFill>
                            <a:srgbClr val="333333"/>
                          </a:solidFill>
                          <a:effectLst/>
                          <a:latin typeface="inter-regular"/>
                        </a:rPr>
                        <a: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Identical (equal and of same type)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10==20 = false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86781">
                <a:tc>
                  <a:txBody>
                    <a:bodyPr/>
                    <a:lstStyle/>
                    <a:p>
                      <a:pPr algn="just" fontAlgn="t"/>
                      <a:r>
                        <a:rPr lang="en-US" sz="2400">
                          <a:solidFill>
                            <a:srgbClr val="333333"/>
                          </a:solidFill>
                          <a:effectLst/>
                          <a:latin typeface="inter-regular"/>
                        </a:rPr>
                        <a: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Not equal to</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10!=20 = true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86781">
                <a:tc>
                  <a:txBody>
                    <a:bodyPr/>
                    <a:lstStyle/>
                    <a:p>
                      <a:pPr algn="just" fontAlgn="t"/>
                      <a:r>
                        <a:rPr lang="en-US" sz="2400">
                          <a:solidFill>
                            <a:srgbClr val="333333"/>
                          </a:solidFill>
                          <a:effectLst/>
                          <a:latin typeface="inter-regular"/>
                        </a:rPr>
                        <a: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Not Identical</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20!==20 = false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86781">
                <a:tc>
                  <a:txBody>
                    <a:bodyPr/>
                    <a:lstStyle/>
                    <a:p>
                      <a:pPr algn="just" fontAlgn="t"/>
                      <a:r>
                        <a:rPr lang="en-US" sz="2400">
                          <a:solidFill>
                            <a:srgbClr val="333333"/>
                          </a:solidFill>
                          <a:effectLst/>
                          <a:latin typeface="inter-regular"/>
                        </a:rPr>
                        <a:t>&gt;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Greater than</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20&gt;10 = true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20857">
                <a:tc>
                  <a:txBody>
                    <a:bodyPr/>
                    <a:lstStyle/>
                    <a:p>
                      <a:pPr algn="just" fontAlgn="t"/>
                      <a:r>
                        <a:rPr lang="en-US" sz="2400">
                          <a:solidFill>
                            <a:srgbClr val="333333"/>
                          </a:solidFill>
                          <a:effectLst/>
                          <a:latin typeface="inter-regular"/>
                        </a:rPr>
                        <a:t>&gt;=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Greater than or equal to</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20&gt;=10 = true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86781">
                <a:tc>
                  <a:txBody>
                    <a:bodyPr/>
                    <a:lstStyle/>
                    <a:p>
                      <a:pPr algn="just" fontAlgn="t"/>
                      <a:r>
                        <a:rPr lang="en-US" sz="2400">
                          <a:solidFill>
                            <a:srgbClr val="333333"/>
                          </a:solidFill>
                          <a:effectLst/>
                          <a:latin typeface="inter-regular"/>
                        </a:rPr>
                        <a:t>&lt;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Less than</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20&lt;10 = false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03819">
                <a:tc>
                  <a:txBody>
                    <a:bodyPr/>
                    <a:lstStyle/>
                    <a:p>
                      <a:pPr algn="just" fontAlgn="t"/>
                      <a:r>
                        <a:rPr lang="en-US" sz="2400" dirty="0">
                          <a:solidFill>
                            <a:srgbClr val="333333"/>
                          </a:solidFill>
                          <a:effectLst/>
                          <a:latin typeface="inter-regular"/>
                        </a:rPr>
                        <a:t>&lt;=</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Less than or equal to</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20&lt;=10 = false</a:t>
                      </a:r>
                    </a:p>
                  </a:txBody>
                  <a:tcPr marL="23459" marR="23459" marT="23459" marB="2345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7879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89634"/>
          </a:xfrm>
        </p:spPr>
        <p:txBody>
          <a:bodyPr>
            <a:normAutofit fontScale="90000"/>
          </a:bodyPr>
          <a:lstStyle/>
          <a:p>
            <a:r>
              <a:rPr lang="en-US" dirty="0"/>
              <a:t>JavaScript Bitwise </a:t>
            </a:r>
            <a:r>
              <a:rPr lang="en-US" dirty="0" smtClean="0"/>
              <a:t>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bitwise operators perform bitwise operations on operands. The bitwise operators are as follows</a:t>
            </a:r>
            <a:r>
              <a:rPr lang="en-US" sz="2400" dirty="0" smtClean="0"/>
              <a:t>:</a:t>
            </a:r>
          </a:p>
          <a:p>
            <a:pPr marL="0" indent="0">
              <a:buNone/>
            </a:pP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4171789956"/>
              </p:ext>
            </p:extLst>
          </p:nvPr>
        </p:nvGraphicFramePr>
        <p:xfrm>
          <a:off x="1600200" y="3080192"/>
          <a:ext cx="10287000" cy="4616008"/>
        </p:xfrm>
        <a:graphic>
          <a:graphicData uri="http://schemas.openxmlformats.org/drawingml/2006/table">
            <a:tbl>
              <a:tblPr/>
              <a:tblGrid>
                <a:gridCol w="1828800"/>
                <a:gridCol w="3962400"/>
                <a:gridCol w="4495800"/>
              </a:tblGrid>
              <a:tr h="484036">
                <a:tc>
                  <a:txBody>
                    <a:bodyPr/>
                    <a:lstStyle/>
                    <a:p>
                      <a:pPr algn="l" fontAlgn="t"/>
                      <a:r>
                        <a:rPr lang="en-US" sz="2400" dirty="0">
                          <a:solidFill>
                            <a:srgbClr val="000000"/>
                          </a:solidFill>
                          <a:effectLst/>
                          <a:latin typeface="+mn-lt"/>
                        </a:rPr>
                        <a:t>Operator</a:t>
                      </a:r>
                    </a:p>
                  </a:txBody>
                  <a:tcPr marL="36489" marR="36489" marT="36489" marB="36489">
                    <a:lnL w="7620" cap="flat" cmpd="sng" algn="ctr">
                      <a:solidFill>
                        <a:srgbClr val="C0DF7A"/>
                      </a:solidFill>
                      <a:prstDash val="solid"/>
                      <a:round/>
                      <a:headEnd type="none" w="med" len="med"/>
                      <a:tailEnd type="none" w="med" len="med"/>
                    </a:lnL>
                    <a:lnR w="7620" cap="flat" cmpd="sng" algn="ctr">
                      <a:solidFill>
                        <a:srgbClr val="C0DF7A"/>
                      </a:solidFill>
                      <a:prstDash val="solid"/>
                      <a:round/>
                      <a:headEnd type="none" w="med" len="med"/>
                      <a:tailEnd type="none" w="med" len="med"/>
                    </a:lnR>
                    <a:lnT w="7620" cap="flat" cmpd="sng" algn="ctr">
                      <a:solidFill>
                        <a:srgbClr val="C0DF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mn-lt"/>
                        </a:rPr>
                        <a:t>Description</a:t>
                      </a:r>
                    </a:p>
                  </a:txBody>
                  <a:tcPr marL="36489" marR="36489" marT="36489" marB="36489">
                    <a:lnL w="7620" cap="flat" cmpd="sng" algn="ctr">
                      <a:solidFill>
                        <a:srgbClr val="C0DF7A"/>
                      </a:solidFill>
                      <a:prstDash val="solid"/>
                      <a:round/>
                      <a:headEnd type="none" w="med" len="med"/>
                      <a:tailEnd type="none" w="med" len="med"/>
                    </a:lnL>
                    <a:lnR w="7620" cap="flat" cmpd="sng" algn="ctr">
                      <a:solidFill>
                        <a:srgbClr val="C0DF7A"/>
                      </a:solidFill>
                      <a:prstDash val="solid"/>
                      <a:round/>
                      <a:headEnd type="none" w="med" len="med"/>
                      <a:tailEnd type="none" w="med" len="med"/>
                    </a:lnR>
                    <a:lnT w="7620" cap="flat" cmpd="sng" algn="ctr">
                      <a:solidFill>
                        <a:srgbClr val="C0DF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mn-lt"/>
                        </a:rPr>
                        <a:t>Example</a:t>
                      </a:r>
                    </a:p>
                  </a:txBody>
                  <a:tcPr marL="36489" marR="36489" marT="36489" marB="36489">
                    <a:lnL w="7620" cap="flat" cmpd="sng" algn="ctr">
                      <a:solidFill>
                        <a:srgbClr val="C0DF7A"/>
                      </a:solidFill>
                      <a:prstDash val="solid"/>
                      <a:round/>
                      <a:headEnd type="none" w="med" len="med"/>
                      <a:tailEnd type="none" w="med" len="med"/>
                    </a:lnL>
                    <a:lnR w="7620" cap="flat" cmpd="sng" algn="ctr">
                      <a:solidFill>
                        <a:srgbClr val="C0DF7A"/>
                      </a:solidFill>
                      <a:prstDash val="solid"/>
                      <a:round/>
                      <a:headEnd type="none" w="med" len="med"/>
                      <a:tailEnd type="none" w="med" len="med"/>
                    </a:lnR>
                    <a:lnT w="7620" cap="flat" cmpd="sng" algn="ctr">
                      <a:solidFill>
                        <a:srgbClr val="C0DF7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517189">
                <a:tc>
                  <a:txBody>
                    <a:bodyPr/>
                    <a:lstStyle/>
                    <a:p>
                      <a:pPr algn="just" fontAlgn="t"/>
                      <a:r>
                        <a:rPr lang="en-US" sz="2400">
                          <a:solidFill>
                            <a:srgbClr val="333333"/>
                          </a:solidFill>
                          <a:effectLst/>
                          <a:latin typeface="+mn-lt"/>
                        </a:rPr>
                        <a:t>&amp;</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mn-lt"/>
                        </a:rPr>
                        <a:t>Bitwise AND</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sz="2400" dirty="0">
                          <a:solidFill>
                            <a:srgbClr val="333333"/>
                          </a:solidFill>
                          <a:effectLst/>
                          <a:latin typeface="+mn-lt"/>
                        </a:rPr>
                        <a:t>(10==20 &amp; 20==33) = false</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15454">
                <a:tc>
                  <a:txBody>
                    <a:bodyPr/>
                    <a:lstStyle/>
                    <a:p>
                      <a:pPr algn="just" fontAlgn="t"/>
                      <a:r>
                        <a:rPr lang="en-US" sz="2400">
                          <a:solidFill>
                            <a:srgbClr val="333333"/>
                          </a:solidFill>
                          <a:effectLst/>
                          <a:latin typeface="+mn-lt"/>
                        </a:rPr>
                        <a: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mn-lt"/>
                        </a:rPr>
                        <a:t>Bitwise OR</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sz="2400">
                          <a:solidFill>
                            <a:srgbClr val="333333"/>
                          </a:solidFill>
                          <a:effectLst/>
                          <a:latin typeface="+mn-lt"/>
                        </a:rPr>
                        <a:t>(10==20 | 20==33) = false</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23053">
                <a:tc>
                  <a:txBody>
                    <a:bodyPr/>
                    <a:lstStyle/>
                    <a:p>
                      <a:pPr algn="just" fontAlgn="t"/>
                      <a:r>
                        <a:rPr lang="en-US" sz="2400">
                          <a:solidFill>
                            <a:srgbClr val="333333"/>
                          </a:solidFill>
                          <a:effectLst/>
                          <a:latin typeface="+mn-lt"/>
                        </a:rPr>
                        <a: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mn-lt"/>
                        </a:rPr>
                        <a:t>Bitwise XOR</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sz="2400">
                          <a:solidFill>
                            <a:srgbClr val="333333"/>
                          </a:solidFill>
                          <a:effectLst/>
                          <a:latin typeface="+mn-lt"/>
                        </a:rPr>
                        <a:t>(10==20 ^ 20==33) = false</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94979">
                <a:tc>
                  <a:txBody>
                    <a:bodyPr/>
                    <a:lstStyle/>
                    <a:p>
                      <a:pPr algn="just" fontAlgn="t"/>
                      <a:r>
                        <a:rPr lang="en-US" sz="2400">
                          <a:solidFill>
                            <a:srgbClr val="333333"/>
                          </a:solidFill>
                          <a:effectLst/>
                          <a:latin typeface="+mn-lt"/>
                        </a:rPr>
                        <a: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mn-lt"/>
                        </a:rPr>
                        <a:t>Bitwise NOT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mn-lt"/>
                        </a:rPr>
                        <a:t>(~10) = -10</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94979">
                <a:tc>
                  <a:txBody>
                    <a:bodyPr/>
                    <a:lstStyle/>
                    <a:p>
                      <a:pPr algn="just" fontAlgn="t"/>
                      <a:r>
                        <a:rPr lang="en-US" sz="2400">
                          <a:solidFill>
                            <a:srgbClr val="333333"/>
                          </a:solidFill>
                          <a:effectLst/>
                          <a:latin typeface="+mn-lt"/>
                        </a:rPr>
                        <a:t>&lt;&lt;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mn-lt"/>
                        </a:rPr>
                        <a:t>Bitwise Left Shift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mn-lt"/>
                        </a:rPr>
                        <a:t>(10&lt;&lt;2) = 40</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44070">
                <a:tc>
                  <a:txBody>
                    <a:bodyPr/>
                    <a:lstStyle/>
                    <a:p>
                      <a:pPr algn="just" fontAlgn="t"/>
                      <a:r>
                        <a:rPr lang="en-US" sz="2400">
                          <a:solidFill>
                            <a:srgbClr val="333333"/>
                          </a:solidFill>
                          <a:effectLst/>
                          <a:latin typeface="+mn-lt"/>
                        </a:rPr>
                        <a:t>&gt;&gt;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mn-lt"/>
                        </a:rPr>
                        <a:t>Bitwise Right Shift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mn-lt"/>
                        </a:rPr>
                        <a:t>(10&gt;&gt;2) = 2</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942248">
                <a:tc>
                  <a:txBody>
                    <a:bodyPr/>
                    <a:lstStyle/>
                    <a:p>
                      <a:pPr algn="just" fontAlgn="t"/>
                      <a:r>
                        <a:rPr lang="en-US" sz="2400" dirty="0">
                          <a:solidFill>
                            <a:srgbClr val="333333"/>
                          </a:solidFill>
                          <a:effectLst/>
                          <a:latin typeface="+mn-lt"/>
                        </a:rPr>
                        <a:t>&gt;&gt;&gt;</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mn-lt"/>
                        </a:rPr>
                        <a:t>Bitwise Right Shift with Zero</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mn-lt"/>
                        </a:rPr>
                        <a:t>(10&gt;&gt;&gt;2) = 2</a:t>
                      </a:r>
                    </a:p>
                  </a:txBody>
                  <a:tcPr marL="24326" marR="24326" marT="24326" marB="24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6236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5105400" cy="34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737" y="761999"/>
            <a:ext cx="5707063" cy="629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97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737234"/>
          </a:xfrm>
          <a:solidFill>
            <a:schemeClr val="tx2">
              <a:lumMod val="75000"/>
            </a:schemeClr>
          </a:solidFill>
        </p:spPr>
        <p:txBody>
          <a:bodyPr>
            <a:normAutofit/>
          </a:bodyPr>
          <a:lstStyle/>
          <a:p>
            <a:r>
              <a:rPr lang="en-US" sz="4000" dirty="0">
                <a:solidFill>
                  <a:srgbClr val="FFFF00"/>
                </a:solidFill>
              </a:rPr>
              <a:t>JavaScript</a:t>
            </a:r>
          </a:p>
        </p:txBody>
      </p:sp>
      <p:sp>
        <p:nvSpPr>
          <p:cNvPr id="3" name="Content Placeholder 2"/>
          <p:cNvSpPr>
            <a:spLocks noGrp="1"/>
          </p:cNvSpPr>
          <p:nvPr>
            <p:ph idx="1"/>
          </p:nvPr>
        </p:nvSpPr>
        <p:spPr>
          <a:xfrm>
            <a:off x="685800" y="1325880"/>
            <a:ext cx="12344400" cy="5760720"/>
          </a:xfrm>
        </p:spPr>
        <p:txBody>
          <a:bodyPr>
            <a:noAutofit/>
          </a:bodyPr>
          <a:lstStyle/>
          <a:p>
            <a:pPr marL="0" indent="0" algn="just" fontAlgn="base">
              <a:buNone/>
            </a:pPr>
            <a:r>
              <a:rPr lang="en-US" sz="2400" b="1" dirty="0"/>
              <a:t>JavaScript (JS)</a:t>
            </a:r>
            <a:r>
              <a:rPr lang="en-US" sz="2400" dirty="0"/>
              <a:t> is the most popular lightweight, interpreted compiled programming language. It can be used for both </a:t>
            </a:r>
            <a:r>
              <a:rPr lang="en-US" sz="2400" b="1" dirty="0">
                <a:hlinkClick r:id="rId2"/>
              </a:rPr>
              <a:t>Client-side</a:t>
            </a:r>
            <a:r>
              <a:rPr lang="en-US" sz="2400" dirty="0"/>
              <a:t> as well as </a:t>
            </a:r>
            <a:r>
              <a:rPr lang="en-US" sz="2400" b="1" dirty="0">
                <a:hlinkClick r:id="rId2"/>
              </a:rPr>
              <a:t>Server-side</a:t>
            </a:r>
            <a:r>
              <a:rPr lang="en-US" sz="2400" dirty="0"/>
              <a:t> developments. JavaScript also known as a scripting language for web pages</a:t>
            </a:r>
            <a:r>
              <a:rPr lang="en-US" sz="2400" dirty="0" smtClean="0"/>
              <a:t>.</a:t>
            </a:r>
            <a:r>
              <a:rPr lang="en-US" sz="2400" dirty="0"/>
              <a:t> </a:t>
            </a:r>
            <a:r>
              <a:rPr lang="en-US" sz="2400" dirty="0" smtClean="0"/>
              <a:t>Major companies </a:t>
            </a:r>
            <a:r>
              <a:rPr lang="en-US" sz="2400" dirty="0"/>
              <a:t>like Microsoft, Uber, Google, Netflix, </a:t>
            </a:r>
            <a:r>
              <a:rPr lang="en-US" sz="2400" dirty="0" smtClean="0"/>
              <a:t>and </a:t>
            </a:r>
            <a:r>
              <a:rPr lang="en-US" sz="2400" dirty="0"/>
              <a:t>Meta use JavaScript in their projects</a:t>
            </a:r>
            <a:r>
              <a:rPr lang="en-US" sz="2400" dirty="0" smtClean="0"/>
              <a:t>.</a:t>
            </a:r>
          </a:p>
          <a:p>
            <a:pPr marL="0" indent="0" fontAlgn="base">
              <a:buNone/>
            </a:pPr>
            <a:r>
              <a:rPr lang="en-US" sz="2400" b="1" dirty="0"/>
              <a:t>How JavaScript makes HTML build-website better</a:t>
            </a:r>
          </a:p>
          <a:p>
            <a:pPr fontAlgn="base"/>
            <a:r>
              <a:rPr lang="en-US" sz="2400" dirty="0"/>
              <a:t>JavaScript is an advanced programming language that makes web pages more interactive and dynamic whereas HTML is a standard markup language that provides the primary structure of a website.</a:t>
            </a:r>
          </a:p>
          <a:p>
            <a:pPr fontAlgn="base"/>
            <a:r>
              <a:rPr lang="en-US" sz="2400" dirty="0"/>
              <a:t>JavaScript simply adds dynamic content to websites to make them look good and HTML work on the look of the website without the interactive effects and all.</a:t>
            </a:r>
          </a:p>
          <a:p>
            <a:pPr fontAlgn="base"/>
            <a:r>
              <a:rPr lang="en-US" sz="2400" dirty="0"/>
              <a:t>JavaScript manipulates the content to create dynamic web pages whereas HTML pages are static which means the content cannot be changed.</a:t>
            </a:r>
          </a:p>
          <a:p>
            <a:pPr fontAlgn="base"/>
            <a:r>
              <a:rPr lang="en-US" sz="2400" dirty="0"/>
              <a:t>JavaScript is not cross-browser compatible whereas HTML is cross-browser compatible.</a:t>
            </a:r>
          </a:p>
          <a:p>
            <a:pPr fontAlgn="base"/>
            <a:r>
              <a:rPr lang="en-US" sz="2400" dirty="0"/>
              <a:t>JavaScript can be embedded inside HTML but HTML can not be embedded inside JavaScript.</a:t>
            </a:r>
          </a:p>
          <a:p>
            <a:pPr marL="0" indent="0" algn="just" fontAlgn="base">
              <a:buNone/>
            </a:pPr>
            <a:endParaRPr lang="en-US" sz="2400" dirty="0"/>
          </a:p>
        </p:txBody>
      </p:sp>
    </p:spTree>
    <p:extLst>
      <p:ext uri="{BB962C8B-B14F-4D97-AF65-F5344CB8AC3E}">
        <p14:creationId xmlns:p14="http://schemas.microsoft.com/office/powerpoint/2010/main" val="747799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7" y="533400"/>
            <a:ext cx="9307513" cy="724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023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dirty="0"/>
              <a:t>JavaScript Special </a:t>
            </a:r>
            <a:r>
              <a:rPr lang="en-US" dirty="0" smtClean="0"/>
              <a:t>Operators</a:t>
            </a:r>
            <a:endParaRPr lang="en-US" dirty="0"/>
          </a:p>
        </p:txBody>
      </p:sp>
      <p:sp>
        <p:nvSpPr>
          <p:cNvPr id="3" name="Content Placeholder 2"/>
          <p:cNvSpPr>
            <a:spLocks noGrp="1"/>
          </p:cNvSpPr>
          <p:nvPr>
            <p:ph idx="1"/>
          </p:nvPr>
        </p:nvSpPr>
        <p:spPr>
          <a:xfrm>
            <a:off x="685800" y="1143000"/>
            <a:ext cx="12344400" cy="5431156"/>
          </a:xfrm>
        </p:spPr>
        <p:txBody>
          <a:bodyPr/>
          <a:lstStyle/>
          <a:p>
            <a:pPr marL="0" indent="0">
              <a:buNone/>
            </a:pPr>
            <a:r>
              <a:rPr lang="en-US" b="1" dirty="0"/>
              <a:t>? : (Conditional )</a:t>
            </a:r>
            <a:endParaRPr lang="en-US" dirty="0"/>
          </a:p>
          <a:p>
            <a:pPr marL="0" indent="0">
              <a:buNone/>
            </a:pPr>
            <a:r>
              <a:rPr lang="en-US" dirty="0"/>
              <a:t>If Condition is true? Then value X : Otherwise value Y</a:t>
            </a:r>
          </a:p>
          <a:p>
            <a:pPr marL="0" indent="0">
              <a:buNone/>
            </a:pPr>
            <a:endParaRPr lang="en-US" dirty="0"/>
          </a:p>
        </p:txBody>
      </p:sp>
    </p:spTree>
    <p:extLst>
      <p:ext uri="{BB962C8B-B14F-4D97-AF65-F5344CB8AC3E}">
        <p14:creationId xmlns:p14="http://schemas.microsoft.com/office/powerpoint/2010/main" val="131754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b="1" dirty="0" smtClean="0"/>
              <a:t>JavaScript Function</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b="1" dirty="0"/>
              <a:t>What is Function?</a:t>
            </a:r>
          </a:p>
          <a:p>
            <a:pPr marL="0" indent="0" fontAlgn="base">
              <a:buNone/>
            </a:pPr>
            <a:r>
              <a:rPr lang="en-US" sz="2400" dirty="0"/>
              <a:t>A function is a group of statements that perform specific tasks and can be kept and maintained separately form main program. Functions provide a way to create reusable code packages which are more portable and easier to debug. Here are some advantages of using functions:</a:t>
            </a:r>
          </a:p>
          <a:p>
            <a:pPr marL="0" indent="0">
              <a:buNone/>
            </a:pPr>
            <a:endParaRPr lang="en-US" sz="2400" b="1" dirty="0" smtClean="0"/>
          </a:p>
          <a:p>
            <a:pPr marL="0" indent="0">
              <a:buNone/>
            </a:pPr>
            <a:endParaRPr lang="en-US" sz="2400" dirty="0"/>
          </a:p>
        </p:txBody>
      </p:sp>
    </p:spTree>
    <p:extLst>
      <p:ext uri="{BB962C8B-B14F-4D97-AF65-F5344CB8AC3E}">
        <p14:creationId xmlns:p14="http://schemas.microsoft.com/office/powerpoint/2010/main" val="379239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b="1" dirty="0" smtClean="0"/>
              <a:t>JavaScript Function</a:t>
            </a:r>
            <a:endParaRPr lang="en-US" dirty="0"/>
          </a:p>
        </p:txBody>
      </p:sp>
      <p:sp>
        <p:nvSpPr>
          <p:cNvPr id="3" name="Content Placeholder 2"/>
          <p:cNvSpPr>
            <a:spLocks noGrp="1"/>
          </p:cNvSpPr>
          <p:nvPr>
            <p:ph idx="1"/>
          </p:nvPr>
        </p:nvSpPr>
        <p:spPr>
          <a:xfrm>
            <a:off x="685800" y="1219200"/>
            <a:ext cx="12344400" cy="6705600"/>
          </a:xfrm>
        </p:spPr>
        <p:txBody>
          <a:bodyPr>
            <a:noAutofit/>
          </a:bodyPr>
          <a:lstStyle/>
          <a:p>
            <a:pPr marL="0" indent="0" fontAlgn="base">
              <a:spcBef>
                <a:spcPts val="0"/>
              </a:spcBef>
              <a:buNone/>
            </a:pPr>
            <a:r>
              <a:rPr lang="en-US" sz="3200" b="1" dirty="0" smtClean="0"/>
              <a:t>Function </a:t>
            </a:r>
            <a:r>
              <a:rPr lang="en-US" sz="3200" b="1" dirty="0"/>
              <a:t>without parameters </a:t>
            </a:r>
            <a:endParaRPr lang="en-US" sz="2400" dirty="0" smtClean="0"/>
          </a:p>
          <a:p>
            <a:pPr marL="0" indent="0" fontAlgn="base">
              <a:spcBef>
                <a:spcPts val="0"/>
              </a:spcBef>
              <a:buNone/>
            </a:pPr>
            <a:r>
              <a:rPr lang="en-US" sz="2400" b="1" dirty="0"/>
              <a:t>Function Definition</a:t>
            </a:r>
            <a:r>
              <a:rPr lang="en-US" sz="2400" b="1" dirty="0" smtClean="0"/>
              <a:t> </a:t>
            </a:r>
            <a:r>
              <a:rPr lang="en-US" sz="2400" dirty="0" smtClean="0"/>
              <a:t>The </a:t>
            </a:r>
            <a:r>
              <a:rPr lang="en-US" sz="2400" dirty="0"/>
              <a:t>declaration of a function start with the function keyword, followed by the name of the function you want to create, followed by parentheses i.e. () and finally place your function's code between curly brackets </a:t>
            </a:r>
            <a:r>
              <a:rPr lang="en-US" sz="2400" dirty="0" smtClean="0"/>
              <a:t>{}, </a:t>
            </a:r>
            <a:r>
              <a:rPr lang="en-US" sz="2400" dirty="0"/>
              <a:t>as given below:</a:t>
            </a:r>
          </a:p>
          <a:p>
            <a:pPr marL="0" indent="0">
              <a:spcBef>
                <a:spcPts val="0"/>
              </a:spcBef>
              <a:buNone/>
            </a:pPr>
            <a:r>
              <a:rPr lang="en-US" sz="2400" dirty="0" smtClean="0"/>
              <a:t>function</a:t>
            </a:r>
            <a:r>
              <a:rPr lang="en-US" sz="2400" dirty="0"/>
              <a:t> </a:t>
            </a:r>
            <a:r>
              <a:rPr lang="en-US" sz="2400" dirty="0" err="1"/>
              <a:t>functionName</a:t>
            </a:r>
            <a:r>
              <a:rPr lang="en-US" sz="2400" dirty="0"/>
              <a:t>() {</a:t>
            </a:r>
            <a:br>
              <a:rPr lang="en-US" sz="2400" dirty="0"/>
            </a:br>
            <a:r>
              <a:rPr lang="en-US" sz="2400" dirty="0"/>
              <a:t>    // Code to be executed</a:t>
            </a:r>
            <a:br>
              <a:rPr lang="en-US" sz="2400" dirty="0"/>
            </a:br>
            <a:r>
              <a:rPr lang="en-US" sz="2400" dirty="0"/>
              <a:t>}</a:t>
            </a:r>
          </a:p>
          <a:p>
            <a:pPr marL="0" indent="0" fontAlgn="base">
              <a:spcBef>
                <a:spcPts val="0"/>
              </a:spcBef>
              <a:buNone/>
            </a:pPr>
            <a:r>
              <a:rPr lang="en-US" sz="2400" b="1" dirty="0" smtClean="0"/>
              <a:t>Function call</a:t>
            </a:r>
          </a:p>
          <a:p>
            <a:pPr marL="0" indent="0" fontAlgn="base">
              <a:spcBef>
                <a:spcPts val="0"/>
              </a:spcBef>
              <a:buNone/>
            </a:pPr>
            <a:r>
              <a:rPr lang="en-US" sz="2400" dirty="0"/>
              <a:t>Once a function is defined it can be called (invoked) from anywhere in the document, by typing its name followed by a set of </a:t>
            </a:r>
            <a:r>
              <a:rPr lang="en-US" sz="2400" dirty="0" smtClean="0"/>
              <a:t>parentheses</a:t>
            </a:r>
            <a:r>
              <a:rPr lang="en-US" sz="2400" dirty="0"/>
              <a:t> </a:t>
            </a:r>
            <a:r>
              <a:rPr lang="en-US" sz="2400" dirty="0" smtClean="0"/>
              <a:t>as given below:</a:t>
            </a:r>
            <a:endParaRPr lang="en-US" sz="2400" dirty="0"/>
          </a:p>
          <a:p>
            <a:pPr marL="0" indent="0" fontAlgn="base">
              <a:spcBef>
                <a:spcPts val="0"/>
              </a:spcBef>
              <a:buNone/>
            </a:pPr>
            <a:r>
              <a:rPr lang="en-US" sz="2400" dirty="0" err="1"/>
              <a:t>functionName</a:t>
            </a:r>
            <a:r>
              <a:rPr lang="en-US" sz="2400" dirty="0" smtClean="0"/>
              <a:t>();</a:t>
            </a:r>
          </a:p>
          <a:p>
            <a:pPr marL="0" indent="0" fontAlgn="base">
              <a:spcBef>
                <a:spcPts val="0"/>
              </a:spcBef>
              <a:buNone/>
            </a:pPr>
            <a:endParaRPr lang="en-US" sz="2400" b="1" dirty="0" smtClean="0"/>
          </a:p>
          <a:p>
            <a:pPr marL="0" indent="0" fontAlgn="base">
              <a:spcBef>
                <a:spcPts val="0"/>
              </a:spcBef>
              <a:buNone/>
            </a:pPr>
            <a:r>
              <a:rPr lang="en-US" sz="2400" b="1" dirty="0" smtClean="0"/>
              <a:t>Example</a:t>
            </a:r>
            <a:endParaRPr lang="en-US" sz="2400" b="1" dirty="0"/>
          </a:p>
          <a:p>
            <a:pPr marL="0" indent="0" fontAlgn="base">
              <a:spcBef>
                <a:spcPts val="0"/>
              </a:spcBef>
              <a:buNone/>
            </a:pPr>
            <a:r>
              <a:rPr lang="en-US" sz="2400" dirty="0"/>
              <a:t>function </a:t>
            </a:r>
            <a:r>
              <a:rPr lang="en-US" sz="2400" dirty="0" err="1"/>
              <a:t>sayHello</a:t>
            </a:r>
            <a:r>
              <a:rPr lang="en-US" sz="2400" dirty="0"/>
              <a:t>() {</a:t>
            </a:r>
          </a:p>
          <a:p>
            <a:pPr marL="0" indent="0" fontAlgn="base">
              <a:spcBef>
                <a:spcPts val="0"/>
              </a:spcBef>
              <a:buNone/>
            </a:pPr>
            <a:r>
              <a:rPr lang="en-US" sz="2400" dirty="0" err="1"/>
              <a:t>document.write</a:t>
            </a:r>
            <a:r>
              <a:rPr lang="en-US" sz="2400" dirty="0"/>
              <a:t>(“Hello”);</a:t>
            </a:r>
          </a:p>
          <a:p>
            <a:pPr marL="0" indent="0" fontAlgn="base">
              <a:spcBef>
                <a:spcPts val="0"/>
              </a:spcBef>
              <a:buNone/>
            </a:pPr>
            <a:r>
              <a:rPr lang="en-US" sz="2400" dirty="0"/>
              <a:t>}</a:t>
            </a:r>
          </a:p>
          <a:p>
            <a:pPr marL="0" indent="0" fontAlgn="base">
              <a:spcBef>
                <a:spcPts val="0"/>
              </a:spcBef>
              <a:buNone/>
            </a:pPr>
            <a:r>
              <a:rPr lang="en-US" sz="2400" dirty="0" err="1"/>
              <a:t>sayHello</a:t>
            </a:r>
            <a:r>
              <a:rPr lang="en-US" sz="2400" dirty="0"/>
              <a:t>();</a:t>
            </a:r>
          </a:p>
        </p:txBody>
      </p:sp>
    </p:spTree>
    <p:extLst>
      <p:ext uri="{BB962C8B-B14F-4D97-AF65-F5344CB8AC3E}">
        <p14:creationId xmlns:p14="http://schemas.microsoft.com/office/powerpoint/2010/main" val="44218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b="1" dirty="0" smtClean="0"/>
              <a:t>JavaScript Function</a:t>
            </a:r>
            <a:endParaRPr lang="en-US" dirty="0"/>
          </a:p>
        </p:txBody>
      </p:sp>
      <p:sp>
        <p:nvSpPr>
          <p:cNvPr id="3" name="Content Placeholder 2"/>
          <p:cNvSpPr>
            <a:spLocks noGrp="1"/>
          </p:cNvSpPr>
          <p:nvPr>
            <p:ph idx="1"/>
          </p:nvPr>
        </p:nvSpPr>
        <p:spPr>
          <a:xfrm>
            <a:off x="685800" y="1524000"/>
            <a:ext cx="12344400" cy="4724400"/>
          </a:xfrm>
        </p:spPr>
        <p:txBody>
          <a:bodyPr>
            <a:noAutofit/>
          </a:bodyPr>
          <a:lstStyle/>
          <a:p>
            <a:pPr marL="0" indent="0" fontAlgn="base">
              <a:buNone/>
            </a:pPr>
            <a:r>
              <a:rPr lang="en-US" sz="2400" b="1" dirty="0" smtClean="0"/>
              <a:t>Function with </a:t>
            </a:r>
            <a:r>
              <a:rPr lang="en-US" sz="2400" b="1" dirty="0"/>
              <a:t>parameters</a:t>
            </a:r>
          </a:p>
          <a:p>
            <a:pPr marL="0" indent="0" fontAlgn="base">
              <a:buNone/>
            </a:pPr>
            <a:r>
              <a:rPr lang="en-US" sz="2400" b="1" dirty="0"/>
              <a:t>Function Definition </a:t>
            </a:r>
            <a:endParaRPr lang="en-US" sz="2400" b="1" dirty="0" smtClean="0"/>
          </a:p>
          <a:p>
            <a:pPr marL="0" indent="0" fontAlgn="base">
              <a:buNone/>
            </a:pPr>
            <a:r>
              <a:rPr lang="en-US" sz="2400" dirty="0" smtClean="0"/>
              <a:t>Parameters </a:t>
            </a:r>
            <a:r>
              <a:rPr lang="en-US" sz="2400" dirty="0"/>
              <a:t>are set on the first line of the function inside the set of parentheses, like this:</a:t>
            </a:r>
          </a:p>
          <a:p>
            <a:pPr marL="0" indent="0">
              <a:buNone/>
            </a:pPr>
            <a:r>
              <a:rPr lang="en-US" sz="2400" dirty="0"/>
              <a:t>function </a:t>
            </a:r>
            <a:r>
              <a:rPr lang="en-US" sz="2400" dirty="0" err="1"/>
              <a:t>functionName</a:t>
            </a:r>
            <a:r>
              <a:rPr lang="en-US" sz="2400" dirty="0"/>
              <a:t>(</a:t>
            </a:r>
            <a:r>
              <a:rPr lang="en-US" sz="2400" i="1" dirty="0"/>
              <a:t>parameter1</a:t>
            </a:r>
            <a:r>
              <a:rPr lang="en-US" sz="2400" dirty="0"/>
              <a:t>, </a:t>
            </a:r>
            <a:r>
              <a:rPr lang="en-US" sz="2400" i="1" dirty="0"/>
              <a:t>parameter2</a:t>
            </a:r>
            <a:r>
              <a:rPr lang="en-US" sz="2400" dirty="0"/>
              <a:t>, </a:t>
            </a:r>
            <a:r>
              <a:rPr lang="en-US" sz="2400" i="1" dirty="0"/>
              <a:t>parameter3</a:t>
            </a:r>
            <a:r>
              <a:rPr lang="en-US" sz="2400" dirty="0"/>
              <a:t>) {</a:t>
            </a:r>
            <a:br>
              <a:rPr lang="en-US" sz="2400" dirty="0"/>
            </a:br>
            <a:r>
              <a:rPr lang="en-US" sz="2400" dirty="0"/>
              <a:t>    // Code to be executed</a:t>
            </a:r>
            <a:br>
              <a:rPr lang="en-US" sz="2400" dirty="0"/>
            </a:br>
            <a:r>
              <a:rPr lang="en-US" sz="2400" dirty="0"/>
              <a:t>}</a:t>
            </a:r>
          </a:p>
          <a:p>
            <a:pPr marL="0" indent="0" fontAlgn="base">
              <a:spcBef>
                <a:spcPts val="0"/>
              </a:spcBef>
              <a:buNone/>
            </a:pPr>
            <a:r>
              <a:rPr lang="en-US" sz="2400" b="1" dirty="0"/>
              <a:t>Function call</a:t>
            </a:r>
          </a:p>
          <a:p>
            <a:pPr marL="0" indent="0" fontAlgn="base">
              <a:spcBef>
                <a:spcPts val="0"/>
              </a:spcBef>
              <a:buNone/>
            </a:pPr>
            <a:r>
              <a:rPr lang="en-US" sz="2400" dirty="0" err="1" smtClean="0"/>
              <a:t>functionName</a:t>
            </a:r>
            <a:r>
              <a:rPr lang="en-US" sz="2400" dirty="0" smtClean="0"/>
              <a:t>(</a:t>
            </a:r>
            <a:r>
              <a:rPr lang="en-US" sz="2400" i="1" dirty="0" smtClean="0"/>
              <a:t>parameter1</a:t>
            </a:r>
            <a:r>
              <a:rPr lang="en-US" sz="2400" dirty="0"/>
              <a:t>, </a:t>
            </a:r>
            <a:r>
              <a:rPr lang="en-US" sz="2400" i="1" dirty="0"/>
              <a:t>parameter2</a:t>
            </a:r>
            <a:r>
              <a:rPr lang="en-US" sz="2400" dirty="0"/>
              <a:t>, </a:t>
            </a:r>
            <a:r>
              <a:rPr lang="en-US" sz="2400" i="1" dirty="0"/>
              <a:t>parameter3</a:t>
            </a:r>
            <a:r>
              <a:rPr lang="en-US" sz="2400" dirty="0" smtClean="0"/>
              <a:t>);</a:t>
            </a:r>
            <a:endParaRPr lang="en-US" sz="2400" dirty="0"/>
          </a:p>
          <a:p>
            <a:pPr marL="0" indent="0" fontAlgn="base">
              <a:buNone/>
            </a:pPr>
            <a:endParaRPr lang="en-US" sz="2400" dirty="0"/>
          </a:p>
        </p:txBody>
      </p:sp>
    </p:spTree>
    <p:extLst>
      <p:ext uri="{BB962C8B-B14F-4D97-AF65-F5344CB8AC3E}">
        <p14:creationId xmlns:p14="http://schemas.microsoft.com/office/powerpoint/2010/main" val="377153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b="1" dirty="0" smtClean="0"/>
              <a:t>JavaScript Function</a:t>
            </a:r>
            <a:endParaRPr lang="en-US" dirty="0"/>
          </a:p>
        </p:txBody>
      </p:sp>
      <p:sp>
        <p:nvSpPr>
          <p:cNvPr id="3" name="Content Placeholder 2"/>
          <p:cNvSpPr>
            <a:spLocks noGrp="1"/>
          </p:cNvSpPr>
          <p:nvPr>
            <p:ph idx="1"/>
          </p:nvPr>
        </p:nvSpPr>
        <p:spPr>
          <a:xfrm>
            <a:off x="685800" y="1371600"/>
            <a:ext cx="12344400" cy="6400800"/>
          </a:xfrm>
        </p:spPr>
        <p:txBody>
          <a:bodyPr>
            <a:noAutofit/>
          </a:bodyPr>
          <a:lstStyle/>
          <a:p>
            <a:pPr marL="0" indent="0" fontAlgn="base">
              <a:buNone/>
            </a:pPr>
            <a:r>
              <a:rPr lang="en-US" sz="2400" b="1" dirty="0" smtClean="0"/>
              <a:t>Default </a:t>
            </a:r>
            <a:r>
              <a:rPr lang="en-US" sz="2400" b="1" dirty="0"/>
              <a:t>Values for Function </a:t>
            </a:r>
            <a:r>
              <a:rPr lang="en-US" sz="2400" b="1" dirty="0" smtClean="0"/>
              <a:t>Parameters</a:t>
            </a:r>
            <a:endParaRPr lang="en-US" sz="2400" dirty="0"/>
          </a:p>
          <a:p>
            <a:pPr marL="0" indent="0" fontAlgn="base">
              <a:buNone/>
            </a:pPr>
            <a:r>
              <a:rPr lang="en-US" sz="2400" dirty="0"/>
              <a:t>you can specify default values to the function parameters. This means that if no arguments are provided to </a:t>
            </a:r>
            <a:r>
              <a:rPr lang="en-US" sz="2400" dirty="0" smtClean="0"/>
              <a:t>function </a:t>
            </a:r>
            <a:r>
              <a:rPr lang="en-US" sz="2400" dirty="0"/>
              <a:t>when it is called these default parameters values will be used</a:t>
            </a:r>
            <a:r>
              <a:rPr lang="en-US" sz="2400" dirty="0" smtClean="0"/>
              <a:t>.</a:t>
            </a:r>
          </a:p>
          <a:p>
            <a:pPr marL="0" indent="0" fontAlgn="base">
              <a:buNone/>
            </a:pPr>
            <a:r>
              <a:rPr lang="en-US" sz="2400" b="1" dirty="0" smtClean="0"/>
              <a:t>Example </a:t>
            </a:r>
          </a:p>
          <a:p>
            <a:pPr marL="0" indent="0" fontAlgn="base">
              <a:buNone/>
            </a:pPr>
            <a:r>
              <a:rPr lang="en-US" sz="2400" dirty="0" smtClean="0"/>
              <a:t>function </a:t>
            </a:r>
            <a:r>
              <a:rPr lang="en-US" sz="2400" dirty="0" err="1"/>
              <a:t>sayHello</a:t>
            </a:r>
            <a:r>
              <a:rPr lang="en-US" sz="2400" dirty="0"/>
              <a:t>(name = 'Guest') {</a:t>
            </a:r>
          </a:p>
          <a:p>
            <a:pPr marL="0" indent="0" fontAlgn="base">
              <a:buNone/>
            </a:pPr>
            <a:r>
              <a:rPr lang="en-US" sz="2400" dirty="0"/>
              <a:t>    alert('Hello, ' + name);</a:t>
            </a:r>
          </a:p>
          <a:p>
            <a:pPr marL="0" indent="0" fontAlgn="base">
              <a:buNone/>
            </a:pPr>
            <a:r>
              <a:rPr lang="en-US" sz="2400" dirty="0"/>
              <a:t>}</a:t>
            </a:r>
          </a:p>
          <a:p>
            <a:pPr marL="0" indent="0" fontAlgn="base">
              <a:buNone/>
            </a:pPr>
            <a:r>
              <a:rPr lang="en-US" sz="2400" dirty="0" err="1" smtClean="0"/>
              <a:t>sayHello</a:t>
            </a:r>
            <a:r>
              <a:rPr lang="en-US" sz="2400" dirty="0"/>
              <a:t>(); // 0utputs: Hello, Guest</a:t>
            </a:r>
          </a:p>
          <a:p>
            <a:pPr marL="0" indent="0" fontAlgn="base">
              <a:buNone/>
            </a:pPr>
            <a:r>
              <a:rPr lang="en-US" sz="2400" dirty="0" err="1"/>
              <a:t>sayHello</a:t>
            </a:r>
            <a:r>
              <a:rPr lang="en-US" sz="2400" dirty="0"/>
              <a:t>('John'); // 0utputs: Hello, John</a:t>
            </a:r>
          </a:p>
        </p:txBody>
      </p:sp>
    </p:spTree>
    <p:extLst>
      <p:ext uri="{BB962C8B-B14F-4D97-AF65-F5344CB8AC3E}">
        <p14:creationId xmlns:p14="http://schemas.microsoft.com/office/powerpoint/2010/main" val="305068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813434"/>
          </a:xfrm>
        </p:spPr>
        <p:txBody>
          <a:bodyPr>
            <a:normAutofit fontScale="90000"/>
          </a:bodyPr>
          <a:lstStyle/>
          <a:p>
            <a:r>
              <a:rPr lang="en-US" b="1" dirty="0" smtClean="0"/>
              <a:t>JavaScript Function</a:t>
            </a:r>
            <a:endParaRPr lang="en-US" dirty="0"/>
          </a:p>
        </p:txBody>
      </p:sp>
      <p:sp>
        <p:nvSpPr>
          <p:cNvPr id="3" name="Content Placeholder 2"/>
          <p:cNvSpPr>
            <a:spLocks noGrp="1"/>
          </p:cNvSpPr>
          <p:nvPr>
            <p:ph idx="1"/>
          </p:nvPr>
        </p:nvSpPr>
        <p:spPr>
          <a:xfrm>
            <a:off x="685800" y="1371600"/>
            <a:ext cx="12344400" cy="6400800"/>
          </a:xfrm>
        </p:spPr>
        <p:txBody>
          <a:bodyPr>
            <a:noAutofit/>
          </a:bodyPr>
          <a:lstStyle/>
          <a:p>
            <a:pPr marL="0" indent="0" fontAlgn="base">
              <a:buNone/>
            </a:pPr>
            <a:r>
              <a:rPr lang="en-US" sz="2400" b="1" dirty="0"/>
              <a:t>Returning Values from a Function</a:t>
            </a:r>
          </a:p>
          <a:p>
            <a:pPr marL="0" indent="0" fontAlgn="base">
              <a:buNone/>
            </a:pPr>
            <a:r>
              <a:rPr lang="en-US" sz="2400" dirty="0"/>
              <a:t>A function can return a value back to the script that called the function as a result using the return statement. The value may be of any type, including arrays and </a:t>
            </a:r>
            <a:r>
              <a:rPr lang="en-US" sz="2400" dirty="0" smtClean="0"/>
              <a:t>objects. The </a:t>
            </a:r>
            <a:r>
              <a:rPr lang="en-US" sz="2400" dirty="0"/>
              <a:t>return statement usually placed as the last line of the function before the closing curly bracket and ends it with a semicolon, as shown in the following example.</a:t>
            </a:r>
          </a:p>
          <a:p>
            <a:pPr marL="0" indent="0" fontAlgn="base">
              <a:buNone/>
            </a:pPr>
            <a:endParaRPr lang="en-US" sz="2400" dirty="0"/>
          </a:p>
          <a:p>
            <a:pPr marL="0" indent="0" fontAlgn="base">
              <a:buNone/>
            </a:pPr>
            <a:r>
              <a:rPr lang="en-US" sz="2400" b="1" dirty="0" smtClean="0"/>
              <a:t>Example </a:t>
            </a:r>
          </a:p>
          <a:p>
            <a:pPr marL="0" indent="0" fontAlgn="base">
              <a:buNone/>
            </a:pPr>
            <a:r>
              <a:rPr lang="en-US" sz="2400" dirty="0" smtClean="0"/>
              <a:t>function </a:t>
            </a:r>
            <a:r>
              <a:rPr lang="en-US" sz="2400" dirty="0" err="1"/>
              <a:t>getSum</a:t>
            </a:r>
            <a:r>
              <a:rPr lang="en-US" sz="2400" dirty="0"/>
              <a:t>(num1, num2) {</a:t>
            </a:r>
          </a:p>
          <a:p>
            <a:pPr marL="0" indent="0" fontAlgn="base">
              <a:buNone/>
            </a:pPr>
            <a:r>
              <a:rPr lang="en-US" sz="2400" dirty="0"/>
              <a:t>    </a:t>
            </a:r>
            <a:r>
              <a:rPr lang="en-US" sz="2400" dirty="0" err="1"/>
              <a:t>var</a:t>
            </a:r>
            <a:r>
              <a:rPr lang="en-US" sz="2400" dirty="0"/>
              <a:t> total = num1 + num2;</a:t>
            </a:r>
          </a:p>
          <a:p>
            <a:pPr marL="0" indent="0" fontAlgn="base">
              <a:buNone/>
            </a:pPr>
            <a:r>
              <a:rPr lang="en-US" sz="2400" dirty="0"/>
              <a:t>    return total;</a:t>
            </a:r>
          </a:p>
          <a:p>
            <a:pPr marL="0" indent="0" fontAlgn="base">
              <a:buNone/>
            </a:pPr>
            <a:r>
              <a:rPr lang="en-US" sz="2400" dirty="0"/>
              <a:t>}</a:t>
            </a:r>
          </a:p>
          <a:p>
            <a:pPr marL="0" indent="0" fontAlgn="base">
              <a:buNone/>
            </a:pPr>
            <a:r>
              <a:rPr lang="en-US" sz="2400" dirty="0" smtClean="0"/>
              <a:t>alert(</a:t>
            </a:r>
            <a:r>
              <a:rPr lang="en-US" sz="2400" dirty="0" err="1" smtClean="0"/>
              <a:t>getSum</a:t>
            </a:r>
            <a:r>
              <a:rPr lang="en-US" sz="2400" dirty="0" smtClean="0"/>
              <a:t>(6</a:t>
            </a:r>
            <a:r>
              <a:rPr lang="en-US" sz="2400" dirty="0"/>
              <a:t>, 20)); // 0utputs: 26</a:t>
            </a:r>
          </a:p>
          <a:p>
            <a:pPr marL="0" indent="0" fontAlgn="base">
              <a:buNone/>
            </a:pPr>
            <a:r>
              <a:rPr lang="en-US" sz="2400" dirty="0"/>
              <a:t>alert(</a:t>
            </a:r>
            <a:r>
              <a:rPr lang="en-US" sz="2400" dirty="0" err="1"/>
              <a:t>getSum</a:t>
            </a:r>
            <a:r>
              <a:rPr lang="en-US" sz="2400" dirty="0"/>
              <a:t>(-5, 17)); // 0utputs: 12</a:t>
            </a:r>
          </a:p>
        </p:txBody>
      </p:sp>
    </p:spTree>
    <p:extLst>
      <p:ext uri="{BB962C8B-B14F-4D97-AF65-F5344CB8AC3E}">
        <p14:creationId xmlns:p14="http://schemas.microsoft.com/office/powerpoint/2010/main" val="146110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295400"/>
            <a:ext cx="12344400" cy="6055996"/>
          </a:xfrm>
        </p:spPr>
        <p:txBody>
          <a:bodyPr>
            <a:normAutofit/>
          </a:bodyPr>
          <a:lstStyle/>
          <a:p>
            <a:pPr marL="0" indent="0" fontAlgn="base">
              <a:buNone/>
            </a:pPr>
            <a:r>
              <a:rPr lang="en-US" sz="2400" dirty="0"/>
              <a:t>Loops are used to execute the same block of code again and again, as long as a certain condition is met. The basic idea behind a loop is to automate the repetitive tasks within a program to save the time and effort. JavaScript now supports five different types of loops</a:t>
            </a:r>
            <a:r>
              <a:rPr lang="en-US" sz="2400" dirty="0" smtClean="0"/>
              <a:t>:</a:t>
            </a:r>
          </a:p>
          <a:p>
            <a:pPr marL="0" indent="0" fontAlgn="base">
              <a:buNone/>
            </a:pPr>
            <a:endParaRPr lang="en-US" sz="2400" dirty="0"/>
          </a:p>
          <a:p>
            <a:pPr marL="0" indent="0">
              <a:buNone/>
            </a:pPr>
            <a:r>
              <a:rPr lang="en-US" sz="2400" b="1" dirty="0"/>
              <a:t>while</a:t>
            </a:r>
            <a:r>
              <a:rPr lang="en-US" sz="2400" dirty="0"/>
              <a:t> — loops through a block of code as long as the condition specified evaluates to true.</a:t>
            </a:r>
          </a:p>
          <a:p>
            <a:pPr marL="0" indent="0">
              <a:buNone/>
            </a:pPr>
            <a:r>
              <a:rPr lang="en-US" sz="2400" b="1" dirty="0"/>
              <a:t>do…while</a:t>
            </a:r>
            <a:r>
              <a:rPr lang="en-US" sz="2400" dirty="0"/>
              <a:t> — loops through a block of code once; then the condition is evaluated. If the condition is true, the statement is repeated as long as the specified condition is true.</a:t>
            </a:r>
          </a:p>
          <a:p>
            <a:pPr marL="0" indent="0">
              <a:buNone/>
            </a:pPr>
            <a:r>
              <a:rPr lang="en-US" sz="2400" b="1" dirty="0"/>
              <a:t>for</a:t>
            </a:r>
            <a:r>
              <a:rPr lang="en-US" sz="2400" dirty="0"/>
              <a:t> — loops through a block of code until the counter reaches a specified number.</a:t>
            </a:r>
          </a:p>
          <a:p>
            <a:pPr marL="0" indent="0">
              <a:buNone/>
            </a:pPr>
            <a:r>
              <a:rPr lang="en-US" sz="2400" b="1" dirty="0"/>
              <a:t>for…in</a:t>
            </a:r>
            <a:r>
              <a:rPr lang="en-US" sz="2400" dirty="0"/>
              <a:t> — loops through the properties of an object.</a:t>
            </a:r>
          </a:p>
          <a:p>
            <a:pPr marL="0" indent="0">
              <a:buNone/>
            </a:pPr>
            <a:r>
              <a:rPr lang="en-US" sz="2400" b="1" dirty="0"/>
              <a:t>for…of</a:t>
            </a:r>
            <a:r>
              <a:rPr lang="en-US" sz="2400" dirty="0"/>
              <a:t> — loops over </a:t>
            </a:r>
            <a:r>
              <a:rPr lang="en-US" sz="2400" dirty="0" err="1"/>
              <a:t>iterable</a:t>
            </a:r>
            <a:r>
              <a:rPr lang="en-US" sz="2400" dirty="0"/>
              <a:t> objects such as arrays, strings, etc.</a:t>
            </a:r>
          </a:p>
          <a:p>
            <a:pPr marL="0" indent="0">
              <a:buNone/>
            </a:pPr>
            <a:endParaRPr lang="en-US" sz="2400" dirty="0"/>
          </a:p>
        </p:txBody>
      </p:sp>
    </p:spTree>
    <p:extLst>
      <p:ext uri="{BB962C8B-B14F-4D97-AF65-F5344CB8AC3E}">
        <p14:creationId xmlns:p14="http://schemas.microsoft.com/office/powerpoint/2010/main" val="369993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295400"/>
            <a:ext cx="12344400" cy="6705600"/>
          </a:xfrm>
        </p:spPr>
        <p:txBody>
          <a:bodyPr>
            <a:normAutofit fontScale="92500" lnSpcReduction="20000"/>
          </a:bodyPr>
          <a:lstStyle/>
          <a:p>
            <a:pPr marL="0" indent="0" fontAlgn="base">
              <a:buNone/>
            </a:pPr>
            <a:r>
              <a:rPr lang="en-US" sz="3200" b="1" dirty="0"/>
              <a:t>The while </a:t>
            </a:r>
            <a:r>
              <a:rPr lang="en-US" sz="3200" b="1" dirty="0" smtClean="0"/>
              <a:t>Loop</a:t>
            </a:r>
          </a:p>
          <a:p>
            <a:pPr marL="0" indent="0" fontAlgn="base">
              <a:buNone/>
            </a:pPr>
            <a:endParaRPr lang="en-US" sz="2400" b="1" dirty="0"/>
          </a:p>
          <a:p>
            <a:pPr marL="0" indent="0" fontAlgn="base">
              <a:buNone/>
            </a:pPr>
            <a:r>
              <a:rPr lang="en-US" sz="2600" dirty="0"/>
              <a:t>This is the simplest looping statement provided by JavaScript.</a:t>
            </a:r>
          </a:p>
          <a:p>
            <a:pPr marL="0" indent="0" fontAlgn="base">
              <a:buNone/>
            </a:pPr>
            <a:r>
              <a:rPr lang="en-US" sz="2600" dirty="0"/>
              <a:t>The while loop loops through a block of code as long as the specified condition evaluates to true. As soon as the condition fails, the loop is stopped. The generic syntax of the while loop is:</a:t>
            </a:r>
          </a:p>
          <a:p>
            <a:pPr marL="0" indent="0">
              <a:buNone/>
            </a:pPr>
            <a:endParaRPr lang="en-US" sz="2600" dirty="0" smtClean="0"/>
          </a:p>
          <a:p>
            <a:pPr marL="0" indent="0">
              <a:buNone/>
            </a:pPr>
            <a:r>
              <a:rPr lang="en-US" sz="2600" dirty="0" smtClean="0"/>
              <a:t>while(</a:t>
            </a:r>
            <a:r>
              <a:rPr lang="en-US" sz="2600" i="1" dirty="0" smtClean="0"/>
              <a:t>condition</a:t>
            </a:r>
            <a:r>
              <a:rPr lang="en-US" sz="2600" dirty="0"/>
              <a:t>) {</a:t>
            </a:r>
            <a:br>
              <a:rPr lang="en-US" sz="2600" dirty="0"/>
            </a:br>
            <a:r>
              <a:rPr lang="en-US" sz="2600" dirty="0"/>
              <a:t>    </a:t>
            </a:r>
            <a:r>
              <a:rPr lang="en-US" sz="2600" i="1" dirty="0"/>
              <a:t>// Code to be executed</a:t>
            </a:r>
            <a:r>
              <a:rPr lang="en-US" sz="2600" dirty="0"/>
              <a:t/>
            </a:r>
            <a:br>
              <a:rPr lang="en-US" sz="2600" dirty="0"/>
            </a:br>
            <a:r>
              <a:rPr lang="en-US" sz="2600" dirty="0" smtClean="0"/>
              <a:t>}</a:t>
            </a:r>
          </a:p>
          <a:p>
            <a:pPr marL="0" indent="0">
              <a:buNone/>
            </a:pPr>
            <a:endParaRPr lang="en-US" sz="2600" dirty="0"/>
          </a:p>
          <a:p>
            <a:pPr marL="0" indent="0">
              <a:buNone/>
            </a:pPr>
            <a:r>
              <a:rPr lang="en-US" sz="2600" b="1" dirty="0" smtClean="0"/>
              <a:t>Example</a:t>
            </a:r>
            <a:endParaRPr lang="en-US" sz="2600" dirty="0" smtClean="0"/>
          </a:p>
          <a:p>
            <a:pPr marL="0" indent="0">
              <a:buNone/>
            </a:pPr>
            <a:r>
              <a:rPr lang="en-US" sz="2600" dirty="0" err="1"/>
              <a:t>var</a:t>
            </a:r>
            <a:r>
              <a:rPr lang="en-US" sz="2600" dirty="0"/>
              <a:t> i = 1;</a:t>
            </a:r>
          </a:p>
          <a:p>
            <a:pPr marL="0" indent="0">
              <a:buNone/>
            </a:pPr>
            <a:r>
              <a:rPr lang="en-US" sz="2600" dirty="0"/>
              <a:t>while(i &lt;= 5);</a:t>
            </a:r>
          </a:p>
          <a:p>
            <a:pPr marL="0" indent="0">
              <a:buNone/>
            </a:pPr>
            <a:r>
              <a:rPr lang="en-US" sz="2600" dirty="0" smtClean="0"/>
              <a:t>{</a:t>
            </a:r>
            <a:endParaRPr lang="en-US" sz="2600" dirty="0"/>
          </a:p>
          <a:p>
            <a:pPr marL="0" indent="0">
              <a:buNone/>
            </a:pPr>
            <a:r>
              <a:rPr lang="en-US" sz="2600" dirty="0"/>
              <a:t>    </a:t>
            </a:r>
            <a:r>
              <a:rPr lang="en-US" sz="2600" dirty="0" err="1"/>
              <a:t>document.write</a:t>
            </a:r>
            <a:r>
              <a:rPr lang="en-US" sz="2600" dirty="0" smtClean="0"/>
              <a:t>( "&lt;</a:t>
            </a:r>
            <a:r>
              <a:rPr lang="en-US" sz="2600" dirty="0"/>
              <a:t>p&gt;The number is " + i </a:t>
            </a:r>
            <a:r>
              <a:rPr lang="en-US" sz="2600" dirty="0" smtClean="0"/>
              <a:t>+  </a:t>
            </a:r>
            <a:r>
              <a:rPr lang="en-US" sz="2600" dirty="0"/>
              <a:t>"&lt;/p&gt;");</a:t>
            </a:r>
          </a:p>
          <a:p>
            <a:pPr marL="0" indent="0">
              <a:buNone/>
            </a:pPr>
            <a:r>
              <a:rPr lang="en-US" sz="2600" dirty="0"/>
              <a:t>    i++;</a:t>
            </a:r>
          </a:p>
          <a:p>
            <a:pPr marL="0" indent="0">
              <a:buNone/>
            </a:pPr>
            <a:r>
              <a:rPr lang="en-US" sz="2600" dirty="0" smtClean="0"/>
              <a:t>} </a:t>
            </a:r>
            <a:endParaRPr lang="en-US" sz="2600" dirty="0"/>
          </a:p>
        </p:txBody>
      </p:sp>
    </p:spTree>
    <p:extLst>
      <p:ext uri="{BB962C8B-B14F-4D97-AF65-F5344CB8AC3E}">
        <p14:creationId xmlns:p14="http://schemas.microsoft.com/office/powerpoint/2010/main" val="201409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259204"/>
            <a:ext cx="12344400" cy="6055996"/>
          </a:xfrm>
        </p:spPr>
        <p:txBody>
          <a:bodyPr>
            <a:normAutofit/>
          </a:bodyPr>
          <a:lstStyle/>
          <a:p>
            <a:pPr marL="0" indent="0">
              <a:buNone/>
            </a:pPr>
            <a:r>
              <a:rPr lang="en-US" sz="3200" b="1" dirty="0"/>
              <a:t>The do...while Loop</a:t>
            </a:r>
          </a:p>
          <a:p>
            <a:pPr marL="0" indent="0">
              <a:buNone/>
            </a:pPr>
            <a:r>
              <a:rPr lang="en-US" sz="2400" dirty="0"/>
              <a:t>The do-while loop is a variant of the while loop, which evaluates the condition at the end of each loop iteration. With a do-while loop the block of code executed once, and then the condition is evaluated, if the condition is true, the statement is repeated as long as the specified condition evaluated to is true. The generic syntax of the do-while loop is:</a:t>
            </a:r>
          </a:p>
          <a:p>
            <a:pPr marL="0" indent="0">
              <a:buNone/>
            </a:pPr>
            <a:endParaRPr lang="en-US" sz="2400" dirty="0"/>
          </a:p>
          <a:p>
            <a:pPr marL="0" indent="0">
              <a:buNone/>
            </a:pPr>
            <a:r>
              <a:rPr lang="en-US" sz="2400" dirty="0"/>
              <a:t>do {</a:t>
            </a:r>
          </a:p>
          <a:p>
            <a:pPr marL="0" indent="0">
              <a:buNone/>
            </a:pPr>
            <a:r>
              <a:rPr lang="en-US" sz="2400" dirty="0"/>
              <a:t>    // Code to be executed</a:t>
            </a:r>
          </a:p>
          <a:p>
            <a:pPr marL="0" indent="0">
              <a:buNone/>
            </a:pPr>
            <a:r>
              <a:rPr lang="en-US" sz="2400" dirty="0"/>
              <a:t>}</a:t>
            </a:r>
          </a:p>
          <a:p>
            <a:pPr marL="0" indent="0">
              <a:buNone/>
            </a:pPr>
            <a:r>
              <a:rPr lang="en-US" sz="2400" dirty="0"/>
              <a:t>while(condition);</a:t>
            </a:r>
          </a:p>
        </p:txBody>
      </p:sp>
    </p:spTree>
    <p:extLst>
      <p:ext uri="{BB962C8B-B14F-4D97-AF65-F5344CB8AC3E}">
        <p14:creationId xmlns:p14="http://schemas.microsoft.com/office/powerpoint/2010/main" val="99232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Used </a:t>
            </a:r>
            <a:r>
              <a:rPr lang="en-US" b="1" dirty="0" smtClean="0"/>
              <a:t>for</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fontAlgn="base">
              <a:buNone/>
            </a:pPr>
            <a:r>
              <a:rPr lang="en-US" dirty="0" smtClean="0"/>
              <a:t>It </a:t>
            </a:r>
            <a:r>
              <a:rPr lang="en-US" dirty="0"/>
              <a:t>is mainly used to develop websites and web-based applications. JavaScript is a language that can be used as a front-end as well as a backend.</a:t>
            </a:r>
          </a:p>
          <a:p>
            <a:pPr marL="231775" indent="-231775" algn="just" fontAlgn="base"/>
            <a:r>
              <a:rPr lang="en-US" b="1" dirty="0"/>
              <a:t>Creating Interactive Websites:</a:t>
            </a:r>
            <a:r>
              <a:rPr lang="en-US" dirty="0"/>
              <a:t> JavaScript is used to make web pages dynamic and interactive. It means using JavaScript, we can change the web page content and styles dynamically.</a:t>
            </a:r>
          </a:p>
          <a:p>
            <a:pPr marL="231775" indent="-231775" algn="just" fontAlgn="base"/>
            <a:r>
              <a:rPr lang="en-US" b="1" dirty="0"/>
              <a:t>Building Applications:</a:t>
            </a:r>
            <a:r>
              <a:rPr lang="en-US" dirty="0"/>
              <a:t> JavaScript is used to make web and mobile applications. To build web and mobile apps, we can use the most popular JavaScript frameworks like – </a:t>
            </a:r>
            <a:r>
              <a:rPr lang="en-US" dirty="0" err="1"/>
              <a:t>ReactJS</a:t>
            </a:r>
            <a:r>
              <a:rPr lang="en-US" dirty="0"/>
              <a:t>, React Native, Node.js etc.</a:t>
            </a:r>
          </a:p>
          <a:p>
            <a:pPr marL="231775" indent="-231775" algn="just" fontAlgn="base"/>
            <a:r>
              <a:rPr lang="en-US" b="1" dirty="0"/>
              <a:t>Web Servers:</a:t>
            </a:r>
            <a:r>
              <a:rPr lang="en-US" dirty="0"/>
              <a:t> We can make robust server applications using JavaScript. To be precise we use JavaScript frameworks like Node.js and Express.js to build these servers.</a:t>
            </a:r>
          </a:p>
          <a:p>
            <a:pPr marL="231775" indent="-231775" algn="just" fontAlgn="base"/>
            <a:r>
              <a:rPr lang="en-US" b="1" dirty="0"/>
              <a:t>Game Development:</a:t>
            </a:r>
            <a:r>
              <a:rPr lang="en-US" dirty="0"/>
              <a:t> JavaScript can be used to design Browser games. In JavaScript, lots of game engines are available that provide frameworks for building games.</a:t>
            </a:r>
          </a:p>
          <a:p>
            <a:pPr marL="0" indent="0">
              <a:buNone/>
            </a:pPr>
            <a:endParaRPr lang="en-US" dirty="0"/>
          </a:p>
        </p:txBody>
      </p:sp>
    </p:spTree>
    <p:extLst>
      <p:ext uri="{BB962C8B-B14F-4D97-AF65-F5344CB8AC3E}">
        <p14:creationId xmlns:p14="http://schemas.microsoft.com/office/powerpoint/2010/main" val="3481923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524000"/>
            <a:ext cx="12344400" cy="5257800"/>
          </a:xfrm>
        </p:spPr>
        <p:txBody>
          <a:bodyPr>
            <a:normAutofit/>
          </a:bodyPr>
          <a:lstStyle/>
          <a:p>
            <a:pPr marL="0" indent="0" fontAlgn="base">
              <a:buNone/>
            </a:pPr>
            <a:r>
              <a:rPr lang="en-US" sz="3200" b="1" dirty="0"/>
              <a:t>Difference Between while and do...while Loop</a:t>
            </a:r>
          </a:p>
          <a:p>
            <a:pPr marL="0" indent="0" fontAlgn="base">
              <a:buNone/>
            </a:pPr>
            <a:r>
              <a:rPr lang="en-US" sz="2400" dirty="0"/>
              <a:t>The while loop differs from the do-while loop in one important way — with a while loop, the condition to be evaluated is tested at the beginning of each loop iteration, so if the conditional expression evaluates to false, the loop will never be executed.</a:t>
            </a:r>
          </a:p>
          <a:p>
            <a:pPr marL="0" indent="0" fontAlgn="base">
              <a:buNone/>
            </a:pPr>
            <a:r>
              <a:rPr lang="en-US" sz="2400" dirty="0"/>
              <a:t>With a do-while loop, on the other hand, the loop will always be executed once even if the conditional expression evaluates to false, because unlike the while loop, the condition is evaluated at the end of the loop iteration rather than the beginning.</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1092716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295400"/>
            <a:ext cx="12344400" cy="6055996"/>
          </a:xfrm>
        </p:spPr>
        <p:txBody>
          <a:bodyPr>
            <a:normAutofit/>
          </a:bodyPr>
          <a:lstStyle/>
          <a:p>
            <a:pPr marL="0" indent="0" fontAlgn="base">
              <a:buNone/>
            </a:pPr>
            <a:r>
              <a:rPr lang="en-US" sz="3200" b="1" dirty="0"/>
              <a:t>The for Loop</a:t>
            </a:r>
          </a:p>
          <a:p>
            <a:pPr marL="0" indent="0" fontAlgn="base">
              <a:buNone/>
            </a:pPr>
            <a:r>
              <a:rPr lang="en-US" sz="2400" dirty="0"/>
              <a:t>The for loop repeats a block of code as long as a certain condition is met. It is typically used to execute a block of code for certain number of times. Its syntax is:</a:t>
            </a:r>
          </a:p>
          <a:p>
            <a:pPr marL="0" indent="0">
              <a:buNone/>
            </a:pPr>
            <a:r>
              <a:rPr lang="en-US" sz="2400" dirty="0"/>
              <a:t>for(</a:t>
            </a:r>
            <a:r>
              <a:rPr lang="en-US" sz="2400" i="1" dirty="0"/>
              <a:t>initialization</a:t>
            </a:r>
            <a:r>
              <a:rPr lang="en-US" sz="2400" dirty="0"/>
              <a:t>; </a:t>
            </a:r>
            <a:r>
              <a:rPr lang="en-US" sz="2400" i="1" dirty="0"/>
              <a:t>condition</a:t>
            </a:r>
            <a:r>
              <a:rPr lang="en-US" sz="2400" dirty="0"/>
              <a:t>; </a:t>
            </a:r>
            <a:r>
              <a:rPr lang="en-US" sz="2400" i="1" dirty="0"/>
              <a:t>increment</a:t>
            </a:r>
            <a:r>
              <a:rPr lang="en-US" sz="2400" dirty="0"/>
              <a:t>) {</a:t>
            </a:r>
            <a:br>
              <a:rPr lang="en-US" sz="2400" dirty="0"/>
            </a:br>
            <a:r>
              <a:rPr lang="en-US" sz="2400" dirty="0"/>
              <a:t>    </a:t>
            </a:r>
            <a:r>
              <a:rPr lang="en-US" sz="2400" i="1" dirty="0"/>
              <a:t>// Code to be executed</a:t>
            </a:r>
            <a:r>
              <a:rPr lang="en-US" sz="2400" dirty="0"/>
              <a:t/>
            </a:r>
            <a:br>
              <a:rPr lang="en-US" sz="2400" dirty="0"/>
            </a:br>
            <a:r>
              <a:rPr lang="en-US" sz="2400" dirty="0"/>
              <a:t>}</a:t>
            </a:r>
          </a:p>
          <a:p>
            <a:pPr marL="0" indent="0" fontAlgn="base">
              <a:buNone/>
            </a:pPr>
            <a:r>
              <a:rPr lang="en-US" sz="2400" dirty="0"/>
              <a:t>The parameters of the for loop statement have following meanings:</a:t>
            </a:r>
          </a:p>
          <a:p>
            <a:pPr marL="0" indent="0">
              <a:buNone/>
            </a:pPr>
            <a:r>
              <a:rPr lang="en-US" sz="2400" b="1" i="1" dirty="0"/>
              <a:t>initialization</a:t>
            </a:r>
            <a:r>
              <a:rPr lang="en-US" sz="2400" dirty="0"/>
              <a:t> — it is used to initialize the counter variables, and evaluated once unconditionally before the first execution of the body of the loop.</a:t>
            </a:r>
          </a:p>
          <a:p>
            <a:pPr marL="0" indent="0">
              <a:buNone/>
            </a:pPr>
            <a:r>
              <a:rPr lang="en-US" sz="2400" b="1" i="1" dirty="0"/>
              <a:t>condition</a:t>
            </a:r>
            <a:r>
              <a:rPr lang="en-US" sz="2400" dirty="0"/>
              <a:t> — it is evaluated at the beginning of each iteration. If it evaluates to true, the loop statements execute. If it evaluates to false, the execution of the loop ends.</a:t>
            </a:r>
          </a:p>
          <a:p>
            <a:pPr marL="0" indent="0">
              <a:buNone/>
            </a:pPr>
            <a:r>
              <a:rPr lang="en-US" sz="2400" b="1" i="1" dirty="0"/>
              <a:t>increment</a:t>
            </a:r>
            <a:r>
              <a:rPr lang="en-US" sz="2400" dirty="0"/>
              <a:t> — it updates the loop counter with a new value each time the loop runs.</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1929709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295400"/>
            <a:ext cx="12344400" cy="6055996"/>
          </a:xfrm>
        </p:spPr>
        <p:txBody>
          <a:bodyPr>
            <a:normAutofit/>
          </a:bodyPr>
          <a:lstStyle/>
          <a:p>
            <a:pPr marL="0" indent="0" fontAlgn="base">
              <a:buNone/>
            </a:pPr>
            <a:r>
              <a:rPr lang="en-US" sz="3200" b="1" dirty="0"/>
              <a:t>The for...in Loop</a:t>
            </a:r>
          </a:p>
          <a:p>
            <a:pPr marL="0" indent="0" fontAlgn="base">
              <a:buNone/>
            </a:pPr>
            <a:r>
              <a:rPr lang="en-US" sz="2400" dirty="0"/>
              <a:t>The for-in loop is a special type of a loop that iterates over the properties of an </a:t>
            </a:r>
            <a:r>
              <a:rPr lang="en-US" sz="2400" dirty="0">
                <a:hlinkClick r:id="rId2"/>
              </a:rPr>
              <a:t>object</a:t>
            </a:r>
            <a:r>
              <a:rPr lang="en-US" sz="2400" dirty="0"/>
              <a:t>, or the elements of an array. The generic syntax of the for-in loop is:</a:t>
            </a:r>
          </a:p>
          <a:p>
            <a:pPr marL="0" indent="0">
              <a:buNone/>
            </a:pPr>
            <a:r>
              <a:rPr lang="en-US" sz="2400" dirty="0"/>
              <a:t>for(</a:t>
            </a:r>
            <a:r>
              <a:rPr lang="en-US" sz="2400" i="1" dirty="0"/>
              <a:t>variable</a:t>
            </a:r>
            <a:r>
              <a:rPr lang="en-US" sz="2400" dirty="0"/>
              <a:t> in </a:t>
            </a:r>
            <a:r>
              <a:rPr lang="en-US" sz="2400" i="1" dirty="0"/>
              <a:t>object</a:t>
            </a:r>
            <a:r>
              <a:rPr lang="en-US" sz="2400" dirty="0"/>
              <a:t>) {</a:t>
            </a:r>
            <a:br>
              <a:rPr lang="en-US" sz="2400" dirty="0"/>
            </a:br>
            <a:r>
              <a:rPr lang="en-US" sz="2400" dirty="0"/>
              <a:t>    </a:t>
            </a:r>
            <a:r>
              <a:rPr lang="en-US" sz="2400" i="1" dirty="0"/>
              <a:t>// Code to be executed</a:t>
            </a:r>
            <a:r>
              <a:rPr lang="en-US" sz="2400" dirty="0"/>
              <a:t/>
            </a:r>
            <a:br>
              <a:rPr lang="en-US" sz="2400" dirty="0"/>
            </a:br>
            <a:r>
              <a:rPr lang="en-US" sz="2400" dirty="0"/>
              <a:t>}</a:t>
            </a:r>
          </a:p>
          <a:p>
            <a:pPr marL="0" indent="0" fontAlgn="base">
              <a:buNone/>
            </a:pPr>
            <a:r>
              <a:rPr lang="en-US" sz="2400" dirty="0"/>
              <a:t>The loop counter i.e. </a:t>
            </a:r>
            <a:r>
              <a:rPr lang="en-US" sz="2400" i="1" dirty="0"/>
              <a:t>variable</a:t>
            </a:r>
            <a:r>
              <a:rPr lang="en-US" sz="2400" dirty="0"/>
              <a:t> in the for-in loop is a string, not a number. It contains the name of current property or the index of the current array element.</a:t>
            </a:r>
          </a:p>
          <a:p>
            <a:pPr marL="0" indent="0">
              <a:buNone/>
            </a:pPr>
            <a:endParaRPr lang="en-US" sz="2400" dirty="0"/>
          </a:p>
        </p:txBody>
      </p:sp>
    </p:spTree>
    <p:extLst>
      <p:ext uri="{BB962C8B-B14F-4D97-AF65-F5344CB8AC3E}">
        <p14:creationId xmlns:p14="http://schemas.microsoft.com/office/powerpoint/2010/main" val="1326934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b="1" dirty="0"/>
              <a:t>JavaScript </a:t>
            </a:r>
            <a:r>
              <a:rPr lang="en-US" b="1" dirty="0" smtClean="0"/>
              <a:t>Loops</a:t>
            </a:r>
            <a:endParaRPr lang="en-US" dirty="0"/>
          </a:p>
        </p:txBody>
      </p:sp>
      <p:sp>
        <p:nvSpPr>
          <p:cNvPr id="3" name="Content Placeholder 2"/>
          <p:cNvSpPr>
            <a:spLocks noGrp="1"/>
          </p:cNvSpPr>
          <p:nvPr>
            <p:ph idx="1"/>
          </p:nvPr>
        </p:nvSpPr>
        <p:spPr>
          <a:xfrm>
            <a:off x="685800" y="1295400"/>
            <a:ext cx="12344400" cy="6934200"/>
          </a:xfrm>
        </p:spPr>
        <p:txBody>
          <a:bodyPr>
            <a:normAutofit fontScale="92500" lnSpcReduction="20000"/>
          </a:bodyPr>
          <a:lstStyle/>
          <a:p>
            <a:pPr marL="0" indent="0">
              <a:buNone/>
            </a:pPr>
            <a:r>
              <a:rPr lang="en-US" sz="3800" b="1" dirty="0"/>
              <a:t>for...of Loop</a:t>
            </a:r>
          </a:p>
          <a:p>
            <a:pPr marL="0" indent="0">
              <a:buNone/>
            </a:pPr>
            <a:endParaRPr lang="en-US" sz="2400" dirty="0" smtClean="0"/>
          </a:p>
          <a:p>
            <a:pPr marL="0" indent="0">
              <a:buNone/>
            </a:pPr>
            <a:r>
              <a:rPr lang="en-US" sz="2600" dirty="0" smtClean="0"/>
              <a:t>for-of </a:t>
            </a:r>
            <a:r>
              <a:rPr lang="en-US" sz="2600" dirty="0"/>
              <a:t>loop which allows us to iterate over arrays or other </a:t>
            </a:r>
            <a:r>
              <a:rPr lang="en-US" sz="2600" dirty="0" err="1"/>
              <a:t>iterable</a:t>
            </a:r>
            <a:r>
              <a:rPr lang="en-US" sz="2600" dirty="0"/>
              <a:t> objects (e.g. strings) very easily. Also, the code inside the loop is executed for each element of the </a:t>
            </a:r>
            <a:r>
              <a:rPr lang="en-US" sz="2600" dirty="0" err="1"/>
              <a:t>iterable</a:t>
            </a:r>
            <a:r>
              <a:rPr lang="en-US" sz="2600" dirty="0"/>
              <a:t> object.</a:t>
            </a:r>
          </a:p>
          <a:p>
            <a:pPr marL="0" indent="0">
              <a:buNone/>
            </a:pPr>
            <a:r>
              <a:rPr lang="en-US" sz="2600" dirty="0" smtClean="0"/>
              <a:t>The </a:t>
            </a:r>
            <a:r>
              <a:rPr lang="en-US" sz="2600" dirty="0"/>
              <a:t>following example will show you how to loop through arrays and strings using this loop.</a:t>
            </a:r>
          </a:p>
          <a:p>
            <a:pPr marL="0" indent="0">
              <a:buNone/>
            </a:pPr>
            <a:r>
              <a:rPr lang="en-US" sz="2600" b="1" dirty="0" smtClean="0"/>
              <a:t>Example </a:t>
            </a:r>
          </a:p>
          <a:p>
            <a:pPr marL="0" indent="0">
              <a:buNone/>
            </a:pPr>
            <a:r>
              <a:rPr lang="en-US" sz="2600" dirty="0" smtClean="0"/>
              <a:t>// </a:t>
            </a:r>
            <a:r>
              <a:rPr lang="en-US" sz="2600" dirty="0"/>
              <a:t>Iterating over array</a:t>
            </a:r>
          </a:p>
          <a:p>
            <a:pPr marL="0" indent="0">
              <a:buNone/>
            </a:pPr>
            <a:r>
              <a:rPr lang="en-US" sz="2600" dirty="0"/>
              <a:t>let letters = ["a", "b", "c", "d", "e", "f"];</a:t>
            </a:r>
          </a:p>
          <a:p>
            <a:pPr marL="0" indent="0">
              <a:buNone/>
            </a:pPr>
            <a:r>
              <a:rPr lang="en-US" sz="2600" dirty="0" smtClean="0"/>
              <a:t>for(let </a:t>
            </a:r>
            <a:r>
              <a:rPr lang="en-US" sz="2600" dirty="0"/>
              <a:t>letter of letters) {</a:t>
            </a:r>
          </a:p>
          <a:p>
            <a:pPr marL="0" indent="0">
              <a:buNone/>
            </a:pPr>
            <a:r>
              <a:rPr lang="en-US" sz="2600" dirty="0"/>
              <a:t>    console.log(letter); // </a:t>
            </a:r>
            <a:r>
              <a:rPr lang="en-US" sz="2600" dirty="0" err="1"/>
              <a:t>a,b,c,d,e,f</a:t>
            </a:r>
            <a:endParaRPr lang="en-US" sz="2600" dirty="0"/>
          </a:p>
          <a:p>
            <a:pPr marL="0" indent="0">
              <a:buNone/>
            </a:pPr>
            <a:r>
              <a:rPr lang="en-US" sz="2600" dirty="0"/>
              <a:t>}</a:t>
            </a:r>
          </a:p>
          <a:p>
            <a:pPr marL="0" indent="0">
              <a:buNone/>
            </a:pPr>
            <a:endParaRPr lang="en-US" sz="2600" dirty="0"/>
          </a:p>
          <a:p>
            <a:pPr marL="0" indent="0">
              <a:buNone/>
            </a:pPr>
            <a:r>
              <a:rPr lang="en-US" sz="2600" dirty="0"/>
              <a:t>// Iterating over string</a:t>
            </a:r>
          </a:p>
          <a:p>
            <a:pPr marL="0" indent="0">
              <a:buNone/>
            </a:pPr>
            <a:r>
              <a:rPr lang="en-US" sz="2600" dirty="0"/>
              <a:t>let greet = "Hello World!";</a:t>
            </a:r>
          </a:p>
          <a:p>
            <a:pPr marL="0" indent="0">
              <a:buNone/>
            </a:pPr>
            <a:r>
              <a:rPr lang="en-US" sz="2600" dirty="0" smtClean="0"/>
              <a:t>for(let </a:t>
            </a:r>
            <a:r>
              <a:rPr lang="en-US" sz="2600" dirty="0"/>
              <a:t>character of greet) {</a:t>
            </a:r>
          </a:p>
          <a:p>
            <a:pPr marL="0" indent="0">
              <a:buNone/>
            </a:pPr>
            <a:r>
              <a:rPr lang="en-US" sz="2600" dirty="0"/>
              <a:t>    console.log(character); // </a:t>
            </a:r>
            <a:r>
              <a:rPr lang="en-US" sz="2600" dirty="0" err="1"/>
              <a:t>H,e,l,l,o</a:t>
            </a:r>
            <a:r>
              <a:rPr lang="en-US" sz="2600" dirty="0"/>
              <a:t>, ,</a:t>
            </a:r>
            <a:r>
              <a:rPr lang="en-US" sz="2600" dirty="0" err="1"/>
              <a:t>W,o,r,l,d</a:t>
            </a:r>
            <a:r>
              <a:rPr lang="en-US" sz="2600" dirty="0"/>
              <a:t>,!</a:t>
            </a:r>
          </a:p>
          <a:p>
            <a:pPr marL="0" indent="0">
              <a:buNone/>
            </a:pPr>
            <a:r>
              <a:rPr lang="en-US" sz="2600" dirty="0"/>
              <a:t>}</a:t>
            </a:r>
          </a:p>
        </p:txBody>
      </p:sp>
    </p:spTree>
    <p:extLst>
      <p:ext uri="{BB962C8B-B14F-4D97-AF65-F5344CB8AC3E}">
        <p14:creationId xmlns:p14="http://schemas.microsoft.com/office/powerpoint/2010/main" val="4131263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3" name="Rectangle 2"/>
          <p:cNvSpPr/>
          <p:nvPr/>
        </p:nvSpPr>
        <p:spPr>
          <a:xfrm>
            <a:off x="933450" y="1952670"/>
            <a:ext cx="11944350" cy="5093702"/>
          </a:xfrm>
          <a:prstGeom prst="rect">
            <a:avLst/>
          </a:prstGeom>
        </p:spPr>
        <p:txBody>
          <a:bodyPr wrap="square">
            <a:spAutoFit/>
          </a:bodyPr>
          <a:lstStyle/>
          <a:p>
            <a:pPr fontAlgn="base"/>
            <a:r>
              <a:rPr lang="en-US" dirty="0"/>
              <a:t>Arrays are complex variables that allow us to store more than one value or a group of values under a single variable name. JavaScript arrays can store any valid value, including strings, numbers, objects, functions, and even other arrays, thus making it possible to create more complex data structures such as an array of objects or an array of arrays.</a:t>
            </a:r>
          </a:p>
          <a:p>
            <a:pPr fontAlgn="base"/>
            <a:endParaRPr lang="en-US" b="1" dirty="0" smtClean="0">
              <a:solidFill>
                <a:srgbClr val="262626"/>
              </a:solidFill>
              <a:latin typeface="-apple-system"/>
            </a:endParaRPr>
          </a:p>
          <a:p>
            <a:pPr fontAlgn="base"/>
            <a:r>
              <a:rPr lang="en-US" b="1" dirty="0" smtClean="0">
                <a:solidFill>
                  <a:srgbClr val="262626"/>
                </a:solidFill>
                <a:latin typeface="-apple-system"/>
              </a:rPr>
              <a:t>Creating </a:t>
            </a:r>
            <a:r>
              <a:rPr lang="en-US" b="1" dirty="0">
                <a:solidFill>
                  <a:srgbClr val="262626"/>
                </a:solidFill>
                <a:latin typeface="-apple-system"/>
              </a:rPr>
              <a:t>an Array</a:t>
            </a:r>
          </a:p>
          <a:p>
            <a:pPr fontAlgn="base"/>
            <a:r>
              <a:rPr lang="en-US" dirty="0">
                <a:solidFill>
                  <a:srgbClr val="414141"/>
                </a:solidFill>
                <a:latin typeface="-apple-system"/>
              </a:rPr>
              <a:t>The simplest way to create an array in JavaScript is enclosing a comma-separated list of values in square brackets ([]), as shown in the following syntax:</a:t>
            </a:r>
          </a:p>
          <a:p>
            <a:r>
              <a:rPr lang="en-US" dirty="0" err="1">
                <a:solidFill>
                  <a:srgbClr val="2F4959"/>
                </a:solidFill>
                <a:latin typeface="Consolas"/>
              </a:rPr>
              <a:t>var</a:t>
            </a:r>
            <a:r>
              <a:rPr lang="en-US" dirty="0">
                <a:solidFill>
                  <a:srgbClr val="2F4959"/>
                </a:solidFill>
                <a:latin typeface="Consolas"/>
              </a:rPr>
              <a:t> </a:t>
            </a:r>
            <a:r>
              <a:rPr lang="en-US" dirty="0" err="1">
                <a:solidFill>
                  <a:srgbClr val="2F4959"/>
                </a:solidFill>
                <a:latin typeface="Consolas"/>
              </a:rPr>
              <a:t>myArray</a:t>
            </a:r>
            <a:r>
              <a:rPr lang="en-US" dirty="0">
                <a:solidFill>
                  <a:srgbClr val="2F4959"/>
                </a:solidFill>
                <a:latin typeface="Consolas"/>
              </a:rPr>
              <a:t> = [</a:t>
            </a:r>
            <a:r>
              <a:rPr lang="en-US" i="1" dirty="0">
                <a:solidFill>
                  <a:srgbClr val="2F4959"/>
                </a:solidFill>
                <a:latin typeface="Consolas"/>
              </a:rPr>
              <a:t>element0</a:t>
            </a:r>
            <a:r>
              <a:rPr lang="en-US" dirty="0">
                <a:solidFill>
                  <a:srgbClr val="2F4959"/>
                </a:solidFill>
                <a:latin typeface="Consolas"/>
              </a:rPr>
              <a:t>, </a:t>
            </a:r>
            <a:r>
              <a:rPr lang="en-US" i="1" dirty="0">
                <a:solidFill>
                  <a:srgbClr val="2F4959"/>
                </a:solidFill>
                <a:latin typeface="Consolas"/>
              </a:rPr>
              <a:t>element1</a:t>
            </a:r>
            <a:r>
              <a:rPr lang="en-US" dirty="0">
                <a:solidFill>
                  <a:srgbClr val="2F4959"/>
                </a:solidFill>
                <a:latin typeface="Consolas"/>
              </a:rPr>
              <a:t>, ..., </a:t>
            </a:r>
            <a:r>
              <a:rPr lang="en-US" i="1" dirty="0" err="1">
                <a:solidFill>
                  <a:srgbClr val="2F4959"/>
                </a:solidFill>
                <a:latin typeface="Consolas"/>
              </a:rPr>
              <a:t>elementN</a:t>
            </a:r>
            <a:r>
              <a:rPr lang="en-US" dirty="0" smtClean="0">
                <a:solidFill>
                  <a:srgbClr val="2F4959"/>
                </a:solidFill>
                <a:latin typeface="Consolas"/>
              </a:rPr>
              <a:t>];</a:t>
            </a:r>
          </a:p>
          <a:p>
            <a:endParaRPr lang="en-US" dirty="0">
              <a:solidFill>
                <a:srgbClr val="2F4959"/>
              </a:solidFill>
              <a:latin typeface="Consolas"/>
            </a:endParaRPr>
          </a:p>
          <a:p>
            <a:pPr fontAlgn="base"/>
            <a:r>
              <a:rPr lang="en-US" dirty="0">
                <a:solidFill>
                  <a:srgbClr val="414141"/>
                </a:solidFill>
                <a:latin typeface="-apple-system"/>
              </a:rPr>
              <a:t>Array can also be created using the Array() constructor as shown in the following syntax. However, for the sake of simplicity previous syntax is recommended.</a:t>
            </a:r>
          </a:p>
          <a:p>
            <a:r>
              <a:rPr lang="en-US" dirty="0" err="1">
                <a:solidFill>
                  <a:srgbClr val="2F4959"/>
                </a:solidFill>
                <a:latin typeface="Consolas"/>
              </a:rPr>
              <a:t>var</a:t>
            </a:r>
            <a:r>
              <a:rPr lang="en-US" dirty="0">
                <a:solidFill>
                  <a:srgbClr val="2F4959"/>
                </a:solidFill>
                <a:latin typeface="Consolas"/>
              </a:rPr>
              <a:t> </a:t>
            </a:r>
            <a:r>
              <a:rPr lang="en-US" dirty="0" err="1">
                <a:solidFill>
                  <a:srgbClr val="2F4959"/>
                </a:solidFill>
                <a:latin typeface="Consolas"/>
              </a:rPr>
              <a:t>myArray</a:t>
            </a:r>
            <a:r>
              <a:rPr lang="en-US" dirty="0">
                <a:solidFill>
                  <a:srgbClr val="2F4959"/>
                </a:solidFill>
                <a:latin typeface="Consolas"/>
              </a:rPr>
              <a:t> = new Array(</a:t>
            </a:r>
            <a:r>
              <a:rPr lang="en-US" i="1" dirty="0">
                <a:solidFill>
                  <a:srgbClr val="2F4959"/>
                </a:solidFill>
                <a:latin typeface="Consolas"/>
              </a:rPr>
              <a:t>element0</a:t>
            </a:r>
            <a:r>
              <a:rPr lang="en-US" dirty="0">
                <a:solidFill>
                  <a:srgbClr val="2F4959"/>
                </a:solidFill>
                <a:latin typeface="Consolas"/>
              </a:rPr>
              <a:t>, </a:t>
            </a:r>
            <a:r>
              <a:rPr lang="en-US" i="1" dirty="0">
                <a:solidFill>
                  <a:srgbClr val="2F4959"/>
                </a:solidFill>
                <a:latin typeface="Consolas"/>
              </a:rPr>
              <a:t>element1</a:t>
            </a:r>
            <a:r>
              <a:rPr lang="en-US" dirty="0">
                <a:solidFill>
                  <a:srgbClr val="2F4959"/>
                </a:solidFill>
                <a:latin typeface="Consolas"/>
              </a:rPr>
              <a:t>, ..., </a:t>
            </a:r>
            <a:r>
              <a:rPr lang="en-US" i="1" dirty="0" err="1">
                <a:solidFill>
                  <a:srgbClr val="2F4959"/>
                </a:solidFill>
                <a:latin typeface="Consolas"/>
              </a:rPr>
              <a:t>elementN</a:t>
            </a:r>
            <a:r>
              <a:rPr lang="en-US" dirty="0">
                <a:solidFill>
                  <a:srgbClr val="2F4959"/>
                </a:solidFill>
                <a:latin typeface="Consolas"/>
              </a:rPr>
              <a:t>);</a:t>
            </a:r>
            <a:endParaRPr lang="en-US" b="0" i="0" dirty="0">
              <a:solidFill>
                <a:srgbClr val="2F4959"/>
              </a:solidFill>
              <a:effectLst/>
              <a:latin typeface="Consolas"/>
            </a:endParaRPr>
          </a:p>
        </p:txBody>
      </p:sp>
    </p:spTree>
    <p:extLst>
      <p:ext uri="{BB962C8B-B14F-4D97-AF65-F5344CB8AC3E}">
        <p14:creationId xmlns:p14="http://schemas.microsoft.com/office/powerpoint/2010/main" val="279812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3" name="Rectangle 2"/>
          <p:cNvSpPr/>
          <p:nvPr/>
        </p:nvSpPr>
        <p:spPr>
          <a:xfrm>
            <a:off x="685800" y="1151930"/>
            <a:ext cx="12573000" cy="2785378"/>
          </a:xfrm>
          <a:prstGeom prst="rect">
            <a:avLst/>
          </a:prstGeom>
        </p:spPr>
        <p:txBody>
          <a:bodyPr wrap="square">
            <a:spAutoFit/>
          </a:bodyPr>
          <a:lstStyle/>
          <a:p>
            <a:pPr fontAlgn="base"/>
            <a:r>
              <a:rPr lang="en-US" b="1" dirty="0"/>
              <a:t>Accessing the Elements of an Array</a:t>
            </a:r>
          </a:p>
          <a:p>
            <a:pPr fontAlgn="base"/>
            <a:r>
              <a:rPr lang="en-US" dirty="0"/>
              <a:t>Array elements can be accessed by their index using the square bracket notation. An index is a number that represents an element's position in an array.</a:t>
            </a:r>
          </a:p>
          <a:p>
            <a:pPr fontAlgn="base"/>
            <a:r>
              <a:rPr lang="en-US" dirty="0"/>
              <a:t>Array indexes are zero-based. This means that the first item of an array is stored at index 0, not 1, the second item is stored at index 1, and so on. Array indexes start at 0 and go up to the number of elements minus 1. So, array of five elements would have indexes from 0 to 4.</a:t>
            </a:r>
          </a:p>
          <a:p>
            <a:pPr fontAlgn="base"/>
            <a:r>
              <a:rPr lang="en-US" dirty="0"/>
              <a:t>The following example will show you how to get individual array element by their index.</a:t>
            </a:r>
          </a:p>
        </p:txBody>
      </p:sp>
      <p:sp>
        <p:nvSpPr>
          <p:cNvPr id="4" name="Rectangle 3"/>
          <p:cNvSpPr/>
          <p:nvPr/>
        </p:nvSpPr>
        <p:spPr>
          <a:xfrm>
            <a:off x="685800" y="4495800"/>
            <a:ext cx="12725400" cy="2977738"/>
          </a:xfrm>
          <a:prstGeom prst="rect">
            <a:avLst/>
          </a:prstGeom>
        </p:spPr>
        <p:txBody>
          <a:bodyPr wrap="square">
            <a:spAutoFit/>
          </a:bodyPr>
          <a:lstStyle/>
          <a:p>
            <a:pPr>
              <a:lnSpc>
                <a:spcPct val="150000"/>
              </a:lnSpc>
            </a:pPr>
            <a:r>
              <a:rPr lang="en-US" dirty="0" err="1"/>
              <a:t>var</a:t>
            </a:r>
            <a:r>
              <a:rPr lang="en-US" dirty="0"/>
              <a:t> fruits = ["Apple", "Banana", "Mango", "Orange", "Papaya</a:t>
            </a:r>
            <a:r>
              <a:rPr lang="en-US" dirty="0" smtClean="0"/>
              <a:t>"];</a:t>
            </a:r>
          </a:p>
          <a:p>
            <a:pPr>
              <a:lnSpc>
                <a:spcPct val="150000"/>
              </a:lnSpc>
            </a:pPr>
            <a:r>
              <a:rPr lang="en-US" dirty="0" err="1" smtClean="0"/>
              <a:t>document.write</a:t>
            </a:r>
            <a:r>
              <a:rPr lang="en-US" dirty="0" smtClean="0"/>
              <a:t>(fruits[0</a:t>
            </a:r>
            <a:r>
              <a:rPr lang="en-US" dirty="0"/>
              <a:t>]); // Prints: Apple </a:t>
            </a:r>
            <a:endParaRPr lang="en-US" dirty="0" smtClean="0"/>
          </a:p>
          <a:p>
            <a:pPr>
              <a:lnSpc>
                <a:spcPct val="150000"/>
              </a:lnSpc>
            </a:pPr>
            <a:r>
              <a:rPr lang="en-US" dirty="0" err="1" smtClean="0"/>
              <a:t>document.write</a:t>
            </a:r>
            <a:r>
              <a:rPr lang="en-US" dirty="0" smtClean="0"/>
              <a:t>(fruits[1</a:t>
            </a:r>
            <a:r>
              <a:rPr lang="en-US" dirty="0"/>
              <a:t>]); // Prints: </a:t>
            </a:r>
            <a:r>
              <a:rPr lang="en-US" dirty="0" smtClean="0"/>
              <a:t>Banana</a:t>
            </a:r>
          </a:p>
          <a:p>
            <a:pPr>
              <a:lnSpc>
                <a:spcPct val="150000"/>
              </a:lnSpc>
            </a:pPr>
            <a:r>
              <a:rPr lang="en-US" dirty="0" err="1" smtClean="0"/>
              <a:t>document.write</a:t>
            </a:r>
            <a:r>
              <a:rPr lang="en-US" dirty="0" smtClean="0"/>
              <a:t>(fruits[2</a:t>
            </a:r>
            <a:r>
              <a:rPr lang="en-US" dirty="0"/>
              <a:t>]); // Prints: </a:t>
            </a:r>
            <a:r>
              <a:rPr lang="en-US" dirty="0" smtClean="0"/>
              <a:t>Mango</a:t>
            </a:r>
          </a:p>
          <a:p>
            <a:pPr>
              <a:lnSpc>
                <a:spcPct val="150000"/>
              </a:lnSpc>
            </a:pPr>
            <a:r>
              <a:rPr lang="en-US" dirty="0" err="1" smtClean="0"/>
              <a:t>document.write</a:t>
            </a:r>
            <a:r>
              <a:rPr lang="en-US" dirty="0" smtClean="0"/>
              <a:t>(fruits[</a:t>
            </a:r>
            <a:r>
              <a:rPr lang="en-US" dirty="0" err="1" smtClean="0"/>
              <a:t>fruits.length</a:t>
            </a:r>
            <a:r>
              <a:rPr lang="en-US" dirty="0" smtClean="0"/>
              <a:t> </a:t>
            </a:r>
            <a:r>
              <a:rPr lang="en-US" dirty="0"/>
              <a:t>- 1]); // Prints: Papaya</a:t>
            </a:r>
          </a:p>
        </p:txBody>
      </p:sp>
    </p:spTree>
    <p:extLst>
      <p:ext uri="{BB962C8B-B14F-4D97-AF65-F5344CB8AC3E}">
        <p14:creationId xmlns:p14="http://schemas.microsoft.com/office/powerpoint/2010/main" val="1007644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830997"/>
          </a:xfrm>
          <a:prstGeom prst="rect">
            <a:avLst/>
          </a:prstGeom>
        </p:spPr>
        <p:txBody>
          <a:bodyPr wrap="square">
            <a:spAutoFit/>
          </a:bodyPr>
          <a:lstStyle/>
          <a:p>
            <a:pPr algn="ctr" fontAlgn="base"/>
            <a:r>
              <a:rPr lang="en-US" sz="4800" b="1" dirty="0"/>
              <a:t>JavaScript Arrays</a:t>
            </a:r>
          </a:p>
        </p:txBody>
      </p:sp>
      <p:sp>
        <p:nvSpPr>
          <p:cNvPr id="5" name="Rectangle 4"/>
          <p:cNvSpPr/>
          <p:nvPr/>
        </p:nvSpPr>
        <p:spPr>
          <a:xfrm>
            <a:off x="457200" y="914400"/>
            <a:ext cx="12725400" cy="7109639"/>
          </a:xfrm>
          <a:prstGeom prst="rect">
            <a:avLst/>
          </a:prstGeom>
        </p:spPr>
        <p:txBody>
          <a:bodyPr wrap="square">
            <a:spAutoFit/>
          </a:bodyPr>
          <a:lstStyle/>
          <a:p>
            <a:r>
              <a:rPr lang="en-US" sz="2800" b="1" dirty="0"/>
              <a:t>Getting the Length of an Array</a:t>
            </a:r>
          </a:p>
          <a:p>
            <a:r>
              <a:rPr lang="en-US" dirty="0"/>
              <a:t>The length property returns the length of an array, which is the total number of elements contained in the array. Array length is always greater than the index of any of its element.</a:t>
            </a:r>
          </a:p>
          <a:p>
            <a:r>
              <a:rPr lang="en-US" b="1" dirty="0" smtClean="0"/>
              <a:t>Example</a:t>
            </a:r>
            <a:endParaRPr lang="en-US" b="1" dirty="0"/>
          </a:p>
          <a:p>
            <a:r>
              <a:rPr lang="en-US" dirty="0" err="1"/>
              <a:t>var</a:t>
            </a:r>
            <a:r>
              <a:rPr lang="en-US" dirty="0"/>
              <a:t> fruits = ["Apple", "Banana", "Mango", "Orange", "Papaya"];</a:t>
            </a:r>
          </a:p>
          <a:p>
            <a:r>
              <a:rPr lang="en-US" dirty="0" err="1"/>
              <a:t>document.write</a:t>
            </a:r>
            <a:r>
              <a:rPr lang="en-US" dirty="0"/>
              <a:t>(</a:t>
            </a:r>
            <a:r>
              <a:rPr lang="en-US" dirty="0" err="1"/>
              <a:t>fruits.length</a:t>
            </a:r>
            <a:r>
              <a:rPr lang="en-US" dirty="0"/>
              <a:t>); // Prints: </a:t>
            </a:r>
            <a:r>
              <a:rPr lang="en-US" dirty="0" smtClean="0"/>
              <a:t>5</a:t>
            </a:r>
          </a:p>
          <a:p>
            <a:endParaRPr lang="en-US" dirty="0"/>
          </a:p>
          <a:p>
            <a:pPr fontAlgn="base"/>
            <a:r>
              <a:rPr lang="en-US" sz="2800" b="1" dirty="0"/>
              <a:t>Looping Through Array Elements</a:t>
            </a:r>
          </a:p>
          <a:p>
            <a:pPr fontAlgn="base"/>
            <a:r>
              <a:rPr lang="en-US" dirty="0"/>
              <a:t>You can use </a:t>
            </a:r>
            <a:r>
              <a:rPr lang="en-US" b="1" dirty="0"/>
              <a:t>for loop </a:t>
            </a:r>
            <a:r>
              <a:rPr lang="en-US" dirty="0"/>
              <a:t>to access each element of an array in sequential order, like this</a:t>
            </a:r>
            <a:r>
              <a:rPr lang="en-US" dirty="0" smtClean="0"/>
              <a:t>:</a:t>
            </a:r>
          </a:p>
          <a:p>
            <a:pPr fontAlgn="base"/>
            <a:r>
              <a:rPr lang="en-US" dirty="0" err="1" smtClean="0"/>
              <a:t>var</a:t>
            </a:r>
            <a:r>
              <a:rPr lang="en-US" dirty="0" smtClean="0"/>
              <a:t> </a:t>
            </a:r>
            <a:r>
              <a:rPr lang="en-US" dirty="0"/>
              <a:t>fruits = ["Apple", "Banana", "Mango", "Orange", "Papaya</a:t>
            </a:r>
            <a:r>
              <a:rPr lang="en-US" dirty="0" smtClean="0"/>
              <a:t>"]; </a:t>
            </a:r>
            <a:endParaRPr lang="en-US" dirty="0"/>
          </a:p>
          <a:p>
            <a:pPr fontAlgn="base"/>
            <a:r>
              <a:rPr lang="en-US" dirty="0" smtClean="0"/>
              <a:t>for(</a:t>
            </a:r>
            <a:r>
              <a:rPr lang="en-US" dirty="0" err="1" smtClean="0"/>
              <a:t>var</a:t>
            </a:r>
            <a:r>
              <a:rPr lang="en-US" dirty="0" smtClean="0"/>
              <a:t> i = 0; i &lt; </a:t>
            </a:r>
            <a:r>
              <a:rPr lang="en-US" dirty="0" err="1" smtClean="0"/>
              <a:t>fruits.length</a:t>
            </a:r>
            <a:r>
              <a:rPr lang="en-US" dirty="0" smtClean="0"/>
              <a:t>; i++) {    </a:t>
            </a:r>
          </a:p>
          <a:p>
            <a:pPr fontAlgn="base"/>
            <a:r>
              <a:rPr lang="en-US" dirty="0" smtClean="0"/>
              <a:t>    </a:t>
            </a:r>
            <a:r>
              <a:rPr lang="en-US" dirty="0" err="1" smtClean="0"/>
              <a:t>document.write</a:t>
            </a:r>
            <a:r>
              <a:rPr lang="en-US" dirty="0" smtClean="0"/>
              <a:t>(fruits[i] + "&lt;</a:t>
            </a:r>
            <a:r>
              <a:rPr lang="en-US" dirty="0" err="1" smtClean="0"/>
              <a:t>br</a:t>
            </a:r>
            <a:r>
              <a:rPr lang="en-US" dirty="0" smtClean="0"/>
              <a:t>&gt;"); // Print array element</a:t>
            </a:r>
          </a:p>
          <a:p>
            <a:pPr fontAlgn="base"/>
            <a:r>
              <a:rPr lang="en-US" dirty="0" smtClean="0"/>
              <a:t>}</a:t>
            </a:r>
          </a:p>
          <a:p>
            <a:r>
              <a:rPr lang="en-US" dirty="0" smtClean="0"/>
              <a:t>We can </a:t>
            </a:r>
            <a:r>
              <a:rPr lang="en-US" dirty="0"/>
              <a:t>also iterate over the array elements using </a:t>
            </a:r>
            <a:r>
              <a:rPr lang="en-US" b="1" dirty="0"/>
              <a:t>for-in loop</a:t>
            </a:r>
            <a:r>
              <a:rPr lang="en-US" dirty="0"/>
              <a:t>, like this:</a:t>
            </a:r>
          </a:p>
          <a:p>
            <a:r>
              <a:rPr lang="en-US" dirty="0" err="1"/>
              <a:t>var</a:t>
            </a:r>
            <a:r>
              <a:rPr lang="en-US" dirty="0"/>
              <a:t> fruits = ["Apple", "Banana", "Mango", "Orange", "Papaya"];</a:t>
            </a:r>
          </a:p>
          <a:p>
            <a:r>
              <a:rPr lang="en-US" dirty="0"/>
              <a:t>for(</a:t>
            </a:r>
            <a:r>
              <a:rPr lang="en-US" dirty="0" err="1"/>
              <a:t>var</a:t>
            </a:r>
            <a:r>
              <a:rPr lang="en-US" dirty="0"/>
              <a:t> i in fruits) {  </a:t>
            </a:r>
          </a:p>
          <a:p>
            <a:r>
              <a:rPr lang="en-US" dirty="0"/>
              <a:t>    </a:t>
            </a:r>
            <a:r>
              <a:rPr lang="en-US" dirty="0" err="1"/>
              <a:t>document.write</a:t>
            </a:r>
            <a:r>
              <a:rPr lang="en-US" dirty="0"/>
              <a:t>(fruits[i] + "&lt;</a:t>
            </a:r>
            <a:r>
              <a:rPr lang="en-US" dirty="0" err="1"/>
              <a:t>br</a:t>
            </a:r>
            <a:r>
              <a:rPr lang="en-US" dirty="0"/>
              <a:t>&gt;");</a:t>
            </a:r>
          </a:p>
          <a:p>
            <a:r>
              <a:rPr lang="en-US" dirty="0" smtClean="0"/>
              <a:t>}</a:t>
            </a:r>
            <a:endParaRPr lang="en-US" dirty="0"/>
          </a:p>
        </p:txBody>
      </p:sp>
    </p:spTree>
    <p:extLst>
      <p:ext uri="{BB962C8B-B14F-4D97-AF65-F5344CB8AC3E}">
        <p14:creationId xmlns:p14="http://schemas.microsoft.com/office/powerpoint/2010/main" val="16261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5" name="Rectangle 4"/>
          <p:cNvSpPr/>
          <p:nvPr/>
        </p:nvSpPr>
        <p:spPr>
          <a:xfrm>
            <a:off x="838200" y="1067336"/>
            <a:ext cx="12420600" cy="3939540"/>
          </a:xfrm>
          <a:prstGeom prst="rect">
            <a:avLst/>
          </a:prstGeom>
        </p:spPr>
        <p:txBody>
          <a:bodyPr wrap="square">
            <a:spAutoFit/>
          </a:bodyPr>
          <a:lstStyle/>
          <a:p>
            <a:r>
              <a:rPr lang="en-US" b="1" dirty="0"/>
              <a:t>Adding New Elements to an Array</a:t>
            </a:r>
          </a:p>
          <a:p>
            <a:r>
              <a:rPr lang="en-US" dirty="0"/>
              <a:t>To add a new element at the end of an array, simply use the push() method, like this:</a:t>
            </a:r>
          </a:p>
          <a:p>
            <a:endParaRPr lang="en-US" dirty="0"/>
          </a:p>
          <a:p>
            <a:r>
              <a:rPr lang="en-US" dirty="0" smtClean="0"/>
              <a:t>Example Try this code »</a:t>
            </a:r>
          </a:p>
          <a:p>
            <a:r>
              <a:rPr lang="en-US" dirty="0" err="1" smtClean="0"/>
              <a:t>var</a:t>
            </a:r>
            <a:r>
              <a:rPr lang="en-US" dirty="0" smtClean="0"/>
              <a:t> colors = ["Red", "Green", "Blue"]; </a:t>
            </a:r>
          </a:p>
          <a:p>
            <a:r>
              <a:rPr lang="en-US" dirty="0" err="1" smtClean="0"/>
              <a:t>colors.push</a:t>
            </a:r>
            <a:r>
              <a:rPr lang="en-US" dirty="0"/>
              <a:t>("Yellow");</a:t>
            </a:r>
          </a:p>
          <a:p>
            <a:r>
              <a:rPr lang="en-US" dirty="0"/>
              <a:t> </a:t>
            </a:r>
          </a:p>
          <a:p>
            <a:r>
              <a:rPr lang="en-US" dirty="0" err="1"/>
              <a:t>document.write</a:t>
            </a:r>
            <a:r>
              <a:rPr lang="en-US" dirty="0"/>
              <a:t>(colors); // Prints: </a:t>
            </a:r>
            <a:r>
              <a:rPr lang="en-US" dirty="0" err="1"/>
              <a:t>Red,Green,Blue,Yellow</a:t>
            </a:r>
            <a:endParaRPr lang="en-US" dirty="0"/>
          </a:p>
          <a:p>
            <a:r>
              <a:rPr lang="en-US" dirty="0" err="1"/>
              <a:t>document.write</a:t>
            </a:r>
            <a:r>
              <a:rPr lang="en-US" dirty="0"/>
              <a:t>(</a:t>
            </a:r>
            <a:r>
              <a:rPr lang="en-US" dirty="0" err="1"/>
              <a:t>colors.length</a:t>
            </a:r>
            <a:r>
              <a:rPr lang="en-US" dirty="0"/>
              <a:t>); // Prints: </a:t>
            </a:r>
            <a:r>
              <a:rPr lang="en-US" dirty="0" smtClean="0"/>
              <a:t>4</a:t>
            </a:r>
          </a:p>
          <a:p>
            <a:endParaRPr lang="en-US" dirty="0"/>
          </a:p>
        </p:txBody>
      </p:sp>
    </p:spTree>
    <p:extLst>
      <p:ext uri="{BB962C8B-B14F-4D97-AF65-F5344CB8AC3E}">
        <p14:creationId xmlns:p14="http://schemas.microsoft.com/office/powerpoint/2010/main" val="16261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6" name="Rectangle 5"/>
          <p:cNvSpPr/>
          <p:nvPr/>
        </p:nvSpPr>
        <p:spPr>
          <a:xfrm>
            <a:off x="609600" y="1143000"/>
            <a:ext cx="12420600" cy="6632585"/>
          </a:xfrm>
          <a:prstGeom prst="rect">
            <a:avLst/>
          </a:prstGeom>
        </p:spPr>
        <p:txBody>
          <a:bodyPr wrap="square">
            <a:spAutoFit/>
          </a:bodyPr>
          <a:lstStyle/>
          <a:p>
            <a:r>
              <a:rPr lang="en-US" b="1" dirty="0"/>
              <a:t>Removing Elements from an Array</a:t>
            </a:r>
          </a:p>
          <a:p>
            <a:r>
              <a:rPr lang="en-US" dirty="0"/>
              <a:t>To remove the last element from an array you can use the </a:t>
            </a:r>
            <a:r>
              <a:rPr lang="en-US" b="1" dirty="0"/>
              <a:t>pop() method</a:t>
            </a:r>
            <a:r>
              <a:rPr lang="en-US" dirty="0"/>
              <a:t>. This method returns the value that was popped out. Here's an example:</a:t>
            </a:r>
          </a:p>
          <a:p>
            <a:endParaRPr lang="en-US" dirty="0"/>
          </a:p>
          <a:p>
            <a:r>
              <a:rPr lang="en-US" dirty="0" smtClean="0"/>
              <a:t>Example </a:t>
            </a:r>
          </a:p>
          <a:p>
            <a:r>
              <a:rPr lang="en-US" dirty="0" err="1" smtClean="0"/>
              <a:t>var</a:t>
            </a:r>
            <a:r>
              <a:rPr lang="en-US" dirty="0" smtClean="0"/>
              <a:t> </a:t>
            </a:r>
            <a:r>
              <a:rPr lang="en-US" dirty="0"/>
              <a:t>colors = ["Red", "Green", "Blue"];</a:t>
            </a:r>
          </a:p>
          <a:p>
            <a:r>
              <a:rPr lang="en-US" dirty="0" err="1"/>
              <a:t>var</a:t>
            </a:r>
            <a:r>
              <a:rPr lang="en-US" dirty="0"/>
              <a:t> last = </a:t>
            </a:r>
            <a:r>
              <a:rPr lang="en-US" dirty="0" err="1"/>
              <a:t>colors.pop</a:t>
            </a:r>
            <a:r>
              <a:rPr lang="en-US" dirty="0"/>
              <a:t>();</a:t>
            </a:r>
          </a:p>
          <a:p>
            <a:r>
              <a:rPr lang="en-US" dirty="0"/>
              <a:t> </a:t>
            </a:r>
          </a:p>
          <a:p>
            <a:r>
              <a:rPr lang="en-US" dirty="0" err="1"/>
              <a:t>document.write</a:t>
            </a:r>
            <a:r>
              <a:rPr lang="en-US" dirty="0"/>
              <a:t>(last); // Prints: Blue</a:t>
            </a:r>
          </a:p>
          <a:p>
            <a:r>
              <a:rPr lang="en-US" dirty="0" err="1"/>
              <a:t>document.write</a:t>
            </a:r>
            <a:r>
              <a:rPr lang="en-US" dirty="0"/>
              <a:t>(</a:t>
            </a:r>
            <a:r>
              <a:rPr lang="en-US" dirty="0" err="1"/>
              <a:t>colors.length</a:t>
            </a:r>
            <a:r>
              <a:rPr lang="en-US" dirty="0"/>
              <a:t>); // Prints: </a:t>
            </a:r>
            <a:r>
              <a:rPr lang="en-US" dirty="0" smtClean="0"/>
              <a:t>2</a:t>
            </a:r>
          </a:p>
          <a:p>
            <a:pPr fontAlgn="base"/>
            <a:r>
              <a:rPr lang="en-US" dirty="0" smtClean="0"/>
              <a:t>Similarly</a:t>
            </a:r>
            <a:r>
              <a:rPr lang="en-US" dirty="0"/>
              <a:t>, you can remove the first element from an array </a:t>
            </a:r>
            <a:r>
              <a:rPr lang="en-US" dirty="0" smtClean="0"/>
              <a:t>using </a:t>
            </a:r>
            <a:r>
              <a:rPr lang="en-US" b="1" dirty="0" smtClean="0"/>
              <a:t>the</a:t>
            </a:r>
            <a:r>
              <a:rPr lang="en-US" b="1" dirty="0"/>
              <a:t> shift() method</a:t>
            </a:r>
            <a:r>
              <a:rPr lang="en-US" dirty="0"/>
              <a:t>. This method also returns the value that was shifted out. Here's an example:</a:t>
            </a:r>
          </a:p>
          <a:p>
            <a:pPr fontAlgn="base"/>
            <a:r>
              <a:rPr lang="en-US" b="1" dirty="0" smtClean="0"/>
              <a:t>Example</a:t>
            </a:r>
            <a:endParaRPr lang="en-US" b="1" dirty="0"/>
          </a:p>
          <a:p>
            <a:r>
              <a:rPr lang="en-US" dirty="0" err="1"/>
              <a:t>var</a:t>
            </a:r>
            <a:r>
              <a:rPr lang="en-US" dirty="0"/>
              <a:t> colors = ["Red", "Green", "Blue"]; </a:t>
            </a:r>
          </a:p>
          <a:p>
            <a:r>
              <a:rPr lang="en-US" dirty="0" err="1"/>
              <a:t>var</a:t>
            </a:r>
            <a:r>
              <a:rPr lang="en-US" dirty="0"/>
              <a:t> first = </a:t>
            </a:r>
            <a:r>
              <a:rPr lang="en-US" dirty="0" err="1"/>
              <a:t>colors.shift</a:t>
            </a:r>
            <a:r>
              <a:rPr lang="en-US" dirty="0"/>
              <a:t>();</a:t>
            </a:r>
          </a:p>
          <a:p>
            <a:r>
              <a:rPr lang="en-US" dirty="0" err="1"/>
              <a:t>document.write</a:t>
            </a:r>
            <a:r>
              <a:rPr lang="en-US" dirty="0"/>
              <a:t>(first); // Prints: Red </a:t>
            </a:r>
          </a:p>
          <a:p>
            <a:r>
              <a:rPr lang="en-US" dirty="0" err="1"/>
              <a:t>document.write</a:t>
            </a:r>
            <a:r>
              <a:rPr lang="en-US" dirty="0"/>
              <a:t>(</a:t>
            </a:r>
            <a:r>
              <a:rPr lang="en-US" dirty="0" err="1"/>
              <a:t>colors.length</a:t>
            </a:r>
            <a:r>
              <a:rPr lang="en-US" dirty="0"/>
              <a:t>); // Prints: </a:t>
            </a:r>
            <a:r>
              <a:rPr lang="en-US" dirty="0" smtClean="0"/>
              <a:t>2</a:t>
            </a:r>
            <a:endParaRPr lang="en-US" dirty="0"/>
          </a:p>
        </p:txBody>
      </p:sp>
    </p:spTree>
    <p:extLst>
      <p:ext uri="{BB962C8B-B14F-4D97-AF65-F5344CB8AC3E}">
        <p14:creationId xmlns:p14="http://schemas.microsoft.com/office/powerpoint/2010/main" val="16261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914400" y="1375588"/>
            <a:ext cx="11734800" cy="3985706"/>
          </a:xfrm>
          <a:prstGeom prst="rect">
            <a:avLst/>
          </a:prstGeom>
        </p:spPr>
        <p:txBody>
          <a:bodyPr wrap="square">
            <a:spAutoFit/>
          </a:bodyPr>
          <a:lstStyle/>
          <a:p>
            <a:r>
              <a:rPr lang="en-US" sz="2800" b="1" dirty="0"/>
              <a:t>Adding or Removing Elements at Any Position</a:t>
            </a:r>
          </a:p>
          <a:p>
            <a:r>
              <a:rPr lang="en-US" b="1" dirty="0"/>
              <a:t>The splice() </a:t>
            </a:r>
            <a:r>
              <a:rPr lang="en-US" dirty="0"/>
              <a:t>method is a very versatile array method that allows you to add or remove elements from any index, using the </a:t>
            </a:r>
            <a:endParaRPr lang="en-US" dirty="0" smtClean="0"/>
          </a:p>
          <a:p>
            <a:r>
              <a:rPr lang="en-US" dirty="0" smtClean="0"/>
              <a:t>syntax </a:t>
            </a:r>
          </a:p>
          <a:p>
            <a:r>
              <a:rPr lang="en-US" dirty="0" err="1" smtClean="0"/>
              <a:t>arr.splice</a:t>
            </a:r>
            <a:r>
              <a:rPr lang="en-US" dirty="0" smtClean="0"/>
              <a:t>(</a:t>
            </a:r>
            <a:r>
              <a:rPr lang="en-US" dirty="0" err="1" smtClean="0"/>
              <a:t>startIndex</a:t>
            </a:r>
            <a:r>
              <a:rPr lang="en-US" dirty="0"/>
              <a:t>, </a:t>
            </a:r>
            <a:r>
              <a:rPr lang="en-US" dirty="0" err="1"/>
              <a:t>deleteCount</a:t>
            </a:r>
            <a:r>
              <a:rPr lang="en-US" dirty="0"/>
              <a:t>, elem1, ..., </a:t>
            </a:r>
            <a:r>
              <a:rPr lang="en-US" dirty="0" err="1"/>
              <a:t>elemN</a:t>
            </a:r>
            <a:r>
              <a:rPr lang="en-US" dirty="0"/>
              <a:t>).</a:t>
            </a:r>
          </a:p>
          <a:p>
            <a:endParaRPr lang="en-US" dirty="0"/>
          </a:p>
          <a:p>
            <a:r>
              <a:rPr lang="en-US" dirty="0"/>
              <a:t>This method takes three parameters: the first parameter is the index at which to start splicing the array, it is required; the second parameter is the number of elements to remove (use 0 if you don't want to remove any elements), it is optional; and the third parameter is a set of replacement elements, it is also optional. </a:t>
            </a:r>
          </a:p>
        </p:txBody>
      </p:sp>
    </p:spTree>
    <p:extLst>
      <p:ext uri="{BB962C8B-B14F-4D97-AF65-F5344CB8AC3E}">
        <p14:creationId xmlns:p14="http://schemas.microsoft.com/office/powerpoint/2010/main" val="112762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Things that makes JavaScript </a:t>
            </a:r>
            <a:r>
              <a:rPr lang="en-US" b="1" dirty="0" smtClean="0"/>
              <a:t>demanding</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JavaScript is the most popular and hence the most loved language around the globe. Apart from this, there are abundant reasons to become the most demanding. Below are a listing of a few important points:</a:t>
            </a:r>
          </a:p>
          <a:p>
            <a:pPr fontAlgn="base"/>
            <a:r>
              <a:rPr lang="en-US" b="1" dirty="0"/>
              <a:t>No need for compilers:</a:t>
            </a:r>
            <a:r>
              <a:rPr lang="en-US" dirty="0"/>
              <a:t> Since JavaScript is an interpreted language, therefore it does not need any compiler for compilation.</a:t>
            </a:r>
          </a:p>
          <a:p>
            <a:pPr fontAlgn="base"/>
            <a:r>
              <a:rPr lang="en-US" b="1" dirty="0"/>
              <a:t>Used both Client and Server-side:</a:t>
            </a:r>
            <a:r>
              <a:rPr lang="en-US" dirty="0"/>
              <a:t> Earlier JavaScript was used to build client-side applications only, but with the evolution of its frameworks namely Node.js and Express.js, it is now widely used for building server-side applications too.</a:t>
            </a:r>
          </a:p>
          <a:p>
            <a:pPr fontAlgn="base"/>
            <a:r>
              <a:rPr lang="en-US" b="1" dirty="0"/>
              <a:t>Helps to build a complete solution:</a:t>
            </a:r>
            <a:r>
              <a:rPr lang="en-US" dirty="0"/>
              <a:t> As we saw, JavaScript is widely used in both client and server-side applications, therefore it helps us to build an end-to-end solution to a given problem.</a:t>
            </a:r>
          </a:p>
          <a:p>
            <a:pPr fontAlgn="base"/>
            <a:r>
              <a:rPr lang="en-US" b="1" dirty="0"/>
              <a:t>Used everywhere:</a:t>
            </a:r>
            <a:r>
              <a:rPr lang="en-US" dirty="0"/>
              <a:t> JavaScript is so loved because it can be used anywhere. It can be used to develop websites, games or mobile apps, etc.</a:t>
            </a:r>
          </a:p>
          <a:p>
            <a:pPr fontAlgn="base"/>
            <a:r>
              <a:rPr lang="en-US" b="1" dirty="0"/>
              <a:t>Huge community support:</a:t>
            </a:r>
            <a:r>
              <a:rPr lang="en-US" dirty="0"/>
              <a:t> JavaScript has a huge community of users and mentors who love this language and take it’s legacy forward</a:t>
            </a:r>
            <a:r>
              <a:rPr lang="en-US" dirty="0" smtClean="0"/>
              <a:t>.</a:t>
            </a:r>
            <a:endParaRPr lang="en-US" dirty="0"/>
          </a:p>
        </p:txBody>
      </p:sp>
    </p:spTree>
    <p:extLst>
      <p:ext uri="{BB962C8B-B14F-4D97-AF65-F5344CB8AC3E}">
        <p14:creationId xmlns:p14="http://schemas.microsoft.com/office/powerpoint/2010/main" val="1500418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533400" y="1143000"/>
            <a:ext cx="12573000" cy="6632585"/>
          </a:xfrm>
          <a:prstGeom prst="rect">
            <a:avLst/>
          </a:prstGeom>
        </p:spPr>
        <p:txBody>
          <a:bodyPr wrap="square">
            <a:spAutoFit/>
          </a:bodyPr>
          <a:lstStyle/>
          <a:p>
            <a:r>
              <a:rPr lang="en-US" sz="2800" b="1" dirty="0"/>
              <a:t>Creating a String from an Array</a:t>
            </a:r>
          </a:p>
          <a:p>
            <a:r>
              <a:rPr lang="en-US" dirty="0"/>
              <a:t>There may be situations where you simply want to create a string by joining the elements of an array. To do this you can use the join() method. This method takes an optional parameter which is a separator string that is added in between each element. If you omit the separator, then JavaScript will use comma (,) by default. The following example shows how it works:</a:t>
            </a:r>
          </a:p>
          <a:p>
            <a:r>
              <a:rPr lang="en-US" dirty="0" smtClean="0"/>
              <a:t>Example </a:t>
            </a:r>
          </a:p>
          <a:p>
            <a:r>
              <a:rPr lang="en-US" dirty="0" err="1" smtClean="0"/>
              <a:t>var</a:t>
            </a:r>
            <a:r>
              <a:rPr lang="en-US" dirty="0" smtClean="0"/>
              <a:t> </a:t>
            </a:r>
            <a:r>
              <a:rPr lang="en-US" dirty="0"/>
              <a:t>colors = ["Red", "Green", "Blue"];</a:t>
            </a:r>
          </a:p>
          <a:p>
            <a:r>
              <a:rPr lang="en-US" dirty="0"/>
              <a:t> </a:t>
            </a:r>
            <a:r>
              <a:rPr lang="en-US" dirty="0" err="1" smtClean="0"/>
              <a:t>document.write</a:t>
            </a:r>
            <a:r>
              <a:rPr lang="en-US" dirty="0" smtClean="0"/>
              <a:t>(</a:t>
            </a:r>
            <a:r>
              <a:rPr lang="en-US" dirty="0" err="1" smtClean="0"/>
              <a:t>colors.join</a:t>
            </a:r>
            <a:r>
              <a:rPr lang="en-US" dirty="0"/>
              <a:t>()); // Prints: </a:t>
            </a:r>
            <a:r>
              <a:rPr lang="en-US" dirty="0" err="1"/>
              <a:t>Red,Green,Blue</a:t>
            </a:r>
            <a:endParaRPr lang="en-US" dirty="0"/>
          </a:p>
          <a:p>
            <a:r>
              <a:rPr lang="en-US" dirty="0" err="1"/>
              <a:t>document.write</a:t>
            </a:r>
            <a:r>
              <a:rPr lang="en-US" dirty="0"/>
              <a:t>(</a:t>
            </a:r>
            <a:r>
              <a:rPr lang="en-US" dirty="0" err="1"/>
              <a:t>colors.join</a:t>
            </a:r>
            <a:r>
              <a:rPr lang="en-US" dirty="0"/>
              <a:t>("")); // Prints: </a:t>
            </a:r>
            <a:r>
              <a:rPr lang="en-US" dirty="0" err="1"/>
              <a:t>RedGreenBlue</a:t>
            </a:r>
            <a:endParaRPr lang="en-US" dirty="0"/>
          </a:p>
          <a:p>
            <a:r>
              <a:rPr lang="en-US" dirty="0" err="1"/>
              <a:t>document.write</a:t>
            </a:r>
            <a:r>
              <a:rPr lang="en-US" dirty="0"/>
              <a:t>(</a:t>
            </a:r>
            <a:r>
              <a:rPr lang="en-US" dirty="0" err="1"/>
              <a:t>colors.join</a:t>
            </a:r>
            <a:r>
              <a:rPr lang="en-US" dirty="0"/>
              <a:t>("-")); // Prints: Red-Green-Blue</a:t>
            </a:r>
          </a:p>
          <a:p>
            <a:r>
              <a:rPr lang="en-US" dirty="0" err="1"/>
              <a:t>document.write</a:t>
            </a:r>
            <a:r>
              <a:rPr lang="en-US" dirty="0"/>
              <a:t>(</a:t>
            </a:r>
            <a:r>
              <a:rPr lang="en-US" dirty="0" err="1"/>
              <a:t>colors.join</a:t>
            </a:r>
            <a:r>
              <a:rPr lang="en-US" dirty="0"/>
              <a:t>(", ")); // Prints: Red, Green, </a:t>
            </a:r>
            <a:r>
              <a:rPr lang="en-US" dirty="0" smtClean="0"/>
              <a:t>Blue</a:t>
            </a:r>
          </a:p>
          <a:p>
            <a:endParaRPr lang="en-US" dirty="0"/>
          </a:p>
          <a:p>
            <a:r>
              <a:rPr lang="en-US" dirty="0"/>
              <a:t>You can also convert an array to a comma-separated string using the </a:t>
            </a:r>
            <a:r>
              <a:rPr lang="en-US" dirty="0" err="1"/>
              <a:t>toString</a:t>
            </a:r>
            <a:r>
              <a:rPr lang="en-US" dirty="0"/>
              <a:t>(). This method does not accept the separator parameter like join</a:t>
            </a:r>
            <a:r>
              <a:rPr lang="en-US" dirty="0" smtClean="0"/>
              <a:t>().</a:t>
            </a:r>
          </a:p>
          <a:p>
            <a:pPr fontAlgn="base"/>
            <a:r>
              <a:rPr lang="en-US" b="1" dirty="0"/>
              <a:t>Example</a:t>
            </a:r>
          </a:p>
          <a:p>
            <a:r>
              <a:rPr lang="en-US" dirty="0" err="1" smtClean="0"/>
              <a:t>var</a:t>
            </a:r>
            <a:r>
              <a:rPr lang="en-US" dirty="0" smtClean="0"/>
              <a:t> </a:t>
            </a:r>
            <a:r>
              <a:rPr lang="en-US" dirty="0"/>
              <a:t>colors = ["Red", "Green", "Blue"]; </a:t>
            </a:r>
            <a:endParaRPr lang="en-US" dirty="0" smtClean="0"/>
          </a:p>
          <a:p>
            <a:r>
              <a:rPr lang="en-US" dirty="0" err="1" smtClean="0"/>
              <a:t>document.write</a:t>
            </a:r>
            <a:r>
              <a:rPr lang="en-US" dirty="0" smtClean="0"/>
              <a:t>(</a:t>
            </a:r>
            <a:r>
              <a:rPr lang="en-US" dirty="0" err="1" smtClean="0"/>
              <a:t>colors.toString</a:t>
            </a:r>
            <a:r>
              <a:rPr lang="en-US" dirty="0"/>
              <a:t>()); // Prints: </a:t>
            </a:r>
            <a:r>
              <a:rPr lang="en-US" dirty="0" err="1"/>
              <a:t>Red,Green,Blue</a:t>
            </a:r>
            <a:endParaRPr lang="en-US" dirty="0"/>
          </a:p>
        </p:txBody>
      </p:sp>
    </p:spTree>
    <p:extLst>
      <p:ext uri="{BB962C8B-B14F-4D97-AF65-F5344CB8AC3E}">
        <p14:creationId xmlns:p14="http://schemas.microsoft.com/office/powerpoint/2010/main" val="2568796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1524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381000" y="914400"/>
            <a:ext cx="13182600" cy="7125027"/>
          </a:xfrm>
          <a:prstGeom prst="rect">
            <a:avLst/>
          </a:prstGeom>
        </p:spPr>
        <p:txBody>
          <a:bodyPr wrap="square">
            <a:spAutoFit/>
          </a:bodyPr>
          <a:lstStyle/>
          <a:p>
            <a:r>
              <a:rPr lang="en-US" sz="3200" b="1" dirty="0"/>
              <a:t>Extracting a Portion of an Array</a:t>
            </a:r>
          </a:p>
          <a:p>
            <a:r>
              <a:rPr lang="en-US" dirty="0"/>
              <a:t>If you want to extract out a portion of an array (i.e. </a:t>
            </a:r>
            <a:r>
              <a:rPr lang="en-US" dirty="0" err="1"/>
              <a:t>subarray</a:t>
            </a:r>
            <a:r>
              <a:rPr lang="en-US" dirty="0"/>
              <a:t>) but keep the original array intact you can use the slice() method. This method takes 2 parameters: start index (index at which to begin extraction), and an optional end index (index before which to end extraction), like </a:t>
            </a:r>
            <a:r>
              <a:rPr lang="en-US" dirty="0" err="1"/>
              <a:t>arr.slice</a:t>
            </a:r>
            <a:r>
              <a:rPr lang="en-US" dirty="0"/>
              <a:t>(</a:t>
            </a:r>
            <a:r>
              <a:rPr lang="en-US" dirty="0" err="1"/>
              <a:t>startIndex</a:t>
            </a:r>
            <a:r>
              <a:rPr lang="en-US" dirty="0"/>
              <a:t>, </a:t>
            </a:r>
            <a:r>
              <a:rPr lang="en-US" dirty="0" err="1"/>
              <a:t>endIndex</a:t>
            </a:r>
            <a:r>
              <a:rPr lang="en-US" dirty="0"/>
              <a:t>). Here's an example:</a:t>
            </a:r>
          </a:p>
          <a:p>
            <a:endParaRPr lang="en-US" dirty="0"/>
          </a:p>
          <a:p>
            <a:r>
              <a:rPr lang="en-US" b="1" dirty="0" smtClean="0"/>
              <a:t>Example</a:t>
            </a:r>
          </a:p>
          <a:p>
            <a:r>
              <a:rPr lang="en-US" dirty="0" err="1" smtClean="0"/>
              <a:t>var</a:t>
            </a:r>
            <a:r>
              <a:rPr lang="en-US" dirty="0" smtClean="0"/>
              <a:t> </a:t>
            </a:r>
            <a:r>
              <a:rPr lang="en-US" dirty="0"/>
              <a:t>fruits = ["Apple", "Banana", "Mango", "Orange", "Papaya"];</a:t>
            </a:r>
          </a:p>
          <a:p>
            <a:r>
              <a:rPr lang="en-US" dirty="0" err="1"/>
              <a:t>var</a:t>
            </a:r>
            <a:r>
              <a:rPr lang="en-US" dirty="0"/>
              <a:t> </a:t>
            </a:r>
            <a:r>
              <a:rPr lang="en-US" dirty="0" err="1"/>
              <a:t>subarr</a:t>
            </a:r>
            <a:r>
              <a:rPr lang="en-US" dirty="0"/>
              <a:t> = </a:t>
            </a:r>
            <a:r>
              <a:rPr lang="en-US" dirty="0" err="1"/>
              <a:t>fruits.slice</a:t>
            </a:r>
            <a:r>
              <a:rPr lang="en-US" dirty="0"/>
              <a:t>(1, 3);</a:t>
            </a:r>
          </a:p>
          <a:p>
            <a:r>
              <a:rPr lang="en-US" dirty="0" err="1"/>
              <a:t>document.write</a:t>
            </a:r>
            <a:r>
              <a:rPr lang="en-US" dirty="0"/>
              <a:t>(</a:t>
            </a:r>
            <a:r>
              <a:rPr lang="en-US" dirty="0" err="1"/>
              <a:t>subarr</a:t>
            </a:r>
            <a:r>
              <a:rPr lang="en-US" dirty="0"/>
              <a:t>); // Prints: </a:t>
            </a:r>
            <a:r>
              <a:rPr lang="en-US" dirty="0" err="1" smtClean="0"/>
              <a:t>Banana,Mango</a:t>
            </a:r>
            <a:endParaRPr lang="en-US" dirty="0" smtClean="0"/>
          </a:p>
          <a:p>
            <a:r>
              <a:rPr lang="en-US" dirty="0"/>
              <a:t>If </a:t>
            </a:r>
            <a:r>
              <a:rPr lang="en-US" dirty="0" err="1"/>
              <a:t>endIndex</a:t>
            </a:r>
            <a:r>
              <a:rPr lang="en-US" dirty="0"/>
              <a:t> parameter is omitted, all elements to the end of the array are extracted. You can also specify negative indexes or offsets —in that case the slice() method extract the elements from the end of an array, rather then the </a:t>
            </a:r>
            <a:r>
              <a:rPr lang="en-US" dirty="0" err="1"/>
              <a:t>begining</a:t>
            </a:r>
            <a:r>
              <a:rPr lang="en-US" dirty="0" smtClean="0"/>
              <a:t>.</a:t>
            </a:r>
          </a:p>
          <a:p>
            <a:r>
              <a:rPr lang="en-US" b="1" dirty="0" smtClean="0"/>
              <a:t>For </a:t>
            </a:r>
            <a:r>
              <a:rPr lang="en-US" b="1" dirty="0"/>
              <a:t>example</a:t>
            </a:r>
            <a:r>
              <a:rPr lang="en-US" b="1" dirty="0" smtClean="0"/>
              <a:t>:</a:t>
            </a:r>
          </a:p>
          <a:p>
            <a:r>
              <a:rPr lang="en-US" dirty="0" err="1"/>
              <a:t>var</a:t>
            </a:r>
            <a:r>
              <a:rPr lang="en-US" dirty="0"/>
              <a:t> fruits = ["Apple", "Banana", "Mango", "Orange", "Papaya"]; </a:t>
            </a:r>
            <a:endParaRPr lang="en-US" dirty="0" smtClean="0"/>
          </a:p>
          <a:p>
            <a:r>
              <a:rPr lang="en-US" dirty="0" err="1" smtClean="0"/>
              <a:t>document.write</a:t>
            </a:r>
            <a:r>
              <a:rPr lang="en-US" dirty="0" smtClean="0"/>
              <a:t>(</a:t>
            </a:r>
            <a:r>
              <a:rPr lang="en-US" dirty="0" err="1" smtClean="0"/>
              <a:t>fruits.slice</a:t>
            </a:r>
            <a:r>
              <a:rPr lang="en-US" dirty="0" smtClean="0"/>
              <a:t>(2</a:t>
            </a:r>
            <a:r>
              <a:rPr lang="en-US" dirty="0"/>
              <a:t>)); // Prints: </a:t>
            </a:r>
            <a:r>
              <a:rPr lang="en-US" dirty="0" err="1"/>
              <a:t>Mango,Orange,Papaya</a:t>
            </a:r>
            <a:r>
              <a:rPr lang="en-US" dirty="0"/>
              <a:t> </a:t>
            </a:r>
            <a:endParaRPr lang="en-US" dirty="0" smtClean="0"/>
          </a:p>
          <a:p>
            <a:r>
              <a:rPr lang="en-US" dirty="0" err="1" smtClean="0"/>
              <a:t>document.write</a:t>
            </a:r>
            <a:r>
              <a:rPr lang="en-US" dirty="0" smtClean="0"/>
              <a:t>(</a:t>
            </a:r>
            <a:r>
              <a:rPr lang="en-US" dirty="0" err="1" smtClean="0"/>
              <a:t>fruits.slice</a:t>
            </a:r>
            <a:r>
              <a:rPr lang="en-US" dirty="0"/>
              <a:t>(-2)); // Prints: </a:t>
            </a:r>
            <a:r>
              <a:rPr lang="en-US" dirty="0" err="1"/>
              <a:t>Orange,Papaya</a:t>
            </a:r>
            <a:r>
              <a:rPr lang="en-US" dirty="0"/>
              <a:t> </a:t>
            </a:r>
            <a:endParaRPr lang="en-US" dirty="0" smtClean="0"/>
          </a:p>
          <a:p>
            <a:r>
              <a:rPr lang="en-US" dirty="0" err="1" smtClean="0"/>
              <a:t>document.write</a:t>
            </a:r>
            <a:r>
              <a:rPr lang="en-US" dirty="0" smtClean="0"/>
              <a:t>(</a:t>
            </a:r>
            <a:r>
              <a:rPr lang="en-US" dirty="0" err="1" smtClean="0"/>
              <a:t>fruits.slice</a:t>
            </a:r>
            <a:r>
              <a:rPr lang="en-US" dirty="0" smtClean="0"/>
              <a:t>(2</a:t>
            </a:r>
            <a:r>
              <a:rPr lang="en-US" dirty="0"/>
              <a:t>, -1)); // Prints: </a:t>
            </a:r>
            <a:r>
              <a:rPr lang="en-US" dirty="0" err="1"/>
              <a:t>Mango,Orange</a:t>
            </a:r>
            <a:endParaRPr lang="en-US" dirty="0"/>
          </a:p>
        </p:txBody>
      </p:sp>
    </p:spTree>
    <p:extLst>
      <p:ext uri="{BB962C8B-B14F-4D97-AF65-F5344CB8AC3E}">
        <p14:creationId xmlns:p14="http://schemas.microsoft.com/office/powerpoint/2010/main" val="403279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457200" y="1183228"/>
            <a:ext cx="12344400" cy="5970865"/>
          </a:xfrm>
          <a:prstGeom prst="rect">
            <a:avLst/>
          </a:prstGeom>
        </p:spPr>
        <p:txBody>
          <a:bodyPr wrap="square">
            <a:spAutoFit/>
          </a:bodyPr>
          <a:lstStyle/>
          <a:p>
            <a:r>
              <a:rPr lang="en-US" sz="3200" b="1" dirty="0"/>
              <a:t>Merging Two or More Arrays</a:t>
            </a:r>
          </a:p>
          <a:p>
            <a:r>
              <a:rPr lang="en-US" b="1" dirty="0"/>
              <a:t>The </a:t>
            </a:r>
            <a:r>
              <a:rPr lang="en-US" b="1" dirty="0" err="1"/>
              <a:t>concat</a:t>
            </a:r>
            <a:r>
              <a:rPr lang="en-US" b="1" dirty="0"/>
              <a:t>() </a:t>
            </a:r>
            <a:r>
              <a:rPr lang="en-US" dirty="0"/>
              <a:t>method can be used to merge or combine two or more arrays. This method does not change the existing arrays, instead it returns a new array. For example:</a:t>
            </a:r>
          </a:p>
          <a:p>
            <a:endParaRPr lang="en-US" dirty="0"/>
          </a:p>
          <a:p>
            <a:r>
              <a:rPr lang="en-US" b="1" dirty="0" smtClean="0"/>
              <a:t>Example</a:t>
            </a:r>
          </a:p>
          <a:p>
            <a:r>
              <a:rPr lang="en-US" dirty="0" err="1"/>
              <a:t>var</a:t>
            </a:r>
            <a:r>
              <a:rPr lang="en-US" dirty="0"/>
              <a:t> pets = ["Cat", "Dog", "Parrot"];</a:t>
            </a:r>
          </a:p>
          <a:p>
            <a:r>
              <a:rPr lang="en-US" dirty="0" err="1"/>
              <a:t>var</a:t>
            </a:r>
            <a:r>
              <a:rPr lang="en-US" dirty="0"/>
              <a:t> wilds = ["Tiger", "Wolf", "Zebra"];</a:t>
            </a:r>
          </a:p>
          <a:p>
            <a:r>
              <a:rPr lang="en-US" dirty="0" err="1"/>
              <a:t>var</a:t>
            </a:r>
            <a:r>
              <a:rPr lang="en-US" dirty="0"/>
              <a:t> bugs = ["Ant", "Bee"];</a:t>
            </a:r>
          </a:p>
          <a:p>
            <a:r>
              <a:rPr lang="en-US" dirty="0"/>
              <a:t> </a:t>
            </a:r>
          </a:p>
          <a:p>
            <a:r>
              <a:rPr lang="en-US" dirty="0"/>
              <a:t>// Creating new array by combining pets, wilds and bugs arrays</a:t>
            </a:r>
          </a:p>
          <a:p>
            <a:r>
              <a:rPr lang="en-US" dirty="0" err="1"/>
              <a:t>var</a:t>
            </a:r>
            <a:r>
              <a:rPr lang="en-US" dirty="0"/>
              <a:t> animals = </a:t>
            </a:r>
            <a:r>
              <a:rPr lang="en-US" dirty="0" err="1"/>
              <a:t>pets.concat</a:t>
            </a:r>
            <a:r>
              <a:rPr lang="en-US" dirty="0"/>
              <a:t>(wilds, bugs); </a:t>
            </a:r>
          </a:p>
          <a:p>
            <a:r>
              <a:rPr lang="en-US" dirty="0" err="1"/>
              <a:t>document.write</a:t>
            </a:r>
            <a:r>
              <a:rPr lang="en-US" dirty="0"/>
              <a:t>(animals); // Prints: </a:t>
            </a:r>
            <a:r>
              <a:rPr lang="en-US" dirty="0" err="1"/>
              <a:t>Cat,Dog,Parrot,Tiger,Wolf,Zebra,Ant,Bee</a:t>
            </a:r>
            <a:endParaRPr lang="en-US" dirty="0"/>
          </a:p>
          <a:p>
            <a:endParaRPr lang="en-US" dirty="0" smtClean="0"/>
          </a:p>
          <a:p>
            <a:r>
              <a:rPr lang="en-US" dirty="0" smtClean="0"/>
              <a:t>The</a:t>
            </a:r>
            <a:r>
              <a:rPr lang="en-US" dirty="0"/>
              <a:t> </a:t>
            </a:r>
            <a:r>
              <a:rPr lang="en-US" dirty="0" err="1"/>
              <a:t>concat</a:t>
            </a:r>
            <a:r>
              <a:rPr lang="en-US" dirty="0"/>
              <a:t>() method can take any number of array arguments, so you can create an array from any number of other arrays,</a:t>
            </a:r>
          </a:p>
        </p:txBody>
      </p:sp>
    </p:spTree>
    <p:extLst>
      <p:ext uri="{BB962C8B-B14F-4D97-AF65-F5344CB8AC3E}">
        <p14:creationId xmlns:p14="http://schemas.microsoft.com/office/powerpoint/2010/main" val="4032793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457200" y="1310819"/>
            <a:ext cx="12725400" cy="5970865"/>
          </a:xfrm>
          <a:prstGeom prst="rect">
            <a:avLst/>
          </a:prstGeom>
        </p:spPr>
        <p:txBody>
          <a:bodyPr wrap="square">
            <a:spAutoFit/>
          </a:bodyPr>
          <a:lstStyle/>
          <a:p>
            <a:r>
              <a:rPr lang="en-US" sz="3200" b="1" dirty="0"/>
              <a:t>Searching Through an Array</a:t>
            </a:r>
          </a:p>
          <a:p>
            <a:r>
              <a:rPr lang="en-US" dirty="0"/>
              <a:t>If you want to search an array for a specific value, you can simply use the </a:t>
            </a:r>
            <a:r>
              <a:rPr lang="en-US" dirty="0" err="1"/>
              <a:t>indexOf</a:t>
            </a:r>
            <a:r>
              <a:rPr lang="en-US" dirty="0"/>
              <a:t>() and </a:t>
            </a:r>
            <a:r>
              <a:rPr lang="en-US" dirty="0" err="1"/>
              <a:t>lastIndexOf</a:t>
            </a:r>
            <a:r>
              <a:rPr lang="en-US" dirty="0"/>
              <a:t>(). </a:t>
            </a:r>
            <a:endParaRPr lang="en-US" dirty="0" smtClean="0"/>
          </a:p>
          <a:p>
            <a:pPr marL="457200" indent="-457200">
              <a:buFont typeface="Arial" pitchFamily="34" charset="0"/>
              <a:buChar char="•"/>
            </a:pPr>
            <a:r>
              <a:rPr lang="en-US" dirty="0" smtClean="0"/>
              <a:t>If </a:t>
            </a:r>
            <a:r>
              <a:rPr lang="en-US" dirty="0"/>
              <a:t>the value is found, both methods return an index representing the array element</a:t>
            </a:r>
            <a:r>
              <a:rPr lang="en-US" dirty="0" smtClean="0"/>
              <a:t>.</a:t>
            </a:r>
          </a:p>
          <a:p>
            <a:pPr marL="457200" indent="-457200">
              <a:buFont typeface="Arial" pitchFamily="34" charset="0"/>
              <a:buChar char="•"/>
            </a:pPr>
            <a:r>
              <a:rPr lang="en-US" dirty="0" smtClean="0"/>
              <a:t>If the </a:t>
            </a:r>
            <a:r>
              <a:rPr lang="en-US" dirty="0"/>
              <a:t>value is not found, -1 is returned. </a:t>
            </a:r>
            <a:endParaRPr lang="en-US" dirty="0" smtClean="0"/>
          </a:p>
          <a:p>
            <a:pPr marL="457200" indent="-457200">
              <a:buFont typeface="Arial" pitchFamily="34" charset="0"/>
              <a:buChar char="•"/>
            </a:pPr>
            <a:r>
              <a:rPr lang="en-US" dirty="0" smtClean="0"/>
              <a:t>The </a:t>
            </a:r>
            <a:r>
              <a:rPr lang="en-US" dirty="0" err="1"/>
              <a:t>indexOf</a:t>
            </a:r>
            <a:r>
              <a:rPr lang="en-US" dirty="0"/>
              <a:t>() method returns the first one found, whereas </a:t>
            </a:r>
            <a:endParaRPr lang="en-US" dirty="0" smtClean="0"/>
          </a:p>
          <a:p>
            <a:pPr marL="457200" indent="-457200">
              <a:buFont typeface="Arial" pitchFamily="34" charset="0"/>
              <a:buChar char="•"/>
            </a:pPr>
            <a:r>
              <a:rPr lang="en-US" dirty="0" smtClean="0"/>
              <a:t>the </a:t>
            </a:r>
            <a:r>
              <a:rPr lang="en-US" dirty="0" err="1"/>
              <a:t>lastIndexOf</a:t>
            </a:r>
            <a:r>
              <a:rPr lang="en-US" dirty="0"/>
              <a:t>() returns the last one found</a:t>
            </a:r>
            <a:r>
              <a:rPr lang="en-US" dirty="0" smtClean="0"/>
              <a:t>.</a:t>
            </a:r>
          </a:p>
          <a:p>
            <a:pPr marL="457200" indent="-457200">
              <a:buFont typeface="Arial" pitchFamily="34" charset="0"/>
              <a:buChar char="•"/>
            </a:pPr>
            <a:r>
              <a:rPr lang="en-US" dirty="0" smtClean="0"/>
              <a:t>First argument of both the methods is an array element to be searched and the second argument (</a:t>
            </a:r>
            <a:r>
              <a:rPr lang="en-US" dirty="0"/>
              <a:t>optional</a:t>
            </a:r>
            <a:r>
              <a:rPr lang="en-US" dirty="0" smtClean="0"/>
              <a:t>) specifies </a:t>
            </a:r>
            <a:r>
              <a:rPr lang="en-US" dirty="0"/>
              <a:t>the index within the array at which to start the </a:t>
            </a:r>
            <a:r>
              <a:rPr lang="en-US" dirty="0" smtClean="0"/>
              <a:t>search.</a:t>
            </a:r>
            <a:endParaRPr lang="en-US" dirty="0"/>
          </a:p>
          <a:p>
            <a:endParaRPr lang="en-US" dirty="0"/>
          </a:p>
          <a:p>
            <a:pPr fontAlgn="base"/>
            <a:r>
              <a:rPr lang="en-US" b="1" dirty="0" smtClean="0"/>
              <a:t>Example</a:t>
            </a:r>
          </a:p>
          <a:p>
            <a:pPr fontAlgn="base"/>
            <a:r>
              <a:rPr lang="en-US" b="1" dirty="0"/>
              <a:t> </a:t>
            </a:r>
            <a:r>
              <a:rPr lang="en-US" b="1" dirty="0" smtClean="0"/>
              <a:t>    </a:t>
            </a:r>
            <a:r>
              <a:rPr lang="en-US" i="1" dirty="0" smtClean="0"/>
              <a:t>Index</a:t>
            </a:r>
            <a:r>
              <a:rPr lang="en-US" b="1" dirty="0"/>
              <a:t>	</a:t>
            </a:r>
            <a:r>
              <a:rPr lang="en-US" i="1" dirty="0" smtClean="0"/>
              <a:t>0  1  2  3  4  5  6  7   8</a:t>
            </a:r>
          </a:p>
          <a:p>
            <a:pPr fontAlgn="base"/>
            <a:r>
              <a:rPr lang="en-US" dirty="0" err="1" smtClean="0"/>
              <a:t>var</a:t>
            </a:r>
            <a:r>
              <a:rPr lang="en-US" dirty="0" smtClean="0"/>
              <a:t> </a:t>
            </a:r>
            <a:r>
              <a:rPr lang="en-US" dirty="0" err="1"/>
              <a:t>arr</a:t>
            </a:r>
            <a:r>
              <a:rPr lang="en-US" dirty="0"/>
              <a:t> = [1, 0, 3, 1, </a:t>
            </a:r>
            <a:r>
              <a:rPr lang="en-US" dirty="0" smtClean="0"/>
              <a:t>2, </a:t>
            </a:r>
            <a:r>
              <a:rPr lang="en-US" dirty="0"/>
              <a:t>5, 1, 4, 7]; </a:t>
            </a:r>
            <a:endParaRPr lang="en-US" dirty="0" smtClean="0"/>
          </a:p>
          <a:p>
            <a:pPr fontAlgn="base"/>
            <a:r>
              <a:rPr lang="en-US" dirty="0" err="1" smtClean="0"/>
              <a:t>document.write</a:t>
            </a:r>
            <a:r>
              <a:rPr lang="en-US" dirty="0" smtClean="0"/>
              <a:t>(</a:t>
            </a:r>
            <a:r>
              <a:rPr lang="en-US" dirty="0" err="1" smtClean="0"/>
              <a:t>arr.indexOf</a:t>
            </a:r>
            <a:r>
              <a:rPr lang="en-US" dirty="0" smtClean="0"/>
              <a:t>(1</a:t>
            </a:r>
            <a:r>
              <a:rPr lang="en-US" dirty="0"/>
              <a:t>, 2)); // Searching </a:t>
            </a:r>
            <a:r>
              <a:rPr lang="en-US" dirty="0" smtClean="0"/>
              <a:t>forwards Prints</a:t>
            </a:r>
            <a:r>
              <a:rPr lang="en-US" dirty="0"/>
              <a:t>: 3 </a:t>
            </a:r>
            <a:r>
              <a:rPr lang="en-US" dirty="0" err="1" smtClean="0"/>
              <a:t>document.write</a:t>
            </a:r>
            <a:r>
              <a:rPr lang="en-US" dirty="0" smtClean="0"/>
              <a:t>(</a:t>
            </a:r>
            <a:r>
              <a:rPr lang="en-US" dirty="0" err="1" smtClean="0"/>
              <a:t>arr.lastIndexOf</a:t>
            </a:r>
            <a:r>
              <a:rPr lang="en-US" dirty="0" smtClean="0"/>
              <a:t>(1</a:t>
            </a:r>
            <a:r>
              <a:rPr lang="en-US" dirty="0"/>
              <a:t>, 2)); // Searching backwards, </a:t>
            </a:r>
            <a:r>
              <a:rPr lang="en-US" dirty="0" smtClean="0"/>
              <a:t>Prints</a:t>
            </a:r>
            <a:r>
              <a:rPr lang="en-US" dirty="0"/>
              <a:t>: 0</a:t>
            </a:r>
          </a:p>
        </p:txBody>
      </p:sp>
    </p:spTree>
    <p:extLst>
      <p:ext uri="{BB962C8B-B14F-4D97-AF65-F5344CB8AC3E}">
        <p14:creationId xmlns:p14="http://schemas.microsoft.com/office/powerpoint/2010/main" val="4032793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609600" y="1359217"/>
            <a:ext cx="12725400" cy="4431983"/>
          </a:xfrm>
          <a:prstGeom prst="rect">
            <a:avLst/>
          </a:prstGeom>
        </p:spPr>
        <p:txBody>
          <a:bodyPr wrap="square">
            <a:spAutoFit/>
          </a:bodyPr>
          <a:lstStyle/>
          <a:p>
            <a:r>
              <a:rPr lang="en-US" sz="3200" b="1" dirty="0"/>
              <a:t>Searching Through an Array</a:t>
            </a:r>
          </a:p>
          <a:p>
            <a:r>
              <a:rPr lang="en-US" dirty="0" smtClean="0"/>
              <a:t>We can </a:t>
            </a:r>
            <a:r>
              <a:rPr lang="en-US" dirty="0"/>
              <a:t>also use </a:t>
            </a:r>
            <a:r>
              <a:rPr lang="en-US" b="1" dirty="0"/>
              <a:t>includes() method </a:t>
            </a:r>
            <a:r>
              <a:rPr lang="en-US" dirty="0"/>
              <a:t>to find out whether an array includes a certain element or not. This method takes the same parameters as </a:t>
            </a:r>
            <a:r>
              <a:rPr lang="en-US" dirty="0" err="1"/>
              <a:t>indexOf</a:t>
            </a:r>
            <a:r>
              <a:rPr lang="en-US" dirty="0"/>
              <a:t>() and </a:t>
            </a:r>
            <a:r>
              <a:rPr lang="en-US" dirty="0" err="1"/>
              <a:t>lastIndexOf</a:t>
            </a:r>
            <a:r>
              <a:rPr lang="en-US" dirty="0"/>
              <a:t>() methods, but it returns true or false instead of index number. For example:</a:t>
            </a:r>
          </a:p>
          <a:p>
            <a:endParaRPr lang="en-US" dirty="0"/>
          </a:p>
          <a:p>
            <a:r>
              <a:rPr lang="en-US" b="1" dirty="0" smtClean="0"/>
              <a:t>Example</a:t>
            </a:r>
          </a:p>
          <a:p>
            <a:r>
              <a:rPr lang="en-US" dirty="0" err="1" smtClean="0"/>
              <a:t>var</a:t>
            </a:r>
            <a:r>
              <a:rPr lang="en-US" dirty="0" smtClean="0"/>
              <a:t> </a:t>
            </a:r>
            <a:r>
              <a:rPr lang="en-US" dirty="0" err="1"/>
              <a:t>arr</a:t>
            </a:r>
            <a:r>
              <a:rPr lang="en-US" dirty="0"/>
              <a:t> = [1, 0, 3, 1, </a:t>
            </a:r>
            <a:r>
              <a:rPr lang="en-US" dirty="0" smtClean="0"/>
              <a:t>2, </a:t>
            </a:r>
            <a:r>
              <a:rPr lang="en-US" dirty="0"/>
              <a:t>5, 1, 4, 7];</a:t>
            </a:r>
          </a:p>
          <a:p>
            <a:r>
              <a:rPr lang="en-US" dirty="0" err="1" smtClean="0"/>
              <a:t>document.write</a:t>
            </a:r>
            <a:r>
              <a:rPr lang="en-US" dirty="0" smtClean="0"/>
              <a:t>(</a:t>
            </a:r>
            <a:r>
              <a:rPr lang="en-US" dirty="0" err="1" smtClean="0"/>
              <a:t>arr.includes</a:t>
            </a:r>
            <a:r>
              <a:rPr lang="en-US" dirty="0" smtClean="0"/>
              <a:t>(1</a:t>
            </a:r>
            <a:r>
              <a:rPr lang="en-US" dirty="0"/>
              <a:t>)); // Prints: true</a:t>
            </a:r>
          </a:p>
          <a:p>
            <a:r>
              <a:rPr lang="en-US" dirty="0" err="1"/>
              <a:t>document.write</a:t>
            </a:r>
            <a:r>
              <a:rPr lang="en-US" dirty="0"/>
              <a:t>(</a:t>
            </a:r>
            <a:r>
              <a:rPr lang="en-US" dirty="0" err="1"/>
              <a:t>arr.includes</a:t>
            </a:r>
            <a:r>
              <a:rPr lang="en-US" dirty="0"/>
              <a:t>(6)); // Prints: false</a:t>
            </a:r>
          </a:p>
          <a:p>
            <a:r>
              <a:rPr lang="en-US" dirty="0" err="1"/>
              <a:t>document.write</a:t>
            </a:r>
            <a:r>
              <a:rPr lang="en-US" dirty="0"/>
              <a:t>(</a:t>
            </a:r>
            <a:r>
              <a:rPr lang="en-US" dirty="0" err="1"/>
              <a:t>arr.includes</a:t>
            </a:r>
            <a:r>
              <a:rPr lang="en-US" dirty="0"/>
              <a:t>(1, 2)); // Prints: true</a:t>
            </a:r>
          </a:p>
          <a:p>
            <a:r>
              <a:rPr lang="en-US" dirty="0" err="1"/>
              <a:t>document.write</a:t>
            </a:r>
            <a:r>
              <a:rPr lang="en-US" dirty="0"/>
              <a:t>(</a:t>
            </a:r>
            <a:r>
              <a:rPr lang="en-US" dirty="0" err="1"/>
              <a:t>arr.includes</a:t>
            </a:r>
            <a:r>
              <a:rPr lang="en-US" dirty="0"/>
              <a:t>(3, 4)); // Prints: false</a:t>
            </a:r>
          </a:p>
        </p:txBody>
      </p:sp>
    </p:spTree>
    <p:extLst>
      <p:ext uri="{BB962C8B-B14F-4D97-AF65-F5344CB8AC3E}">
        <p14:creationId xmlns:p14="http://schemas.microsoft.com/office/powerpoint/2010/main" val="3028789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685800" y="1375589"/>
            <a:ext cx="12496800" cy="6355586"/>
          </a:xfrm>
          <a:prstGeom prst="rect">
            <a:avLst/>
          </a:prstGeom>
        </p:spPr>
        <p:txBody>
          <a:bodyPr wrap="square">
            <a:spAutoFit/>
          </a:bodyPr>
          <a:lstStyle/>
          <a:p>
            <a:pPr lvl="0"/>
            <a:r>
              <a:rPr lang="en-US" sz="3200" b="1" dirty="0">
                <a:solidFill>
                  <a:prstClr val="black"/>
                </a:solidFill>
              </a:rPr>
              <a:t>Searching Through an Array</a:t>
            </a:r>
          </a:p>
          <a:p>
            <a:r>
              <a:rPr lang="en-US" dirty="0" smtClean="0"/>
              <a:t>If </a:t>
            </a:r>
            <a:r>
              <a:rPr lang="en-US" dirty="0"/>
              <a:t>you want to search an array based on certain condition then you can use the </a:t>
            </a:r>
            <a:r>
              <a:rPr lang="en-US" b="1" dirty="0"/>
              <a:t>JavaScript find() </a:t>
            </a:r>
            <a:r>
              <a:rPr lang="en-US" b="1" dirty="0" smtClean="0"/>
              <a:t>method</a:t>
            </a:r>
            <a:r>
              <a:rPr lang="en-US" dirty="0" smtClean="0"/>
              <a:t>. </a:t>
            </a:r>
            <a:r>
              <a:rPr lang="en-US" dirty="0"/>
              <a:t>This method returns the value of the first element in the array that satisfies the provided testing function. Otherwise it </a:t>
            </a:r>
            <a:r>
              <a:rPr lang="en-US" dirty="0" smtClean="0"/>
              <a:t>returns </a:t>
            </a:r>
            <a:r>
              <a:rPr lang="en-US" dirty="0"/>
              <a:t>undefined.</a:t>
            </a:r>
          </a:p>
          <a:p>
            <a:endParaRPr lang="en-US" dirty="0"/>
          </a:p>
          <a:p>
            <a:r>
              <a:rPr lang="en-US" dirty="0" smtClean="0"/>
              <a:t>Example</a:t>
            </a:r>
          </a:p>
          <a:p>
            <a:r>
              <a:rPr lang="en-US" dirty="0" err="1" smtClean="0"/>
              <a:t>var</a:t>
            </a:r>
            <a:r>
              <a:rPr lang="en-US" dirty="0" smtClean="0"/>
              <a:t> </a:t>
            </a:r>
            <a:r>
              <a:rPr lang="en-US" dirty="0" err="1"/>
              <a:t>arr</a:t>
            </a:r>
            <a:r>
              <a:rPr lang="en-US" dirty="0"/>
              <a:t> = [1, 0, 3, 1, </a:t>
            </a:r>
            <a:r>
              <a:rPr lang="en-US" dirty="0" smtClean="0"/>
              <a:t>2, </a:t>
            </a:r>
            <a:r>
              <a:rPr lang="en-US" dirty="0"/>
              <a:t>5, 1, 4, 7];</a:t>
            </a:r>
          </a:p>
          <a:p>
            <a:r>
              <a:rPr lang="en-US" dirty="0"/>
              <a:t> </a:t>
            </a:r>
          </a:p>
          <a:p>
            <a:r>
              <a:rPr lang="en-US" dirty="0" err="1"/>
              <a:t>var</a:t>
            </a:r>
            <a:r>
              <a:rPr lang="en-US" dirty="0"/>
              <a:t> result = </a:t>
            </a:r>
            <a:r>
              <a:rPr lang="en-US" dirty="0" err="1"/>
              <a:t>arr.find</a:t>
            </a:r>
            <a:r>
              <a:rPr lang="en-US" dirty="0"/>
              <a:t>(function(element) {</a:t>
            </a:r>
          </a:p>
          <a:p>
            <a:r>
              <a:rPr lang="en-US" dirty="0"/>
              <a:t>  return element &gt; 4;</a:t>
            </a:r>
          </a:p>
          <a:p>
            <a:r>
              <a:rPr lang="en-US" dirty="0" smtClean="0"/>
              <a:t>});</a:t>
            </a:r>
          </a:p>
          <a:p>
            <a:r>
              <a:rPr lang="en-US" dirty="0" err="1"/>
              <a:t>var</a:t>
            </a:r>
            <a:r>
              <a:rPr lang="en-US" dirty="0"/>
              <a:t> result2 = </a:t>
            </a:r>
            <a:r>
              <a:rPr lang="en-US" dirty="0" err="1"/>
              <a:t>arr.find</a:t>
            </a:r>
            <a:r>
              <a:rPr lang="en-US" dirty="0"/>
              <a:t>(function(element){</a:t>
            </a:r>
          </a:p>
          <a:p>
            <a:r>
              <a:rPr lang="en-US" dirty="0"/>
              <a:t>        return element &gt; 7</a:t>
            </a:r>
            <a:r>
              <a:rPr lang="en-US" dirty="0" smtClean="0"/>
              <a:t>;</a:t>
            </a:r>
          </a:p>
          <a:p>
            <a:r>
              <a:rPr lang="en-US" dirty="0" smtClean="0"/>
              <a:t> });  </a:t>
            </a:r>
          </a:p>
          <a:p>
            <a:r>
              <a:rPr lang="en-US" dirty="0" err="1" smtClean="0"/>
              <a:t>document.write</a:t>
            </a:r>
            <a:r>
              <a:rPr lang="en-US" dirty="0" smtClean="0"/>
              <a:t>(result</a:t>
            </a:r>
            <a:r>
              <a:rPr lang="en-US" dirty="0"/>
              <a:t>+"&lt;</a:t>
            </a:r>
            <a:r>
              <a:rPr lang="en-US" dirty="0" err="1"/>
              <a:t>br</a:t>
            </a:r>
            <a:r>
              <a:rPr lang="en-US" dirty="0"/>
              <a:t>&gt;"); // Prints: 5</a:t>
            </a:r>
          </a:p>
          <a:p>
            <a:r>
              <a:rPr lang="en-US" dirty="0" err="1" smtClean="0"/>
              <a:t>document.write</a:t>
            </a:r>
            <a:r>
              <a:rPr lang="en-US" dirty="0" smtClean="0"/>
              <a:t>(result2</a:t>
            </a:r>
            <a:r>
              <a:rPr lang="en-US" dirty="0"/>
              <a:t>); // Prints: undefined</a:t>
            </a:r>
          </a:p>
        </p:txBody>
      </p:sp>
    </p:spTree>
    <p:extLst>
      <p:ext uri="{BB962C8B-B14F-4D97-AF65-F5344CB8AC3E}">
        <p14:creationId xmlns:p14="http://schemas.microsoft.com/office/powerpoint/2010/main" val="31950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685800" y="1375589"/>
            <a:ext cx="12496800" cy="4924425"/>
          </a:xfrm>
          <a:prstGeom prst="rect">
            <a:avLst/>
          </a:prstGeom>
        </p:spPr>
        <p:txBody>
          <a:bodyPr wrap="square">
            <a:spAutoFit/>
          </a:bodyPr>
          <a:lstStyle/>
          <a:p>
            <a:pPr lvl="0"/>
            <a:r>
              <a:rPr lang="en-US" sz="3200" b="1" dirty="0">
                <a:solidFill>
                  <a:prstClr val="black"/>
                </a:solidFill>
              </a:rPr>
              <a:t>Searching Through an </a:t>
            </a:r>
            <a:r>
              <a:rPr lang="en-US" sz="3200" b="1" dirty="0" smtClean="0">
                <a:solidFill>
                  <a:prstClr val="black"/>
                </a:solidFill>
              </a:rPr>
              <a:t>Array</a:t>
            </a:r>
          </a:p>
          <a:p>
            <a:pPr lvl="0"/>
            <a:endParaRPr lang="en-US" sz="3200" b="1" dirty="0">
              <a:solidFill>
                <a:prstClr val="black"/>
              </a:solidFill>
            </a:endParaRPr>
          </a:p>
          <a:p>
            <a:r>
              <a:rPr lang="en-US" dirty="0"/>
              <a:t>There is one more method similar to find() is </a:t>
            </a:r>
            <a:r>
              <a:rPr lang="en-US" b="1" dirty="0" err="1"/>
              <a:t>findIndex</a:t>
            </a:r>
            <a:r>
              <a:rPr lang="en-US" b="1" dirty="0"/>
              <a:t>() method</a:t>
            </a:r>
            <a:r>
              <a:rPr lang="en-US" dirty="0"/>
              <a:t>, which returns the index of a found element in the array instead of its value. For example:</a:t>
            </a:r>
          </a:p>
          <a:p>
            <a:endParaRPr lang="en-US" dirty="0"/>
          </a:p>
          <a:p>
            <a:r>
              <a:rPr lang="en-US" dirty="0" smtClean="0"/>
              <a:t>Example</a:t>
            </a:r>
          </a:p>
          <a:p>
            <a:r>
              <a:rPr lang="en-US" dirty="0" err="1" smtClean="0"/>
              <a:t>var</a:t>
            </a:r>
            <a:r>
              <a:rPr lang="en-US" dirty="0" smtClean="0"/>
              <a:t> </a:t>
            </a:r>
            <a:r>
              <a:rPr lang="en-US" dirty="0" err="1"/>
              <a:t>arr</a:t>
            </a:r>
            <a:r>
              <a:rPr lang="en-US" dirty="0"/>
              <a:t> = [1, 0, 3, 1, </a:t>
            </a:r>
            <a:r>
              <a:rPr lang="en-US" dirty="0" smtClean="0"/>
              <a:t>2, </a:t>
            </a:r>
            <a:r>
              <a:rPr lang="en-US" dirty="0"/>
              <a:t>5, 1, 4, 7];</a:t>
            </a:r>
          </a:p>
          <a:p>
            <a:r>
              <a:rPr lang="en-US" dirty="0"/>
              <a:t> </a:t>
            </a:r>
          </a:p>
          <a:p>
            <a:r>
              <a:rPr lang="en-US" dirty="0" err="1"/>
              <a:t>var</a:t>
            </a:r>
            <a:r>
              <a:rPr lang="en-US" dirty="0"/>
              <a:t> result = </a:t>
            </a:r>
            <a:r>
              <a:rPr lang="en-US" dirty="0" err="1"/>
              <a:t>arr.findIndex</a:t>
            </a:r>
            <a:r>
              <a:rPr lang="en-US" dirty="0"/>
              <a:t>(function(element) {</a:t>
            </a:r>
          </a:p>
          <a:p>
            <a:r>
              <a:rPr lang="en-US" dirty="0"/>
              <a:t>  return element &gt; 6;</a:t>
            </a:r>
          </a:p>
          <a:p>
            <a:r>
              <a:rPr lang="en-US" dirty="0"/>
              <a:t>});</a:t>
            </a:r>
          </a:p>
          <a:p>
            <a:r>
              <a:rPr lang="en-US" dirty="0" err="1"/>
              <a:t>document.write</a:t>
            </a:r>
            <a:r>
              <a:rPr lang="en-US" dirty="0"/>
              <a:t>(result); // Prints: 8</a:t>
            </a:r>
          </a:p>
        </p:txBody>
      </p:sp>
    </p:spTree>
    <p:extLst>
      <p:ext uri="{BB962C8B-B14F-4D97-AF65-F5344CB8AC3E}">
        <p14:creationId xmlns:p14="http://schemas.microsoft.com/office/powerpoint/2010/main" val="35648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685800" y="1375589"/>
            <a:ext cx="12496800" cy="5586145"/>
          </a:xfrm>
          <a:prstGeom prst="rect">
            <a:avLst/>
          </a:prstGeom>
        </p:spPr>
        <p:txBody>
          <a:bodyPr wrap="square">
            <a:spAutoFit/>
          </a:bodyPr>
          <a:lstStyle/>
          <a:p>
            <a:pPr lvl="0"/>
            <a:r>
              <a:rPr lang="en-US" sz="3200" b="1" dirty="0">
                <a:solidFill>
                  <a:prstClr val="black"/>
                </a:solidFill>
              </a:rPr>
              <a:t>Searching Through an Array</a:t>
            </a:r>
          </a:p>
          <a:p>
            <a:endParaRPr lang="en-US" dirty="0" smtClean="0"/>
          </a:p>
          <a:p>
            <a:r>
              <a:rPr lang="en-US" dirty="0" smtClean="0"/>
              <a:t>If </a:t>
            </a:r>
            <a:r>
              <a:rPr lang="en-US" dirty="0"/>
              <a:t>you want to find out all the matched elements you can use </a:t>
            </a:r>
            <a:r>
              <a:rPr lang="en-US" b="1" dirty="0"/>
              <a:t>the filter() </a:t>
            </a:r>
            <a:r>
              <a:rPr lang="en-US" b="1" dirty="0" smtClean="0"/>
              <a:t>method</a:t>
            </a:r>
            <a:r>
              <a:rPr lang="en-US" dirty="0" smtClean="0"/>
              <a:t>. The </a:t>
            </a:r>
            <a:r>
              <a:rPr lang="en-US" dirty="0"/>
              <a:t>filter() method creates a new array with all the elements that successfully passes the given test. The following example will show you how this actually works:</a:t>
            </a:r>
          </a:p>
          <a:p>
            <a:endParaRPr lang="en-US" dirty="0"/>
          </a:p>
          <a:p>
            <a:r>
              <a:rPr lang="en-US" dirty="0" smtClean="0"/>
              <a:t>Example</a:t>
            </a:r>
            <a:endParaRPr lang="en-US" dirty="0"/>
          </a:p>
          <a:p>
            <a:r>
              <a:rPr lang="en-US" dirty="0" err="1"/>
              <a:t>var</a:t>
            </a:r>
            <a:r>
              <a:rPr lang="en-US" dirty="0"/>
              <a:t> </a:t>
            </a:r>
            <a:r>
              <a:rPr lang="en-US" dirty="0" err="1"/>
              <a:t>arr</a:t>
            </a:r>
            <a:r>
              <a:rPr lang="en-US" dirty="0"/>
              <a:t> = [1, 0, 3, 1, </a:t>
            </a:r>
            <a:r>
              <a:rPr lang="en-US" dirty="0" smtClean="0"/>
              <a:t>2, </a:t>
            </a:r>
            <a:r>
              <a:rPr lang="en-US" dirty="0"/>
              <a:t>5, 1, 4, 7];</a:t>
            </a:r>
          </a:p>
          <a:p>
            <a:r>
              <a:rPr lang="en-US" dirty="0"/>
              <a:t> </a:t>
            </a:r>
          </a:p>
          <a:p>
            <a:r>
              <a:rPr lang="en-US" dirty="0" err="1"/>
              <a:t>var</a:t>
            </a:r>
            <a:r>
              <a:rPr lang="en-US" dirty="0"/>
              <a:t> result = </a:t>
            </a:r>
            <a:r>
              <a:rPr lang="en-US" dirty="0" err="1"/>
              <a:t>arr.filter</a:t>
            </a:r>
            <a:r>
              <a:rPr lang="en-US" dirty="0"/>
              <a:t>(function(element) {</a:t>
            </a:r>
          </a:p>
          <a:p>
            <a:r>
              <a:rPr lang="en-US" dirty="0"/>
              <a:t>  return element &gt; 4;</a:t>
            </a:r>
          </a:p>
          <a:p>
            <a:r>
              <a:rPr lang="en-US" dirty="0"/>
              <a:t>});</a:t>
            </a:r>
          </a:p>
          <a:p>
            <a:r>
              <a:rPr lang="en-US" dirty="0" err="1"/>
              <a:t>document.write</a:t>
            </a:r>
            <a:r>
              <a:rPr lang="en-US" dirty="0"/>
              <a:t>(result); // Prints: 5,7</a:t>
            </a:r>
          </a:p>
          <a:p>
            <a:r>
              <a:rPr lang="en-US" dirty="0" err="1"/>
              <a:t>document.write</a:t>
            </a:r>
            <a:r>
              <a:rPr lang="en-US" dirty="0"/>
              <a:t>(</a:t>
            </a:r>
            <a:r>
              <a:rPr lang="en-US" dirty="0" err="1"/>
              <a:t>result.length</a:t>
            </a:r>
            <a:r>
              <a:rPr lang="en-US" dirty="0"/>
              <a:t>); // Prints: 2</a:t>
            </a:r>
          </a:p>
        </p:txBody>
      </p:sp>
    </p:spTree>
    <p:extLst>
      <p:ext uri="{BB962C8B-B14F-4D97-AF65-F5344CB8AC3E}">
        <p14:creationId xmlns:p14="http://schemas.microsoft.com/office/powerpoint/2010/main" val="1385604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6" name="Rectangle 5"/>
          <p:cNvSpPr/>
          <p:nvPr/>
        </p:nvSpPr>
        <p:spPr>
          <a:xfrm>
            <a:off x="609600" y="1076771"/>
            <a:ext cx="12496800" cy="6848029"/>
          </a:xfrm>
          <a:prstGeom prst="rect">
            <a:avLst/>
          </a:prstGeom>
        </p:spPr>
        <p:txBody>
          <a:bodyPr wrap="square">
            <a:spAutoFit/>
          </a:bodyPr>
          <a:lstStyle/>
          <a:p>
            <a:r>
              <a:rPr lang="en-US" sz="3200" b="1" dirty="0"/>
              <a:t>Sorting </a:t>
            </a:r>
            <a:r>
              <a:rPr lang="en-US" sz="3200" b="1" dirty="0" smtClean="0"/>
              <a:t>string Array</a:t>
            </a:r>
            <a:endParaRPr lang="en-US" sz="3200" b="1" dirty="0"/>
          </a:p>
          <a:p>
            <a:r>
              <a:rPr lang="en-US" dirty="0"/>
              <a:t>Sorting is a common task when working with arrays. It would be used, for instance, if you want to display the city or county names in alphabetical order.</a:t>
            </a:r>
          </a:p>
          <a:p>
            <a:r>
              <a:rPr lang="en-US" dirty="0" smtClean="0"/>
              <a:t>The </a:t>
            </a:r>
            <a:r>
              <a:rPr lang="en-US" dirty="0"/>
              <a:t>JavaScript Array object has a built-in method sort() for sorting array elements in alphabetical order. The following example demonstrates how it works:</a:t>
            </a:r>
          </a:p>
          <a:p>
            <a:r>
              <a:rPr lang="en-US" b="1" dirty="0" smtClean="0"/>
              <a:t>Example</a:t>
            </a:r>
          </a:p>
          <a:p>
            <a:r>
              <a:rPr lang="en-US" dirty="0" err="1" smtClean="0"/>
              <a:t>var</a:t>
            </a:r>
            <a:r>
              <a:rPr lang="en-US" dirty="0" smtClean="0"/>
              <a:t> </a:t>
            </a:r>
            <a:r>
              <a:rPr lang="en-US" dirty="0"/>
              <a:t>fruits = ["Banana", "Orange", "Apple", "Papaya", "Mango"];</a:t>
            </a:r>
          </a:p>
          <a:p>
            <a:r>
              <a:rPr lang="en-US" dirty="0" err="1" smtClean="0"/>
              <a:t>fruits.sort</a:t>
            </a:r>
            <a:r>
              <a:rPr lang="en-US" dirty="0"/>
              <a:t>();</a:t>
            </a:r>
          </a:p>
          <a:p>
            <a:r>
              <a:rPr lang="en-US" dirty="0" err="1" smtClean="0"/>
              <a:t>document.write</a:t>
            </a:r>
            <a:r>
              <a:rPr lang="en-US" dirty="0" smtClean="0"/>
              <a:t>(fruits ); </a:t>
            </a:r>
            <a:r>
              <a:rPr lang="en-US" dirty="0"/>
              <a:t>// Outputs: </a:t>
            </a:r>
            <a:r>
              <a:rPr lang="en-US" dirty="0" err="1" smtClean="0"/>
              <a:t>Apple,Banana,Mango,Orange,Papaya</a:t>
            </a:r>
            <a:endParaRPr lang="en-US" dirty="0" smtClean="0"/>
          </a:p>
          <a:p>
            <a:endParaRPr lang="en-US" dirty="0"/>
          </a:p>
          <a:p>
            <a:pPr fontAlgn="base"/>
            <a:r>
              <a:rPr lang="en-US" sz="3200" b="1" dirty="0"/>
              <a:t>Sorting Numeric Arrays</a:t>
            </a:r>
          </a:p>
          <a:p>
            <a:pPr fontAlgn="base"/>
            <a:r>
              <a:rPr lang="en-US" dirty="0"/>
              <a:t>The sort() method may produce unexpected result when it is applied on the numeric arrays (i.e. arrays containing numeric values). For instance:</a:t>
            </a:r>
          </a:p>
          <a:p>
            <a:pPr fontAlgn="base"/>
            <a:r>
              <a:rPr lang="en-US" b="1" dirty="0" smtClean="0"/>
              <a:t>Example</a:t>
            </a:r>
          </a:p>
          <a:p>
            <a:pPr fontAlgn="base"/>
            <a:r>
              <a:rPr lang="en-US" dirty="0" err="1" smtClean="0"/>
              <a:t>var</a:t>
            </a:r>
            <a:r>
              <a:rPr lang="en-US" dirty="0" smtClean="0"/>
              <a:t> </a:t>
            </a:r>
            <a:r>
              <a:rPr lang="en-US" dirty="0"/>
              <a:t>numbers = [5, 20, 10, 75, 50, 100]; </a:t>
            </a:r>
            <a:endParaRPr lang="en-US" dirty="0" smtClean="0"/>
          </a:p>
          <a:p>
            <a:pPr fontAlgn="base"/>
            <a:r>
              <a:rPr lang="en-US" dirty="0" err="1" smtClean="0"/>
              <a:t>numbers.sort</a:t>
            </a:r>
            <a:r>
              <a:rPr lang="en-US" dirty="0"/>
              <a:t>(); // Sorts numbers array </a:t>
            </a:r>
            <a:endParaRPr lang="en-US" dirty="0" smtClean="0"/>
          </a:p>
          <a:p>
            <a:pPr fontAlgn="base"/>
            <a:r>
              <a:rPr lang="en-US" dirty="0" err="1"/>
              <a:t>document.write</a:t>
            </a:r>
            <a:r>
              <a:rPr lang="en-US" dirty="0" smtClean="0"/>
              <a:t>(numbers</a:t>
            </a:r>
            <a:r>
              <a:rPr lang="en-US" dirty="0"/>
              <a:t>); // Outputs: </a:t>
            </a:r>
            <a:r>
              <a:rPr lang="en-US" dirty="0" smtClean="0"/>
              <a:t>10,100,20,5,50,75</a:t>
            </a:r>
            <a:endParaRPr lang="en-US" dirty="0"/>
          </a:p>
        </p:txBody>
      </p:sp>
    </p:spTree>
    <p:extLst>
      <p:ext uri="{BB962C8B-B14F-4D97-AF65-F5344CB8AC3E}">
        <p14:creationId xmlns:p14="http://schemas.microsoft.com/office/powerpoint/2010/main" val="1626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6" name="Rectangle 5"/>
          <p:cNvSpPr/>
          <p:nvPr/>
        </p:nvSpPr>
        <p:spPr>
          <a:xfrm>
            <a:off x="609600" y="1123176"/>
            <a:ext cx="12496800" cy="5201424"/>
          </a:xfrm>
          <a:prstGeom prst="rect">
            <a:avLst/>
          </a:prstGeom>
        </p:spPr>
        <p:txBody>
          <a:bodyPr wrap="square">
            <a:spAutoFit/>
          </a:bodyPr>
          <a:lstStyle/>
          <a:p>
            <a:pPr fontAlgn="base"/>
            <a:r>
              <a:rPr lang="en-US" sz="3200" b="1" dirty="0" smtClean="0"/>
              <a:t>Sorting </a:t>
            </a:r>
            <a:r>
              <a:rPr lang="en-US" sz="3200" b="1" dirty="0"/>
              <a:t>Numeric Arrays</a:t>
            </a:r>
          </a:p>
          <a:p>
            <a:pPr fontAlgn="base"/>
            <a:r>
              <a:rPr lang="en-US" dirty="0" smtClean="0"/>
              <a:t>It </a:t>
            </a:r>
            <a:r>
              <a:rPr lang="en-US" dirty="0"/>
              <a:t>happens because, the sort() method sorts the numeric array elements by converting them to strings (i.e. 20 becomes "20", 100 becomes "100", and so on), and since the first character of string "20" (i.e. "2") comes after the first character of string "100" (i.e. "1"), that's why the value 20 is sorted after the 100.</a:t>
            </a:r>
          </a:p>
          <a:p>
            <a:pPr fontAlgn="base"/>
            <a:r>
              <a:rPr lang="en-US" dirty="0" smtClean="0"/>
              <a:t>To </a:t>
            </a:r>
            <a:r>
              <a:rPr lang="en-US" dirty="0"/>
              <a:t>fix this sorting problem with numeric array, you can pass a compare function, like this:</a:t>
            </a:r>
          </a:p>
          <a:p>
            <a:pPr fontAlgn="base"/>
            <a:r>
              <a:rPr lang="en-US" b="1" dirty="0" smtClean="0"/>
              <a:t>Example</a:t>
            </a:r>
            <a:endParaRPr lang="en-US" b="1" dirty="0"/>
          </a:p>
          <a:p>
            <a:pPr fontAlgn="base"/>
            <a:r>
              <a:rPr lang="en-US" dirty="0" err="1"/>
              <a:t>var</a:t>
            </a:r>
            <a:r>
              <a:rPr lang="en-US" dirty="0"/>
              <a:t> numbers = [5, 20, 10, 75, 50, 100];</a:t>
            </a:r>
          </a:p>
          <a:p>
            <a:pPr fontAlgn="base"/>
            <a:r>
              <a:rPr lang="en-US" dirty="0" smtClean="0"/>
              <a:t>// </a:t>
            </a:r>
            <a:r>
              <a:rPr lang="en-US" dirty="0"/>
              <a:t>Sorting an array using compare function</a:t>
            </a:r>
          </a:p>
          <a:p>
            <a:pPr fontAlgn="base"/>
            <a:r>
              <a:rPr lang="en-US" dirty="0"/>
              <a:t> </a:t>
            </a:r>
            <a:r>
              <a:rPr lang="en-US" dirty="0" smtClean="0"/>
              <a:t>   </a:t>
            </a:r>
            <a:r>
              <a:rPr lang="en-US" dirty="0" err="1" smtClean="0"/>
              <a:t>numbers.sort</a:t>
            </a:r>
            <a:r>
              <a:rPr lang="en-US" dirty="0" smtClean="0"/>
              <a:t>(function(a</a:t>
            </a:r>
            <a:r>
              <a:rPr lang="en-US" dirty="0"/>
              <a:t>, b) {</a:t>
            </a:r>
          </a:p>
          <a:p>
            <a:pPr fontAlgn="base"/>
            <a:r>
              <a:rPr lang="en-US" dirty="0"/>
              <a:t>    return a - b;</a:t>
            </a:r>
          </a:p>
          <a:p>
            <a:pPr fontAlgn="base"/>
            <a:r>
              <a:rPr lang="en-US" dirty="0"/>
              <a:t>});</a:t>
            </a:r>
          </a:p>
          <a:p>
            <a:pPr fontAlgn="base"/>
            <a:r>
              <a:rPr lang="en-US" dirty="0" err="1"/>
              <a:t>document.write</a:t>
            </a:r>
            <a:r>
              <a:rPr lang="en-US" dirty="0" smtClean="0"/>
              <a:t>(numbers</a:t>
            </a:r>
            <a:r>
              <a:rPr lang="en-US" dirty="0"/>
              <a:t>); // Outputs: </a:t>
            </a:r>
            <a:r>
              <a:rPr lang="en-US" dirty="0" smtClean="0"/>
              <a:t>5,10,20,50,75,100</a:t>
            </a:r>
          </a:p>
        </p:txBody>
      </p:sp>
    </p:spTree>
    <p:extLst>
      <p:ext uri="{BB962C8B-B14F-4D97-AF65-F5344CB8AC3E}">
        <p14:creationId xmlns:p14="http://schemas.microsoft.com/office/powerpoint/2010/main" val="89662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12344400" cy="6172200"/>
          </a:xfrm>
        </p:spPr>
        <p:txBody>
          <a:bodyPr>
            <a:normAutofit lnSpcReduction="10000"/>
          </a:bodyPr>
          <a:lstStyle/>
          <a:p>
            <a:pPr marL="0" indent="0">
              <a:buNone/>
            </a:pPr>
            <a:r>
              <a:rPr lang="en-US" sz="2400" b="1" dirty="0"/>
              <a:t>Places to put JavaScript code</a:t>
            </a:r>
          </a:p>
          <a:p>
            <a:r>
              <a:rPr lang="en-US" sz="2400" dirty="0"/>
              <a:t>Between the body tag of html</a:t>
            </a:r>
          </a:p>
          <a:p>
            <a:r>
              <a:rPr lang="en-US" sz="2400" dirty="0"/>
              <a:t>Between the head tag of html</a:t>
            </a:r>
          </a:p>
          <a:p>
            <a:r>
              <a:rPr lang="en-US" sz="2400" dirty="0"/>
              <a:t>In .</a:t>
            </a:r>
            <a:r>
              <a:rPr lang="en-US" sz="2400" dirty="0" err="1"/>
              <a:t>js</a:t>
            </a:r>
            <a:r>
              <a:rPr lang="en-US" sz="2400" dirty="0"/>
              <a:t> file (external </a:t>
            </a:r>
            <a:r>
              <a:rPr lang="en-US" sz="2400" dirty="0" err="1"/>
              <a:t>javaScript</a:t>
            </a:r>
            <a:r>
              <a:rPr lang="en-US" sz="2400" dirty="0"/>
              <a:t>)</a:t>
            </a:r>
          </a:p>
          <a:p>
            <a:pPr marL="0" indent="0" fontAlgn="base">
              <a:buNone/>
            </a:pPr>
            <a:endParaRPr lang="en-US" sz="2400" b="1" dirty="0" smtClean="0"/>
          </a:p>
          <a:p>
            <a:pPr marL="0" indent="0" fontAlgn="base">
              <a:buNone/>
            </a:pPr>
            <a:r>
              <a:rPr lang="en-US" sz="2400" b="1" dirty="0" smtClean="0"/>
              <a:t>JavaScript </a:t>
            </a:r>
            <a:r>
              <a:rPr lang="en-US" sz="2400" b="1" dirty="0"/>
              <a:t>can be added to your HTML file in two ways:</a:t>
            </a:r>
            <a:endParaRPr lang="en-US" sz="2400" dirty="0"/>
          </a:p>
          <a:p>
            <a:pPr fontAlgn="base"/>
            <a:r>
              <a:rPr lang="en-US" sz="2400" dirty="0"/>
              <a:t>Internal JavaScript</a:t>
            </a:r>
          </a:p>
          <a:p>
            <a:pPr fontAlgn="base"/>
            <a:r>
              <a:rPr lang="en-US" sz="2400" dirty="0"/>
              <a:t>External </a:t>
            </a:r>
            <a:r>
              <a:rPr lang="en-US" sz="2400" dirty="0" smtClean="0"/>
              <a:t>JavaScript</a:t>
            </a:r>
          </a:p>
          <a:p>
            <a:pPr fontAlgn="base"/>
            <a:r>
              <a:rPr lang="en-US" sz="2400" b="1" dirty="0"/>
              <a:t>Internal JavaScript:</a:t>
            </a:r>
            <a:r>
              <a:rPr lang="en-US" sz="2400" dirty="0"/>
              <a:t> We can add JS code directly to our HTML file by writing the code inside the &lt;script&gt; &amp; &lt;/script&gt;. The &lt;script&gt; tag can either be placed inside the &lt;head&gt; or the &lt;body&gt; tag according to the requirement.</a:t>
            </a:r>
          </a:p>
          <a:p>
            <a:r>
              <a:rPr lang="en-US" sz="2400" b="1" dirty="0"/>
              <a:t>External JavaScript:</a:t>
            </a:r>
            <a:r>
              <a:rPr lang="en-US" sz="2400" dirty="0"/>
              <a:t> We can create the file with a .</a:t>
            </a:r>
            <a:r>
              <a:rPr lang="en-US" sz="2400" dirty="0" err="1"/>
              <a:t>js</a:t>
            </a:r>
            <a:r>
              <a:rPr lang="en-US" sz="2400" dirty="0"/>
              <a:t> </a:t>
            </a:r>
            <a:r>
              <a:rPr lang="en-US" sz="2400" dirty="0" smtClean="0"/>
              <a:t>extension (</a:t>
            </a:r>
            <a:r>
              <a:rPr lang="en-US" sz="2400" dirty="0" err="1" smtClean="0"/>
              <a:t>eg</a:t>
            </a:r>
            <a:r>
              <a:rPr lang="en-US" sz="2400" dirty="0" smtClean="0"/>
              <a:t>.- xyz.js) </a:t>
            </a:r>
            <a:r>
              <a:rPr lang="en-US" sz="2400" dirty="0"/>
              <a:t>and paste the JS code inside of it. After creating the file, add this file in &lt;script </a:t>
            </a:r>
            <a:r>
              <a:rPr lang="en-US" sz="2400" dirty="0" err="1"/>
              <a:t>src</a:t>
            </a:r>
            <a:r>
              <a:rPr lang="en-US" sz="2400" dirty="0" smtClean="0"/>
              <a:t>=”xyz.js</a:t>
            </a:r>
            <a:r>
              <a:rPr lang="en-US" sz="2400" dirty="0"/>
              <a:t>”&gt; tag, </a:t>
            </a:r>
            <a:r>
              <a:rPr lang="en-US" sz="2400" dirty="0" smtClean="0"/>
              <a:t>This &lt;script&gt; </a:t>
            </a:r>
            <a:r>
              <a:rPr lang="en-US" sz="2400" dirty="0"/>
              <a:t>can </a:t>
            </a:r>
            <a:r>
              <a:rPr lang="en-US" sz="2400" dirty="0" smtClean="0"/>
              <a:t>be imported </a:t>
            </a:r>
            <a:r>
              <a:rPr lang="en-US" sz="2400" dirty="0"/>
              <a:t>inside &lt;head&gt; or &lt;body&gt; tag of the HTML file</a:t>
            </a:r>
            <a:r>
              <a:rPr lang="en-US" sz="2400" dirty="0" smtClean="0"/>
              <a:t>. </a:t>
            </a:r>
            <a:r>
              <a:rPr lang="en-US" sz="2400" dirty="0"/>
              <a:t>It provides </a:t>
            </a:r>
            <a:r>
              <a:rPr lang="en-US" sz="2400" b="1" dirty="0"/>
              <a:t>code re usability</a:t>
            </a:r>
            <a:r>
              <a:rPr lang="en-US" sz="2400" dirty="0"/>
              <a:t> because single JavaScript file can be used in several html pages</a:t>
            </a:r>
            <a:r>
              <a:rPr lang="en-US" sz="2400" dirty="0" smtClean="0"/>
              <a:t>.</a:t>
            </a:r>
            <a:endParaRPr lang="en-US" sz="2400" dirty="0"/>
          </a:p>
        </p:txBody>
      </p:sp>
      <p:sp>
        <p:nvSpPr>
          <p:cNvPr id="6" name="Title 1"/>
          <p:cNvSpPr>
            <a:spLocks noGrp="1"/>
          </p:cNvSpPr>
          <p:nvPr>
            <p:ph type="title"/>
          </p:nvPr>
        </p:nvSpPr>
        <p:spPr>
          <a:xfrm>
            <a:off x="685800" y="329566"/>
            <a:ext cx="12344400" cy="737234"/>
          </a:xfrm>
          <a:solidFill>
            <a:schemeClr val="tx2">
              <a:lumMod val="75000"/>
            </a:schemeClr>
          </a:solidFill>
        </p:spPr>
        <p:txBody>
          <a:bodyPr>
            <a:normAutofit/>
          </a:bodyPr>
          <a:lstStyle/>
          <a:p>
            <a:r>
              <a:rPr lang="en-US" sz="4000" dirty="0">
                <a:solidFill>
                  <a:srgbClr val="FFFF00"/>
                </a:solidFill>
              </a:rPr>
              <a:t>JavaScript</a:t>
            </a:r>
          </a:p>
        </p:txBody>
      </p:sp>
    </p:spTree>
    <p:extLst>
      <p:ext uri="{BB962C8B-B14F-4D97-AF65-F5344CB8AC3E}">
        <p14:creationId xmlns:p14="http://schemas.microsoft.com/office/powerpoint/2010/main" val="708130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6" name="Rectangle 5"/>
          <p:cNvSpPr/>
          <p:nvPr/>
        </p:nvSpPr>
        <p:spPr>
          <a:xfrm>
            <a:off x="609600" y="1210538"/>
            <a:ext cx="12496800" cy="4047262"/>
          </a:xfrm>
          <a:prstGeom prst="rect">
            <a:avLst/>
          </a:prstGeom>
        </p:spPr>
        <p:txBody>
          <a:bodyPr wrap="square">
            <a:spAutoFit/>
          </a:bodyPr>
          <a:lstStyle/>
          <a:p>
            <a:pPr fontAlgn="base"/>
            <a:r>
              <a:rPr lang="en-US" sz="3200" b="1" dirty="0" smtClean="0"/>
              <a:t>Sorting </a:t>
            </a:r>
            <a:r>
              <a:rPr lang="en-US" sz="3200" b="1" dirty="0"/>
              <a:t>Numeric Arrays</a:t>
            </a:r>
          </a:p>
          <a:p>
            <a:pPr fontAlgn="base"/>
            <a:r>
              <a:rPr lang="en-US" dirty="0"/>
              <a:t>when comparing a and b:</a:t>
            </a:r>
          </a:p>
          <a:p>
            <a:pPr fontAlgn="base"/>
            <a:endParaRPr lang="en-US" dirty="0"/>
          </a:p>
          <a:p>
            <a:pPr marL="342900" indent="-342900" fontAlgn="base">
              <a:buFont typeface="Arial" pitchFamily="34" charset="0"/>
              <a:buChar char="•"/>
            </a:pPr>
            <a:r>
              <a:rPr lang="en-US" dirty="0"/>
              <a:t>If the compare function returns a value less than 0, then a comes first.</a:t>
            </a:r>
          </a:p>
          <a:p>
            <a:pPr marL="342900" indent="-342900" fontAlgn="base">
              <a:buFont typeface="Arial" pitchFamily="34" charset="0"/>
              <a:buChar char="•"/>
            </a:pPr>
            <a:r>
              <a:rPr lang="en-US" dirty="0"/>
              <a:t>If the compare function returns a value greater than 0, then b comes first.</a:t>
            </a:r>
          </a:p>
          <a:p>
            <a:pPr marL="342900" indent="-342900" fontAlgn="base">
              <a:buFont typeface="Arial" pitchFamily="34" charset="0"/>
              <a:buChar char="•"/>
            </a:pPr>
            <a:r>
              <a:rPr lang="en-US" dirty="0"/>
              <a:t>If the compare function returns 0, a and b remain unchanged with respect to each other, but sorted with respect to all other elements.</a:t>
            </a:r>
          </a:p>
          <a:p>
            <a:pPr fontAlgn="base"/>
            <a:r>
              <a:rPr lang="en-US" dirty="0"/>
              <a:t>Hence, since 5 - 20 = -15 which is less than 0, therefore 5 comes first, similarly 20 - 10 = 10 which is greater than 0, therefore 10 comes before 20, likewise 20 - 75 = -55 which is less than 0, so 20 comes before 75, similarly 50 comes before 75, and so on.</a:t>
            </a:r>
            <a:endParaRPr lang="en-US" dirty="0" smtClean="0"/>
          </a:p>
        </p:txBody>
      </p:sp>
    </p:spTree>
    <p:extLst>
      <p:ext uri="{BB962C8B-B14F-4D97-AF65-F5344CB8AC3E}">
        <p14:creationId xmlns:p14="http://schemas.microsoft.com/office/powerpoint/2010/main" val="2921072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3" name="Rectangle 2"/>
          <p:cNvSpPr/>
          <p:nvPr/>
        </p:nvSpPr>
        <p:spPr>
          <a:xfrm>
            <a:off x="685800" y="1227177"/>
            <a:ext cx="12344400" cy="5201424"/>
          </a:xfrm>
          <a:prstGeom prst="rect">
            <a:avLst/>
          </a:prstGeom>
        </p:spPr>
        <p:txBody>
          <a:bodyPr wrap="square">
            <a:spAutoFit/>
          </a:bodyPr>
          <a:lstStyle/>
          <a:p>
            <a:r>
              <a:rPr lang="en-US" sz="3200" b="1" dirty="0"/>
              <a:t>Reversing an Array</a:t>
            </a:r>
          </a:p>
          <a:p>
            <a:r>
              <a:rPr lang="en-US" dirty="0" smtClean="0"/>
              <a:t>We can </a:t>
            </a:r>
            <a:r>
              <a:rPr lang="en-US" dirty="0"/>
              <a:t>use the reverse() method to reverse the order of the elements of an array.</a:t>
            </a:r>
          </a:p>
          <a:p>
            <a:r>
              <a:rPr lang="en-US" dirty="0" smtClean="0"/>
              <a:t>This </a:t>
            </a:r>
            <a:r>
              <a:rPr lang="en-US" dirty="0"/>
              <a:t>method reverses an array in such a way that the first array element becomes the last, and the last array element becomes the first. Here's an example:</a:t>
            </a:r>
          </a:p>
          <a:p>
            <a:endParaRPr lang="en-US" dirty="0"/>
          </a:p>
          <a:p>
            <a:r>
              <a:rPr lang="en-US" b="1" dirty="0" smtClean="0"/>
              <a:t>Example</a:t>
            </a:r>
          </a:p>
          <a:p>
            <a:r>
              <a:rPr lang="en-US" dirty="0" err="1" smtClean="0"/>
              <a:t>var</a:t>
            </a:r>
            <a:r>
              <a:rPr lang="en-US" dirty="0" smtClean="0"/>
              <a:t> </a:t>
            </a:r>
            <a:r>
              <a:rPr lang="en-US" dirty="0"/>
              <a:t>counts = ["one", "two", "three", "four", "five"];</a:t>
            </a:r>
          </a:p>
          <a:p>
            <a:r>
              <a:rPr lang="en-US" dirty="0" err="1"/>
              <a:t>var</a:t>
            </a:r>
            <a:r>
              <a:rPr lang="en-US" dirty="0"/>
              <a:t> reversed = </a:t>
            </a:r>
            <a:r>
              <a:rPr lang="en-US" dirty="0" err="1"/>
              <a:t>counts.reverse</a:t>
            </a:r>
            <a:r>
              <a:rPr lang="en-US" dirty="0"/>
              <a:t>(); </a:t>
            </a:r>
          </a:p>
          <a:p>
            <a:r>
              <a:rPr lang="en-US" dirty="0" err="1" smtClean="0"/>
              <a:t>document.write</a:t>
            </a:r>
            <a:r>
              <a:rPr lang="en-US" dirty="0" smtClean="0"/>
              <a:t>(counts </a:t>
            </a:r>
            <a:r>
              <a:rPr lang="en-US" dirty="0"/>
              <a:t>+ "&lt;</a:t>
            </a:r>
            <a:r>
              <a:rPr lang="en-US" dirty="0" err="1"/>
              <a:t>br</a:t>
            </a:r>
            <a:r>
              <a:rPr lang="en-US" dirty="0"/>
              <a:t>&gt;"); // Outputs: </a:t>
            </a:r>
            <a:r>
              <a:rPr lang="en-US" dirty="0" err="1"/>
              <a:t>five,four,three,two,one</a:t>
            </a:r>
            <a:endParaRPr lang="en-US" dirty="0"/>
          </a:p>
          <a:p>
            <a:r>
              <a:rPr lang="en-US" dirty="0" err="1" smtClean="0"/>
              <a:t>document.write</a:t>
            </a:r>
            <a:r>
              <a:rPr lang="en-US" dirty="0" smtClean="0"/>
              <a:t>(reversed</a:t>
            </a:r>
            <a:r>
              <a:rPr lang="en-US" dirty="0"/>
              <a:t>); // Output: </a:t>
            </a:r>
            <a:r>
              <a:rPr lang="en-US" dirty="0" err="1"/>
              <a:t>five,four,three,two,one</a:t>
            </a:r>
            <a:r>
              <a:rPr lang="en-US" dirty="0"/>
              <a:t> </a:t>
            </a:r>
            <a:endParaRPr lang="en-US" dirty="0" smtClean="0"/>
          </a:p>
          <a:p>
            <a:endParaRPr lang="en-US" dirty="0"/>
          </a:p>
          <a:p>
            <a:r>
              <a:rPr lang="en-US" b="1" dirty="0" smtClean="0"/>
              <a:t>Note</a:t>
            </a:r>
            <a:r>
              <a:rPr lang="en-US" b="1" dirty="0"/>
              <a:t>:</a:t>
            </a:r>
            <a:r>
              <a:rPr lang="en-US" dirty="0"/>
              <a:t> The sort() and reverse() method modifies the original array and return a reference to the same array, as you can see in the above examples.</a:t>
            </a:r>
          </a:p>
        </p:txBody>
      </p:sp>
    </p:spTree>
    <p:extLst>
      <p:ext uri="{BB962C8B-B14F-4D97-AF65-F5344CB8AC3E}">
        <p14:creationId xmlns:p14="http://schemas.microsoft.com/office/powerpoint/2010/main" val="319504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381000" y="1268135"/>
            <a:ext cx="13030200" cy="5970865"/>
          </a:xfrm>
          <a:prstGeom prst="rect">
            <a:avLst/>
          </a:prstGeom>
        </p:spPr>
        <p:txBody>
          <a:bodyPr wrap="square">
            <a:spAutoFit/>
          </a:bodyPr>
          <a:lstStyle/>
          <a:p>
            <a:r>
              <a:rPr lang="en-US" sz="3200" b="1" dirty="0"/>
              <a:t>Finding the Maximum and Minimum Value in an Array</a:t>
            </a:r>
          </a:p>
          <a:p>
            <a:r>
              <a:rPr lang="en-US" dirty="0"/>
              <a:t>You can use the apply() method in combination with the </a:t>
            </a:r>
            <a:r>
              <a:rPr lang="en-US" dirty="0" err="1"/>
              <a:t>Math.max</a:t>
            </a:r>
            <a:r>
              <a:rPr lang="en-US" dirty="0"/>
              <a:t>() and </a:t>
            </a:r>
            <a:r>
              <a:rPr lang="en-US" dirty="0" err="1"/>
              <a:t>Math.min</a:t>
            </a:r>
            <a:r>
              <a:rPr lang="en-US" dirty="0"/>
              <a:t>() to find the maximum and minimum value inside an array, like this:</a:t>
            </a:r>
          </a:p>
          <a:p>
            <a:r>
              <a:rPr lang="en-US" b="1" dirty="0" smtClean="0"/>
              <a:t>Example</a:t>
            </a:r>
          </a:p>
          <a:p>
            <a:r>
              <a:rPr lang="en-US" dirty="0" err="1" smtClean="0"/>
              <a:t>var</a:t>
            </a:r>
            <a:r>
              <a:rPr lang="en-US" dirty="0" smtClean="0"/>
              <a:t> </a:t>
            </a:r>
            <a:r>
              <a:rPr lang="en-US" dirty="0"/>
              <a:t>numbers = [3, -7, 10, 8, 15, 2];</a:t>
            </a:r>
          </a:p>
          <a:p>
            <a:r>
              <a:rPr lang="en-US" dirty="0" smtClean="0"/>
              <a:t>// </a:t>
            </a:r>
            <a:r>
              <a:rPr lang="en-US" dirty="0"/>
              <a:t>Defining function to find maximum value</a:t>
            </a:r>
          </a:p>
          <a:p>
            <a:r>
              <a:rPr lang="en-US" dirty="0"/>
              <a:t>function </a:t>
            </a:r>
            <a:r>
              <a:rPr lang="en-US" dirty="0" err="1"/>
              <a:t>findMax</a:t>
            </a:r>
            <a:r>
              <a:rPr lang="en-US" dirty="0"/>
              <a:t>(array) {</a:t>
            </a:r>
          </a:p>
          <a:p>
            <a:r>
              <a:rPr lang="en-US" dirty="0"/>
              <a:t>    return </a:t>
            </a:r>
            <a:r>
              <a:rPr lang="en-US" dirty="0" err="1"/>
              <a:t>Math.max.apply</a:t>
            </a:r>
            <a:r>
              <a:rPr lang="en-US" dirty="0"/>
              <a:t>(null, array);</a:t>
            </a:r>
          </a:p>
          <a:p>
            <a:r>
              <a:rPr lang="en-US" dirty="0"/>
              <a:t>}</a:t>
            </a:r>
          </a:p>
          <a:p>
            <a:r>
              <a:rPr lang="en-US" dirty="0" smtClean="0"/>
              <a:t>// </a:t>
            </a:r>
            <a:r>
              <a:rPr lang="en-US" dirty="0"/>
              <a:t>Defining function to find minimum value</a:t>
            </a:r>
          </a:p>
          <a:p>
            <a:r>
              <a:rPr lang="en-US" dirty="0"/>
              <a:t>function </a:t>
            </a:r>
            <a:r>
              <a:rPr lang="en-US" dirty="0" err="1"/>
              <a:t>findMin</a:t>
            </a:r>
            <a:r>
              <a:rPr lang="en-US" dirty="0"/>
              <a:t>(array) {</a:t>
            </a:r>
          </a:p>
          <a:p>
            <a:r>
              <a:rPr lang="en-US" dirty="0"/>
              <a:t>    return </a:t>
            </a:r>
            <a:r>
              <a:rPr lang="en-US" dirty="0" err="1"/>
              <a:t>Math.min.apply</a:t>
            </a:r>
            <a:r>
              <a:rPr lang="en-US" dirty="0"/>
              <a:t>(null, array);</a:t>
            </a:r>
          </a:p>
          <a:p>
            <a:r>
              <a:rPr lang="en-US" dirty="0"/>
              <a:t>}</a:t>
            </a:r>
          </a:p>
          <a:p>
            <a:r>
              <a:rPr lang="en-US" dirty="0" err="1"/>
              <a:t>document.write</a:t>
            </a:r>
            <a:r>
              <a:rPr lang="en-US" dirty="0"/>
              <a:t>(</a:t>
            </a:r>
            <a:r>
              <a:rPr lang="en-US" dirty="0" err="1"/>
              <a:t>findMax</a:t>
            </a:r>
            <a:r>
              <a:rPr lang="en-US" dirty="0"/>
              <a:t>(numbers) + "&lt;</a:t>
            </a:r>
            <a:r>
              <a:rPr lang="en-US" dirty="0" err="1"/>
              <a:t>br</a:t>
            </a:r>
            <a:r>
              <a:rPr lang="en-US" dirty="0"/>
              <a:t>&gt;"); // Outputs: 15</a:t>
            </a:r>
          </a:p>
          <a:p>
            <a:r>
              <a:rPr lang="en-US" dirty="0" err="1" smtClean="0"/>
              <a:t>document.write</a:t>
            </a:r>
            <a:r>
              <a:rPr lang="en-US" dirty="0" smtClean="0"/>
              <a:t>(</a:t>
            </a:r>
            <a:r>
              <a:rPr lang="en-US" dirty="0" err="1" smtClean="0"/>
              <a:t>findMin</a:t>
            </a:r>
            <a:r>
              <a:rPr lang="en-US" dirty="0" smtClean="0"/>
              <a:t>(numbers</a:t>
            </a:r>
            <a:r>
              <a:rPr lang="en-US" dirty="0"/>
              <a:t>)); // Outputs: -</a:t>
            </a:r>
            <a:r>
              <a:rPr lang="en-US" dirty="0" smtClean="0"/>
              <a:t>7</a:t>
            </a:r>
          </a:p>
        </p:txBody>
      </p:sp>
    </p:spTree>
    <p:extLst>
      <p:ext uri="{BB962C8B-B14F-4D97-AF65-F5344CB8AC3E}">
        <p14:creationId xmlns:p14="http://schemas.microsoft.com/office/powerpoint/2010/main" val="319504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4" name="Rectangle 3"/>
          <p:cNvSpPr/>
          <p:nvPr/>
        </p:nvSpPr>
        <p:spPr>
          <a:xfrm>
            <a:off x="381000" y="1301621"/>
            <a:ext cx="11582400" cy="2508379"/>
          </a:xfrm>
          <a:prstGeom prst="rect">
            <a:avLst/>
          </a:prstGeom>
        </p:spPr>
        <p:txBody>
          <a:bodyPr wrap="square">
            <a:spAutoFit/>
          </a:bodyPr>
          <a:lstStyle/>
          <a:p>
            <a:r>
              <a:rPr lang="en-US" sz="3200" b="1" dirty="0"/>
              <a:t>Finding the Maximum and Minimum Value in an Array</a:t>
            </a:r>
          </a:p>
          <a:p>
            <a:r>
              <a:rPr lang="en-US" dirty="0"/>
              <a:t>The apply() method provides a convenient way to pass array values as arguments to a function that accepts multiple arguments in an array-like manner, but not an array (e.g. </a:t>
            </a:r>
            <a:r>
              <a:rPr lang="en-US" dirty="0" err="1"/>
              <a:t>Math.max</a:t>
            </a:r>
            <a:r>
              <a:rPr lang="en-US" dirty="0"/>
              <a:t>() and </a:t>
            </a:r>
            <a:r>
              <a:rPr lang="en-US" dirty="0" err="1"/>
              <a:t>Math.min</a:t>
            </a:r>
            <a:r>
              <a:rPr lang="en-US" dirty="0"/>
              <a:t>() methods here). So, the resulting </a:t>
            </a:r>
            <a:r>
              <a:rPr lang="en-US" dirty="0" smtClean="0"/>
              <a:t>statement </a:t>
            </a:r>
            <a:r>
              <a:rPr lang="en-US" dirty="0" err="1" smtClean="0"/>
              <a:t>Math.max.apply</a:t>
            </a:r>
            <a:r>
              <a:rPr lang="en-US" dirty="0" smtClean="0"/>
              <a:t>(null</a:t>
            </a:r>
            <a:r>
              <a:rPr lang="en-US" dirty="0"/>
              <a:t>, numbers) in the example above is equivalent to the </a:t>
            </a:r>
            <a:r>
              <a:rPr lang="en-US" dirty="0" err="1"/>
              <a:t>Math.max</a:t>
            </a:r>
            <a:r>
              <a:rPr lang="en-US" dirty="0"/>
              <a:t>(3, -7, 10, 8, 15, 2</a:t>
            </a:r>
            <a:r>
              <a:rPr lang="en-US" dirty="0" smtClean="0"/>
              <a:t>).</a:t>
            </a:r>
            <a:endParaRPr lang="en-US" dirty="0"/>
          </a:p>
        </p:txBody>
      </p:sp>
    </p:spTree>
    <p:extLst>
      <p:ext uri="{BB962C8B-B14F-4D97-AF65-F5344CB8AC3E}">
        <p14:creationId xmlns:p14="http://schemas.microsoft.com/office/powerpoint/2010/main" val="3639743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1837" y="228600"/>
            <a:ext cx="5172327" cy="923330"/>
          </a:xfrm>
          <a:prstGeom prst="rect">
            <a:avLst/>
          </a:prstGeom>
        </p:spPr>
        <p:txBody>
          <a:bodyPr wrap="square">
            <a:spAutoFit/>
          </a:bodyPr>
          <a:lstStyle/>
          <a:p>
            <a:pPr algn="ctr" fontAlgn="base"/>
            <a:r>
              <a:rPr lang="en-US" sz="5400" b="1" dirty="0"/>
              <a:t>JavaScript Arrays</a:t>
            </a:r>
          </a:p>
        </p:txBody>
      </p:sp>
      <p:sp>
        <p:nvSpPr>
          <p:cNvPr id="5" name="Rectangle 4"/>
          <p:cNvSpPr/>
          <p:nvPr/>
        </p:nvSpPr>
        <p:spPr>
          <a:xfrm>
            <a:off x="1371600" y="1447800"/>
            <a:ext cx="11887200" cy="2231380"/>
          </a:xfrm>
          <a:prstGeom prst="rect">
            <a:avLst/>
          </a:prstGeom>
        </p:spPr>
        <p:txBody>
          <a:bodyPr wrap="square">
            <a:spAutoFit/>
          </a:bodyPr>
          <a:lstStyle/>
          <a:p>
            <a:r>
              <a:rPr lang="en-US" sz="3200" b="1" dirty="0"/>
              <a:t>Sorting an Array of </a:t>
            </a:r>
            <a:r>
              <a:rPr lang="en-US" sz="3200" b="1" dirty="0" smtClean="0"/>
              <a:t>Objects</a:t>
            </a:r>
          </a:p>
          <a:p>
            <a:endParaRPr lang="en-US" sz="3200" b="1" dirty="0"/>
          </a:p>
          <a:p>
            <a:r>
              <a:rPr lang="en-US" dirty="0"/>
              <a:t>The sort() method can also be used for sorting object arrays using the compare function.</a:t>
            </a:r>
          </a:p>
          <a:p>
            <a:endParaRPr lang="en-US" dirty="0"/>
          </a:p>
          <a:p>
            <a:r>
              <a:rPr lang="en-US" dirty="0"/>
              <a:t>The following example will show you how to sort an array of objects by property values:</a:t>
            </a:r>
          </a:p>
        </p:txBody>
      </p:sp>
    </p:spTree>
    <p:extLst>
      <p:ext uri="{BB962C8B-B14F-4D97-AF65-F5344CB8AC3E}">
        <p14:creationId xmlns:p14="http://schemas.microsoft.com/office/powerpoint/2010/main" val="4032793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7100" y="3560802"/>
            <a:ext cx="6781800" cy="1107996"/>
          </a:xfrm>
          <a:prstGeom prst="rect">
            <a:avLst/>
          </a:prstGeom>
          <a:solidFill>
            <a:srgbClr val="FFFF00"/>
          </a:solidFill>
        </p:spPr>
        <p:txBody>
          <a:bodyPr wrap="square" rtlCol="0">
            <a:spAutoFit/>
          </a:bodyPr>
          <a:lstStyle/>
          <a:p>
            <a:pPr algn="ctr"/>
            <a:r>
              <a:rPr lang="en-US" sz="6600" dirty="0" smtClean="0">
                <a:solidFill>
                  <a:srgbClr val="00B050"/>
                </a:solidFill>
                <a:effectLst>
                  <a:outerShdw blurRad="38100" dist="38100" dir="2700000" algn="tl">
                    <a:srgbClr val="000000">
                      <a:alpha val="43137"/>
                    </a:srgbClr>
                  </a:outerShdw>
                </a:effectLst>
                <a:latin typeface="Algerian" pitchFamily="82" charset="0"/>
              </a:rPr>
              <a:t>Thank You</a:t>
            </a:r>
            <a:endParaRPr lang="en-US" sz="6600" dirty="0">
              <a:solidFill>
                <a:srgbClr val="00B050"/>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311391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584834"/>
          </a:xfrm>
        </p:spPr>
        <p:txBody>
          <a:bodyPr>
            <a:normAutofit fontScale="90000"/>
          </a:bodyPr>
          <a:lstStyle/>
          <a:p>
            <a:r>
              <a:rPr lang="en-US" dirty="0" smtClean="0"/>
              <a:t>Internal JS Example</a:t>
            </a:r>
            <a:endParaRPr lang="en-US" dirty="0"/>
          </a:p>
        </p:txBody>
      </p:sp>
      <p:sp>
        <p:nvSpPr>
          <p:cNvPr id="3" name="Content Placeholder 2"/>
          <p:cNvSpPr>
            <a:spLocks noGrp="1"/>
          </p:cNvSpPr>
          <p:nvPr>
            <p:ph idx="1"/>
          </p:nvPr>
        </p:nvSpPr>
        <p:spPr>
          <a:xfrm>
            <a:off x="685800" y="1447800"/>
            <a:ext cx="12344400" cy="5928360"/>
          </a:xfrm>
        </p:spPr>
        <p:txBody>
          <a:bodyPr>
            <a:normAutofit/>
          </a:bodyPr>
          <a:lstStyle/>
          <a:p>
            <a:pPr marL="0" indent="0">
              <a:buNone/>
            </a:pPr>
            <a:r>
              <a:rPr lang="en-US" sz="2400" dirty="0"/>
              <a:t>&lt;html&gt;</a:t>
            </a:r>
          </a:p>
          <a:p>
            <a:pPr marL="0" indent="0">
              <a:buNone/>
            </a:pPr>
            <a:r>
              <a:rPr lang="en-US" sz="2400" dirty="0"/>
              <a:t>   &lt;body&gt;   </a:t>
            </a:r>
          </a:p>
          <a:p>
            <a:pPr marL="0" indent="0">
              <a:buNone/>
            </a:pPr>
            <a:r>
              <a:rPr lang="en-US" sz="2400" dirty="0"/>
              <a:t>      &lt;script language = "</a:t>
            </a:r>
            <a:r>
              <a:rPr lang="en-US" sz="2400" dirty="0" err="1"/>
              <a:t>javascript</a:t>
            </a:r>
            <a:r>
              <a:rPr lang="en-US" sz="2400" dirty="0"/>
              <a:t>" type = "text/</a:t>
            </a:r>
            <a:r>
              <a:rPr lang="en-US" sz="2400" dirty="0" err="1"/>
              <a:t>javascript</a:t>
            </a:r>
            <a:r>
              <a:rPr lang="en-US" sz="2400" dirty="0"/>
              <a:t>"&gt;</a:t>
            </a:r>
          </a:p>
          <a:p>
            <a:pPr marL="0" indent="0">
              <a:buNone/>
            </a:pPr>
            <a:r>
              <a:rPr lang="en-US" sz="2400" dirty="0"/>
              <a:t>         &lt;!--</a:t>
            </a:r>
          </a:p>
          <a:p>
            <a:pPr marL="0" indent="0">
              <a:buNone/>
            </a:pPr>
            <a:r>
              <a:rPr lang="en-US" sz="2400" dirty="0"/>
              <a:t>            </a:t>
            </a:r>
            <a:r>
              <a:rPr lang="en-US" sz="2400" dirty="0" err="1"/>
              <a:t>document.write</a:t>
            </a:r>
            <a:r>
              <a:rPr lang="en-US" sz="2400" dirty="0"/>
              <a:t>("Hello World!")</a:t>
            </a:r>
          </a:p>
          <a:p>
            <a:pPr marL="0" indent="0">
              <a:buNone/>
            </a:pPr>
            <a:r>
              <a:rPr lang="en-US" sz="2400" dirty="0"/>
              <a:t>         //--&gt;</a:t>
            </a:r>
          </a:p>
          <a:p>
            <a:pPr marL="0" indent="0">
              <a:buNone/>
            </a:pPr>
            <a:r>
              <a:rPr lang="en-US" sz="2400" dirty="0"/>
              <a:t>      &lt;/script&gt;      </a:t>
            </a:r>
          </a:p>
          <a:p>
            <a:pPr marL="0" indent="0">
              <a:buNone/>
            </a:pPr>
            <a:r>
              <a:rPr lang="en-US" sz="2400" dirty="0"/>
              <a:t>   &lt;/body&gt;</a:t>
            </a:r>
          </a:p>
          <a:p>
            <a:pPr marL="0" indent="0">
              <a:buNone/>
            </a:pPr>
            <a:r>
              <a:rPr lang="en-US" sz="2400" dirty="0"/>
              <a:t>&lt;/html</a:t>
            </a:r>
            <a:r>
              <a:rPr lang="en-US" sz="2400" dirty="0" smtClean="0"/>
              <a:t>&gt;</a:t>
            </a:r>
          </a:p>
          <a:p>
            <a:pPr marL="228600" indent="-228600"/>
            <a:r>
              <a:rPr lang="en-US" sz="2400" dirty="0"/>
              <a:t>The </a:t>
            </a:r>
            <a:r>
              <a:rPr lang="en-US" sz="2400" b="1" dirty="0"/>
              <a:t>script</a:t>
            </a:r>
            <a:r>
              <a:rPr lang="en-US" sz="2400" dirty="0"/>
              <a:t> tag specifies that we are using JavaScript.</a:t>
            </a:r>
          </a:p>
          <a:p>
            <a:pPr marL="228600" indent="-228600"/>
            <a:r>
              <a:rPr lang="en-US" sz="2400" dirty="0"/>
              <a:t>The </a:t>
            </a:r>
            <a:r>
              <a:rPr lang="en-US" sz="2400" b="1" dirty="0"/>
              <a:t>text/</a:t>
            </a:r>
            <a:r>
              <a:rPr lang="en-US" sz="2400" b="1" dirty="0" err="1"/>
              <a:t>javascript</a:t>
            </a:r>
            <a:r>
              <a:rPr lang="en-US" sz="2400" dirty="0"/>
              <a:t> is the content type that provides information to the browser about the data</a:t>
            </a:r>
            <a:r>
              <a:rPr lang="en-US" sz="2400" dirty="0" smtClean="0"/>
              <a:t>.</a:t>
            </a:r>
          </a:p>
          <a:p>
            <a:pPr marL="228600" indent="-228600"/>
            <a:r>
              <a:rPr lang="en-US" sz="2400" dirty="0"/>
              <a:t>The </a:t>
            </a:r>
            <a:r>
              <a:rPr lang="en-US" sz="2400" b="1" dirty="0" err="1"/>
              <a:t>document.write</a:t>
            </a:r>
            <a:r>
              <a:rPr lang="en-US" sz="2400" b="1" dirty="0"/>
              <a:t>()</a:t>
            </a:r>
            <a:r>
              <a:rPr lang="en-US" sz="2400" dirty="0"/>
              <a:t> function is used to display dynamic content through JavaScript. We will learn about document object in detail later.</a:t>
            </a:r>
          </a:p>
          <a:p>
            <a:endParaRPr lang="en-US" sz="2400" dirty="0"/>
          </a:p>
        </p:txBody>
      </p:sp>
    </p:spTree>
    <p:extLst>
      <p:ext uri="{BB962C8B-B14F-4D97-AF65-F5344CB8AC3E}">
        <p14:creationId xmlns:p14="http://schemas.microsoft.com/office/powerpoint/2010/main" val="420803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JavaScript </a:t>
            </a:r>
            <a:r>
              <a:rPr lang="en-US" dirty="0" smtClean="0"/>
              <a:t>Comments</a:t>
            </a:r>
            <a:endParaRPr lang="en-US" dirty="0"/>
          </a:p>
        </p:txBody>
      </p:sp>
      <p:sp>
        <p:nvSpPr>
          <p:cNvPr id="3" name="Content Placeholder 2"/>
          <p:cNvSpPr>
            <a:spLocks noGrp="1"/>
          </p:cNvSpPr>
          <p:nvPr>
            <p:ph idx="1"/>
          </p:nvPr>
        </p:nvSpPr>
        <p:spPr>
          <a:xfrm>
            <a:off x="685800" y="1920240"/>
            <a:ext cx="12344400" cy="6004560"/>
          </a:xfrm>
        </p:spPr>
        <p:txBody>
          <a:bodyPr>
            <a:normAutofit fontScale="55000" lnSpcReduction="20000"/>
          </a:bodyPr>
          <a:lstStyle/>
          <a:p>
            <a:pPr marL="0" indent="0">
              <a:buNone/>
            </a:pPr>
            <a:r>
              <a:rPr lang="en-US" dirty="0" smtClean="0"/>
              <a:t>There </a:t>
            </a:r>
            <a:r>
              <a:rPr lang="en-US" dirty="0"/>
              <a:t>are two types of comments in JavaScript</a:t>
            </a:r>
            <a:r>
              <a:rPr lang="en-US" dirty="0" smtClean="0"/>
              <a:t>.</a:t>
            </a:r>
          </a:p>
          <a:p>
            <a:pPr marL="0" indent="0">
              <a:buNone/>
            </a:pPr>
            <a:endParaRPr lang="en-US" dirty="0"/>
          </a:p>
          <a:p>
            <a:r>
              <a:rPr lang="en-US" dirty="0"/>
              <a:t>Single-line </a:t>
            </a:r>
            <a:r>
              <a:rPr lang="en-US" dirty="0" smtClean="0"/>
              <a:t>Comment</a:t>
            </a:r>
          </a:p>
          <a:p>
            <a:pPr marL="0" indent="0">
              <a:buNone/>
            </a:pPr>
            <a:r>
              <a:rPr lang="en-US" dirty="0" smtClean="0"/>
              <a:t>It </a:t>
            </a:r>
            <a:r>
              <a:rPr lang="en-US" dirty="0"/>
              <a:t>is represented by double forward slashes </a:t>
            </a:r>
            <a:r>
              <a:rPr lang="en-US" dirty="0" smtClean="0"/>
              <a:t>(//).</a:t>
            </a:r>
            <a:r>
              <a:rPr lang="en-US" dirty="0"/>
              <a:t> For example</a:t>
            </a:r>
            <a:r>
              <a:rPr lang="en-US" dirty="0" smtClean="0"/>
              <a:t>:</a:t>
            </a:r>
          </a:p>
          <a:p>
            <a:pPr marL="0" indent="0">
              <a:buNone/>
            </a:pPr>
            <a:r>
              <a:rPr lang="en-US" b="1" dirty="0"/>
              <a:t>&lt;script&gt;</a:t>
            </a:r>
            <a:r>
              <a:rPr lang="en-US" dirty="0"/>
              <a:t>  </a:t>
            </a:r>
          </a:p>
          <a:p>
            <a:pPr marL="0" indent="0">
              <a:buNone/>
            </a:pPr>
            <a:r>
              <a:rPr lang="en-US" dirty="0"/>
              <a:t>// It is single line comment  </a:t>
            </a:r>
          </a:p>
          <a:p>
            <a:pPr marL="0" indent="0">
              <a:buNone/>
            </a:pPr>
            <a:r>
              <a:rPr lang="en-US" dirty="0" err="1"/>
              <a:t>document.write</a:t>
            </a:r>
            <a:r>
              <a:rPr lang="en-US" dirty="0" smtClean="0"/>
              <a:t>("</a:t>
            </a:r>
            <a:r>
              <a:rPr lang="en-US" dirty="0"/>
              <a:t> example of </a:t>
            </a:r>
            <a:r>
              <a:rPr lang="en-US" dirty="0" err="1"/>
              <a:t>javascript</a:t>
            </a:r>
            <a:r>
              <a:rPr lang="en-US" dirty="0"/>
              <a:t> </a:t>
            </a:r>
            <a:r>
              <a:rPr lang="en-US" dirty="0" smtClean="0"/>
              <a:t>single line</a:t>
            </a:r>
            <a:r>
              <a:rPr lang="en-US" dirty="0"/>
              <a:t> comment </a:t>
            </a:r>
            <a:r>
              <a:rPr lang="en-US" dirty="0" smtClean="0"/>
              <a:t>");</a:t>
            </a:r>
            <a:r>
              <a:rPr lang="en-US" dirty="0"/>
              <a:t>  </a:t>
            </a:r>
          </a:p>
          <a:p>
            <a:pPr marL="0" indent="0">
              <a:buNone/>
            </a:pPr>
            <a:r>
              <a:rPr lang="en-US" b="1" dirty="0"/>
              <a:t>&lt;/script&gt;</a:t>
            </a:r>
            <a:endParaRPr lang="en-US" dirty="0"/>
          </a:p>
          <a:p>
            <a:pPr marL="0" indent="0">
              <a:buNone/>
            </a:pPr>
            <a:endParaRPr lang="en-US" dirty="0"/>
          </a:p>
          <a:p>
            <a:r>
              <a:rPr lang="en-US" dirty="0"/>
              <a:t>Multi-line </a:t>
            </a:r>
            <a:r>
              <a:rPr lang="en-US" dirty="0" smtClean="0"/>
              <a:t>Comment</a:t>
            </a:r>
          </a:p>
          <a:p>
            <a:pPr marL="0" indent="0">
              <a:buNone/>
            </a:pPr>
            <a:r>
              <a:rPr lang="en-US" dirty="0"/>
              <a:t>It is represented by forward slash with asterisk then asterisk with forward slash. For example:</a:t>
            </a:r>
          </a:p>
          <a:p>
            <a:pPr marL="0" indent="0">
              <a:buNone/>
            </a:pPr>
            <a:r>
              <a:rPr lang="en-US" b="1" dirty="0"/>
              <a:t>&lt;script&gt;</a:t>
            </a:r>
            <a:r>
              <a:rPr lang="en-US" dirty="0"/>
              <a:t>  </a:t>
            </a:r>
          </a:p>
          <a:p>
            <a:pPr marL="0" indent="0">
              <a:buNone/>
            </a:pPr>
            <a:r>
              <a:rPr lang="en-US" dirty="0"/>
              <a:t>/* It is multi line comment.  </a:t>
            </a:r>
          </a:p>
          <a:p>
            <a:pPr marL="0" indent="0">
              <a:buNone/>
            </a:pPr>
            <a:r>
              <a:rPr lang="en-US" dirty="0"/>
              <a:t>It will not be displayed */  </a:t>
            </a:r>
          </a:p>
          <a:p>
            <a:pPr marL="0" indent="0">
              <a:buNone/>
            </a:pPr>
            <a:r>
              <a:rPr lang="en-US" dirty="0" err="1"/>
              <a:t>document.write</a:t>
            </a:r>
            <a:r>
              <a:rPr lang="en-US" dirty="0"/>
              <a:t>("example of </a:t>
            </a:r>
            <a:r>
              <a:rPr lang="en-US" dirty="0" err="1"/>
              <a:t>javascript</a:t>
            </a:r>
            <a:r>
              <a:rPr lang="en-US" dirty="0"/>
              <a:t> multiline comment");  </a:t>
            </a:r>
          </a:p>
          <a:p>
            <a:pPr marL="0" indent="0">
              <a:buNone/>
            </a:pPr>
            <a:r>
              <a:rPr lang="en-US" b="1" dirty="0"/>
              <a:t>&lt;/script&gt;</a:t>
            </a:r>
            <a:r>
              <a:rPr lang="en-US" dirty="0"/>
              <a:t> </a:t>
            </a:r>
          </a:p>
        </p:txBody>
      </p:sp>
    </p:spTree>
    <p:extLst>
      <p:ext uri="{BB962C8B-B14F-4D97-AF65-F5344CB8AC3E}">
        <p14:creationId xmlns:p14="http://schemas.microsoft.com/office/powerpoint/2010/main" val="306991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661034"/>
          </a:xfrm>
        </p:spPr>
        <p:txBody>
          <a:bodyPr>
            <a:normAutofit fontScale="90000"/>
          </a:bodyPr>
          <a:lstStyle/>
          <a:p>
            <a:r>
              <a:rPr lang="en-US" dirty="0"/>
              <a:t>JavaScript </a:t>
            </a:r>
            <a:r>
              <a:rPr lang="en-US" dirty="0" smtClean="0"/>
              <a:t>Variable</a:t>
            </a:r>
            <a:endParaRPr lang="en-US" dirty="0"/>
          </a:p>
        </p:txBody>
      </p:sp>
      <p:sp>
        <p:nvSpPr>
          <p:cNvPr id="3" name="Content Placeholder 2"/>
          <p:cNvSpPr>
            <a:spLocks noGrp="1"/>
          </p:cNvSpPr>
          <p:nvPr>
            <p:ph idx="1"/>
          </p:nvPr>
        </p:nvSpPr>
        <p:spPr>
          <a:xfrm>
            <a:off x="685800" y="1600200"/>
            <a:ext cx="12344400" cy="5431156"/>
          </a:xfrm>
        </p:spPr>
        <p:txBody>
          <a:bodyPr>
            <a:normAutofit fontScale="70000" lnSpcReduction="20000"/>
          </a:bodyPr>
          <a:lstStyle/>
          <a:p>
            <a:pPr marL="0" indent="0">
              <a:buNone/>
            </a:pPr>
            <a:r>
              <a:rPr lang="en-US" dirty="0"/>
              <a:t>A </a:t>
            </a:r>
            <a:r>
              <a:rPr lang="en-US" b="1" dirty="0"/>
              <a:t>JavaScript variable</a:t>
            </a:r>
            <a:r>
              <a:rPr lang="en-US" dirty="0"/>
              <a:t> is simply a name of storage location. There are two types of variables in JavaScript : local variable and global variable.</a:t>
            </a:r>
          </a:p>
          <a:p>
            <a:pPr marL="0" indent="0">
              <a:buNone/>
            </a:pPr>
            <a:r>
              <a:rPr lang="en-US" dirty="0"/>
              <a:t>There are some rules while declaring a JavaScript variable (also known as identifiers).</a:t>
            </a:r>
          </a:p>
          <a:p>
            <a:r>
              <a:rPr lang="en-US" dirty="0"/>
              <a:t>Name must start with a letter (a to z or A to Z), underscore( _ ), or dollar( $ ) sign.</a:t>
            </a:r>
          </a:p>
          <a:p>
            <a:r>
              <a:rPr lang="en-US" dirty="0"/>
              <a:t>After first letter we can use digits (0 to 9), for example value1.</a:t>
            </a:r>
          </a:p>
          <a:p>
            <a:r>
              <a:rPr lang="en-US" dirty="0"/>
              <a:t>JavaScript variables are case sensitive, for example x and X are different variables</a:t>
            </a:r>
            <a:r>
              <a:rPr lang="en-US" dirty="0" smtClean="0"/>
              <a:t>.</a:t>
            </a:r>
          </a:p>
          <a:p>
            <a:pPr marL="0" indent="0">
              <a:buNone/>
            </a:pPr>
            <a:r>
              <a:rPr lang="en-US" dirty="0" smtClean="0"/>
              <a:t>Example</a:t>
            </a:r>
          </a:p>
          <a:p>
            <a:r>
              <a:rPr lang="en-US" dirty="0" err="1"/>
              <a:t>var</a:t>
            </a:r>
            <a:r>
              <a:rPr lang="en-US" dirty="0"/>
              <a:t> x = 10;  </a:t>
            </a:r>
          </a:p>
          <a:p>
            <a:r>
              <a:rPr lang="en-US" dirty="0" err="1"/>
              <a:t>var</a:t>
            </a:r>
            <a:r>
              <a:rPr lang="en-US" dirty="0"/>
              <a:t> </a:t>
            </a:r>
            <a:r>
              <a:rPr lang="en-US" dirty="0" smtClean="0"/>
              <a:t>_a=“</a:t>
            </a:r>
            <a:r>
              <a:rPr lang="en-US" dirty="0" err="1" smtClean="0"/>
              <a:t>vit</a:t>
            </a:r>
            <a:r>
              <a:rPr lang="en-US" dirty="0" smtClean="0"/>
              <a:t>";</a:t>
            </a:r>
            <a:r>
              <a:rPr lang="en-US" dirty="0"/>
              <a:t>  </a:t>
            </a:r>
            <a:endParaRPr lang="en-US" dirty="0" smtClean="0"/>
          </a:p>
        </p:txBody>
      </p:sp>
    </p:spTree>
    <p:extLst>
      <p:ext uri="{BB962C8B-B14F-4D97-AF65-F5344CB8AC3E}">
        <p14:creationId xmlns:p14="http://schemas.microsoft.com/office/powerpoint/2010/main" val="62187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12344400" cy="6400800"/>
          </a:xfrm>
        </p:spPr>
        <p:txBody>
          <a:bodyPr>
            <a:normAutofit fontScale="55000" lnSpcReduction="20000"/>
          </a:bodyPr>
          <a:lstStyle/>
          <a:p>
            <a:pPr marL="0" indent="0">
              <a:buNone/>
            </a:pPr>
            <a:r>
              <a:rPr lang="en-US" sz="7300" dirty="0"/>
              <a:t>JavaScript local </a:t>
            </a:r>
            <a:r>
              <a:rPr lang="en-US" sz="7300" dirty="0" smtClean="0"/>
              <a:t>variable</a:t>
            </a:r>
            <a:endParaRPr lang="en-US" sz="7300" dirty="0"/>
          </a:p>
          <a:p>
            <a:pPr marL="0" indent="0">
              <a:buNone/>
            </a:pPr>
            <a:endParaRPr lang="en-US" dirty="0" smtClean="0"/>
          </a:p>
          <a:p>
            <a:pPr marL="0" indent="0">
              <a:buNone/>
            </a:pPr>
            <a:r>
              <a:rPr lang="en-US" dirty="0" smtClean="0"/>
              <a:t>A </a:t>
            </a:r>
            <a:r>
              <a:rPr lang="en-US" dirty="0"/>
              <a:t>JavaScript local variable is declared inside block or function. It is accessible within the function or block only. For example:</a:t>
            </a:r>
          </a:p>
          <a:p>
            <a:pPr marL="0" indent="0">
              <a:buNone/>
            </a:pPr>
            <a:r>
              <a:rPr lang="en-US" b="1" dirty="0"/>
              <a:t>&lt;script&gt;</a:t>
            </a:r>
            <a:r>
              <a:rPr lang="en-US" dirty="0"/>
              <a:t>  </a:t>
            </a:r>
          </a:p>
          <a:p>
            <a:pPr marL="0" indent="0">
              <a:buNone/>
            </a:pPr>
            <a:r>
              <a:rPr lang="en-US" dirty="0"/>
              <a:t>function </a:t>
            </a:r>
            <a:r>
              <a:rPr lang="en-US" dirty="0" err="1"/>
              <a:t>abc</a:t>
            </a:r>
            <a:r>
              <a:rPr lang="en-US" dirty="0"/>
              <a:t>(){  </a:t>
            </a:r>
          </a:p>
          <a:p>
            <a:pPr marL="0" indent="0">
              <a:buNone/>
            </a:pPr>
            <a:r>
              <a:rPr lang="en-US" dirty="0" err="1"/>
              <a:t>var</a:t>
            </a:r>
            <a:r>
              <a:rPr lang="en-US" dirty="0"/>
              <a:t> x=10;//local variable  </a:t>
            </a:r>
          </a:p>
          <a:p>
            <a:pPr marL="0" indent="0">
              <a:buNone/>
            </a:pPr>
            <a:r>
              <a:rPr lang="en-US" dirty="0"/>
              <a:t>}  </a:t>
            </a:r>
          </a:p>
          <a:p>
            <a:pPr marL="0" indent="0">
              <a:buNone/>
            </a:pPr>
            <a:r>
              <a:rPr lang="en-US" b="1" dirty="0"/>
              <a:t>&lt;/script</a:t>
            </a:r>
            <a:r>
              <a:rPr lang="en-US" b="1" dirty="0" smtClean="0"/>
              <a:t>&gt;</a:t>
            </a:r>
          </a:p>
          <a:p>
            <a:pPr marL="0" indent="0">
              <a:buNone/>
            </a:pPr>
            <a:endParaRPr lang="en-US" b="1" dirty="0" smtClean="0"/>
          </a:p>
          <a:p>
            <a:pPr marL="0" indent="0">
              <a:buNone/>
            </a:pPr>
            <a:r>
              <a:rPr lang="en-US" dirty="0"/>
              <a:t>Or</a:t>
            </a:r>
            <a:r>
              <a:rPr lang="en-US" dirty="0" smtClean="0"/>
              <a:t>,</a:t>
            </a:r>
          </a:p>
          <a:p>
            <a:pPr marL="0" indent="0">
              <a:buNone/>
            </a:pPr>
            <a:endParaRPr lang="en-US" dirty="0"/>
          </a:p>
          <a:p>
            <a:pPr marL="0" indent="0">
              <a:buNone/>
            </a:pPr>
            <a:r>
              <a:rPr lang="en-US" b="1" dirty="0"/>
              <a:t>&lt;script&gt;</a:t>
            </a:r>
            <a:r>
              <a:rPr lang="en-US" dirty="0"/>
              <a:t>  </a:t>
            </a:r>
          </a:p>
          <a:p>
            <a:pPr marL="0" indent="0">
              <a:buNone/>
            </a:pPr>
            <a:r>
              <a:rPr lang="en-US" dirty="0"/>
              <a:t>If(10</a:t>
            </a:r>
            <a:r>
              <a:rPr lang="en-US" b="1" dirty="0"/>
              <a:t>&lt;13</a:t>
            </a:r>
            <a:r>
              <a:rPr lang="en-US" dirty="0"/>
              <a:t>){  </a:t>
            </a:r>
          </a:p>
          <a:p>
            <a:pPr marL="0" indent="0">
              <a:buNone/>
            </a:pPr>
            <a:r>
              <a:rPr lang="en-US" dirty="0" err="1"/>
              <a:t>var</a:t>
            </a:r>
            <a:r>
              <a:rPr lang="en-US" dirty="0"/>
              <a:t> y=20;//JavaScript local variable  </a:t>
            </a:r>
          </a:p>
          <a:p>
            <a:pPr marL="0" indent="0">
              <a:buNone/>
            </a:pPr>
            <a:r>
              <a:rPr lang="en-US" dirty="0"/>
              <a:t>}  </a:t>
            </a:r>
          </a:p>
          <a:p>
            <a:pPr marL="0" indent="0">
              <a:buNone/>
            </a:pPr>
            <a:r>
              <a:rPr lang="en-US" b="1" dirty="0"/>
              <a:t>&lt;/script&gt;</a:t>
            </a:r>
            <a:r>
              <a:rPr lang="en-US" dirty="0"/>
              <a:t>  </a:t>
            </a:r>
          </a:p>
        </p:txBody>
      </p:sp>
      <p:sp>
        <p:nvSpPr>
          <p:cNvPr id="4" name="Title 1"/>
          <p:cNvSpPr>
            <a:spLocks noGrp="1"/>
          </p:cNvSpPr>
          <p:nvPr>
            <p:ph type="title"/>
          </p:nvPr>
        </p:nvSpPr>
        <p:spPr>
          <a:xfrm>
            <a:off x="685800" y="329566"/>
            <a:ext cx="12344400" cy="661034"/>
          </a:xfrm>
        </p:spPr>
        <p:txBody>
          <a:bodyPr>
            <a:normAutofit fontScale="90000"/>
          </a:bodyPr>
          <a:lstStyle/>
          <a:p>
            <a:r>
              <a:rPr lang="en-US" dirty="0"/>
              <a:t>JavaScript </a:t>
            </a:r>
            <a:r>
              <a:rPr lang="en-US" dirty="0" smtClean="0"/>
              <a:t>Variable</a:t>
            </a:r>
            <a:endParaRPr lang="en-US" dirty="0"/>
          </a:p>
        </p:txBody>
      </p:sp>
    </p:spTree>
    <p:extLst>
      <p:ext uri="{BB962C8B-B14F-4D97-AF65-F5344CB8AC3E}">
        <p14:creationId xmlns:p14="http://schemas.microsoft.com/office/powerpoint/2010/main" val="2581742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C7E80620D66A4BA3A1894D80D56BA4" ma:contentTypeVersion="2" ma:contentTypeDescription="Create a new document." ma:contentTypeScope="" ma:versionID="5cdde28d7ee997da5734d0e2c8df0533">
  <xsd:schema xmlns:xsd="http://www.w3.org/2001/XMLSchema" xmlns:xs="http://www.w3.org/2001/XMLSchema" xmlns:p="http://schemas.microsoft.com/office/2006/metadata/properties" xmlns:ns2="2d9af93f-d122-4b3f-896d-d992302f69ab" targetNamespace="http://schemas.microsoft.com/office/2006/metadata/properties" ma:root="true" ma:fieldsID="dc11d776f25f992348da047cb955b551" ns2:_="">
    <xsd:import namespace="2d9af93f-d122-4b3f-896d-d992302f69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af93f-d122-4b3f-896d-d992302f69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027921-06D8-4CB0-B26F-1298D10B92C5}"/>
</file>

<file path=customXml/itemProps2.xml><?xml version="1.0" encoding="utf-8"?>
<ds:datastoreItem xmlns:ds="http://schemas.openxmlformats.org/officeDocument/2006/customXml" ds:itemID="{486BEDCA-32CD-4978-8713-BDB9DE3E3DEA}"/>
</file>

<file path=customXml/itemProps3.xml><?xml version="1.0" encoding="utf-8"?>
<ds:datastoreItem xmlns:ds="http://schemas.openxmlformats.org/officeDocument/2006/customXml" ds:itemID="{DBC9C4A7-C3C6-4878-9360-1ED83341DAD5}"/>
</file>

<file path=docProps/app.xml><?xml version="1.0" encoding="utf-8"?>
<Properties xmlns="http://schemas.openxmlformats.org/officeDocument/2006/extended-properties" xmlns:vt="http://schemas.openxmlformats.org/officeDocument/2006/docPropsVTypes">
  <TotalTime>5089</TotalTime>
  <Words>3663</Words>
  <Application>Microsoft Office PowerPoint</Application>
  <PresentationFormat>Custom</PresentationFormat>
  <Paragraphs>606</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JavaScript-Basics, Function, Loop, Array</vt:lpstr>
      <vt:lpstr>JavaScript</vt:lpstr>
      <vt:lpstr>JavaScript Used for</vt:lpstr>
      <vt:lpstr>Things that makes JavaScript demanding</vt:lpstr>
      <vt:lpstr>JavaScript</vt:lpstr>
      <vt:lpstr>Internal JS Example</vt:lpstr>
      <vt:lpstr>Types of JavaScript Comments</vt:lpstr>
      <vt:lpstr>JavaScript Variable</vt:lpstr>
      <vt:lpstr>JavaScript Variable</vt:lpstr>
      <vt:lpstr>JavaScript Variable</vt:lpstr>
      <vt:lpstr>JavaScript Variable</vt:lpstr>
      <vt:lpstr>Javascript Data Types</vt:lpstr>
      <vt:lpstr>JavaScript primitive data types</vt:lpstr>
      <vt:lpstr>JavaScript non-primitive data types</vt:lpstr>
      <vt:lpstr>JavaScript Operators</vt:lpstr>
      <vt:lpstr>JavaScript Arithmetic Operators</vt:lpstr>
      <vt:lpstr>JavaScript Comparison Operators</vt:lpstr>
      <vt:lpstr>JavaScript Bitwise Operators</vt:lpstr>
      <vt:lpstr>PowerPoint Presentation</vt:lpstr>
      <vt:lpstr>PowerPoint Presentation</vt:lpstr>
      <vt:lpstr>JavaScript Special Operators</vt:lpstr>
      <vt:lpstr>JavaScript Function</vt:lpstr>
      <vt:lpstr>JavaScript Function</vt:lpstr>
      <vt:lpstr>JavaScript Function</vt:lpstr>
      <vt:lpstr>JavaScript Function</vt:lpstr>
      <vt:lpstr>JavaScript Function</vt:lpstr>
      <vt:lpstr>JavaScript Loops</vt:lpstr>
      <vt:lpstr>JavaScript Loops</vt:lpstr>
      <vt:lpstr>JavaScript Loops</vt:lpstr>
      <vt:lpstr>JavaScript Loops</vt:lpstr>
      <vt:lpstr>JavaScript Loops</vt:lpstr>
      <vt:lpstr>JavaScript Loops</vt:lpstr>
      <vt:lpstr>JavaScript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Geeta Singh</dc:creator>
  <cp:lastModifiedBy>GEETZ</cp:lastModifiedBy>
  <cp:revision>98</cp:revision>
  <dcterms:created xsi:type="dcterms:W3CDTF">2006-08-16T00:00:00Z</dcterms:created>
  <dcterms:modified xsi:type="dcterms:W3CDTF">2023-02-10T07:40:32Z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0x01010075C7E80620D66A4BA3A1894D80D56BA4</vt:lpwstr>
  </property>
</Properties>
</file>