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be42b81f2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6be42b81f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a64a102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a64a102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4331b2de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4331b2de6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e42b81f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e42b81f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fuzzy logic to detect the path of vehicle helps us to know direction of motion of vehicle. It would also control the flow of traffic and would enhance the performance of autonomous cars. Thus applying fuzzy logic on real time scenario would be better. Talking about the future work, we will try to depict the path of vehicle and annotate it on image to test it. Implementing machine learning algorithm with fuzzy logic will increase its performance on real time scenario.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4331b2de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4331b2de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e3bb525a_1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6be3bb525a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be3bb525a_1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6be3bb525a_1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331b2de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331b2d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4331b2d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4331b2d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a64a102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a64a102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d8b866a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d8b866a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d8b866a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d8b866a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of </a:t>
            </a:r>
            <a:r>
              <a:rPr lang="en"/>
              <a:t>membership</a:t>
            </a:r>
            <a:r>
              <a:rPr lang="en"/>
              <a:t> function for angle value of 0 for south direction is 0.3.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d8b866a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d8b866a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4331b2de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4331b2de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59" name="Shape 59"/>
        <p:cNvGrpSpPr/>
        <p:nvPr/>
      </p:nvGrpSpPr>
      <p:grpSpPr>
        <a:xfrm>
          <a:off x="0" y="0"/>
          <a:ext cx="0" cy="0"/>
          <a:chOff x="0" y="0"/>
          <a:chExt cx="0" cy="0"/>
        </a:xfrm>
      </p:grpSpPr>
      <p:sp>
        <p:nvSpPr>
          <p:cNvPr id="60" name="Google Shape;60;p14"/>
          <p:cNvSpPr txBox="1"/>
          <p:nvPr>
            <p:ph idx="1" type="body"/>
          </p:nvPr>
        </p:nvSpPr>
        <p:spPr>
          <a:xfrm>
            <a:off x="633113" y="3532668"/>
            <a:ext cx="7886701" cy="414028"/>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61" name="Google Shape;61;p14"/>
          <p:cNvPicPr preferRelativeResize="0"/>
          <p:nvPr/>
        </p:nvPicPr>
        <p:blipFill rotWithShape="1">
          <a:blip r:embed="rId2">
            <a:alphaModFix/>
          </a:blip>
          <a:srcRect b="42109" l="31991" r="32034" t="42025"/>
          <a:stretch/>
        </p:blipFill>
        <p:spPr>
          <a:xfrm>
            <a:off x="5573211" y="563639"/>
            <a:ext cx="2946602" cy="999929"/>
          </a:xfrm>
          <a:prstGeom prst="rect">
            <a:avLst/>
          </a:prstGeom>
          <a:noFill/>
          <a:ln>
            <a:noFill/>
          </a:ln>
        </p:spPr>
      </p:pic>
      <p:sp>
        <p:nvSpPr>
          <p:cNvPr id="62" name="Google Shape;62;p14"/>
          <p:cNvSpPr txBox="1"/>
          <p:nvPr>
            <p:ph idx="2" type="body"/>
          </p:nvPr>
        </p:nvSpPr>
        <p:spPr>
          <a:xfrm>
            <a:off x="633113" y="2838745"/>
            <a:ext cx="7887000" cy="67627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5"/>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66" name="Google Shape;66;p15"/>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7" name="Google Shape;67;p15"/>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8" name="Google Shape;68;p15"/>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445727" y="200025"/>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 name="Google Shape;71;p16"/>
          <p:cNvSpPr txBox="1"/>
          <p:nvPr>
            <p:ph idx="1" type="body"/>
          </p:nvPr>
        </p:nvSpPr>
        <p:spPr>
          <a:xfrm>
            <a:off x="436820" y="1326713"/>
            <a:ext cx="7886700" cy="3263504"/>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3" name="Google Shape;73;p1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4" name="Google Shape;74;p16"/>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7"/>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17"/>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0" name="Google Shape;80;p17"/>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81" name="Google Shape;81;p17"/>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5" name="Google Shape;85;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1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89" name="Google Shape;89;p1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0" name="Google Shape;90;p18"/>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p19"/>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9"/>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4" name="Google Shape;94;p19"/>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5" name="Google Shape;95;p19"/>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0"/>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98" name="Google Shape;98;p20"/>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99" name="Google Shape;99;p20"/>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05" name="Google Shape;105;p21"/>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06" name="Google Shape;106;p21"/>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2" name="Google Shape;112;p22"/>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13" name="Google Shape;113;p22"/>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18" name="Google Shape;118;p2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19" name="Google Shape;119;p23"/>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rot="5400000">
            <a:off x="5350073" y="1467445"/>
            <a:ext cx="4358879" cy="197167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3" name="Google Shape;123;p24"/>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24" name="Google Shape;124;p24"/>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125" name="Google Shape;125;p24"/>
          <p:cNvPicPr preferRelativeResize="0"/>
          <p:nvPr/>
        </p:nvPicPr>
        <p:blipFill rotWithShape="1">
          <a:blip r:embed="rId2">
            <a:alphaModFix/>
          </a:blip>
          <a:srcRect b="38397" l="29654" r="29480" t="38312"/>
          <a:stretch/>
        </p:blipFill>
        <p:spPr>
          <a:xfrm>
            <a:off x="269110" y="4529211"/>
            <a:ext cx="1024359"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53" name="Google Shape;53;p13"/>
          <p:cNvGrpSpPr/>
          <p:nvPr/>
        </p:nvGrpSpPr>
        <p:grpSpPr>
          <a:xfrm>
            <a:off x="0" y="5067300"/>
            <a:ext cx="9144000" cy="79122"/>
            <a:chOff x="0" y="6756400"/>
            <a:chExt cx="12192000" cy="105496"/>
          </a:xfrm>
        </p:grpSpPr>
        <p:pic>
          <p:nvPicPr>
            <p:cNvPr id="54" name="Google Shape;54;p13"/>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55" name="Google Shape;55;p13"/>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56" name="Google Shape;56;p13"/>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57" name="Google Shape;57;p13"/>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8" name="Google Shape;58;p13"/>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plato.stanford.edu/entries/logic-fuzzy/" TargetMode="External"/><Relationship Id="rId4" Type="http://schemas.openxmlformats.org/officeDocument/2006/relationships/hyperlink" Target="https://ieeexplore.ieee.org/document/8560021" TargetMode="External"/><Relationship Id="rId5" Type="http://schemas.openxmlformats.org/officeDocument/2006/relationships/hyperlink" Target="https://www.researchgate.net/publication/225142683_Different_control_applications_on_a_vehicle_using_fuzzy_logic_control" TargetMode="External"/><Relationship Id="rId6" Type="http://schemas.openxmlformats.org/officeDocument/2006/relationships/hyperlink" Target="https://www.scribd.com/document/493637688/Lecture-18-Different-Types-of-Membership-Functions-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5905825" y="3090525"/>
            <a:ext cx="32382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AU21400</a:t>
            </a:r>
            <a:r>
              <a:rPr b="1" lang="en" sz="1600">
                <a:latin typeface="Times New Roman"/>
                <a:ea typeface="Times New Roman"/>
                <a:cs typeface="Times New Roman"/>
                <a:sym typeface="Times New Roman"/>
              </a:rPr>
              <a:t>23</a:t>
            </a:r>
            <a:r>
              <a:rPr b="1" lang="en" sz="1600">
                <a:latin typeface="Times New Roman"/>
                <a:ea typeface="Times New Roman"/>
                <a:cs typeface="Times New Roman"/>
                <a:sym typeface="Times New Roman"/>
              </a:rPr>
              <a:t> - Rohit Rathi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064</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Dhruvin Prajapati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a:t>
            </a:r>
            <a:r>
              <a:rPr b="1" lang="en" sz="1600">
                <a:latin typeface="Times New Roman"/>
                <a:ea typeface="Times New Roman"/>
                <a:cs typeface="Times New Roman"/>
                <a:sym typeface="Times New Roman"/>
              </a:rPr>
              <a:t>122</a:t>
            </a:r>
            <a:r>
              <a:rPr b="1" lang="en" sz="1600">
                <a:latin typeface="Times New Roman"/>
                <a:ea typeface="Times New Roman"/>
                <a:cs typeface="Times New Roman"/>
                <a:sym typeface="Times New Roman"/>
              </a:rPr>
              <a:t> - Kushalkumar Suthar</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400"/>
              <a:buFont typeface="Arial"/>
              <a:buNone/>
            </a:pPr>
            <a:r>
              <a:rPr b="1" i="0" lang="en" sz="1600" u="none" cap="none" strike="noStrike">
                <a:solidFill>
                  <a:srgbClr val="000000"/>
                </a:solidFill>
                <a:latin typeface="Times New Roman"/>
                <a:ea typeface="Times New Roman"/>
                <a:cs typeface="Times New Roman"/>
                <a:sym typeface="Times New Roman"/>
              </a:rPr>
              <a:t>AU21401</a:t>
            </a:r>
            <a:r>
              <a:rPr b="1" lang="en" sz="1600">
                <a:latin typeface="Times New Roman"/>
                <a:ea typeface="Times New Roman"/>
                <a:cs typeface="Times New Roman"/>
                <a:sym typeface="Times New Roman"/>
              </a:rPr>
              <a:t>41</a:t>
            </a:r>
            <a:r>
              <a:rPr b="1" i="0" lang="en" sz="1600" u="none" cap="none" strike="noStrike">
                <a:solidFill>
                  <a:srgbClr val="000000"/>
                </a:solidFill>
                <a:latin typeface="Times New Roman"/>
                <a:ea typeface="Times New Roman"/>
                <a:cs typeface="Times New Roman"/>
                <a:sym typeface="Times New Roman"/>
              </a:rPr>
              <a:t> - </a:t>
            </a:r>
            <a:r>
              <a:rPr b="1" lang="en" sz="1600">
                <a:latin typeface="Times New Roman"/>
                <a:ea typeface="Times New Roman"/>
                <a:cs typeface="Times New Roman"/>
                <a:sym typeface="Times New Roman"/>
              </a:rPr>
              <a:t>Krutarth Trivedi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131" name="Google Shape;131;p25"/>
          <p:cNvSpPr txBox="1"/>
          <p:nvPr/>
        </p:nvSpPr>
        <p:spPr>
          <a:xfrm>
            <a:off x="146100" y="2003300"/>
            <a:ext cx="8997900" cy="1856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2"/>
              </a:buClr>
              <a:buSzPts val="2700"/>
              <a:buFont typeface="Helvetica Neue"/>
              <a:buNone/>
            </a:pPr>
            <a:r>
              <a:rPr b="1" lang="en" sz="3335">
                <a:solidFill>
                  <a:schemeClr val="dk2"/>
                </a:solidFill>
                <a:latin typeface="Helvetica Neue"/>
                <a:ea typeface="Helvetica Neue"/>
                <a:cs typeface="Helvetica Neue"/>
                <a:sym typeface="Helvetica Neue"/>
              </a:rPr>
              <a:t>Fuzzy Logic for Vehicle Motion Direction Detection</a:t>
            </a:r>
            <a:endParaRPr b="1" sz="3335">
              <a:solidFill>
                <a:schemeClr val="dk2"/>
              </a:solidFill>
              <a:latin typeface="Helvetica Neue"/>
              <a:ea typeface="Helvetica Neue"/>
              <a:cs typeface="Helvetica Neue"/>
              <a:sym typeface="Helvetica Neue"/>
            </a:endParaRPr>
          </a:p>
          <a:p>
            <a:pPr indent="0" lvl="0" marL="0" rtl="0" algn="l">
              <a:lnSpc>
                <a:spcPct val="90000"/>
              </a:lnSpc>
              <a:spcBef>
                <a:spcPts val="0"/>
              </a:spcBef>
              <a:spcAft>
                <a:spcPts val="0"/>
              </a:spcAft>
              <a:buClr>
                <a:schemeClr val="dk2"/>
              </a:buClr>
              <a:buSzPts val="2600"/>
              <a:buFont typeface="Helvetica Neue"/>
              <a:buNone/>
            </a:pPr>
            <a:r>
              <a:t/>
            </a:r>
            <a:endParaRPr b="1" sz="2600">
              <a:solidFill>
                <a:schemeClr val="dk2"/>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3000"/>
              <a:buFont typeface="Arial"/>
              <a:buNone/>
            </a:pPr>
            <a:r>
              <a:t/>
            </a:r>
            <a:endParaRPr b="1" sz="2800">
              <a:solidFill>
                <a:srgbClr val="801B19"/>
              </a:solidFill>
              <a:latin typeface="Times New Roman"/>
              <a:ea typeface="Times New Roman"/>
              <a:cs typeface="Times New Roman"/>
              <a:sym typeface="Times New Roman"/>
            </a:endParaRPr>
          </a:p>
        </p:txBody>
      </p:sp>
      <p:sp>
        <p:nvSpPr>
          <p:cNvPr id="132" name="Google Shape;132;p25"/>
          <p:cNvSpPr txBox="1"/>
          <p:nvPr/>
        </p:nvSpPr>
        <p:spPr>
          <a:xfrm>
            <a:off x="236600" y="144850"/>
            <a:ext cx="5213100" cy="1280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CSE523</a:t>
            </a:r>
            <a:endParaRPr b="1" i="0" sz="2800" u="none" cap="none" strike="noStrike">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rPr b="1" lang="en" sz="2800">
                <a:solidFill>
                  <a:srgbClr val="801B19"/>
                </a:solidFill>
                <a:latin typeface="Times New Roman"/>
                <a:ea typeface="Times New Roman"/>
                <a:cs typeface="Times New Roman"/>
                <a:sym typeface="Times New Roman"/>
              </a:rPr>
              <a:t>Machine learning</a:t>
            </a:r>
            <a:endParaRPr b="1" sz="2800">
              <a:solidFill>
                <a:srgbClr val="801B19"/>
              </a:solidFill>
              <a:latin typeface="Times New Roman"/>
              <a:ea typeface="Times New Roman"/>
              <a:cs typeface="Times New Roman"/>
              <a:sym typeface="Times New Roman"/>
            </a:endParaRPr>
          </a:p>
          <a:p>
            <a:pPr indent="0" lvl="0" marL="0" marR="0" rtl="0" algn="l">
              <a:lnSpc>
                <a:spcPct val="110000"/>
              </a:lnSpc>
              <a:spcBef>
                <a:spcPts val="0"/>
              </a:spcBef>
              <a:spcAft>
                <a:spcPts val="0"/>
              </a:spcAft>
              <a:buClr>
                <a:srgbClr val="000000"/>
              </a:buClr>
              <a:buSzPts val="2000"/>
              <a:buFont typeface="Arial"/>
              <a:buNone/>
            </a:pPr>
            <a:r>
              <a:t/>
            </a:r>
            <a:endParaRPr b="1" sz="2800">
              <a:solidFill>
                <a:srgbClr val="801B19"/>
              </a:solidFill>
              <a:latin typeface="Times New Roman"/>
              <a:ea typeface="Times New Roman"/>
              <a:cs typeface="Times New Roman"/>
              <a:sym typeface="Times New Roman"/>
            </a:endParaRPr>
          </a:p>
        </p:txBody>
      </p:sp>
      <p:sp>
        <p:nvSpPr>
          <p:cNvPr id="133" name="Google Shape;133;p25"/>
          <p:cNvSpPr txBox="1"/>
          <p:nvPr/>
        </p:nvSpPr>
        <p:spPr>
          <a:xfrm>
            <a:off x="236600" y="3351500"/>
            <a:ext cx="5213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1" lang="en" sz="2400">
                <a:solidFill>
                  <a:srgbClr val="801B19"/>
                </a:solidFill>
                <a:latin typeface="Times New Roman"/>
                <a:ea typeface="Times New Roman"/>
                <a:cs typeface="Times New Roman"/>
                <a:sym typeface="Times New Roman"/>
              </a:rPr>
              <a:t>Group: The learner’s squad</a:t>
            </a:r>
            <a:endParaRPr b="1" sz="2400">
              <a:solidFill>
                <a:srgbClr val="801B1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36825" y="86925"/>
            <a:ext cx="7886700" cy="437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pic>
        <p:nvPicPr>
          <p:cNvPr id="196" name="Google Shape;196;p34"/>
          <p:cNvPicPr preferRelativeResize="0"/>
          <p:nvPr/>
        </p:nvPicPr>
        <p:blipFill>
          <a:blip r:embed="rId3">
            <a:alphaModFix/>
          </a:blip>
          <a:stretch>
            <a:fillRect/>
          </a:stretch>
        </p:blipFill>
        <p:spPr>
          <a:xfrm>
            <a:off x="152400" y="817800"/>
            <a:ext cx="8839202" cy="1558840"/>
          </a:xfrm>
          <a:prstGeom prst="rect">
            <a:avLst/>
          </a:prstGeom>
          <a:noFill/>
          <a:ln>
            <a:noFill/>
          </a:ln>
        </p:spPr>
      </p:pic>
      <p:pic>
        <p:nvPicPr>
          <p:cNvPr id="197" name="Google Shape;197;p34"/>
          <p:cNvPicPr preferRelativeResize="0"/>
          <p:nvPr/>
        </p:nvPicPr>
        <p:blipFill>
          <a:blip r:embed="rId4">
            <a:alphaModFix/>
          </a:blip>
          <a:stretch>
            <a:fillRect/>
          </a:stretch>
        </p:blipFill>
        <p:spPr>
          <a:xfrm>
            <a:off x="152400" y="2887865"/>
            <a:ext cx="8839200" cy="1559859"/>
          </a:xfrm>
          <a:prstGeom prst="rect">
            <a:avLst/>
          </a:prstGeom>
          <a:noFill/>
          <a:ln>
            <a:noFill/>
          </a:ln>
        </p:spPr>
      </p:pic>
      <p:sp>
        <p:nvSpPr>
          <p:cNvPr id="198" name="Google Shape;198;p34"/>
          <p:cNvSpPr txBox="1"/>
          <p:nvPr/>
        </p:nvSpPr>
        <p:spPr>
          <a:xfrm>
            <a:off x="436825" y="375125"/>
            <a:ext cx="6263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Helvetica Neue Light"/>
                <a:ea typeface="Helvetica Neue Light"/>
                <a:cs typeface="Helvetica Neue Light"/>
                <a:sym typeface="Helvetica Neue Light"/>
              </a:rPr>
              <a:t>Gaussian</a:t>
            </a:r>
            <a:endParaRPr sz="2100">
              <a:solidFill>
                <a:schemeClr val="dk1"/>
              </a:solidFill>
              <a:latin typeface="Helvetica Neue Light"/>
              <a:ea typeface="Helvetica Neue Light"/>
              <a:cs typeface="Helvetica Neue Light"/>
              <a:sym typeface="Helvetica Neue Light"/>
            </a:endParaRPr>
          </a:p>
        </p:txBody>
      </p:sp>
      <p:sp>
        <p:nvSpPr>
          <p:cNvPr id="199" name="Google Shape;199;p34"/>
          <p:cNvSpPr txBox="1"/>
          <p:nvPr/>
        </p:nvSpPr>
        <p:spPr>
          <a:xfrm>
            <a:off x="436825" y="2426550"/>
            <a:ext cx="6263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Helvetica Neue Light"/>
                <a:ea typeface="Helvetica Neue Light"/>
                <a:cs typeface="Helvetica Neue Light"/>
                <a:sym typeface="Helvetica Neue Light"/>
              </a:rPr>
              <a:t>Triangular</a:t>
            </a:r>
            <a:endParaRPr sz="21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436825" y="86925"/>
            <a:ext cx="7886700" cy="437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pic>
        <p:nvPicPr>
          <p:cNvPr id="205" name="Google Shape;205;p35"/>
          <p:cNvPicPr preferRelativeResize="0"/>
          <p:nvPr/>
        </p:nvPicPr>
        <p:blipFill>
          <a:blip r:embed="rId3">
            <a:alphaModFix/>
          </a:blip>
          <a:stretch>
            <a:fillRect/>
          </a:stretch>
        </p:blipFill>
        <p:spPr>
          <a:xfrm>
            <a:off x="144075" y="1184225"/>
            <a:ext cx="4694950" cy="2775050"/>
          </a:xfrm>
          <a:prstGeom prst="rect">
            <a:avLst/>
          </a:prstGeom>
          <a:noFill/>
          <a:ln>
            <a:noFill/>
          </a:ln>
        </p:spPr>
      </p:pic>
      <p:pic>
        <p:nvPicPr>
          <p:cNvPr id="206" name="Google Shape;206;p35"/>
          <p:cNvPicPr preferRelativeResize="0"/>
          <p:nvPr/>
        </p:nvPicPr>
        <p:blipFill>
          <a:blip r:embed="rId4">
            <a:alphaModFix/>
          </a:blip>
          <a:stretch>
            <a:fillRect/>
          </a:stretch>
        </p:blipFill>
        <p:spPr>
          <a:xfrm>
            <a:off x="4839025" y="1156183"/>
            <a:ext cx="4160926" cy="28030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678250" y="275753"/>
            <a:ext cx="7886700" cy="459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Summary </a:t>
            </a:r>
            <a:r>
              <a:rPr lang="en"/>
              <a:t>,c</a:t>
            </a:r>
            <a:r>
              <a:rPr lang="en"/>
              <a:t>onclusion </a:t>
            </a:r>
            <a:r>
              <a:rPr lang="en"/>
              <a:t>and future work</a:t>
            </a:r>
            <a:endParaRPr/>
          </a:p>
        </p:txBody>
      </p:sp>
      <p:sp>
        <p:nvSpPr>
          <p:cNvPr id="212" name="Google Shape;212;p36"/>
          <p:cNvSpPr txBox="1"/>
          <p:nvPr>
            <p:ph idx="1" type="body"/>
          </p:nvPr>
        </p:nvSpPr>
        <p:spPr>
          <a:xfrm>
            <a:off x="678250" y="927700"/>
            <a:ext cx="7886700" cy="3573000"/>
          </a:xfrm>
          <a:prstGeom prst="rect">
            <a:avLst/>
          </a:prstGeom>
        </p:spPr>
        <p:txBody>
          <a:bodyPr anchorCtr="0" anchor="t" bIns="34275" lIns="68575" spcFirstLastPara="1" rIns="68575" wrap="square" tIns="34275">
            <a:normAutofit/>
          </a:bodyPr>
          <a:lstStyle/>
          <a:p>
            <a:pPr indent="-323850" lvl="0" marL="457200" rtl="0" algn="l">
              <a:lnSpc>
                <a:spcPct val="200000"/>
              </a:lnSpc>
              <a:spcBef>
                <a:spcPts val="80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Fuzzy logic helps to figure out the direction of vehicle accurately.</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Applying the approach would make traffic control and self driving cars better.</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The flexibility of fuzzy logic of applying it on real time scenario makes it more efficient.</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Hence it would make transportation systems more efficient and safer.</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To increase the uses, we can apply machine learning models to the outputs.</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To visualize the predictions, we can plot that predicted direction on the image.</a:t>
            </a:r>
            <a:endParaRPr>
              <a:solidFill>
                <a:schemeClr val="dk1"/>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682050" y="265325"/>
            <a:ext cx="7779900" cy="735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References</a:t>
            </a:r>
            <a:r>
              <a:rPr lang="en"/>
              <a:t> </a:t>
            </a:r>
            <a:endParaRPr/>
          </a:p>
        </p:txBody>
      </p:sp>
      <p:sp>
        <p:nvSpPr>
          <p:cNvPr id="218" name="Google Shape;218;p37"/>
          <p:cNvSpPr txBox="1"/>
          <p:nvPr>
            <p:ph idx="1" type="body"/>
          </p:nvPr>
        </p:nvSpPr>
        <p:spPr>
          <a:xfrm>
            <a:off x="628650" y="1176275"/>
            <a:ext cx="8192400" cy="3906300"/>
          </a:xfrm>
          <a:prstGeom prst="rect">
            <a:avLst/>
          </a:prstGeom>
        </p:spPr>
        <p:txBody>
          <a:bodyPr anchorCtr="0" anchor="t" bIns="34275" lIns="68575" spcFirstLastPara="1" rIns="68575" wrap="square" tIns="34275">
            <a:normAutofit lnSpcReduction="10000"/>
          </a:bodyPr>
          <a:lstStyle/>
          <a:p>
            <a:pPr indent="0" lvl="0" marL="0" rtl="0" algn="l">
              <a:lnSpc>
                <a:spcPct val="115000"/>
              </a:lnSpc>
              <a:spcBef>
                <a:spcPts val="800"/>
              </a:spcBef>
              <a:spcAft>
                <a:spcPts val="0"/>
              </a:spcAft>
              <a:buNone/>
            </a:pPr>
            <a:r>
              <a:rPr lang="en">
                <a:solidFill>
                  <a:schemeClr val="dk1"/>
                </a:solidFill>
              </a:rPr>
              <a:t>Fuzzy Logic (Stanford Encyclopedia of Philosophy/Summer 2023 Edition). (2021, November 11).</a:t>
            </a:r>
            <a:r>
              <a:rPr lang="en" u="sng">
                <a:solidFill>
                  <a:schemeClr val="hlink"/>
                </a:solidFill>
                <a:hlinkClick r:id="rId3"/>
              </a:rPr>
              <a:t>https://plato.stanford.edu/entries/logic-fuzzy/</a:t>
            </a:r>
            <a:endParaRPr>
              <a:solidFill>
                <a:schemeClr val="dk1"/>
              </a:solidFill>
            </a:endParaRPr>
          </a:p>
          <a:p>
            <a:pPr indent="0" lvl="0" marL="0" rtl="0" algn="l">
              <a:lnSpc>
                <a:spcPct val="115000"/>
              </a:lnSpc>
              <a:spcBef>
                <a:spcPts val="800"/>
              </a:spcBef>
              <a:spcAft>
                <a:spcPts val="0"/>
              </a:spcAft>
              <a:buNone/>
            </a:pPr>
            <a:r>
              <a:rPr lang="en">
                <a:solidFill>
                  <a:schemeClr val="dk1"/>
                </a:solidFill>
              </a:rPr>
              <a:t>Behavior recognition of moving objects using deep neural networks. (2018, October 1). IEEE Conference Publication — IEEE Xplore.</a:t>
            </a:r>
            <a:r>
              <a:rPr lang="en" u="sng">
                <a:solidFill>
                  <a:schemeClr val="hlink"/>
                </a:solidFill>
                <a:hlinkClick r:id="rId4"/>
              </a:rPr>
              <a:t>https://ieeexplore.ieee.org/document/8560021</a:t>
            </a:r>
            <a:endParaRPr>
              <a:solidFill>
                <a:schemeClr val="dk1"/>
              </a:solidFill>
            </a:endParaRPr>
          </a:p>
          <a:p>
            <a:pPr indent="0" lvl="0" marL="0" rtl="0" algn="l">
              <a:lnSpc>
                <a:spcPct val="115000"/>
              </a:lnSpc>
              <a:spcBef>
                <a:spcPts val="800"/>
              </a:spcBef>
              <a:spcAft>
                <a:spcPts val="0"/>
              </a:spcAft>
              <a:buNone/>
            </a:pPr>
            <a:r>
              <a:rPr lang="en">
                <a:solidFill>
                  <a:schemeClr val="dk1"/>
                </a:solidFill>
              </a:rPr>
              <a:t>Yagiz, N., Sakman, E., Guclu, R. (2008, February). Different control applications on a vehicle using fuzzy logic control </a:t>
            </a:r>
            <a:r>
              <a:rPr lang="en" u="sng">
                <a:solidFill>
                  <a:schemeClr val="hlink"/>
                </a:solidFill>
                <a:hlinkClick r:id="rId5"/>
              </a:rPr>
              <a:t>https://www.researchgate.net/publication/225142683_Different_control_applications_on_a_vehicle_using_fuzzy_logic_control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Lecture 18 - different types of membership functions 1. (n.d.). Retrieved from </a:t>
            </a:r>
            <a:r>
              <a:rPr lang="en" u="sng">
                <a:solidFill>
                  <a:schemeClr val="hlink"/>
                </a:solidFill>
                <a:hlinkClick r:id="rId6"/>
              </a:rPr>
              <a:t>https://www.scribd.com/document/493637688/Lecture-18-Different-Types-of-Membership-Functions-1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628652" y="1577550"/>
            <a:ext cx="7886700" cy="9942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000"/>
              <a:buFont typeface="Helvetica Neue"/>
              <a:buNone/>
            </a:pPr>
            <a:r>
              <a:rPr lang="en"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p:txBody>
      </p:sp>
      <p:sp>
        <p:nvSpPr>
          <p:cNvPr id="224" name="Google Shape;224;p38"/>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b="1" lang="en"/>
              <a:t>|</a:t>
            </a:r>
            <a:r>
              <a:rPr lang="en"/>
              <a:t>  </a:t>
            </a:r>
            <a:fld id="{00000000-1234-1234-1234-123412341234}" type="slidenum">
              <a:rPr lang="en"/>
              <a:t>‹#›</a:t>
            </a:fld>
            <a:endParaRPr/>
          </a:p>
        </p:txBody>
      </p:sp>
      <p:sp>
        <p:nvSpPr>
          <p:cNvPr id="225" name="Google Shape;225;p38"/>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01/07/19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454675" y="134853"/>
            <a:ext cx="7886700" cy="546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2"/>
              </a:buClr>
              <a:buSzPts val="2700"/>
              <a:buFont typeface="Helvetica Neue"/>
              <a:buNone/>
            </a:pPr>
            <a:r>
              <a:rPr lang="en">
                <a:latin typeface="Times New Roman"/>
                <a:ea typeface="Times New Roman"/>
                <a:cs typeface="Times New Roman"/>
                <a:sym typeface="Times New Roman"/>
              </a:rPr>
              <a:t>What is fuzzy logic?</a:t>
            </a:r>
            <a:endParaRPr>
              <a:latin typeface="Times New Roman"/>
              <a:ea typeface="Times New Roman"/>
              <a:cs typeface="Times New Roman"/>
              <a:sym typeface="Times New Roman"/>
            </a:endParaRPr>
          </a:p>
        </p:txBody>
      </p:sp>
      <p:sp>
        <p:nvSpPr>
          <p:cNvPr id="139" name="Google Shape;139;p26"/>
          <p:cNvSpPr txBox="1"/>
          <p:nvPr>
            <p:ph idx="1" type="body"/>
          </p:nvPr>
        </p:nvSpPr>
        <p:spPr>
          <a:xfrm>
            <a:off x="504275" y="765550"/>
            <a:ext cx="7886700" cy="3566700"/>
          </a:xfrm>
          <a:prstGeom prst="rect">
            <a:avLst/>
          </a:prstGeom>
          <a:noFill/>
          <a:ln>
            <a:noFill/>
          </a:ln>
        </p:spPr>
        <p:txBody>
          <a:bodyPr anchorCtr="0" anchor="t" bIns="34275" lIns="68575" spcFirstLastPara="1" rIns="68575" wrap="square" tIns="34275">
            <a:normAutofit/>
          </a:bodyPr>
          <a:lstStyle/>
          <a:p>
            <a:pPr indent="-323850" lvl="0" marL="457200" rtl="0" algn="l">
              <a:lnSpc>
                <a:spcPct val="200000"/>
              </a:lnSpc>
              <a:spcBef>
                <a:spcPts val="80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Approximate</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Fuzzy sets</a:t>
            </a:r>
            <a:endParaRPr>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a:solidFill>
                  <a:schemeClr val="dk1"/>
                </a:solidFill>
                <a:latin typeface="Times New Roman"/>
                <a:ea typeface="Times New Roman"/>
                <a:cs typeface="Times New Roman"/>
                <a:sym typeface="Times New Roman"/>
              </a:rPr>
              <a:t>Membership function</a:t>
            </a:r>
            <a:endParaRPr>
              <a:solidFill>
                <a:schemeClr val="dk1"/>
              </a:solidFill>
              <a:latin typeface="Times New Roman"/>
              <a:ea typeface="Times New Roman"/>
              <a:cs typeface="Times New Roman"/>
              <a:sym typeface="Times New Roman"/>
            </a:endParaRPr>
          </a:p>
          <a:p>
            <a:pPr indent="0" lvl="0" marL="457200" rtl="0" algn="l">
              <a:lnSpc>
                <a:spcPct val="200000"/>
              </a:lnSpc>
              <a:spcBef>
                <a:spcPts val="800"/>
              </a:spcBef>
              <a:spcAft>
                <a:spcPts val="0"/>
              </a:spcAft>
              <a:buNone/>
            </a:pPr>
            <a:r>
              <a:t/>
            </a:r>
            <a:endParaRPr>
              <a:solidFill>
                <a:schemeClr val="dk1"/>
              </a:solidFill>
              <a:latin typeface="Times New Roman"/>
              <a:ea typeface="Times New Roman"/>
              <a:cs typeface="Times New Roman"/>
              <a:sym typeface="Times New Roman"/>
            </a:endParaRPr>
          </a:p>
        </p:txBody>
      </p:sp>
      <p:sp>
        <p:nvSpPr>
          <p:cNvPr id="140" name="Google Shape;140;p26"/>
          <p:cNvSpPr txBox="1"/>
          <p:nvPr>
            <p:ph idx="12" type="sldNum"/>
          </p:nvPr>
        </p:nvSpPr>
        <p:spPr>
          <a:xfrm>
            <a:off x="8102009" y="4713506"/>
            <a:ext cx="413341"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b="1" lang="en"/>
              <a:t>|</a:t>
            </a:r>
            <a:r>
              <a:rPr lang="en"/>
              <a:t>  </a:t>
            </a:r>
            <a:fld id="{00000000-1234-1234-1234-123412341234}" type="slidenum">
              <a:rPr lang="en"/>
              <a:t>‹#›</a:t>
            </a:fld>
            <a:endParaRPr/>
          </a:p>
        </p:txBody>
      </p:sp>
      <p:sp>
        <p:nvSpPr>
          <p:cNvPr id="141" name="Google Shape;141;p26"/>
          <p:cNvSpPr txBox="1"/>
          <p:nvPr>
            <p:ph idx="10" type="dt"/>
          </p:nvPr>
        </p:nvSpPr>
        <p:spPr>
          <a:xfrm>
            <a:off x="5943600" y="4713506"/>
            <a:ext cx="2158408" cy="283069"/>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r>
              <a:rPr lang="en"/>
              <a:t>01/07/19</a:t>
            </a:r>
            <a:endParaRPr/>
          </a:p>
        </p:txBody>
      </p:sp>
      <p:pic>
        <p:nvPicPr>
          <p:cNvPr id="142" name="Google Shape;142;p26"/>
          <p:cNvPicPr preferRelativeResize="0"/>
          <p:nvPr/>
        </p:nvPicPr>
        <p:blipFill>
          <a:blip r:embed="rId3">
            <a:alphaModFix/>
          </a:blip>
          <a:stretch>
            <a:fillRect/>
          </a:stretch>
        </p:blipFill>
        <p:spPr>
          <a:xfrm>
            <a:off x="883000" y="2028625"/>
            <a:ext cx="4371424" cy="2053950"/>
          </a:xfrm>
          <a:prstGeom prst="rect">
            <a:avLst/>
          </a:prstGeom>
          <a:noFill/>
          <a:ln>
            <a:noFill/>
          </a:ln>
        </p:spPr>
      </p:pic>
      <p:sp>
        <p:nvSpPr>
          <p:cNvPr id="143" name="Google Shape;143;p26"/>
          <p:cNvSpPr txBox="1"/>
          <p:nvPr/>
        </p:nvSpPr>
        <p:spPr>
          <a:xfrm>
            <a:off x="1033050" y="4416050"/>
            <a:ext cx="8168700" cy="648000"/>
          </a:xfrm>
          <a:prstGeom prst="rect">
            <a:avLst/>
          </a:prstGeom>
          <a:noFill/>
          <a:ln>
            <a:noFill/>
          </a:ln>
        </p:spPr>
        <p:txBody>
          <a:bodyPr anchorCtr="0" anchor="t" bIns="91425" lIns="91425" spcFirstLastPara="1" rIns="91425" wrap="square" tIns="91425">
            <a:spAutoFit/>
          </a:bodyPr>
          <a:lstStyle/>
          <a:p>
            <a:pPr indent="-12700" lvl="0" marL="355600" rtl="0" algn="l">
              <a:lnSpc>
                <a:spcPct val="115000"/>
              </a:lnSpc>
              <a:spcBef>
                <a:spcPts val="1200"/>
              </a:spcBef>
              <a:spcAft>
                <a:spcPts val="1200"/>
              </a:spcAft>
              <a:buNone/>
            </a:pPr>
            <a:r>
              <a:rPr lang="en"/>
              <a:t>Fuzzy Logic - Quick Guide. (n.d.). Retrieved from https://www.tutorialspoint.com/fuzzy_logic/fuzzy_logic_quick_guide.htm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445727" y="200025"/>
            <a:ext cx="7886700" cy="9942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Set </a:t>
            </a:r>
            <a:r>
              <a:rPr lang="en"/>
              <a:t>Explanation</a:t>
            </a:r>
            <a:endParaRPr/>
          </a:p>
        </p:txBody>
      </p:sp>
      <p:sp>
        <p:nvSpPr>
          <p:cNvPr id="149" name="Google Shape;149;p27"/>
          <p:cNvSpPr txBox="1"/>
          <p:nvPr>
            <p:ph idx="1" type="body"/>
          </p:nvPr>
        </p:nvSpPr>
        <p:spPr>
          <a:xfrm>
            <a:off x="436820" y="1326713"/>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100"/>
              <a:t>There are seven entities:</a:t>
            </a:r>
            <a:endParaRPr sz="2100"/>
          </a:p>
          <a:p>
            <a:pPr indent="-361950" lvl="0" marL="457200" rtl="0" algn="l">
              <a:spcBef>
                <a:spcPts val="800"/>
              </a:spcBef>
              <a:spcAft>
                <a:spcPts val="0"/>
              </a:spcAft>
              <a:buSzPts val="2100"/>
              <a:buAutoNum type="arabicPeriod"/>
            </a:pPr>
            <a:r>
              <a:rPr lang="en" sz="2100"/>
              <a:t>Frm</a:t>
            </a:r>
            <a:endParaRPr sz="2100"/>
          </a:p>
          <a:p>
            <a:pPr indent="-361950" lvl="0" marL="457200" rtl="0" algn="l">
              <a:spcBef>
                <a:spcPts val="0"/>
              </a:spcBef>
              <a:spcAft>
                <a:spcPts val="0"/>
              </a:spcAft>
              <a:buSzPts val="2100"/>
              <a:buAutoNum type="arabicPeriod"/>
            </a:pPr>
            <a:r>
              <a:rPr lang="en" sz="2100"/>
              <a:t>Track</a:t>
            </a:r>
            <a:endParaRPr sz="2100"/>
          </a:p>
          <a:p>
            <a:pPr indent="-361950" lvl="0" marL="457200" rtl="0" algn="l">
              <a:spcBef>
                <a:spcPts val="0"/>
              </a:spcBef>
              <a:spcAft>
                <a:spcPts val="0"/>
              </a:spcAft>
              <a:buSzPts val="2100"/>
              <a:buAutoNum type="arabicPeriod"/>
            </a:pPr>
            <a:r>
              <a:rPr lang="en" sz="2100"/>
              <a:t>Xc</a:t>
            </a:r>
            <a:endParaRPr sz="2100"/>
          </a:p>
          <a:p>
            <a:pPr indent="-361950" lvl="0" marL="457200" rtl="0" algn="l">
              <a:spcBef>
                <a:spcPts val="0"/>
              </a:spcBef>
              <a:spcAft>
                <a:spcPts val="0"/>
              </a:spcAft>
              <a:buSzPts val="2100"/>
              <a:buAutoNum type="arabicPeriod"/>
            </a:pPr>
            <a:r>
              <a:rPr lang="en" sz="2100"/>
              <a:t>Yc</a:t>
            </a:r>
            <a:endParaRPr sz="2100"/>
          </a:p>
          <a:p>
            <a:pPr indent="-361950" lvl="0" marL="457200" rtl="0" algn="l">
              <a:spcBef>
                <a:spcPts val="0"/>
              </a:spcBef>
              <a:spcAft>
                <a:spcPts val="0"/>
              </a:spcAft>
              <a:buSzPts val="2100"/>
              <a:buAutoNum type="arabicPeriod"/>
            </a:pPr>
            <a:r>
              <a:rPr lang="en" sz="2100"/>
              <a:t>W</a:t>
            </a:r>
            <a:endParaRPr sz="2100"/>
          </a:p>
          <a:p>
            <a:pPr indent="-361950" lvl="0" marL="457200" rtl="0" algn="l">
              <a:spcBef>
                <a:spcPts val="0"/>
              </a:spcBef>
              <a:spcAft>
                <a:spcPts val="0"/>
              </a:spcAft>
              <a:buSzPts val="2100"/>
              <a:buAutoNum type="arabicPeriod"/>
            </a:pPr>
            <a:r>
              <a:rPr lang="en" sz="2100"/>
              <a:t>H</a:t>
            </a:r>
            <a:endParaRPr sz="2100"/>
          </a:p>
          <a:p>
            <a:pPr indent="-361950" lvl="0" marL="457200" rtl="0" algn="l">
              <a:spcBef>
                <a:spcPts val="0"/>
              </a:spcBef>
              <a:spcAft>
                <a:spcPts val="0"/>
              </a:spcAft>
              <a:buSzPts val="2100"/>
              <a:buAutoNum type="arabicPeriod"/>
            </a:pPr>
            <a:r>
              <a:rPr lang="en" sz="2100"/>
              <a:t>Velocity</a:t>
            </a:r>
            <a:endParaRPr sz="2100"/>
          </a:p>
          <a:p>
            <a:pPr indent="0" lvl="0" marL="457200" rtl="0" algn="l">
              <a:spcBef>
                <a:spcPts val="800"/>
              </a:spcBef>
              <a:spcAft>
                <a:spcPts val="0"/>
              </a:spcAft>
              <a:buNone/>
            </a:pPr>
            <a:r>
              <a:t/>
            </a:r>
            <a:endParaRPr sz="2100"/>
          </a:p>
        </p:txBody>
      </p:sp>
      <p:pic>
        <p:nvPicPr>
          <p:cNvPr id="150" name="Google Shape;150;p27"/>
          <p:cNvPicPr preferRelativeResize="0"/>
          <p:nvPr/>
        </p:nvPicPr>
        <p:blipFill>
          <a:blip r:embed="rId3">
            <a:alphaModFix/>
          </a:blip>
          <a:stretch>
            <a:fillRect/>
          </a:stretch>
        </p:blipFill>
        <p:spPr>
          <a:xfrm>
            <a:off x="4340599" y="337536"/>
            <a:ext cx="4050327" cy="446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436827" y="86925"/>
            <a:ext cx="7886700" cy="9942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en">
                <a:solidFill>
                  <a:schemeClr val="dk2"/>
                </a:solidFill>
              </a:rPr>
              <a:t> METHODOLOGY </a:t>
            </a:r>
            <a:endParaRPr>
              <a:solidFill>
                <a:schemeClr val="dk2"/>
              </a:solidFill>
            </a:endParaRPr>
          </a:p>
        </p:txBody>
      </p:sp>
      <p:sp>
        <p:nvSpPr>
          <p:cNvPr id="156" name="Google Shape;156;p28"/>
          <p:cNvSpPr txBox="1"/>
          <p:nvPr>
            <p:ph idx="1" type="body"/>
          </p:nvPr>
        </p:nvSpPr>
        <p:spPr>
          <a:xfrm>
            <a:off x="436820" y="1326713"/>
            <a:ext cx="7886700" cy="3263400"/>
          </a:xfrm>
          <a:prstGeom prst="rect">
            <a:avLst/>
          </a:prstGeom>
        </p:spPr>
        <p:txBody>
          <a:bodyPr anchorCtr="0" anchor="t" bIns="34275" lIns="68575" spcFirstLastPara="1" rIns="68575" wrap="square" tIns="34275">
            <a:normAutofit lnSpcReduction="20000"/>
          </a:bodyPr>
          <a:lstStyle/>
          <a:p>
            <a:pPr indent="-342900" lvl="0" marL="457200" rtl="0" algn="l">
              <a:spcBef>
                <a:spcPts val="800"/>
              </a:spcBef>
              <a:spcAft>
                <a:spcPts val="0"/>
              </a:spcAft>
              <a:buSzPts val="1800"/>
              <a:buAutoNum type="arabicPeriod"/>
            </a:pPr>
            <a:r>
              <a:rPr lang="en"/>
              <a:t>Data Analysis and Loading</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Calculate Motion Vectors (Centroid Difference)</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Angle Calculation</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Applying Fuzzy Logic</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Direction Categorization</a:t>
            </a:r>
            <a:endParaRPr/>
          </a:p>
          <a:p>
            <a:pPr indent="0" lvl="0" marL="457200" rtl="0" algn="l">
              <a:spcBef>
                <a:spcPts val="800"/>
              </a:spcBef>
              <a:spcAft>
                <a:spcPts val="0"/>
              </a:spcAft>
              <a:buNone/>
            </a:pPr>
            <a:r>
              <a:t/>
            </a:r>
            <a:endParaRPr/>
          </a:p>
          <a:p>
            <a:pPr indent="-342900" lvl="0" marL="457200" rtl="0" algn="l">
              <a:spcBef>
                <a:spcPts val="800"/>
              </a:spcBef>
              <a:spcAft>
                <a:spcPts val="0"/>
              </a:spcAft>
              <a:buSzPts val="1800"/>
              <a:buAutoNum type="arabicPeriod"/>
            </a:pPr>
            <a:r>
              <a:rPr lang="en"/>
              <a:t>Visualization</a:t>
            </a:r>
            <a:endParaRPr/>
          </a:p>
        </p:txBody>
      </p:sp>
      <p:pic>
        <p:nvPicPr>
          <p:cNvPr id="157" name="Google Shape;157;p28"/>
          <p:cNvPicPr preferRelativeResize="0"/>
          <p:nvPr/>
        </p:nvPicPr>
        <p:blipFill>
          <a:blip r:embed="rId3">
            <a:alphaModFix/>
          </a:blip>
          <a:stretch>
            <a:fillRect/>
          </a:stretch>
        </p:blipFill>
        <p:spPr>
          <a:xfrm>
            <a:off x="5638463" y="1696350"/>
            <a:ext cx="3190875" cy="2524125"/>
          </a:xfrm>
          <a:prstGeom prst="rect">
            <a:avLst/>
          </a:prstGeom>
          <a:noFill/>
          <a:ln>
            <a:noFill/>
          </a:ln>
        </p:spPr>
      </p:pic>
      <p:sp>
        <p:nvSpPr>
          <p:cNvPr id="158" name="Google Shape;158;p28"/>
          <p:cNvSpPr txBox="1"/>
          <p:nvPr/>
        </p:nvSpPr>
        <p:spPr>
          <a:xfrm>
            <a:off x="1181900" y="4495500"/>
            <a:ext cx="81687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India, B. E. (2024). Cheatsheet: Directions: IBPS PO prelims and Mains - documents, videos and tests - bank exams PDF Download. Retrieved from https://edurev.in/t/255895/Cheatsheet-Directions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36827" y="86925"/>
            <a:ext cx="7886700" cy="99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Different Methods:</a:t>
            </a:r>
            <a:r>
              <a:rPr lang="en">
                <a:solidFill>
                  <a:schemeClr val="dk2"/>
                </a:solidFill>
              </a:rPr>
              <a:t> </a:t>
            </a:r>
            <a:endParaRPr>
              <a:solidFill>
                <a:schemeClr val="dk2"/>
              </a:solidFill>
            </a:endParaRPr>
          </a:p>
        </p:txBody>
      </p:sp>
      <p:pic>
        <p:nvPicPr>
          <p:cNvPr id="164" name="Google Shape;164;p29"/>
          <p:cNvPicPr preferRelativeResize="0"/>
          <p:nvPr/>
        </p:nvPicPr>
        <p:blipFill>
          <a:blip r:embed="rId3">
            <a:alphaModFix/>
          </a:blip>
          <a:stretch>
            <a:fillRect/>
          </a:stretch>
        </p:blipFill>
        <p:spPr>
          <a:xfrm>
            <a:off x="1223963" y="1277025"/>
            <a:ext cx="6696075" cy="2933700"/>
          </a:xfrm>
          <a:prstGeom prst="rect">
            <a:avLst/>
          </a:prstGeom>
          <a:noFill/>
          <a:ln>
            <a:noFill/>
          </a:ln>
        </p:spPr>
      </p:pic>
      <p:sp>
        <p:nvSpPr>
          <p:cNvPr id="165" name="Google Shape;165;p29"/>
          <p:cNvSpPr txBox="1"/>
          <p:nvPr/>
        </p:nvSpPr>
        <p:spPr>
          <a:xfrm>
            <a:off x="1180475" y="4283650"/>
            <a:ext cx="80322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Lecture 18 - different types of membership functions 1. (n.d.). Retrieved from https://www.scribd.com/document/493637688/Lecture-18-Different-Types-of-Membership-Functions-1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436825" y="86925"/>
            <a:ext cx="7886700" cy="645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Triangular Approach:</a:t>
            </a:r>
            <a:endParaRPr>
              <a:solidFill>
                <a:schemeClr val="dk2"/>
              </a:solidFill>
            </a:endParaRPr>
          </a:p>
        </p:txBody>
      </p:sp>
      <p:pic>
        <p:nvPicPr>
          <p:cNvPr id="171" name="Google Shape;171;p30"/>
          <p:cNvPicPr preferRelativeResize="0"/>
          <p:nvPr/>
        </p:nvPicPr>
        <p:blipFill rotWithShape="1">
          <a:blip r:embed="rId3">
            <a:alphaModFix/>
          </a:blip>
          <a:srcRect b="0" l="0" r="0" t="0"/>
          <a:stretch/>
        </p:blipFill>
        <p:spPr>
          <a:xfrm>
            <a:off x="1541026" y="732825"/>
            <a:ext cx="6061960" cy="391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436825" y="86925"/>
            <a:ext cx="7886700" cy="645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Gaussian </a:t>
            </a:r>
            <a:r>
              <a:rPr lang="en">
                <a:solidFill>
                  <a:schemeClr val="dk2"/>
                </a:solidFill>
              </a:rPr>
              <a:t>Approach: </a:t>
            </a:r>
            <a:endParaRPr>
              <a:solidFill>
                <a:schemeClr val="dk2"/>
              </a:solidFill>
            </a:endParaRPr>
          </a:p>
        </p:txBody>
      </p:sp>
      <p:pic>
        <p:nvPicPr>
          <p:cNvPr id="177" name="Google Shape;177;p31"/>
          <p:cNvPicPr preferRelativeResize="0"/>
          <p:nvPr/>
        </p:nvPicPr>
        <p:blipFill>
          <a:blip r:embed="rId3">
            <a:alphaModFix/>
          </a:blip>
          <a:stretch>
            <a:fillRect/>
          </a:stretch>
        </p:blipFill>
        <p:spPr>
          <a:xfrm>
            <a:off x="1538687" y="809025"/>
            <a:ext cx="6066630" cy="392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436825" y="86925"/>
            <a:ext cx="7886700" cy="6342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Representation</a:t>
            </a:r>
            <a:r>
              <a:rPr lang="en">
                <a:solidFill>
                  <a:schemeClr val="dk2"/>
                </a:solidFill>
              </a:rPr>
              <a:t>: </a:t>
            </a:r>
            <a:endParaRPr>
              <a:solidFill>
                <a:schemeClr val="dk2"/>
              </a:solidFill>
            </a:endParaRPr>
          </a:p>
        </p:txBody>
      </p:sp>
      <p:pic>
        <p:nvPicPr>
          <p:cNvPr id="183" name="Google Shape;183;p32"/>
          <p:cNvPicPr preferRelativeResize="0"/>
          <p:nvPr/>
        </p:nvPicPr>
        <p:blipFill>
          <a:blip r:embed="rId3">
            <a:alphaModFix/>
          </a:blip>
          <a:stretch>
            <a:fillRect/>
          </a:stretch>
        </p:blipFill>
        <p:spPr>
          <a:xfrm>
            <a:off x="1477437" y="809025"/>
            <a:ext cx="6189124" cy="400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36825" y="86925"/>
            <a:ext cx="7886700" cy="4371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pic>
        <p:nvPicPr>
          <p:cNvPr id="189" name="Google Shape;189;p33"/>
          <p:cNvPicPr preferRelativeResize="0"/>
          <p:nvPr/>
        </p:nvPicPr>
        <p:blipFill>
          <a:blip r:embed="rId3">
            <a:alphaModFix/>
          </a:blip>
          <a:stretch>
            <a:fillRect/>
          </a:stretch>
        </p:blipFill>
        <p:spPr>
          <a:xfrm>
            <a:off x="144075" y="1329963"/>
            <a:ext cx="3719899" cy="2198725"/>
          </a:xfrm>
          <a:prstGeom prst="rect">
            <a:avLst/>
          </a:prstGeom>
          <a:noFill/>
          <a:ln>
            <a:noFill/>
          </a:ln>
        </p:spPr>
      </p:pic>
      <p:pic>
        <p:nvPicPr>
          <p:cNvPr id="190" name="Google Shape;190;p33"/>
          <p:cNvPicPr preferRelativeResize="0"/>
          <p:nvPr/>
        </p:nvPicPr>
        <p:blipFill>
          <a:blip r:embed="rId4">
            <a:alphaModFix/>
          </a:blip>
          <a:stretch>
            <a:fillRect/>
          </a:stretch>
        </p:blipFill>
        <p:spPr>
          <a:xfrm>
            <a:off x="3863975" y="1124400"/>
            <a:ext cx="5196425" cy="254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