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5.xml"/><Relationship Id="rId22" Type="http://schemas.openxmlformats.org/officeDocument/2006/relationships/font" Target="fonts/HelveticaNeueLight-italic.fntdata"/><Relationship Id="rId10" Type="http://schemas.openxmlformats.org/officeDocument/2006/relationships/slide" Target="slides/slide4.xml"/><Relationship Id="rId21"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Master" Target="slideMasters/slideMaster2.xml"/><Relationship Id="rId19" Type="http://schemas.openxmlformats.org/officeDocument/2006/relationships/font" Target="fonts/HelveticaNeue-boldItalic.fntdata"/><Relationship Id="rId6" Type="http://schemas.openxmlformats.org/officeDocument/2006/relationships/notesMaster" Target="notesMasters/notesMaster1.xml"/><Relationship Id="rId18"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be42b81f2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6be42b81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be3bb525a_1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6be3bb525a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4331b2d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4331b2d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4331b2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4331b2d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4331b2de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4331b2de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4331b2de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4331b2de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be42b81f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be42b81f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fuzzy logic to detect the path of vehicle helps us to know direction of motion of vehicle. It would also control the flow of traffic and would enhance the performance of autonomous cars as fuzzy logic changes its membership function based on the surrounding for adaptive and dynamic fuzzy logic systems. Thus applying fuzzy logic on real time scenario would be better. Talking about the future work, we will try to depict the path of vehicle and annotate it on image to test it. Implementing machine learning algorithm with fuzzy logic will increase its performance on real time scenario.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4331b2de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4331b2de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be3bb525a_1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6be3bb525a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633113" y="3532668"/>
            <a:ext cx="7886701" cy="414028"/>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61" name="Google Shape;61;p14"/>
          <p:cNvPicPr preferRelativeResize="0"/>
          <p:nvPr/>
        </p:nvPicPr>
        <p:blipFill rotWithShape="1">
          <a:blip r:embed="rId2">
            <a:alphaModFix/>
          </a:blip>
          <a:srcRect b="42109" l="31991" r="32034" t="42025"/>
          <a:stretch/>
        </p:blipFill>
        <p:spPr>
          <a:xfrm>
            <a:off x="5573211" y="563639"/>
            <a:ext cx="2946602" cy="999929"/>
          </a:xfrm>
          <a:prstGeom prst="rect">
            <a:avLst/>
          </a:prstGeom>
          <a:noFill/>
          <a:ln>
            <a:noFill/>
          </a:ln>
        </p:spPr>
      </p:pic>
      <p:sp>
        <p:nvSpPr>
          <p:cNvPr id="62" name="Google Shape;62;p14"/>
          <p:cNvSpPr txBox="1"/>
          <p:nvPr>
            <p:ph idx="2" type="body"/>
          </p:nvPr>
        </p:nvSpPr>
        <p:spPr>
          <a:xfrm>
            <a:off x="633113" y="2838745"/>
            <a:ext cx="7887000" cy="67627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6" name="Google Shape;66;p15"/>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5"/>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8" name="Google Shape;68;p15"/>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445727" y="200025"/>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436820" y="1326713"/>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4" name="Google Shape;74;p16"/>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0" name="Google Shape;80;p17"/>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81" name="Google Shape;81;p17"/>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629841"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5" name="Google Shape;85;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9" name="Google Shape;89;p18"/>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0" name="Google Shape;90;p18"/>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4" name="Google Shape;94;p1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5" name="Google Shape;95;p19"/>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0"/>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8" name="Google Shape;98;p20"/>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9" name="Google Shape;99;p20"/>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5" name="Google Shape;105;p2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06" name="Google Shape;106;p21"/>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2" name="Google Shape;112;p22"/>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13" name="Google Shape;113;p22"/>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8" name="Google Shape;118;p2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19" name="Google Shape;119;p23"/>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5350073" y="1467445"/>
            <a:ext cx="4358879" cy="197167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4" name="Google Shape;124;p24"/>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25" name="Google Shape;125;p24"/>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53" name="Google Shape;53;p13"/>
          <p:cNvGrpSpPr/>
          <p:nvPr/>
        </p:nvGrpSpPr>
        <p:grpSpPr>
          <a:xfrm>
            <a:off x="0" y="5067300"/>
            <a:ext cx="9144000" cy="79122"/>
            <a:chOff x="0" y="6756400"/>
            <a:chExt cx="12192000" cy="105496"/>
          </a:xfrm>
        </p:grpSpPr>
        <p:pic>
          <p:nvPicPr>
            <p:cNvPr id="54" name="Google Shape;54;p13"/>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55" name="Google Shape;55;p13"/>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56" name="Google Shape;56;p13"/>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57" name="Google Shape;57;p1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8" name="Google Shape;58;p1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5905825" y="3090525"/>
            <a:ext cx="3238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AU21400</a:t>
            </a:r>
            <a:r>
              <a:rPr b="1" lang="en" sz="1600">
                <a:latin typeface="Times New Roman"/>
                <a:ea typeface="Times New Roman"/>
                <a:cs typeface="Times New Roman"/>
                <a:sym typeface="Times New Roman"/>
              </a:rPr>
              <a:t>23</a:t>
            </a:r>
            <a:r>
              <a:rPr b="1" lang="en" sz="1600">
                <a:latin typeface="Times New Roman"/>
                <a:ea typeface="Times New Roman"/>
                <a:cs typeface="Times New Roman"/>
                <a:sym typeface="Times New Roman"/>
              </a:rPr>
              <a:t> - Rohit Rathi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a:t>
            </a:r>
            <a:r>
              <a:rPr b="1" lang="en" sz="1600">
                <a:latin typeface="Times New Roman"/>
                <a:ea typeface="Times New Roman"/>
                <a:cs typeface="Times New Roman"/>
                <a:sym typeface="Times New Roman"/>
              </a:rPr>
              <a:t>064</a:t>
            </a:r>
            <a:r>
              <a:rPr b="1" i="0" lang="en" sz="1600" u="none" cap="none" strike="noStrike">
                <a:solidFill>
                  <a:srgbClr val="000000"/>
                </a:solidFill>
                <a:latin typeface="Times New Roman"/>
                <a:ea typeface="Times New Roman"/>
                <a:cs typeface="Times New Roman"/>
                <a:sym typeface="Times New Roman"/>
              </a:rPr>
              <a:t> - </a:t>
            </a:r>
            <a:r>
              <a:rPr b="1" lang="en" sz="1600">
                <a:latin typeface="Times New Roman"/>
                <a:ea typeface="Times New Roman"/>
                <a:cs typeface="Times New Roman"/>
                <a:sym typeface="Times New Roman"/>
              </a:rPr>
              <a:t>Dhruvin Prajapati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a:t>
            </a:r>
            <a:r>
              <a:rPr b="1" lang="en" sz="1600">
                <a:latin typeface="Times New Roman"/>
                <a:ea typeface="Times New Roman"/>
                <a:cs typeface="Times New Roman"/>
                <a:sym typeface="Times New Roman"/>
              </a:rPr>
              <a:t>122</a:t>
            </a:r>
            <a:r>
              <a:rPr b="1" lang="en" sz="1600">
                <a:latin typeface="Times New Roman"/>
                <a:ea typeface="Times New Roman"/>
                <a:cs typeface="Times New Roman"/>
                <a:sym typeface="Times New Roman"/>
              </a:rPr>
              <a:t> - Kushalkumar Suthar</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AU21401</a:t>
            </a:r>
            <a:r>
              <a:rPr b="1" lang="en" sz="1600">
                <a:latin typeface="Times New Roman"/>
                <a:ea typeface="Times New Roman"/>
                <a:cs typeface="Times New Roman"/>
                <a:sym typeface="Times New Roman"/>
              </a:rPr>
              <a:t>41</a:t>
            </a:r>
            <a:r>
              <a:rPr b="1" i="0" lang="en" sz="1600" u="none" cap="none" strike="noStrike">
                <a:solidFill>
                  <a:srgbClr val="000000"/>
                </a:solidFill>
                <a:latin typeface="Times New Roman"/>
                <a:ea typeface="Times New Roman"/>
                <a:cs typeface="Times New Roman"/>
                <a:sym typeface="Times New Roman"/>
              </a:rPr>
              <a:t> - </a:t>
            </a:r>
            <a:r>
              <a:rPr b="1" lang="en" sz="1600">
                <a:latin typeface="Times New Roman"/>
                <a:ea typeface="Times New Roman"/>
                <a:cs typeface="Times New Roman"/>
                <a:sym typeface="Times New Roman"/>
              </a:rPr>
              <a:t>Krutarth Trivedi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131" name="Google Shape;131;p25"/>
          <p:cNvSpPr txBox="1"/>
          <p:nvPr/>
        </p:nvSpPr>
        <p:spPr>
          <a:xfrm>
            <a:off x="146100" y="2003300"/>
            <a:ext cx="8997900" cy="1856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2"/>
              </a:buClr>
              <a:buSzPts val="2700"/>
              <a:buFont typeface="Helvetica Neue"/>
              <a:buNone/>
            </a:pPr>
            <a:r>
              <a:rPr b="1" lang="en" sz="3335">
                <a:solidFill>
                  <a:schemeClr val="dk2"/>
                </a:solidFill>
                <a:latin typeface="Helvetica Neue"/>
                <a:ea typeface="Helvetica Neue"/>
                <a:cs typeface="Helvetica Neue"/>
                <a:sym typeface="Helvetica Neue"/>
              </a:rPr>
              <a:t>Fuzzy Logic for Vehicle Motion Direction Detection</a:t>
            </a:r>
            <a:endParaRPr b="1" sz="3335">
              <a:solidFill>
                <a:schemeClr val="dk2"/>
              </a:solidFill>
              <a:latin typeface="Helvetica Neue"/>
              <a:ea typeface="Helvetica Neue"/>
              <a:cs typeface="Helvetica Neue"/>
              <a:sym typeface="Helvetica Neue"/>
            </a:endParaRPr>
          </a:p>
          <a:p>
            <a:pPr indent="0" lvl="0" marL="0" rtl="0" algn="l">
              <a:lnSpc>
                <a:spcPct val="90000"/>
              </a:lnSpc>
              <a:spcBef>
                <a:spcPts val="0"/>
              </a:spcBef>
              <a:spcAft>
                <a:spcPts val="0"/>
              </a:spcAft>
              <a:buClr>
                <a:schemeClr val="dk2"/>
              </a:buClr>
              <a:buSzPts val="2600"/>
              <a:buFont typeface="Helvetica Neue"/>
              <a:buNone/>
            </a:pPr>
            <a:r>
              <a:t/>
            </a:r>
            <a:endParaRPr b="1" sz="2600">
              <a:solidFill>
                <a:schemeClr val="dk2"/>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Arial"/>
              <a:buNone/>
            </a:pPr>
            <a:r>
              <a:t/>
            </a:r>
            <a:endParaRPr b="1" sz="2800">
              <a:solidFill>
                <a:srgbClr val="801B19"/>
              </a:solidFill>
              <a:latin typeface="Times New Roman"/>
              <a:ea typeface="Times New Roman"/>
              <a:cs typeface="Times New Roman"/>
              <a:sym typeface="Times New Roman"/>
            </a:endParaRPr>
          </a:p>
        </p:txBody>
      </p:sp>
      <p:sp>
        <p:nvSpPr>
          <p:cNvPr id="132" name="Google Shape;132;p25"/>
          <p:cNvSpPr txBox="1"/>
          <p:nvPr/>
        </p:nvSpPr>
        <p:spPr>
          <a:xfrm>
            <a:off x="236600" y="144850"/>
            <a:ext cx="5213100" cy="1280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CSE523</a:t>
            </a:r>
            <a:endParaRPr b="1" i="0" sz="2800" u="none" cap="none" strike="noStrike">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Machine learning</a:t>
            </a:r>
            <a:endParaRPr b="1" sz="2800">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t/>
            </a:r>
            <a:endParaRPr b="1" sz="2800">
              <a:solidFill>
                <a:srgbClr val="801B19"/>
              </a:solidFill>
              <a:latin typeface="Times New Roman"/>
              <a:ea typeface="Times New Roman"/>
              <a:cs typeface="Times New Roman"/>
              <a:sym typeface="Times New Roman"/>
            </a:endParaRPr>
          </a:p>
        </p:txBody>
      </p:sp>
      <p:sp>
        <p:nvSpPr>
          <p:cNvPr id="133" name="Google Shape;133;p25"/>
          <p:cNvSpPr txBox="1"/>
          <p:nvPr/>
        </p:nvSpPr>
        <p:spPr>
          <a:xfrm>
            <a:off x="236600" y="3351500"/>
            <a:ext cx="5213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lang="en" sz="2400">
                <a:solidFill>
                  <a:srgbClr val="801B19"/>
                </a:solidFill>
                <a:latin typeface="Times New Roman"/>
                <a:ea typeface="Times New Roman"/>
                <a:cs typeface="Times New Roman"/>
                <a:sym typeface="Times New Roman"/>
              </a:rPr>
              <a:t>Group: The learner’s squad</a:t>
            </a:r>
            <a:endParaRPr b="1" sz="2400">
              <a:solidFill>
                <a:srgbClr val="801B1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54675" y="134853"/>
            <a:ext cx="7886700" cy="54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Helvetica Neue"/>
              <a:buNone/>
            </a:pPr>
            <a:r>
              <a:rPr lang="en">
                <a:latin typeface="Times New Roman"/>
                <a:ea typeface="Times New Roman"/>
                <a:cs typeface="Times New Roman"/>
                <a:sym typeface="Times New Roman"/>
              </a:rPr>
              <a:t>What is fuzzy logic?</a:t>
            </a:r>
            <a:endParaRPr>
              <a:latin typeface="Times New Roman"/>
              <a:ea typeface="Times New Roman"/>
              <a:cs typeface="Times New Roman"/>
              <a:sym typeface="Times New Roman"/>
            </a:endParaRPr>
          </a:p>
        </p:txBody>
      </p:sp>
      <p:sp>
        <p:nvSpPr>
          <p:cNvPr id="139" name="Google Shape;139;p26"/>
          <p:cNvSpPr txBox="1"/>
          <p:nvPr>
            <p:ph idx="1" type="body"/>
          </p:nvPr>
        </p:nvSpPr>
        <p:spPr>
          <a:xfrm>
            <a:off x="504275" y="765550"/>
            <a:ext cx="7886700" cy="3566700"/>
          </a:xfrm>
          <a:prstGeom prst="rect">
            <a:avLst/>
          </a:prstGeom>
          <a:noFill/>
          <a:ln>
            <a:noFill/>
          </a:ln>
        </p:spPr>
        <p:txBody>
          <a:bodyPr anchorCtr="0" anchor="t" bIns="34275" lIns="68575" spcFirstLastPara="1" rIns="68575" wrap="square" tIns="34275">
            <a:normAutofit/>
          </a:bodyPr>
          <a:lstStyle/>
          <a:p>
            <a:pPr indent="-323850" lvl="0" marL="457200" rtl="0" algn="l">
              <a:lnSpc>
                <a:spcPct val="200000"/>
              </a:lnSpc>
              <a:spcBef>
                <a:spcPts val="80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Approximate</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Fuzzy sets</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Membership function</a:t>
            </a:r>
            <a:endParaRPr>
              <a:solidFill>
                <a:schemeClr val="dk1"/>
              </a:solidFill>
              <a:latin typeface="Times New Roman"/>
              <a:ea typeface="Times New Roman"/>
              <a:cs typeface="Times New Roman"/>
              <a:sym typeface="Times New Roman"/>
            </a:endParaRPr>
          </a:p>
          <a:p>
            <a:pPr indent="0" lvl="0" marL="457200" rtl="0" algn="l">
              <a:lnSpc>
                <a:spcPct val="200000"/>
              </a:lnSpc>
              <a:spcBef>
                <a:spcPts val="800"/>
              </a:spcBef>
              <a:spcAft>
                <a:spcPts val="0"/>
              </a:spcAft>
              <a:buNone/>
            </a:pPr>
            <a:r>
              <a:t/>
            </a:r>
            <a:endParaRPr>
              <a:solidFill>
                <a:schemeClr val="dk1"/>
              </a:solidFill>
              <a:latin typeface="Times New Roman"/>
              <a:ea typeface="Times New Roman"/>
              <a:cs typeface="Times New Roman"/>
              <a:sym typeface="Times New Roman"/>
            </a:endParaRPr>
          </a:p>
        </p:txBody>
      </p:sp>
      <p:sp>
        <p:nvSpPr>
          <p:cNvPr id="140" name="Google Shape;140;p2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b="1" lang="en"/>
              <a:t>|</a:t>
            </a:r>
            <a:r>
              <a:rPr lang="en"/>
              <a:t>  </a:t>
            </a:r>
            <a:fld id="{00000000-1234-1234-1234-123412341234}" type="slidenum">
              <a:rPr lang="en"/>
              <a:t>‹#›</a:t>
            </a:fld>
            <a:endParaRPr/>
          </a:p>
        </p:txBody>
      </p:sp>
      <p:sp>
        <p:nvSpPr>
          <p:cNvPr id="141" name="Google Shape;141;p2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01/07/19</a:t>
            </a:r>
            <a:endParaRPr/>
          </a:p>
        </p:txBody>
      </p:sp>
      <p:pic>
        <p:nvPicPr>
          <p:cNvPr id="142" name="Google Shape;142;p26"/>
          <p:cNvPicPr preferRelativeResize="0"/>
          <p:nvPr/>
        </p:nvPicPr>
        <p:blipFill>
          <a:blip r:embed="rId3">
            <a:alphaModFix/>
          </a:blip>
          <a:stretch>
            <a:fillRect/>
          </a:stretch>
        </p:blipFill>
        <p:spPr>
          <a:xfrm>
            <a:off x="883000" y="2028625"/>
            <a:ext cx="4371424" cy="2053950"/>
          </a:xfrm>
          <a:prstGeom prst="rect">
            <a:avLst/>
          </a:prstGeom>
          <a:noFill/>
          <a:ln>
            <a:noFill/>
          </a:ln>
        </p:spPr>
      </p:pic>
      <p:sp>
        <p:nvSpPr>
          <p:cNvPr id="143" name="Google Shape;143;p26"/>
          <p:cNvSpPr txBox="1"/>
          <p:nvPr/>
        </p:nvSpPr>
        <p:spPr>
          <a:xfrm>
            <a:off x="1182000" y="4416050"/>
            <a:ext cx="7962000" cy="648000"/>
          </a:xfrm>
          <a:prstGeom prst="rect">
            <a:avLst/>
          </a:prstGeom>
          <a:noFill/>
          <a:ln>
            <a:noFill/>
          </a:ln>
        </p:spPr>
        <p:txBody>
          <a:bodyPr anchorCtr="0" anchor="t" bIns="91425" lIns="91425" spcFirstLastPara="1" rIns="91425" wrap="square" tIns="91425">
            <a:spAutoFit/>
          </a:bodyPr>
          <a:lstStyle/>
          <a:p>
            <a:pPr indent="-12700" lvl="0" marL="355600" rtl="0" algn="l">
              <a:lnSpc>
                <a:spcPct val="115000"/>
              </a:lnSpc>
              <a:spcBef>
                <a:spcPts val="1200"/>
              </a:spcBef>
              <a:spcAft>
                <a:spcPts val="1200"/>
              </a:spcAft>
              <a:buNone/>
            </a:pPr>
            <a:r>
              <a:rPr lang="en">
                <a:solidFill>
                  <a:schemeClr val="dk1"/>
                </a:solidFill>
              </a:rPr>
              <a:t>Fuzzy Logic - Quick Guide. (n.d.). Retrieved from https://www.tutorialspoint.com/fuzzy_logic/fuzzy_logic_quick_guide.htm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45727" y="200025"/>
            <a:ext cx="7886700" cy="9942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Set </a:t>
            </a:r>
            <a:r>
              <a:rPr lang="en"/>
              <a:t>Explanation</a:t>
            </a:r>
            <a:endParaRPr/>
          </a:p>
        </p:txBody>
      </p:sp>
      <p:sp>
        <p:nvSpPr>
          <p:cNvPr id="149" name="Google Shape;149;p27"/>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100"/>
              <a:t>There are seven entities:</a:t>
            </a:r>
            <a:endParaRPr sz="2100"/>
          </a:p>
          <a:p>
            <a:pPr indent="-361950" lvl="0" marL="457200" rtl="0" algn="l">
              <a:spcBef>
                <a:spcPts val="800"/>
              </a:spcBef>
              <a:spcAft>
                <a:spcPts val="0"/>
              </a:spcAft>
              <a:buSzPts val="2100"/>
              <a:buAutoNum type="arabicPeriod"/>
            </a:pPr>
            <a:r>
              <a:rPr lang="en" sz="2100"/>
              <a:t>Frm</a:t>
            </a:r>
            <a:endParaRPr sz="2100"/>
          </a:p>
          <a:p>
            <a:pPr indent="-361950" lvl="0" marL="457200" rtl="0" algn="l">
              <a:spcBef>
                <a:spcPts val="0"/>
              </a:spcBef>
              <a:spcAft>
                <a:spcPts val="0"/>
              </a:spcAft>
              <a:buSzPts val="2100"/>
              <a:buAutoNum type="arabicPeriod"/>
            </a:pPr>
            <a:r>
              <a:rPr lang="en" sz="2100"/>
              <a:t>Track</a:t>
            </a:r>
            <a:endParaRPr sz="2100"/>
          </a:p>
          <a:p>
            <a:pPr indent="-361950" lvl="0" marL="457200" rtl="0" algn="l">
              <a:spcBef>
                <a:spcPts val="0"/>
              </a:spcBef>
              <a:spcAft>
                <a:spcPts val="0"/>
              </a:spcAft>
              <a:buSzPts val="2100"/>
              <a:buAutoNum type="arabicPeriod"/>
            </a:pPr>
            <a:r>
              <a:rPr lang="en" sz="2100"/>
              <a:t>Xc</a:t>
            </a:r>
            <a:endParaRPr sz="2100"/>
          </a:p>
          <a:p>
            <a:pPr indent="-361950" lvl="0" marL="457200" rtl="0" algn="l">
              <a:spcBef>
                <a:spcPts val="0"/>
              </a:spcBef>
              <a:spcAft>
                <a:spcPts val="0"/>
              </a:spcAft>
              <a:buSzPts val="2100"/>
              <a:buAutoNum type="arabicPeriod"/>
            </a:pPr>
            <a:r>
              <a:rPr lang="en" sz="2100"/>
              <a:t>Yc</a:t>
            </a:r>
            <a:endParaRPr sz="2100"/>
          </a:p>
          <a:p>
            <a:pPr indent="-361950" lvl="0" marL="457200" rtl="0" algn="l">
              <a:spcBef>
                <a:spcPts val="0"/>
              </a:spcBef>
              <a:spcAft>
                <a:spcPts val="0"/>
              </a:spcAft>
              <a:buSzPts val="2100"/>
              <a:buAutoNum type="arabicPeriod"/>
            </a:pPr>
            <a:r>
              <a:rPr lang="en" sz="2100"/>
              <a:t>W</a:t>
            </a:r>
            <a:endParaRPr sz="2100"/>
          </a:p>
          <a:p>
            <a:pPr indent="-361950" lvl="0" marL="457200" rtl="0" algn="l">
              <a:spcBef>
                <a:spcPts val="0"/>
              </a:spcBef>
              <a:spcAft>
                <a:spcPts val="0"/>
              </a:spcAft>
              <a:buSzPts val="2100"/>
              <a:buAutoNum type="arabicPeriod"/>
            </a:pPr>
            <a:r>
              <a:rPr lang="en" sz="2100"/>
              <a:t>H</a:t>
            </a:r>
            <a:endParaRPr sz="2100"/>
          </a:p>
          <a:p>
            <a:pPr indent="-361950" lvl="0" marL="457200" rtl="0" algn="l">
              <a:spcBef>
                <a:spcPts val="0"/>
              </a:spcBef>
              <a:spcAft>
                <a:spcPts val="0"/>
              </a:spcAft>
              <a:buSzPts val="2100"/>
              <a:buAutoNum type="arabicPeriod"/>
            </a:pPr>
            <a:r>
              <a:rPr lang="en" sz="2100"/>
              <a:t>Velocity</a:t>
            </a:r>
            <a:endParaRPr sz="2100"/>
          </a:p>
          <a:p>
            <a:pPr indent="0" lvl="0" marL="457200" rtl="0" algn="l">
              <a:spcBef>
                <a:spcPts val="800"/>
              </a:spcBef>
              <a:spcAft>
                <a:spcPts val="0"/>
              </a:spcAft>
              <a:buNone/>
            </a:pPr>
            <a:r>
              <a:t/>
            </a:r>
            <a:endParaRPr sz="2100"/>
          </a:p>
        </p:txBody>
      </p:sp>
      <p:pic>
        <p:nvPicPr>
          <p:cNvPr id="150" name="Google Shape;150;p27"/>
          <p:cNvPicPr preferRelativeResize="0"/>
          <p:nvPr/>
        </p:nvPicPr>
        <p:blipFill>
          <a:blip r:embed="rId3">
            <a:alphaModFix/>
          </a:blip>
          <a:stretch>
            <a:fillRect/>
          </a:stretch>
        </p:blipFill>
        <p:spPr>
          <a:xfrm>
            <a:off x="4340599" y="337536"/>
            <a:ext cx="4050327" cy="446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36827" y="86925"/>
            <a:ext cx="7886700" cy="9942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solidFill>
                  <a:schemeClr val="dk2"/>
                </a:solidFill>
              </a:rPr>
              <a:t> METHODOLOGY </a:t>
            </a:r>
            <a:endParaRPr>
              <a:solidFill>
                <a:schemeClr val="dk2"/>
              </a:solidFill>
            </a:endParaRPr>
          </a:p>
        </p:txBody>
      </p:sp>
      <p:sp>
        <p:nvSpPr>
          <p:cNvPr id="156" name="Google Shape;156;p28"/>
          <p:cNvSpPr txBox="1"/>
          <p:nvPr>
            <p:ph idx="1" type="body"/>
          </p:nvPr>
        </p:nvSpPr>
        <p:spPr>
          <a:xfrm>
            <a:off x="436820" y="1326713"/>
            <a:ext cx="7886700" cy="3263400"/>
          </a:xfrm>
          <a:prstGeom prst="rect">
            <a:avLst/>
          </a:prstGeom>
        </p:spPr>
        <p:txBody>
          <a:bodyPr anchorCtr="0" anchor="t" bIns="34275" lIns="68575" spcFirstLastPara="1" rIns="68575" wrap="square" tIns="34275">
            <a:normAutofit lnSpcReduction="20000"/>
          </a:bodyPr>
          <a:lstStyle/>
          <a:p>
            <a:pPr indent="-342900" lvl="0" marL="457200" rtl="0" algn="l">
              <a:spcBef>
                <a:spcPts val="800"/>
              </a:spcBef>
              <a:spcAft>
                <a:spcPts val="0"/>
              </a:spcAft>
              <a:buSzPts val="1800"/>
              <a:buAutoNum type="arabicPeriod"/>
            </a:pPr>
            <a:r>
              <a:rPr lang="en"/>
              <a:t>Data Analysis and Loading</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Calculate Motion Vectors (Centroid Difference)</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Angle Calculation</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Applying Fuzzy Logic</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Direction Categorization</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Visualization</a:t>
            </a:r>
            <a:endParaRPr/>
          </a:p>
        </p:txBody>
      </p:sp>
      <p:pic>
        <p:nvPicPr>
          <p:cNvPr id="157" name="Google Shape;157;p28"/>
          <p:cNvPicPr preferRelativeResize="0"/>
          <p:nvPr/>
        </p:nvPicPr>
        <p:blipFill>
          <a:blip r:embed="rId3">
            <a:alphaModFix/>
          </a:blip>
          <a:stretch>
            <a:fillRect/>
          </a:stretch>
        </p:blipFill>
        <p:spPr>
          <a:xfrm>
            <a:off x="5638463" y="1696350"/>
            <a:ext cx="3190875" cy="2524125"/>
          </a:xfrm>
          <a:prstGeom prst="rect">
            <a:avLst/>
          </a:prstGeom>
          <a:noFill/>
          <a:ln>
            <a:noFill/>
          </a:ln>
        </p:spPr>
      </p:pic>
      <p:sp>
        <p:nvSpPr>
          <p:cNvPr id="158" name="Google Shape;158;p28"/>
          <p:cNvSpPr txBox="1"/>
          <p:nvPr/>
        </p:nvSpPr>
        <p:spPr>
          <a:xfrm>
            <a:off x="1137675" y="4495500"/>
            <a:ext cx="8118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India, B. E. (2024). Cheatsheet: Directions: IBPS PO prelims and Mains - documents,videos and tests - bank exams PDF Download. Retrieved from https://edurev.in/t/255895/Cheatsheet-Directions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36825" y="86925"/>
            <a:ext cx="7886700" cy="437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pic>
        <p:nvPicPr>
          <p:cNvPr id="164" name="Google Shape;164;p29"/>
          <p:cNvPicPr preferRelativeResize="0"/>
          <p:nvPr/>
        </p:nvPicPr>
        <p:blipFill rotWithShape="1">
          <a:blip r:embed="rId3">
            <a:alphaModFix/>
          </a:blip>
          <a:srcRect b="-7746" l="-8657" r="-2478" t="-3389"/>
          <a:stretch/>
        </p:blipFill>
        <p:spPr>
          <a:xfrm>
            <a:off x="325374" y="425049"/>
            <a:ext cx="3945802" cy="4468425"/>
          </a:xfrm>
          <a:prstGeom prst="rect">
            <a:avLst/>
          </a:prstGeom>
          <a:noFill/>
          <a:ln>
            <a:noFill/>
          </a:ln>
        </p:spPr>
      </p:pic>
      <p:pic>
        <p:nvPicPr>
          <p:cNvPr id="165" name="Google Shape;165;p29"/>
          <p:cNvPicPr preferRelativeResize="0"/>
          <p:nvPr/>
        </p:nvPicPr>
        <p:blipFill>
          <a:blip r:embed="rId4">
            <a:alphaModFix/>
          </a:blip>
          <a:stretch>
            <a:fillRect/>
          </a:stretch>
        </p:blipFill>
        <p:spPr>
          <a:xfrm>
            <a:off x="4431926" y="1194200"/>
            <a:ext cx="4568023" cy="25044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36825" y="86925"/>
            <a:ext cx="7886700" cy="437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pic>
        <p:nvPicPr>
          <p:cNvPr id="171" name="Google Shape;171;p30"/>
          <p:cNvPicPr preferRelativeResize="0"/>
          <p:nvPr/>
        </p:nvPicPr>
        <p:blipFill>
          <a:blip r:embed="rId3">
            <a:alphaModFix/>
          </a:blip>
          <a:stretch>
            <a:fillRect/>
          </a:stretch>
        </p:blipFill>
        <p:spPr>
          <a:xfrm>
            <a:off x="69850" y="1087475"/>
            <a:ext cx="4445983" cy="2424250"/>
          </a:xfrm>
          <a:prstGeom prst="rect">
            <a:avLst/>
          </a:prstGeom>
          <a:noFill/>
          <a:ln>
            <a:noFill/>
          </a:ln>
        </p:spPr>
      </p:pic>
      <p:pic>
        <p:nvPicPr>
          <p:cNvPr id="172" name="Google Shape;172;p30"/>
          <p:cNvPicPr preferRelativeResize="0"/>
          <p:nvPr/>
        </p:nvPicPr>
        <p:blipFill>
          <a:blip r:embed="rId4">
            <a:alphaModFix/>
          </a:blip>
          <a:stretch>
            <a:fillRect/>
          </a:stretch>
        </p:blipFill>
        <p:spPr>
          <a:xfrm>
            <a:off x="4647175" y="1087475"/>
            <a:ext cx="4397475" cy="242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678250" y="275753"/>
            <a:ext cx="78867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Summary, conclusion and future work</a:t>
            </a:r>
            <a:endParaRPr/>
          </a:p>
        </p:txBody>
      </p:sp>
      <p:sp>
        <p:nvSpPr>
          <p:cNvPr id="178" name="Google Shape;178;p31"/>
          <p:cNvSpPr txBox="1"/>
          <p:nvPr>
            <p:ph idx="1" type="body"/>
          </p:nvPr>
        </p:nvSpPr>
        <p:spPr>
          <a:xfrm>
            <a:off x="678250" y="927700"/>
            <a:ext cx="7886700" cy="3573000"/>
          </a:xfrm>
          <a:prstGeom prst="rect">
            <a:avLst/>
          </a:prstGeom>
        </p:spPr>
        <p:txBody>
          <a:bodyPr anchorCtr="0" anchor="t" bIns="34275" lIns="68575" spcFirstLastPara="1" rIns="68575" wrap="square" tIns="34275">
            <a:normAutofit/>
          </a:bodyPr>
          <a:lstStyle/>
          <a:p>
            <a:pPr indent="-323850" lvl="0" marL="457200" rtl="0" algn="l">
              <a:lnSpc>
                <a:spcPct val="200000"/>
              </a:lnSpc>
              <a:spcBef>
                <a:spcPts val="80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Fuzzy logic helps to figure out the direction of vehicle accurately.</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Applying the approach would make traffic control and self driving cars better.</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The property of fuzzy logic to be flexible helps to easily apply it on real time scenario more efficiently.</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Hence it would make transportation systems more efficient and safer.</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We will depict the path for a vehicle from initial frames and annotate on image.</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We will also try to implement machine learning algorithm with fuzzy logic so that performance can be improved.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682050" y="265325"/>
            <a:ext cx="7779900" cy="735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References</a:t>
            </a:r>
            <a:r>
              <a:rPr lang="en"/>
              <a:t> </a:t>
            </a:r>
            <a:endParaRPr/>
          </a:p>
        </p:txBody>
      </p:sp>
      <p:sp>
        <p:nvSpPr>
          <p:cNvPr id="184" name="Google Shape;184;p32"/>
          <p:cNvSpPr txBox="1"/>
          <p:nvPr>
            <p:ph idx="1" type="body"/>
          </p:nvPr>
        </p:nvSpPr>
        <p:spPr>
          <a:xfrm>
            <a:off x="628650" y="1176278"/>
            <a:ext cx="7886700" cy="2202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dk1"/>
                </a:solidFill>
              </a:rPr>
              <a:t>Fuzzy Logic (Stanford Encyclopedia of Philosophy/Summer 2023 Edition). (2021, November 11). </a:t>
            </a:r>
            <a:endParaRPr>
              <a:solidFill>
                <a:schemeClr val="dk1"/>
              </a:solidFill>
            </a:endParaRPr>
          </a:p>
          <a:p>
            <a:pPr indent="0" lvl="0" marL="0" rtl="0" algn="l">
              <a:spcBef>
                <a:spcPts val="800"/>
              </a:spcBef>
              <a:spcAft>
                <a:spcPts val="0"/>
              </a:spcAft>
              <a:buNone/>
            </a:pPr>
            <a:r>
              <a:rPr lang="en">
                <a:solidFill>
                  <a:schemeClr val="dk1"/>
                </a:solidFill>
              </a:rPr>
              <a:t>Behavior recognition of moving objects using deep neural networks. (2018, October 1). IEEE Conference Publication — IEEE Xplore. </a:t>
            </a:r>
            <a:endParaRPr>
              <a:solidFill>
                <a:schemeClr val="dk1"/>
              </a:solidFill>
            </a:endParaRPr>
          </a:p>
          <a:p>
            <a:pPr indent="0" lvl="0" marL="0" rtl="0" algn="l">
              <a:spcBef>
                <a:spcPts val="800"/>
              </a:spcBef>
              <a:spcAft>
                <a:spcPts val="0"/>
              </a:spcAft>
              <a:buNone/>
            </a:pPr>
            <a:r>
              <a:rPr lang="en">
                <a:solidFill>
                  <a:schemeClr val="dk1"/>
                </a:solidFill>
              </a:rPr>
              <a:t>Yagiz, N., Sakman, E., Guclu, R. (2008, February). Different control applications on a vehicle using fuzzy logic control</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628652" y="1577550"/>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000"/>
              <a:buFont typeface="Helvetica Neue"/>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190" name="Google Shape;190;p3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b="1" lang="en"/>
              <a:t>|</a:t>
            </a:r>
            <a:r>
              <a:rPr lang="en"/>
              <a:t>  </a:t>
            </a:r>
            <a:fld id="{00000000-1234-1234-1234-123412341234}" type="slidenum">
              <a:rPr lang="en"/>
              <a:t>‹#›</a:t>
            </a:fld>
            <a:endParaRPr/>
          </a:p>
        </p:txBody>
      </p:sp>
      <p:sp>
        <p:nvSpPr>
          <p:cNvPr id="191" name="Google Shape;191;p3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01/07/19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